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4" r:id="rId3"/>
    <p:sldId id="295" r:id="rId4"/>
    <p:sldId id="296" r:id="rId5"/>
    <p:sldId id="297" r:id="rId6"/>
    <p:sldId id="304" r:id="rId7"/>
    <p:sldId id="298" r:id="rId8"/>
    <p:sldId id="299" r:id="rId9"/>
    <p:sldId id="301" r:id="rId10"/>
    <p:sldId id="294" r:id="rId11"/>
    <p:sldId id="306" r:id="rId12"/>
    <p:sldId id="307" r:id="rId13"/>
    <p:sldId id="293" r:id="rId14"/>
    <p:sldId id="285" r:id="rId15"/>
    <p:sldId id="2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9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4E21E-9257-4F2B-97B2-DE6EDAED0E2D}" type="datetimeFigureOut">
              <a:rPr lang="en-SG" smtClean="0"/>
              <a:t>6/4/19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3BFFC-C62A-40E0-AA60-BF25994CD4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2746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557BF-BA70-4545-8F2D-64261B795DD6}" type="datetimeFigureOut">
              <a:rPr lang="en-US" smtClean="0"/>
              <a:t>4/6/19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C71CC-BFF4-48F3-9B50-47A1CAE9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C71CC-BFF4-48F3-9B50-47A1CAE96E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78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C71CC-BFF4-48F3-9B50-47A1CAE96E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01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C71CC-BFF4-48F3-9B50-47A1CAE96E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28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C71CC-BFF4-48F3-9B50-47A1CAE96E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08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C71CC-BFF4-48F3-9B50-47A1CAE96E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9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C71CC-BFF4-48F3-9B50-47A1CAE96E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17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C71CC-BFF4-48F3-9B50-47A1CAE96E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00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C71CC-BFF4-48F3-9B50-47A1CAE96E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C71CC-BFF4-48F3-9B50-47A1CAE96E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09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C71CC-BFF4-48F3-9B50-47A1CAE96E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28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C71CC-BFF4-48F3-9B50-47A1CAE96E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5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C71CC-BFF4-48F3-9B50-47A1CAE96E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63CCD62-C6E3-482A-B7DC-C2CAA9F349CD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64394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CD62-C6E3-482A-B7DC-C2CAA9F349CD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7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CD62-C6E3-482A-B7DC-C2CAA9F349CD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CD62-C6E3-482A-B7DC-C2CAA9F349CD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9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3CCD62-C6E3-482A-B7DC-C2CAA9F349CD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38922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CD62-C6E3-482A-B7DC-C2CAA9F349CD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5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CD62-C6E3-482A-B7DC-C2CAA9F349CD}" type="datetimeFigureOut">
              <a:rPr lang="en-US" smtClean="0"/>
              <a:t>4/6/19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2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CD62-C6E3-482A-B7DC-C2CAA9F349CD}" type="datetimeFigureOut">
              <a:rPr lang="en-US" smtClean="0"/>
              <a:t>4/6/19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2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CD62-C6E3-482A-B7DC-C2CAA9F349CD}" type="datetimeFigureOut">
              <a:rPr lang="en-US" smtClean="0"/>
              <a:t>4/6/19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3CCD62-C6E3-482A-B7DC-C2CAA9F349CD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906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3CCD62-C6E3-482A-B7DC-C2CAA9F349CD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1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63CCD62-C6E3-482A-B7DC-C2CAA9F349CD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394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432" y="1788454"/>
            <a:ext cx="9522068" cy="1877938"/>
          </a:xfrm>
        </p:spPr>
        <p:txBody>
          <a:bodyPr/>
          <a:lstStyle/>
          <a:p>
            <a:r>
              <a:rPr lang="en-US" sz="2400" b="1" u="sng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Singapore’s Business HISORY</a:t>
            </a:r>
            <a:br>
              <a:rPr lang="en-US" sz="2400" b="1" u="sng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</a:br>
            <a:br>
              <a:rPr lang="en-US" sz="2400" b="1" u="sng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</a:br>
            <a:r>
              <a:rPr lang="en-US" sz="2400" b="1" u="sng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BUSINESS &amp; economy: in the contemporary setting</a:t>
            </a:r>
            <a:br>
              <a:rPr lang="en-US" sz="2400" b="1" u="sng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</a:br>
            <a:r>
              <a:rPr lang="en-US" sz="2400" b="1" u="sng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Refining the developmental model</a:t>
            </a:r>
            <a:br>
              <a:rPr lang="en-US" sz="3600" b="1" u="sng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</a:br>
            <a:endParaRPr lang="en-US" sz="3600" b="1" u="sng" dirty="0">
              <a:solidFill>
                <a:srgbClr val="FF0000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A/P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Medha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Kudaisya </a:t>
            </a:r>
          </a:p>
        </p:txBody>
      </p:sp>
    </p:spTree>
    <p:extLst>
      <p:ext uri="{BB962C8B-B14F-4D97-AF65-F5344CB8AC3E}">
        <p14:creationId xmlns:p14="http://schemas.microsoft.com/office/powerpoint/2010/main" val="1028726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286" y="0"/>
            <a:ext cx="9601200" cy="1485900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Future Directions  </a:t>
            </a:r>
            <a:endParaRPr lang="en-SG" sz="3200" b="1" u="sng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908" y="646670"/>
            <a:ext cx="11537092" cy="6322541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>
                <a:latin typeface="Comic Sans MS" panose="030F0702030302020204" pitchFamily="66" charset="0"/>
              </a:rPr>
              <a:t>More privatization</a:t>
            </a:r>
          </a:p>
          <a:p>
            <a:pPr marL="0" indent="0">
              <a:buNone/>
            </a:pPr>
            <a:endParaRPr lang="en-US" sz="11200" dirty="0">
              <a:latin typeface="Comic Sans MS" panose="030F0702030302020204" pitchFamily="66" charset="0"/>
            </a:endParaRPr>
          </a:p>
          <a:p>
            <a:r>
              <a:rPr lang="en-US" sz="11200" dirty="0">
                <a:latin typeface="Comic Sans MS" panose="030F0702030302020204" pitchFamily="66" charset="0"/>
              </a:rPr>
              <a:t>Need for GLCs to go regional </a:t>
            </a:r>
          </a:p>
          <a:p>
            <a:pPr marL="0" indent="0">
              <a:buNone/>
            </a:pPr>
            <a:endParaRPr lang="en-US" sz="11200" dirty="0">
              <a:latin typeface="Comic Sans MS" panose="030F0702030302020204" pitchFamily="66" charset="0"/>
            </a:endParaRPr>
          </a:p>
          <a:p>
            <a:r>
              <a:rPr lang="en-US" sz="11200" dirty="0">
                <a:latin typeface="Comic Sans MS" panose="030F0702030302020204" pitchFamily="66" charset="0"/>
              </a:rPr>
              <a:t>Diversifying international connections, enhancing scope of economic and business reach </a:t>
            </a:r>
          </a:p>
          <a:p>
            <a:pPr marL="0" indent="0">
              <a:buNone/>
            </a:pPr>
            <a:endParaRPr lang="en-US" sz="11200" dirty="0">
              <a:latin typeface="Comic Sans MS" panose="030F0702030302020204" pitchFamily="66" charset="0"/>
            </a:endParaRPr>
          </a:p>
          <a:p>
            <a:r>
              <a:rPr lang="en-US" sz="11200" dirty="0">
                <a:latin typeface="Comic Sans MS" panose="030F0702030302020204" pitchFamily="66" charset="0"/>
              </a:rPr>
              <a:t>Bilateral FTA’s </a:t>
            </a:r>
          </a:p>
          <a:p>
            <a:pPr lvl="1"/>
            <a:r>
              <a:rPr lang="en-US" sz="11200" i="0" dirty="0">
                <a:latin typeface="Comic Sans MS" panose="030F0702030302020204" pitchFamily="66" charset="0"/>
              </a:rPr>
              <a:t>Both trade and investment </a:t>
            </a:r>
          </a:p>
          <a:p>
            <a:pPr marL="0" lvl="1" indent="0">
              <a:buNone/>
            </a:pPr>
            <a:endParaRPr lang="en-US" sz="11200" i="0" dirty="0">
              <a:latin typeface="Comic Sans MS" panose="030F0702030302020204" pitchFamily="66" charset="0"/>
            </a:endParaRPr>
          </a:p>
          <a:p>
            <a:r>
              <a:rPr lang="en-US" sz="11200" dirty="0">
                <a:latin typeface="Comic Sans MS" panose="030F0702030302020204" pitchFamily="66" charset="0"/>
              </a:rPr>
              <a:t>Implementing Industry transformation (corporations and industries to work together) </a:t>
            </a:r>
          </a:p>
          <a:p>
            <a:pPr marL="0" indent="0">
              <a:buNone/>
            </a:pPr>
            <a:endParaRPr lang="en-US" sz="11200" dirty="0">
              <a:latin typeface="Comic Sans MS" panose="030F0702030302020204" pitchFamily="66" charset="0"/>
            </a:endParaRPr>
          </a:p>
          <a:p>
            <a:r>
              <a:rPr lang="en-US" sz="11200" i="0" dirty="0">
                <a:latin typeface="Comic Sans MS" panose="030F0702030302020204" pitchFamily="66" charset="0"/>
              </a:rPr>
              <a:t>Creative managerial leadership </a:t>
            </a: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0644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644" y="1"/>
            <a:ext cx="10205156" cy="1298222"/>
          </a:xfrm>
        </p:spPr>
        <p:txBody>
          <a:bodyPr/>
          <a:lstStyle/>
          <a:p>
            <a:r>
              <a:rPr lang="en-GB" sz="2800" b="1" u="sng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Committee on Future Economy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678" y="886177"/>
            <a:ext cx="11424356" cy="5971821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Comic Sans MS" charset="0"/>
                <a:ea typeface="Comic Sans MS" charset="0"/>
                <a:cs typeface="Comic Sans MS" charset="0"/>
              </a:rPr>
              <a:t>Committee on Future Economy 2016</a:t>
            </a:r>
          </a:p>
          <a:p>
            <a:pPr lvl="1"/>
            <a:r>
              <a:rPr lang="en-GB" sz="2400" i="0" dirty="0">
                <a:latin typeface="Comic Sans MS" charset="0"/>
                <a:ea typeface="Comic Sans MS" charset="0"/>
                <a:cs typeface="Comic Sans MS" charset="0"/>
              </a:rPr>
              <a:t>In response to Technological changes</a:t>
            </a:r>
          </a:p>
          <a:p>
            <a:pPr lvl="1"/>
            <a:r>
              <a:rPr lang="en-GB" sz="2400" i="0" dirty="0">
                <a:latin typeface="Comic Sans MS" charset="0"/>
                <a:ea typeface="Comic Sans MS" charset="0"/>
                <a:cs typeface="Comic Sans MS" charset="0"/>
              </a:rPr>
              <a:t>In response to Shift away from globalisation towards protectionism </a:t>
            </a:r>
            <a:r>
              <a:rPr lang="en-GB" sz="2400" dirty="0">
                <a:latin typeface="Comic Sans MS" charset="0"/>
                <a:ea typeface="Comic Sans MS" charset="0"/>
                <a:cs typeface="Comic Sans MS" charset="0"/>
              </a:rPr>
              <a:t> </a:t>
            </a:r>
          </a:p>
          <a:p>
            <a:pPr lvl="1"/>
            <a:endParaRPr lang="en-GB" sz="240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GB" sz="2400" dirty="0">
                <a:latin typeface="Comic Sans MS" charset="0"/>
                <a:ea typeface="Comic Sans MS" charset="0"/>
                <a:cs typeface="Comic Sans MS" charset="0"/>
              </a:rPr>
              <a:t>‘Hard-headed and pragmatic approach’ – Innovate, build on capabilities, remain connected &amp; relevant</a:t>
            </a:r>
          </a:p>
          <a:p>
            <a:endParaRPr lang="en-GB" sz="240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GB" sz="2400" dirty="0">
                <a:latin typeface="Comic Sans MS" charset="0"/>
                <a:ea typeface="Comic Sans MS" charset="0"/>
                <a:cs typeface="Comic Sans MS" charset="0"/>
              </a:rPr>
              <a:t>Deepen and diversify international connections,  strengthen links with overseas partners and seek new markets </a:t>
            </a:r>
          </a:p>
          <a:p>
            <a:endParaRPr lang="en-GB" sz="240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GB" sz="2400" dirty="0">
                <a:latin typeface="Comic Sans MS" charset="0"/>
                <a:ea typeface="Comic Sans MS" charset="0"/>
                <a:cs typeface="Comic Sans MS" charset="0"/>
              </a:rPr>
              <a:t>Develop ‘deep skills to stay relevant’ </a:t>
            </a:r>
            <a:endParaRPr lang="en-US" sz="2400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54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11" y="200378"/>
            <a:ext cx="9601200" cy="781755"/>
          </a:xfrm>
        </p:spPr>
        <p:txBody>
          <a:bodyPr/>
          <a:lstStyle/>
          <a:p>
            <a:r>
              <a:rPr lang="en-GB" sz="2800" b="1" u="sng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Committee on Future Economy (II)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511" y="1061156"/>
            <a:ext cx="10171289" cy="592666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mic Sans MS" charset="0"/>
                <a:ea typeface="Comic Sans MS" charset="0"/>
                <a:cs typeface="Comic Sans MS" charset="0"/>
              </a:rPr>
              <a:t>Build ‘Strong Digital Capabilities’</a:t>
            </a:r>
          </a:p>
          <a:p>
            <a:endParaRPr lang="en-US" sz="240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2400" dirty="0">
                <a:latin typeface="Comic Sans MS" charset="0"/>
                <a:ea typeface="Comic Sans MS" charset="0"/>
                <a:cs typeface="Comic Sans MS" charset="0"/>
              </a:rPr>
              <a:t>Develop a Vibrant, Connected City (‘</a:t>
            </a:r>
            <a:r>
              <a:rPr lang="en-GB" sz="2400" dirty="0">
                <a:latin typeface="Comic Sans MS" charset="0"/>
                <a:ea typeface="Comic Sans MS" charset="0"/>
                <a:cs typeface="Comic Sans MS" charset="0"/>
              </a:rPr>
              <a:t>dense clusters’ of ‘mutually-reinforcing economic activities’)</a:t>
            </a:r>
          </a:p>
          <a:p>
            <a:endParaRPr lang="en-GB" sz="240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GB" sz="2400" dirty="0">
                <a:latin typeface="Comic Sans MS" charset="0"/>
                <a:ea typeface="Comic Sans MS" charset="0"/>
                <a:cs typeface="Comic Sans MS" charset="0"/>
              </a:rPr>
              <a:t>Industry Transformation Maps (ITMs): platforms for integrative planning and implementation </a:t>
            </a:r>
          </a:p>
          <a:p>
            <a:pPr lvl="1"/>
            <a:r>
              <a:rPr lang="en-GB" sz="2400" i="0" dirty="0">
                <a:latin typeface="Comic Sans MS" charset="0"/>
                <a:ea typeface="Comic Sans MS" charset="0"/>
                <a:cs typeface="Comic Sans MS" charset="0"/>
              </a:rPr>
              <a:t>roadmaps for each sector: ‘integrating productivity, training, technology and internationalisation plans’</a:t>
            </a:r>
          </a:p>
          <a:p>
            <a:pPr lvl="1"/>
            <a:endParaRPr lang="en-GB" sz="2400" i="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GB" sz="2400" i="0" dirty="0">
                <a:latin typeface="Comic Sans MS" charset="0"/>
                <a:ea typeface="Comic Sans MS" charset="0"/>
                <a:cs typeface="Comic Sans MS" charset="0"/>
              </a:rPr>
              <a:t> ‘</a:t>
            </a:r>
            <a:r>
              <a:rPr lang="en-GB" sz="2400" dirty="0">
                <a:latin typeface="Comic Sans MS" charset="0"/>
                <a:ea typeface="Comic Sans MS" charset="0"/>
                <a:cs typeface="Comic Sans MS" charset="0"/>
              </a:rPr>
              <a:t>Mutual trust and cooperation between trade associations and chambers, unions, enterprises and individuals’</a:t>
            </a:r>
            <a:endParaRPr lang="en-US" sz="2400" i="0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52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24" y="57667"/>
            <a:ext cx="10935730" cy="577953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Conclusion</a:t>
            </a:r>
            <a:endParaRPr lang="en-SG" sz="2800" b="1" u="sng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524" y="501805"/>
            <a:ext cx="11364098" cy="6677927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Singapore </a:t>
            </a:r>
            <a:r>
              <a:rPr lang="en-US" sz="2800" dirty="0" err="1">
                <a:latin typeface="Comic Sans MS" panose="030F0702030302020204" pitchFamily="66" charset="0"/>
              </a:rPr>
              <a:t>Inc</a:t>
            </a:r>
            <a:r>
              <a:rPr lang="en-US" sz="2800" dirty="0">
                <a:latin typeface="Comic Sans MS" panose="030F0702030302020204" pitchFamily="66" charset="0"/>
              </a:rPr>
              <a:t>: based on FDI and MNCs</a:t>
            </a:r>
          </a:p>
          <a:p>
            <a:pPr lvl="1"/>
            <a:r>
              <a:rPr lang="en-US" sz="2800" i="0" dirty="0">
                <a:latin typeface="Comic Sans MS" panose="030F0702030302020204" pitchFamily="66" charset="0"/>
              </a:rPr>
              <a:t>Efficient management of economic resources; politically well managed</a:t>
            </a:r>
          </a:p>
          <a:p>
            <a:pPr lvl="1"/>
            <a:r>
              <a:rPr lang="en-US" sz="2800" i="0" dirty="0">
                <a:latin typeface="Comic Sans MS" panose="030F0702030302020204" pitchFamily="66" charset="0"/>
              </a:rPr>
              <a:t>Worked in delivering jobs, housing, incomes, education, economic and social security</a:t>
            </a:r>
          </a:p>
          <a:p>
            <a:pPr marL="0" indent="0">
              <a:buNone/>
            </a:pPr>
            <a:endParaRPr lang="en-US" sz="2800" dirty="0">
              <a:latin typeface="Comic Sans MS" panose="030F0702030302020204" pitchFamily="66" charset="0"/>
            </a:endParaRPr>
          </a:p>
          <a:p>
            <a:r>
              <a:rPr lang="en-US" sz="2800" dirty="0">
                <a:latin typeface="Comic Sans MS" panose="030F0702030302020204" pitchFamily="66" charset="0"/>
              </a:rPr>
              <a:t>Governed market &amp; Industrial policy have changed</a:t>
            </a:r>
          </a:p>
          <a:p>
            <a:r>
              <a:rPr lang="en-US" sz="2800" dirty="0">
                <a:latin typeface="Comic Sans MS" panose="030F0702030302020204" pitchFamily="66" charset="0"/>
              </a:rPr>
              <a:t>More recognition of the private sector, </a:t>
            </a:r>
            <a:r>
              <a:rPr lang="en-US" sz="2800" dirty="0" err="1">
                <a:latin typeface="Comic Sans MS" panose="030F0702030302020204" pitchFamily="66" charset="0"/>
              </a:rPr>
              <a:t>esp</a:t>
            </a:r>
            <a:r>
              <a:rPr lang="en-US" sz="2800" dirty="0">
                <a:latin typeface="Comic Sans MS" panose="030F0702030302020204" pitchFamily="66" charset="0"/>
              </a:rPr>
              <a:t> MNCs</a:t>
            </a:r>
          </a:p>
          <a:p>
            <a:r>
              <a:rPr lang="en-US" sz="2800" dirty="0">
                <a:latin typeface="Comic Sans MS" panose="030F0702030302020204" pitchFamily="66" charset="0"/>
              </a:rPr>
              <a:t>1995: Regrouping in support of PLE</a:t>
            </a:r>
          </a:p>
          <a:p>
            <a:r>
              <a:rPr lang="en-US" sz="2800" dirty="0">
                <a:latin typeface="Comic Sans MS" panose="030F0702030302020204" pitchFamily="66" charset="0"/>
              </a:rPr>
              <a:t>Opening up to more competition in banking: Telecommunication &amp; utility sectors</a:t>
            </a:r>
          </a:p>
          <a:p>
            <a:r>
              <a:rPr lang="en-US" sz="2800" dirty="0">
                <a:latin typeface="Comic Sans MS" panose="030F0702030302020204" pitchFamily="66" charset="0"/>
              </a:rPr>
              <a:t>Diversifying business and market connections; enhancing competitiveness, creative managerial leadership</a:t>
            </a:r>
          </a:p>
          <a:p>
            <a:endParaRPr lang="en-SG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89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61244"/>
            <a:ext cx="10172700" cy="843302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99" y="1293341"/>
            <a:ext cx="11457803" cy="5796081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Linda Low, ‘The Singapore Developmental State in the new economy &amp; polity,’ </a:t>
            </a:r>
            <a:r>
              <a:rPr lang="en-US" i="1" dirty="0">
                <a:latin typeface="Comic Sans MS" charset="0"/>
                <a:ea typeface="Comic Sans MS" charset="0"/>
                <a:cs typeface="Comic Sans MS" charset="0"/>
              </a:rPr>
              <a:t>The Pacific Review, </a:t>
            </a:r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2001, 14:3, 411-441</a:t>
            </a:r>
          </a:p>
          <a:p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  <a:p>
            <a:pPr marL="0" indent="0">
              <a:buNone/>
            </a:pP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Linda Low, </a:t>
            </a:r>
            <a:r>
              <a:rPr lang="en-US" i="1" dirty="0">
                <a:latin typeface="Comic Sans MS" charset="0"/>
                <a:ea typeface="Comic Sans MS" charset="0"/>
                <a:cs typeface="Comic Sans MS" charset="0"/>
              </a:rPr>
              <a:t>Political Economy in a city state: Government made Singapore</a:t>
            </a:r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 (OUP, 1998) </a:t>
            </a:r>
          </a:p>
          <a:p>
            <a:pPr marL="0" indent="0">
              <a:buNone/>
            </a:pP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  <a:p>
            <a:pPr marL="0" indent="0">
              <a:buNone/>
            </a:pP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Huff, G, ‘Turning the corner in Singapore’s developmental state,’ </a:t>
            </a:r>
            <a:r>
              <a:rPr lang="en-US" i="1" dirty="0">
                <a:latin typeface="Comic Sans MS" charset="0"/>
                <a:ea typeface="Comic Sans MS" charset="0"/>
                <a:cs typeface="Comic Sans MS" charset="0"/>
              </a:rPr>
              <a:t>Asian Survey, </a:t>
            </a:r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1999, 39,2, 214-242</a:t>
            </a:r>
          </a:p>
          <a:p>
            <a:pPr lvl="1"/>
            <a:r>
              <a:rPr lang="en-SG" i="0" dirty="0">
                <a:latin typeface="Comic Sans MS" panose="030F0702030302020204" pitchFamily="66" charset="0"/>
              </a:rPr>
              <a:t>‘Singapore's economic development: Four lessons and some doubts’ </a:t>
            </a:r>
            <a:r>
              <a:rPr lang="en-SG" dirty="0">
                <a:latin typeface="Comic Sans MS" panose="030F0702030302020204" pitchFamily="66" charset="0"/>
              </a:rPr>
              <a:t>Oxford Development Studies</a:t>
            </a:r>
            <a:r>
              <a:rPr lang="en-SG" i="0" dirty="0">
                <a:latin typeface="Comic Sans MS" panose="030F0702030302020204" pitchFamily="66" charset="0"/>
              </a:rPr>
              <a:t>, 1999 </a:t>
            </a:r>
            <a:endParaRPr lang="en-US" i="0" dirty="0">
              <a:latin typeface="Comic Sans MS" panose="030F0702030302020204" pitchFamily="66" charset="0"/>
              <a:ea typeface="Comic Sans MS" charset="0"/>
              <a:cs typeface="Comic Sans MS" charset="0"/>
            </a:endParaRPr>
          </a:p>
          <a:p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i="0" dirty="0">
                <a:latin typeface="Comic Sans MS" charset="0"/>
                <a:ea typeface="Comic Sans MS" charset="0"/>
                <a:cs typeface="Comic Sans MS" charset="0"/>
              </a:rPr>
              <a:t>Linda Lim, ‘Singapore's Economic Growth Model: Too little of too much’. </a:t>
            </a:r>
          </a:p>
          <a:p>
            <a:pPr lvl="1"/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6560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679906" y="1929385"/>
            <a:ext cx="6831673" cy="187452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mic Sans MS" panose="030F07020303020202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648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722" y="96715"/>
            <a:ext cx="11319423" cy="677642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723" y="1041943"/>
            <a:ext cx="11418277" cy="608427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mic Sans MS" charset="0"/>
                <a:ea typeface="Comic Sans MS" charset="0"/>
                <a:cs typeface="Comic Sans MS" charset="0"/>
              </a:rPr>
              <a:t>Singapore Inc. late 1950s onwards: Economic Trajectories</a:t>
            </a:r>
          </a:p>
          <a:p>
            <a:pPr marL="0" indent="0">
              <a:buNone/>
            </a:pPr>
            <a:endParaRPr lang="en-US" sz="240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2400" dirty="0">
                <a:latin typeface="Comic Sans MS" charset="0"/>
                <a:ea typeface="Comic Sans MS" charset="0"/>
                <a:cs typeface="Comic Sans MS" charset="0"/>
              </a:rPr>
              <a:t>Successes of the Developmental State </a:t>
            </a:r>
          </a:p>
          <a:p>
            <a:pPr marL="0" indent="0">
              <a:buNone/>
            </a:pPr>
            <a:endParaRPr lang="en-US" sz="240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2400" dirty="0">
                <a:latin typeface="Comic Sans MS" charset="0"/>
                <a:ea typeface="Comic Sans MS" charset="0"/>
                <a:cs typeface="Comic Sans MS" charset="0"/>
              </a:rPr>
              <a:t>Challenges and Strategies, 1990s &amp; Beyond</a:t>
            </a:r>
          </a:p>
          <a:p>
            <a:pPr marL="0" indent="0">
              <a:buNone/>
            </a:pPr>
            <a:endParaRPr lang="en-US" sz="240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2400" dirty="0">
                <a:latin typeface="Comic Sans MS" charset="0"/>
                <a:ea typeface="Comic Sans MS" charset="0"/>
                <a:cs typeface="Comic Sans MS" charset="0"/>
              </a:rPr>
              <a:t>Globalized environment, ICT, Knowledge based economy: </a:t>
            </a:r>
            <a:r>
              <a:rPr lang="en-US" sz="2400" dirty="0" err="1">
                <a:latin typeface="Comic Sans MS" charset="0"/>
                <a:ea typeface="Comic Sans MS" charset="0"/>
                <a:cs typeface="Comic Sans MS" charset="0"/>
              </a:rPr>
              <a:t>Respoding</a:t>
            </a:r>
            <a:r>
              <a:rPr lang="en-US" sz="2400" dirty="0">
                <a:latin typeface="Comic Sans MS" charset="0"/>
                <a:ea typeface="Comic Sans MS" charset="0"/>
                <a:cs typeface="Comic Sans MS" charset="0"/>
              </a:rPr>
              <a:t> to these challenges &amp; Refining the Developmental Model</a:t>
            </a:r>
          </a:p>
          <a:p>
            <a:pPr marL="0" indent="0">
              <a:buNone/>
            </a:pPr>
            <a:endParaRPr lang="en-US" sz="240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2400" dirty="0">
                <a:latin typeface="Comic Sans MS" charset="0"/>
                <a:ea typeface="Comic Sans MS" charset="0"/>
                <a:cs typeface="Comic Sans MS" charset="0"/>
              </a:rPr>
              <a:t>Setting the Stage for the Future</a:t>
            </a:r>
          </a:p>
        </p:txBody>
      </p:sp>
    </p:spTree>
    <p:extLst>
      <p:ext uri="{BB962C8B-B14F-4D97-AF65-F5344CB8AC3E}">
        <p14:creationId xmlns:p14="http://schemas.microsoft.com/office/powerpoint/2010/main" val="112082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334" y="92675"/>
            <a:ext cx="11405287" cy="821725"/>
          </a:xfrm>
        </p:spPr>
        <p:txBody>
          <a:bodyPr>
            <a:normAutofit fontScale="90000"/>
          </a:bodyPr>
          <a:lstStyle/>
          <a:p>
            <a:r>
              <a:rPr lang="en-US" sz="3100" b="1" u="sng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Singapore’s Developmental State, late 1950s onwards: Economic Trajectories (I)</a:t>
            </a:r>
            <a:br>
              <a:rPr lang="en-US" dirty="0">
                <a:latin typeface="Comic Sans MS" charset="0"/>
                <a:ea typeface="Comic Sans MS" charset="0"/>
                <a:cs typeface="Comic Sans MS" charset="0"/>
              </a:rPr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334" y="1276865"/>
            <a:ext cx="11487666" cy="55811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Developmental State: promotes long term entrepreneurial perspectives and resists growth-compromising demands (Johnson, 1982)</a:t>
            </a: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Developmental state and Industrial Policy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State intervention in the market/ but does not displace the market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‘State and Market in creative partnership’</a:t>
            </a:r>
            <a:endParaRPr lang="en-SG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58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52" y="84438"/>
            <a:ext cx="11397048" cy="772297"/>
          </a:xfrm>
        </p:spPr>
        <p:txBody>
          <a:bodyPr>
            <a:normAutofit fontScale="90000"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Singapore’s Developmental State(II) : Architecture of this state</a:t>
            </a:r>
            <a:endParaRPr lang="en-S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10" y="601362"/>
            <a:ext cx="11215816" cy="66009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Two legged developmental model: GLCs and MNCs</a:t>
            </a:r>
          </a:p>
          <a:p>
            <a:pPr lvl="1"/>
            <a:r>
              <a:rPr lang="en-US" sz="2400" i="0" dirty="0">
                <a:latin typeface="Comic Sans MS" panose="030F0702030302020204" pitchFamily="66" charset="0"/>
              </a:rPr>
              <a:t>Economic and political origins</a:t>
            </a:r>
          </a:p>
          <a:p>
            <a:pPr lvl="1"/>
            <a:r>
              <a:rPr lang="en-US" sz="2400" i="0" dirty="0">
                <a:latin typeface="Comic Sans MS" panose="030F0702030302020204" pitchFamily="66" charset="0"/>
              </a:rPr>
              <a:t>Supported by international advice</a:t>
            </a:r>
          </a:p>
          <a:p>
            <a:pPr marL="0" lvl="1" indent="0">
              <a:buNone/>
            </a:pPr>
            <a:endParaRPr lang="en-US" sz="2400" i="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Export oriented development strategy </a:t>
            </a: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Distance from local private enterprise</a:t>
            </a: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Conflict with private interests</a:t>
            </a:r>
          </a:p>
          <a:p>
            <a:pPr lvl="1"/>
            <a:r>
              <a:rPr lang="en-US" sz="2400" i="0" dirty="0">
                <a:latin typeface="Comic Sans MS" panose="030F0702030302020204" pitchFamily="66" charset="0"/>
              </a:rPr>
              <a:t>Policy towards small business</a:t>
            </a:r>
          </a:p>
          <a:p>
            <a:pPr lvl="1"/>
            <a:r>
              <a:rPr lang="en-US" sz="2400" i="0" dirty="0">
                <a:latin typeface="Comic Sans MS" panose="030F0702030302020204" pitchFamily="66" charset="0"/>
              </a:rPr>
              <a:t>land policy</a:t>
            </a:r>
          </a:p>
          <a:p>
            <a:pPr lvl="1"/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Redistributive aspect to growth </a:t>
            </a:r>
            <a:endParaRPr lang="en-SG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SG" sz="2400" i="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75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334" y="0"/>
            <a:ext cx="10968681" cy="904103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Successes of the Developmental State: (W G Huff) (I)</a:t>
            </a:r>
            <a:endParaRPr lang="en-SG" sz="2800" b="1" u="sng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854" y="720810"/>
            <a:ext cx="11331145" cy="6041233"/>
          </a:xfrm>
        </p:spPr>
        <p:txBody>
          <a:bodyPr>
            <a:normAutofit fontScale="25000" lnSpcReduction="20000"/>
          </a:bodyPr>
          <a:lstStyle/>
          <a:p>
            <a:r>
              <a:rPr lang="en-US" sz="11200" i="0" dirty="0">
                <a:latin typeface="Comic Sans MS" charset="0"/>
                <a:ea typeface="Comic Sans MS" charset="0"/>
                <a:cs typeface="Comic Sans MS" charset="0"/>
              </a:rPr>
              <a:t>Sustained &amp; Rapid growth</a:t>
            </a:r>
          </a:p>
          <a:p>
            <a:pPr lvl="1"/>
            <a:r>
              <a:rPr lang="en-US" sz="11200" i="0" dirty="0">
                <a:latin typeface="Comic Sans MS" charset="0"/>
                <a:ea typeface="Comic Sans MS" charset="0"/>
                <a:cs typeface="Comic Sans MS" charset="0"/>
              </a:rPr>
              <a:t>1966 onwards: turning outward</a:t>
            </a:r>
          </a:p>
          <a:p>
            <a:pPr lvl="1"/>
            <a:r>
              <a:rPr lang="en-US" sz="11200" i="0" dirty="0">
                <a:latin typeface="Comic Sans MS" charset="0"/>
                <a:ea typeface="Comic Sans MS" charset="0"/>
                <a:cs typeface="Comic Sans MS" charset="0"/>
              </a:rPr>
              <a:t>Attracting foreign investment</a:t>
            </a:r>
          </a:p>
          <a:p>
            <a:pPr lvl="1"/>
            <a:r>
              <a:rPr lang="en-US" sz="11200" i="0" dirty="0">
                <a:latin typeface="Comic Sans MS" charset="0"/>
                <a:ea typeface="Comic Sans MS" charset="0"/>
                <a:cs typeface="Comic Sans MS" charset="0"/>
              </a:rPr>
              <a:t>Developing exports</a:t>
            </a:r>
          </a:p>
          <a:p>
            <a:pPr lvl="1"/>
            <a:r>
              <a:rPr lang="en-US" sz="11200" i="0" dirty="0">
                <a:latin typeface="Comic Sans MS" charset="0"/>
                <a:ea typeface="Comic Sans MS" charset="0"/>
                <a:cs typeface="Comic Sans MS" charset="0"/>
              </a:rPr>
              <a:t>GDP: 1967-1989: 6 fold increase (8.8% growth per year)</a:t>
            </a:r>
          </a:p>
          <a:p>
            <a:pPr lvl="1"/>
            <a:r>
              <a:rPr lang="en-US" sz="11200" i="0" dirty="0">
                <a:latin typeface="Comic Sans MS" charset="0"/>
                <a:ea typeface="Comic Sans MS" charset="0"/>
                <a:cs typeface="Comic Sans MS" charset="0"/>
              </a:rPr>
              <a:t>1990s: GDP 8.2% annually </a:t>
            </a:r>
          </a:p>
          <a:p>
            <a:pPr marL="0" indent="0">
              <a:buNone/>
            </a:pPr>
            <a:endParaRPr lang="en-US" sz="11200" i="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11200" i="0" dirty="0">
                <a:latin typeface="Comic Sans MS" charset="0"/>
                <a:ea typeface="Comic Sans MS" charset="0"/>
                <a:cs typeface="Comic Sans MS" charset="0"/>
              </a:rPr>
              <a:t>Increasing Export Orientation</a:t>
            </a:r>
          </a:p>
          <a:p>
            <a:pPr lvl="1"/>
            <a:r>
              <a:rPr lang="en-US" sz="11200" i="0" dirty="0">
                <a:latin typeface="Comic Sans MS" charset="0"/>
                <a:ea typeface="Comic Sans MS" charset="0"/>
                <a:cs typeface="Comic Sans MS" charset="0"/>
              </a:rPr>
              <a:t>1970s: manufactured Exports</a:t>
            </a:r>
          </a:p>
          <a:p>
            <a:pPr lvl="1"/>
            <a:r>
              <a:rPr lang="en-US" sz="11200" i="0" dirty="0">
                <a:latin typeface="Comic Sans MS" charset="0"/>
                <a:ea typeface="Comic Sans MS" charset="0"/>
                <a:cs typeface="Comic Sans MS" charset="0"/>
              </a:rPr>
              <a:t>1980s: Financial and business services</a:t>
            </a:r>
          </a:p>
          <a:p>
            <a:pPr lvl="1"/>
            <a:r>
              <a:rPr lang="en-US" sz="11200" i="0" dirty="0">
                <a:latin typeface="Comic Sans MS" charset="0"/>
                <a:ea typeface="Comic Sans MS" charset="0"/>
                <a:cs typeface="Comic Sans MS" charset="0"/>
              </a:rPr>
              <a:t>Ratio of direct manufactured exports to GDP : 9.4% in 1960-66 – 66.5% in 1971-79: 1990s: 59.2%</a:t>
            </a:r>
          </a:p>
          <a:p>
            <a:pPr lvl="1"/>
            <a:r>
              <a:rPr lang="en-US" sz="11200" i="0" dirty="0">
                <a:latin typeface="Comic Sans MS" charset="0"/>
                <a:ea typeface="Comic Sans MS" charset="0"/>
                <a:cs typeface="Comic Sans MS" charset="0"/>
              </a:rPr>
              <a:t>1994: Services exported US22.9 billion </a:t>
            </a:r>
          </a:p>
          <a:p>
            <a:pPr marL="0" indent="0">
              <a:buNone/>
            </a:pPr>
            <a:endParaRPr lang="en-US" sz="11200" i="0" dirty="0">
              <a:latin typeface="Comic Sans MS" charset="0"/>
              <a:ea typeface="Comic Sans MS" charset="0"/>
              <a:cs typeface="Comic Sans MS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187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287" y="0"/>
            <a:ext cx="11322908" cy="749643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Successes of the Developmental State: (W G Huff) (II)</a:t>
            </a:r>
            <a:endParaRPr lang="en-SG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287" y="560071"/>
            <a:ext cx="11454713" cy="6297929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>
                <a:latin typeface="Comic Sans MS" charset="0"/>
                <a:ea typeface="Comic Sans MS" charset="0"/>
                <a:cs typeface="Comic Sans MS" charset="0"/>
              </a:rPr>
              <a:t>High Savings &amp; Investment</a:t>
            </a:r>
          </a:p>
          <a:p>
            <a:pPr lvl="1"/>
            <a:r>
              <a:rPr lang="en-US" sz="9600" i="0" dirty="0">
                <a:latin typeface="Comic Sans MS" charset="0"/>
                <a:ea typeface="Comic Sans MS" charset="0"/>
                <a:cs typeface="Comic Sans MS" charset="0"/>
              </a:rPr>
              <a:t>1960-66: Savings ratio 6%; 1990-1997: 48.2% </a:t>
            </a:r>
          </a:p>
          <a:p>
            <a:pPr lvl="1"/>
            <a:r>
              <a:rPr lang="en-US" sz="9600" i="0" dirty="0">
                <a:latin typeface="Comic Sans MS" charset="0"/>
                <a:ea typeface="Comic Sans MS" charset="0"/>
                <a:cs typeface="Comic Sans MS" charset="0"/>
              </a:rPr>
              <a:t>Private Investment</a:t>
            </a:r>
          </a:p>
          <a:p>
            <a:pPr lvl="1"/>
            <a:r>
              <a:rPr lang="en-US" sz="9600" i="0" dirty="0">
                <a:latin typeface="Comic Sans MS" charset="0"/>
                <a:ea typeface="Comic Sans MS" charset="0"/>
                <a:cs typeface="Comic Sans MS" charset="0"/>
              </a:rPr>
              <a:t>1985-1995: More FDI per capita than any country</a:t>
            </a:r>
          </a:p>
          <a:p>
            <a:pPr lvl="1"/>
            <a:r>
              <a:rPr lang="en-US" sz="9600" i="0" dirty="0">
                <a:latin typeface="Comic Sans MS" charset="0"/>
                <a:ea typeface="Comic Sans MS" charset="0"/>
                <a:cs typeface="Comic Sans MS" charset="0"/>
              </a:rPr>
              <a:t>5000 MNE’s</a:t>
            </a:r>
          </a:p>
          <a:p>
            <a:pPr marL="0" indent="0">
              <a:buNone/>
            </a:pPr>
            <a:endParaRPr lang="en-US" sz="960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9600" dirty="0">
                <a:latin typeface="Comic Sans MS" charset="0"/>
                <a:ea typeface="Comic Sans MS" charset="0"/>
                <a:cs typeface="Comic Sans MS" charset="0"/>
              </a:rPr>
              <a:t>Low Inflation</a:t>
            </a:r>
          </a:p>
          <a:p>
            <a:pPr lvl="1"/>
            <a:r>
              <a:rPr lang="en-US" sz="9600" i="0" dirty="0">
                <a:latin typeface="Comic Sans MS" charset="0"/>
                <a:ea typeface="Comic Sans MS" charset="0"/>
                <a:cs typeface="Comic Sans MS" charset="0"/>
              </a:rPr>
              <a:t>Political stability</a:t>
            </a:r>
          </a:p>
          <a:p>
            <a:pPr marL="0" indent="0">
              <a:buNone/>
            </a:pPr>
            <a:endParaRPr lang="en-US" sz="960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9600" dirty="0">
                <a:latin typeface="Comic Sans MS" charset="0"/>
                <a:ea typeface="Comic Sans MS" charset="0"/>
                <a:cs typeface="Comic Sans MS" charset="0"/>
              </a:rPr>
              <a:t>Fundamental Structural Transformation</a:t>
            </a:r>
          </a:p>
          <a:p>
            <a:pPr lvl="1"/>
            <a:r>
              <a:rPr lang="en-US" sz="9600" i="0" dirty="0">
                <a:latin typeface="Comic Sans MS" charset="0"/>
                <a:ea typeface="Comic Sans MS" charset="0"/>
                <a:cs typeface="Comic Sans MS" charset="0"/>
              </a:rPr>
              <a:t>Manufacturing share in total output</a:t>
            </a:r>
          </a:p>
          <a:p>
            <a:pPr lvl="1"/>
            <a:r>
              <a:rPr lang="en-US" sz="9600" i="0" dirty="0">
                <a:latin typeface="Comic Sans MS" charset="0"/>
                <a:ea typeface="Comic Sans MS" charset="0"/>
                <a:cs typeface="Comic Sans MS" charset="0"/>
              </a:rPr>
              <a:t>1980s: Financial and business services</a:t>
            </a:r>
          </a:p>
          <a:p>
            <a:pPr lvl="1"/>
            <a:r>
              <a:rPr lang="en-US" sz="9600" i="0" dirty="0">
                <a:latin typeface="Comic Sans MS" charset="0"/>
                <a:ea typeface="Comic Sans MS" charset="0"/>
                <a:cs typeface="Comic Sans MS" charset="0"/>
              </a:rPr>
              <a:t>Emergence as international financial center  </a:t>
            </a:r>
            <a:endParaRPr lang="en-US" sz="9600" i="0" dirty="0">
              <a:solidFill>
                <a:schemeClr val="tx1"/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pPr lvl="1"/>
            <a:endParaRPr lang="en-US" sz="960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SG" sz="9600" dirty="0">
                <a:latin typeface="Comic Sans MS" panose="030F0702030302020204" pitchFamily="66" charset="0"/>
              </a:rPr>
              <a:t>Developmental state : full employment, high per capital income, quality of life; stimulated a business environment; remained internationally competitive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628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854" y="36040"/>
            <a:ext cx="9601200" cy="677638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Challenges and Strategies (I)</a:t>
            </a:r>
            <a:endParaRPr lang="en-SG" sz="2800" b="1" u="sng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853" y="735980"/>
            <a:ext cx="11487665" cy="6206105"/>
          </a:xfrm>
        </p:spPr>
        <p:txBody>
          <a:bodyPr>
            <a:noAutofit/>
          </a:bodyPr>
          <a:lstStyle/>
          <a:p>
            <a:r>
              <a:rPr lang="en-SG" sz="2400" dirty="0">
                <a:latin typeface="Comic Sans MS" panose="030F0702030302020204" pitchFamily="66" charset="0"/>
              </a:rPr>
              <a:t>Recessions of 1970s,1980s</a:t>
            </a:r>
          </a:p>
          <a:p>
            <a:pPr lvl="1"/>
            <a:r>
              <a:rPr lang="en-SG" sz="2400" i="0" dirty="0">
                <a:latin typeface="Comic Sans MS" panose="030F0702030302020204" pitchFamily="66" charset="0"/>
              </a:rPr>
              <a:t>2 oil induced recessions mid 1970s; early 1980s </a:t>
            </a:r>
          </a:p>
          <a:p>
            <a:pPr lvl="1"/>
            <a:r>
              <a:rPr lang="en-SG" sz="2400" i="0" dirty="0">
                <a:latin typeface="Comic Sans MS" panose="030F0702030302020204" pitchFamily="66" charset="0"/>
              </a:rPr>
              <a:t>Global recession of 1985 </a:t>
            </a:r>
          </a:p>
          <a:p>
            <a:pPr lvl="1"/>
            <a:endParaRPr lang="en-SG" sz="2400" i="0" dirty="0">
              <a:latin typeface="Comic Sans MS" panose="030F0702030302020204" pitchFamily="66" charset="0"/>
            </a:endParaRPr>
          </a:p>
          <a:p>
            <a:r>
              <a:rPr lang="en-SG" sz="2400" dirty="0">
                <a:latin typeface="Comic Sans MS" panose="030F0702030302020204" pitchFamily="66" charset="0"/>
              </a:rPr>
              <a:t>Challenges with increased globalisation, ICT, KBE</a:t>
            </a:r>
            <a:r>
              <a:rPr lang="en-SG" sz="2400" i="0" dirty="0">
                <a:latin typeface="Comic Sans MS" panose="030F0702030302020204" pitchFamily="66" charset="0"/>
              </a:rPr>
              <a:t> </a:t>
            </a:r>
          </a:p>
          <a:p>
            <a:pPr marL="0" indent="0">
              <a:buNone/>
            </a:pPr>
            <a:endParaRPr lang="en-SG" sz="2400" i="0" dirty="0">
              <a:latin typeface="Comic Sans MS" panose="030F0702030302020204" pitchFamily="66" charset="0"/>
            </a:endParaRPr>
          </a:p>
          <a:p>
            <a:r>
              <a:rPr lang="en-SG" sz="2400" dirty="0">
                <a:latin typeface="Comic Sans MS" panose="030F0702030302020204" pitchFamily="66" charset="0"/>
              </a:rPr>
              <a:t>Strategies: Rethinking the role of the </a:t>
            </a:r>
            <a:r>
              <a:rPr lang="en-SG" sz="2400" i="0" dirty="0">
                <a:latin typeface="Comic Sans MS" panose="030F0702030302020204" pitchFamily="66" charset="0"/>
              </a:rPr>
              <a:t>private sector </a:t>
            </a:r>
          </a:p>
          <a:p>
            <a:pPr lvl="1"/>
            <a:r>
              <a:rPr lang="en-SG" sz="2400" i="0" dirty="0">
                <a:latin typeface="Comic Sans MS" panose="030F0702030302020204" pitchFamily="66" charset="0"/>
              </a:rPr>
              <a:t>‘Promising Local Enterprise’- PLEs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SME master plan 1989</a:t>
            </a:r>
            <a:endParaRPr lang="en-SG" sz="2400" i="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SG" sz="2400" dirty="0">
              <a:latin typeface="Comic Sans MS" panose="030F0702030302020204" pitchFamily="66" charset="0"/>
            </a:endParaRPr>
          </a:p>
          <a:p>
            <a:r>
              <a:rPr lang="en-SG" sz="2400" dirty="0">
                <a:latin typeface="Comic Sans MS" panose="030F0702030302020204" pitchFamily="66" charset="0"/>
              </a:rPr>
              <a:t>1996 fund for workers training and education 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38982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712" y="100913"/>
            <a:ext cx="11405287" cy="623916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New Challenges and Strategies (II)</a:t>
            </a:r>
            <a:endParaRPr lang="en-S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97" y="613317"/>
            <a:ext cx="11495903" cy="7062628"/>
          </a:xfrm>
        </p:spPr>
        <p:txBody>
          <a:bodyPr>
            <a:normAutofit/>
          </a:bodyPr>
          <a:lstStyle/>
          <a:p>
            <a:r>
              <a:rPr lang="en-SG" sz="2400" dirty="0">
                <a:latin typeface="Comic Sans MS" panose="030F0702030302020204" pitchFamily="66" charset="0"/>
              </a:rPr>
              <a:t>Strategy of Rolling Privatization Programme- </a:t>
            </a:r>
          </a:p>
          <a:p>
            <a:pPr marL="0" lvl="1" indent="0">
              <a:buNone/>
            </a:pPr>
            <a:r>
              <a:rPr lang="en-SG" sz="2400" i="0" dirty="0">
                <a:latin typeface="Comic Sans MS" panose="030F0702030302020204" pitchFamily="66" charset="0"/>
              </a:rPr>
              <a:t> </a:t>
            </a:r>
          </a:p>
          <a:p>
            <a:pPr lvl="1"/>
            <a:endParaRPr lang="en-SG" sz="2400" i="0" dirty="0">
              <a:latin typeface="Comic Sans MS" panose="030F0702030302020204" pitchFamily="66" charset="0"/>
            </a:endParaRPr>
          </a:p>
          <a:p>
            <a:r>
              <a:rPr lang="en-SG" sz="2400" dirty="0">
                <a:latin typeface="Comic Sans MS" panose="030F0702030302020204" pitchFamily="66" charset="0"/>
              </a:rPr>
              <a:t>Privatizing GLCs </a:t>
            </a:r>
          </a:p>
          <a:p>
            <a:pPr lvl="1"/>
            <a:r>
              <a:rPr lang="en-SG" sz="2400" i="0" dirty="0">
                <a:latin typeface="Comic Sans MS" panose="030F0702030302020204" pitchFamily="66" charset="0"/>
              </a:rPr>
              <a:t>Partial disinvestment of Telecommunications authority of Singapore (TAS), 1993  </a:t>
            </a:r>
          </a:p>
          <a:p>
            <a:r>
              <a:rPr lang="en-SG" sz="2400" i="0" dirty="0">
                <a:latin typeface="Comic Sans MS" panose="030F0702030302020204" pitchFamily="66" charset="0"/>
              </a:rPr>
              <a:t>GLCs turned into MNCs </a:t>
            </a:r>
          </a:p>
          <a:p>
            <a:endParaRPr lang="en-SG" sz="2400" dirty="0">
              <a:latin typeface="Comic Sans MS" panose="030F0702030302020204" pitchFamily="66" charset="0"/>
            </a:endParaRPr>
          </a:p>
          <a:p>
            <a:r>
              <a:rPr lang="en-SG" sz="2400" dirty="0">
                <a:latin typeface="Comic Sans MS" panose="030F0702030302020204" pitchFamily="66" charset="0"/>
              </a:rPr>
              <a:t>Liberalisation of Utilities &amp; Telecomm, 2000s</a:t>
            </a:r>
          </a:p>
          <a:p>
            <a:r>
              <a:rPr lang="en-SG" sz="2400" dirty="0">
                <a:latin typeface="Comic Sans MS" panose="030F0702030302020204" pitchFamily="66" charset="0"/>
              </a:rPr>
              <a:t>Financial Liberalisation   </a:t>
            </a:r>
          </a:p>
          <a:p>
            <a:r>
              <a:rPr lang="en-SG" sz="2400" dirty="0">
                <a:latin typeface="Comic Sans MS" panose="030F0702030302020204" pitchFamily="66" charset="0"/>
              </a:rPr>
              <a:t>Skills development Programme </a:t>
            </a:r>
          </a:p>
          <a:p>
            <a:r>
              <a:rPr lang="en-SG" sz="2400" dirty="0">
                <a:latin typeface="Comic Sans MS" panose="030F0702030302020204" pitchFamily="66" charset="0"/>
              </a:rPr>
              <a:t>Regionalisation since 1993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Financial Liberalization</a:t>
            </a:r>
            <a:endParaRPr lang="en-SG" sz="2400" dirty="0">
              <a:latin typeface="Comic Sans MS" panose="030F0702030302020204" pitchFamily="66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5914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978" y="117390"/>
            <a:ext cx="10280822" cy="772296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Impact </a:t>
            </a:r>
            <a:endParaRPr lang="en-SG" sz="3600" b="1" u="sng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978" y="1033334"/>
            <a:ext cx="11500022" cy="5634681"/>
          </a:xfrm>
        </p:spPr>
        <p:txBody>
          <a:bodyPr>
            <a:noAutofit/>
          </a:bodyPr>
          <a:lstStyle/>
          <a:p>
            <a:r>
              <a:rPr lang="en-SG" sz="2800" dirty="0">
                <a:latin typeface="Comic Sans MS" panose="030F0702030302020204" pitchFamily="66" charset="0"/>
              </a:rPr>
              <a:t>World Economic Forum (WEF), 2015 ranking of 140 economies- Singapore 2</a:t>
            </a:r>
            <a:r>
              <a:rPr lang="en-SG" sz="2800" baseline="30000" dirty="0">
                <a:latin typeface="Comic Sans MS" panose="030F0702030302020204" pitchFamily="66" charset="0"/>
              </a:rPr>
              <a:t>nd</a:t>
            </a:r>
            <a:r>
              <a:rPr lang="en-SG" sz="2800" dirty="0">
                <a:latin typeface="Comic Sans MS" panose="030F0702030302020204" pitchFamily="66" charset="0"/>
              </a:rPr>
              <a:t> ; 2018 ranking : no.2 </a:t>
            </a:r>
          </a:p>
          <a:p>
            <a:endParaRPr lang="en-US" sz="2800" dirty="0">
              <a:latin typeface="Comic Sans MS" panose="030F0702030302020204" pitchFamily="66" charset="0"/>
            </a:endParaRPr>
          </a:p>
          <a:p>
            <a:endParaRPr lang="en-SG" sz="2800" dirty="0">
              <a:latin typeface="Comic Sans MS" panose="030F0702030302020204" pitchFamily="66" charset="0"/>
            </a:endParaRPr>
          </a:p>
          <a:p>
            <a:r>
              <a:rPr lang="en-SG" sz="2800" dirty="0">
                <a:latin typeface="Comic Sans MS" panose="030F0702030302020204" pitchFamily="66" charset="0"/>
              </a:rPr>
              <a:t>Infrastructure, health and education, and technological readiness</a:t>
            </a:r>
          </a:p>
          <a:p>
            <a:pPr marL="0" indent="0">
              <a:buNone/>
            </a:pPr>
            <a:endParaRPr lang="en-SG" sz="2800" dirty="0">
              <a:latin typeface="Comic Sans MS" panose="030F0702030302020204" pitchFamily="66" charset="0"/>
            </a:endParaRPr>
          </a:p>
          <a:p>
            <a:r>
              <a:rPr lang="en-SG" sz="2800" dirty="0">
                <a:latin typeface="Comic Sans MS" panose="030F0702030302020204" pitchFamily="66" charset="0"/>
              </a:rPr>
              <a:t>Goods, labour and financial market efficiency</a:t>
            </a:r>
          </a:p>
          <a:p>
            <a:endParaRPr lang="en-US" sz="2800" dirty="0">
              <a:latin typeface="Comic Sans MS" panose="030F0702030302020204" pitchFamily="66" charset="0"/>
            </a:endParaRPr>
          </a:p>
          <a:p>
            <a:r>
              <a:rPr lang="en-US" sz="2800" dirty="0">
                <a:latin typeface="Comic Sans MS" panose="030F0702030302020204" pitchFamily="66" charset="0"/>
              </a:rPr>
              <a:t>Flexible </a:t>
            </a:r>
            <a:r>
              <a:rPr lang="en-US" sz="2800" dirty="0" err="1">
                <a:latin typeface="Comic Sans MS" panose="030F0702030302020204" pitchFamily="66" charset="0"/>
              </a:rPr>
              <a:t>Labour</a:t>
            </a:r>
            <a:r>
              <a:rPr lang="en-US" sz="2800" dirty="0">
                <a:latin typeface="Comic Sans MS" panose="030F0702030302020204" pitchFamily="66" charset="0"/>
              </a:rPr>
              <a:t> market</a:t>
            </a:r>
            <a:endParaRPr lang="en-SG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75535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916</TotalTime>
  <Words>777</Words>
  <Application>Microsoft Macintosh PowerPoint</Application>
  <PresentationFormat>Widescreen</PresentationFormat>
  <Paragraphs>167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Comic Sans MS</vt:lpstr>
      <vt:lpstr>Franklin Gothic Book</vt:lpstr>
      <vt:lpstr>Crop</vt:lpstr>
      <vt:lpstr>Singapore’s Business HISORY  BUSINESS &amp; economy: in the contemporary setting Refining the developmental model </vt:lpstr>
      <vt:lpstr>Lecture Outline</vt:lpstr>
      <vt:lpstr>Singapore’s Developmental State, late 1950s onwards: Economic Trajectories (I) </vt:lpstr>
      <vt:lpstr>Singapore’s Developmental State(II) : Architecture of this state</vt:lpstr>
      <vt:lpstr>Successes of the Developmental State: (W G Huff) (I)</vt:lpstr>
      <vt:lpstr>Successes of the Developmental State: (W G Huff) (II)</vt:lpstr>
      <vt:lpstr>Challenges and Strategies (I)</vt:lpstr>
      <vt:lpstr>New Challenges and Strategies (II)</vt:lpstr>
      <vt:lpstr>Impact </vt:lpstr>
      <vt:lpstr>Future Directions  </vt:lpstr>
      <vt:lpstr>Committee on Future Economy (I)</vt:lpstr>
      <vt:lpstr>Committee on Future Economy (II)</vt:lpstr>
      <vt:lpstr>Conclusion</vt:lpstr>
      <vt:lpstr>Readings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Gyanesh Kudaisya</dc:creator>
  <cp:lastModifiedBy>Kudaisya, Medha Malik</cp:lastModifiedBy>
  <cp:revision>62</cp:revision>
  <cp:lastPrinted>2019-01-31T04:24:24Z</cp:lastPrinted>
  <dcterms:created xsi:type="dcterms:W3CDTF">2017-02-06T09:31:18Z</dcterms:created>
  <dcterms:modified xsi:type="dcterms:W3CDTF">2019-04-06T03:20:17Z</dcterms:modified>
</cp:coreProperties>
</file>