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6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14" r:id="rId11"/>
    <p:sldId id="303" r:id="rId12"/>
    <p:sldId id="325" r:id="rId13"/>
    <p:sldId id="305" r:id="rId14"/>
    <p:sldId id="323" r:id="rId15"/>
    <p:sldId id="306" r:id="rId16"/>
    <p:sldId id="308" r:id="rId17"/>
    <p:sldId id="309" r:id="rId18"/>
    <p:sldId id="324" r:id="rId19"/>
    <p:sldId id="311" r:id="rId20"/>
    <p:sldId id="307" r:id="rId21"/>
    <p:sldId id="312" r:id="rId22"/>
    <p:sldId id="315" r:id="rId23"/>
    <p:sldId id="321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39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86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57BF-BA70-4545-8F2D-64261B795DD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C71CC-BFF4-48F3-9B50-47A1CAE9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CE0B29-9C3B-4D93-8D75-81EB8B550AE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25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89581A2-7DDD-4F92-9DCE-E18A6183F29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80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CB0EE1-E1B3-4F38-A41C-C3147B96F10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16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EAB8C9-FFB2-4DF9-8E61-43221C2F0AA6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049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F44933-9458-4D52-BBBC-F36BB38AA28B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1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5F7E341-4141-4A5C-B102-D1B86525435E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376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7EFD0C-4BF4-4652-A57C-4594F0CB7F6C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248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69D7C6-3BC2-41BD-BEF1-4A831A6188A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078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7DC4C7-C51B-40DB-AE4F-00A79E2F4EC1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744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BE1FE0-C5F8-4586-B7A4-D69AC7AC3832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46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98A86C-676C-49AB-9BAF-D1FE20450F21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93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58333E-730A-4173-A526-9F5AB3B7B320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259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997B43-3987-465A-A93E-DCB92E4D6B89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2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353E9CE-B19D-4897-938C-647B89F4E7B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95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AFC48D-1292-4F92-A2D3-056CE1780C33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09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9064F1-D91B-4A84-92A0-15321C4E8B59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621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43D8056-EA59-461B-AF03-57A637DB9A7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13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E7CF85-29AD-4F6E-BC07-FB33E6AFFD8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05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05C728-CC3E-4F4D-B959-282FDBAE6C0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59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8AE5E7-DA7B-4405-AA05-7386B6EA70AB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66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439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C44F5-3ADA-4B91-8BCB-DA7144A6B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77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AA0F4-4DDA-4819-995A-DE1A53B9B4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892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2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06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3CCD62-C6E3-482A-B7DC-C2CAA9F349C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10F3B2-1648-48B8-9231-3A2747FDD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94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438" y="1027533"/>
            <a:ext cx="10374118" cy="1668767"/>
          </a:xfrm>
        </p:spPr>
        <p:txBody>
          <a:bodyPr/>
          <a:lstStyle/>
          <a:p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NATIONAL UNIVERSITY OF SINGAPORE</a:t>
            </a:r>
            <a:b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DEPARTMENT OF HISTORY</a:t>
            </a:r>
            <a:r>
              <a:rPr lang="en-US" sz="28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/>
            </a:r>
            <a:br>
              <a:rPr lang="en-US" sz="28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28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/>
            </a:r>
            <a:br>
              <a:rPr lang="en-US" sz="2800" b="1" u="sng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altLang="en-US" sz="2800" b="1" u="sng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FAMILY capitalism</a:t>
            </a:r>
            <a:endParaRPr lang="en-US" sz="2800" b="1" u="sng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1117" y="3350798"/>
            <a:ext cx="6831673" cy="10862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A/P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Medha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Kudaisya 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40" y="2732576"/>
            <a:ext cx="2596954" cy="34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 descr="450px-Eu_Yan_Sa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971" y="2696300"/>
            <a:ext cx="3048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 descr="Image result for shaw broth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28" name="Picture 4" descr="Shaw Brothers 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4086777"/>
            <a:ext cx="2612167" cy="251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72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754" y="78152"/>
            <a:ext cx="9838544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6217" y="6401263"/>
            <a:ext cx="855073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Comic Sans MS" pitchFamily="66" charset="0"/>
                <a:ea typeface="ＭＳ Ｐゴシック" charset="-128"/>
              </a:rPr>
              <a:t>Henry Yeung W. C, </a:t>
            </a:r>
            <a:r>
              <a:rPr lang="en-US" sz="1400" i="1" dirty="0">
                <a:latin typeface="Comic Sans MS" pitchFamily="66" charset="0"/>
                <a:ea typeface="ＭＳ Ｐゴシック" charset="-128"/>
              </a:rPr>
              <a:t>Chinese capitalism in a global era : towards hybrid capitalism</a:t>
            </a:r>
            <a:r>
              <a:rPr lang="en-US" sz="1400" dirty="0">
                <a:latin typeface="Comic Sans MS" pitchFamily="66" charset="0"/>
                <a:ea typeface="ＭＳ Ｐゴシック" charset="-128"/>
              </a:rPr>
              <a:t>  chapter 4, pp. 154.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402" y="156183"/>
            <a:ext cx="4508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Models of Growth (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II)</a:t>
            </a:r>
            <a:endParaRPr lang="en-US" altLang="en-US" sz="28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1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Case Study: </a:t>
            </a:r>
            <a:r>
              <a:rPr lang="en-US" altLang="en-US" sz="3200" b="1" u="sng" dirty="0" err="1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32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 Yan Sang Medical Shop, 1879 -  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1267" name="Text Placeholder 10"/>
          <p:cNvSpPr>
            <a:spLocks noGrp="1"/>
          </p:cNvSpPr>
          <p:nvPr>
            <p:ph type="body" sz="half" idx="1"/>
          </p:nvPr>
        </p:nvSpPr>
        <p:spPr>
          <a:xfrm>
            <a:off x="770237" y="1062682"/>
            <a:ext cx="5125465" cy="5795318"/>
          </a:xfrm>
        </p:spPr>
        <p:txBody>
          <a:bodyPr/>
          <a:lstStyle/>
          <a:p>
            <a:pPr lvl="1">
              <a:buFontTx/>
              <a:buNone/>
            </a:pPr>
            <a:endParaRPr lang="en-US" altLang="en-US" sz="1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1879 onwards: </a:t>
            </a:r>
            <a:endParaRPr lang="en-US" altLang="en-US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Informal herbal medicine business transformed into a modern enterprise </a:t>
            </a:r>
          </a:p>
          <a:p>
            <a:pPr lvl="1"/>
            <a:r>
              <a:rPr lang="en-US" altLang="en-US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Internationalized </a:t>
            </a:r>
            <a:r>
              <a:rPr lang="en-US" altLang="en-US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business</a:t>
            </a:r>
          </a:p>
          <a:p>
            <a:pPr lvl="1"/>
            <a:r>
              <a:rPr lang="en-US" altLang="en-US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Consolidated corporate structures</a:t>
            </a:r>
          </a:p>
          <a:p>
            <a:pPr lvl="1"/>
            <a:r>
              <a:rPr lang="en-US" altLang="en-US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Professionalized management</a:t>
            </a:r>
          </a:p>
          <a:p>
            <a:pPr lvl="1"/>
            <a:r>
              <a:rPr lang="en-US" altLang="en-US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Transnational operations</a:t>
            </a:r>
          </a:p>
          <a:p>
            <a:pPr lvl="1"/>
            <a:r>
              <a:rPr lang="en-US" altLang="en-US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Role of Family (fourth generation &amp; beyond) </a:t>
            </a:r>
          </a:p>
          <a:p>
            <a:pPr lvl="1"/>
            <a:endParaRPr lang="en-US" altLang="en-US" sz="10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sz="1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/>
            <a:endParaRPr lang="en-US" altLang="en-US" sz="1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1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/>
            <a:endParaRPr lang="en-US" altLang="en-US" sz="1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1268" name="Content Placeholder 5" descr="800px-HK_Tseung_Kwan_O_Po_Lam_Metro_City_2_Shop_Eu_Yan_Sang.jpg"/>
          <p:cNvPicPr>
            <a:picLocks noGrp="1" noChangeAspect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>
          <a:xfrm>
            <a:off x="6320246" y="1402645"/>
            <a:ext cx="5729990" cy="5115392"/>
          </a:xfrm>
        </p:spPr>
      </p:pic>
    </p:spTree>
    <p:extLst>
      <p:ext uri="{BB962C8B-B14F-4D97-AF65-F5344CB8AC3E}">
        <p14:creationId xmlns:p14="http://schemas.microsoft.com/office/powerpoint/2010/main" val="51719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496140" y="870740"/>
            <a:ext cx="6934200" cy="35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3700" indent="-393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1879, established by </a:t>
            </a:r>
            <a:r>
              <a:rPr lang="en-US" altLang="en-US" sz="20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Eu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 Kong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20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Eu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 family of Foshan (</a:t>
            </a:r>
            <a:r>
              <a:rPr lang="en-US" altLang="en-US" sz="20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Fushan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) </a:t>
            </a:r>
            <a:r>
              <a:rPr lang="en-US" altLang="en-US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origin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   Penang 1876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    1877 Fabric business</a:t>
            </a:r>
          </a:p>
          <a:p>
            <a:pPr lvl="1"/>
            <a:r>
              <a:rPr lang="en-US" altLang="en-US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Bakery</a:t>
            </a:r>
          </a:p>
          <a:p>
            <a:pPr lvl="1"/>
            <a:r>
              <a:rPr lang="en-US" altLang="en-US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Retail shop</a:t>
            </a:r>
            <a:endParaRPr lang="en-US" altLang="en-US" sz="20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en-US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1890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: </a:t>
            </a:r>
            <a:r>
              <a:rPr lang="en-US" altLang="en-US" sz="20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Eu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 Tong Sen succeeded </a:t>
            </a:r>
            <a:r>
              <a:rPr lang="en-US" altLang="en-US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business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aseline="30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nd</a:t>
            </a:r>
            <a:r>
              <a:rPr lang="en-US" altLang="en-US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generation</a:t>
            </a:r>
            <a:r>
              <a:rPr lang="en-US" altLang="en-US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endParaRPr lang="en-US" altLang="en-US" sz="20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Wong’s Model: Phase I ‘Emergence’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381000" y="179173"/>
            <a:ext cx="480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u="sng">
                <a:solidFill>
                  <a:srgbClr val="FF0000"/>
                </a:solidFill>
                <a:latin typeface="Comic Sans MS" panose="030F0702030302020204" pitchFamily="66" charset="0"/>
              </a:rPr>
              <a:t>Eu Yan Sang</a:t>
            </a:r>
          </a:p>
        </p:txBody>
      </p:sp>
      <p:pic>
        <p:nvPicPr>
          <p:cNvPr id="12292" name="Picture 7" descr="history_p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822" y="2112147"/>
            <a:ext cx="575151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8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16964" y="146154"/>
            <a:ext cx="11375036" cy="1485900"/>
          </a:xfrm>
        </p:spPr>
        <p:txBody>
          <a:bodyPr/>
          <a:lstStyle/>
          <a:p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Case Study: </a:t>
            </a:r>
            <a:r>
              <a:rPr lang="en-US" altLang="en-US" sz="2800" b="1" u="sng" dirty="0" err="1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 Yan Sang Medical Shop,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b="1" u="sng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 Tong Sen)</a:t>
            </a:r>
            <a:endParaRPr lang="en-US" altLang="en-US" sz="2800" u="sng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315" name="Text Placeholder 3"/>
          <p:cNvSpPr>
            <a:spLocks noGrp="1"/>
          </p:cNvSpPr>
          <p:nvPr>
            <p:ph idx="1"/>
          </p:nvPr>
        </p:nvSpPr>
        <p:spPr>
          <a:xfrm>
            <a:off x="637082" y="1004342"/>
            <a:ext cx="11554918" cy="6190938"/>
          </a:xfrm>
        </p:spPr>
        <p:txBody>
          <a:bodyPr>
            <a:noAutofit/>
          </a:bodyPr>
          <a:lstStyle/>
          <a:p>
            <a:r>
              <a:rPr lang="en-US" altLang="en-US" sz="280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Tong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Sen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(2</a:t>
            </a:r>
            <a:r>
              <a:rPr lang="en-US" altLang="en-US" sz="2800" baseline="300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nd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generation)</a:t>
            </a:r>
            <a:endParaRPr lang="en-US" altLang="en-US" sz="28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Diversifications</a:t>
            </a:r>
          </a:p>
          <a:p>
            <a:pPr lvl="1"/>
            <a:r>
              <a:rPr lang="en-US" altLang="en-US" sz="28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Tin </a:t>
            </a:r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mining: Invested in </a:t>
            </a:r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mechanization</a:t>
            </a:r>
            <a:endParaRPr lang="en-US" altLang="en-US" sz="28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Tax farming, Perak in the 1880s</a:t>
            </a:r>
          </a:p>
          <a:p>
            <a:pPr lvl="1"/>
            <a:r>
              <a:rPr lang="en-US" altLang="en-US" sz="28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Retailing &amp; collecting taxes on Chinese goods sold to the miners</a:t>
            </a:r>
          </a:p>
          <a:p>
            <a:pPr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- Sold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Chinese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medicine: Yan Sang shop</a:t>
            </a:r>
            <a:endParaRPr lang="en-US" altLang="en-US" sz="28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sz="28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Abolition of the tax farming system (1890s) </a:t>
            </a:r>
          </a:p>
          <a:p>
            <a:pPr lvl="1"/>
            <a:r>
              <a:rPr lang="en-US" altLang="en-US" sz="28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Rubber plantations </a:t>
            </a:r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(2 estates) </a:t>
            </a:r>
          </a:p>
          <a:p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Banking and Remittance business </a:t>
            </a:r>
            <a:r>
              <a:rPr lang="en-US" altLang="en-US" sz="16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(one of the 2 richest business persons in Malaya)</a:t>
            </a:r>
            <a:endParaRPr lang="en-US" altLang="en-US" sz="16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Remittance between the Malaya Peninsula and Hong Kong</a:t>
            </a:r>
          </a:p>
        </p:txBody>
      </p:sp>
    </p:spTree>
    <p:extLst>
      <p:ext uri="{BB962C8B-B14F-4D97-AF65-F5344CB8AC3E}">
        <p14:creationId xmlns:p14="http://schemas.microsoft.com/office/powerpoint/2010/main" val="151997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12" y="131163"/>
            <a:ext cx="11599888" cy="1485900"/>
          </a:xfrm>
        </p:spPr>
        <p:txBody>
          <a:bodyPr>
            <a:normAutofit/>
          </a:bodyPr>
          <a:lstStyle/>
          <a:p>
            <a:r>
              <a:rPr lang="en-US" altLang="en-US" sz="32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Case Study: </a:t>
            </a:r>
            <a:r>
              <a:rPr lang="en-US" altLang="en-US" sz="3200" b="1" u="sng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32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Tong </a:t>
            </a:r>
            <a:r>
              <a:rPr lang="en-US" altLang="en-US" sz="32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Sen</a:t>
            </a:r>
            <a:r>
              <a:rPr lang="en-US" altLang="en-US" sz="3200" dirty="0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: </a:t>
            </a:r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(2</a:t>
            </a:r>
            <a:r>
              <a:rPr lang="en-US" altLang="en-US" sz="3200" baseline="3000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nd</a:t>
            </a:r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 generation)</a:t>
            </a:r>
            <a:b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964" y="1311640"/>
            <a:ext cx="11375036" cy="508916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Political Assets</a:t>
            </a:r>
          </a:p>
          <a:p>
            <a:pPr lvl="1"/>
            <a:r>
              <a:rPr lang="en-US" sz="2800" i="0" dirty="0" smtClean="0">
                <a:latin typeface="Comic Sans MS" charset="0"/>
                <a:ea typeface="Comic Sans MS" charset="0"/>
                <a:cs typeface="Comic Sans MS" charset="0"/>
              </a:rPr>
              <a:t>1903: Purchased an official title from the Qing </a:t>
            </a:r>
            <a:r>
              <a:rPr lang="en-US" sz="2800" i="0" dirty="0" err="1" smtClean="0">
                <a:latin typeface="Comic Sans MS" charset="0"/>
                <a:ea typeface="Comic Sans MS" charset="0"/>
                <a:cs typeface="Comic Sans MS" charset="0"/>
              </a:rPr>
              <a:t>Govt</a:t>
            </a:r>
            <a:endParaRPr lang="en-US" sz="2800" i="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r>
              <a:rPr lang="en-US" sz="2800" i="0" dirty="0" smtClean="0">
                <a:latin typeface="Comic Sans MS" charset="0"/>
                <a:ea typeface="Comic Sans MS" charset="0"/>
                <a:cs typeface="Comic Sans MS" charset="0"/>
              </a:rPr>
              <a:t>Philanthropic Acts (anti-opium smoking campaign)</a:t>
            </a:r>
          </a:p>
          <a:p>
            <a:pPr lvl="1"/>
            <a:r>
              <a:rPr lang="en-US" sz="2800" i="0" dirty="0" smtClean="0">
                <a:latin typeface="Comic Sans MS" charset="0"/>
                <a:ea typeface="Comic Sans MS" charset="0"/>
                <a:cs typeface="Comic Sans MS" charset="0"/>
              </a:rPr>
              <a:t>1915 Donation to HK </a:t>
            </a:r>
            <a:r>
              <a:rPr lang="en-US" sz="2800" i="0" dirty="0" smtClean="0">
                <a:latin typeface="Comic Sans MS" charset="0"/>
                <a:ea typeface="Comic Sans MS" charset="0"/>
                <a:cs typeface="Comic Sans MS" charset="0"/>
              </a:rPr>
              <a:t>University</a:t>
            </a:r>
          </a:p>
          <a:p>
            <a:pPr lvl="1"/>
            <a:r>
              <a:rPr lang="en-US" sz="2800" i="0" dirty="0" smtClean="0">
                <a:latin typeface="Comic Sans MS" charset="0"/>
                <a:ea typeface="Comic Sans MS" charset="0"/>
                <a:cs typeface="Comic Sans MS" charset="0"/>
              </a:rPr>
              <a:t>1911- 1920 Member of the Federal Council of Malaya</a:t>
            </a:r>
            <a:endParaRPr lang="en-US" sz="2800" i="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Renamed the shop Yan 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Sang </a:t>
            </a:r>
            <a:r>
              <a:rPr lang="mr-IN" sz="2800" dirty="0" smtClean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 to </a:t>
            </a:r>
            <a:r>
              <a:rPr lang="en-US" sz="2800" dirty="0" err="1" smtClean="0">
                <a:latin typeface="Comic Sans MS" charset="0"/>
                <a:ea typeface="Comic Sans MS" charset="0"/>
                <a:cs typeface="Comic Sans MS" charset="0"/>
              </a:rPr>
              <a:t>Eu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 Yan Sang (builds up social image of family)</a:t>
            </a:r>
          </a:p>
          <a:p>
            <a:pPr lvl="1"/>
            <a:r>
              <a:rPr lang="en-US" sz="2800" i="0" dirty="0" smtClean="0">
                <a:latin typeface="Comic Sans MS" charset="0"/>
                <a:ea typeface="Comic Sans MS" charset="0"/>
                <a:cs typeface="Comic Sans MS" charset="0"/>
              </a:rPr>
              <a:t>Serves tin miners</a:t>
            </a:r>
          </a:p>
          <a:p>
            <a:pPr lvl="1"/>
            <a:r>
              <a:rPr lang="en-US" sz="2800" i="0" dirty="0" smtClean="0">
                <a:latin typeface="Comic Sans MS" charset="0"/>
                <a:ea typeface="Comic Sans MS" charset="0"/>
                <a:cs typeface="Comic Sans MS" charset="0"/>
              </a:rPr>
              <a:t>Entered the Remittance </a:t>
            </a:r>
            <a:r>
              <a:rPr lang="en-US" sz="2800" i="0" dirty="0" smtClean="0">
                <a:latin typeface="Comic Sans MS" charset="0"/>
                <a:ea typeface="Comic Sans MS" charset="0"/>
                <a:cs typeface="Comic Sans MS" charset="0"/>
              </a:rPr>
              <a:t>Business</a:t>
            </a:r>
            <a:endParaRPr lang="en-US" sz="2800" i="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>
          <a:xfrm>
            <a:off x="729049" y="0"/>
            <a:ext cx="9601200" cy="1485900"/>
          </a:xfrm>
        </p:spPr>
        <p:txBody>
          <a:bodyPr/>
          <a:lstStyle/>
          <a:p>
            <a:r>
              <a:rPr lang="en-US" altLang="en-US" sz="32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Phase II of Business Model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>
          <a:xfrm>
            <a:off x="621957" y="1659924"/>
            <a:ext cx="11512378" cy="5062151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51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Diversification</a:t>
            </a:r>
          </a:p>
          <a:p>
            <a:pPr lvl="1"/>
            <a:r>
              <a:rPr lang="en-US" altLang="en-US" sz="51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1900s: KL, </a:t>
            </a:r>
            <a:r>
              <a:rPr lang="en-US" altLang="en-US" sz="5100" i="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Seramban</a:t>
            </a:r>
            <a:r>
              <a:rPr lang="en-US" altLang="en-US" sz="51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, Ipoh</a:t>
            </a:r>
          </a:p>
          <a:p>
            <a:pPr lvl="1"/>
            <a:r>
              <a:rPr lang="en-US" altLang="en-US" sz="51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1909: overseas: Hong Kong</a:t>
            </a:r>
          </a:p>
          <a:p>
            <a:pPr lvl="1"/>
            <a:r>
              <a:rPr lang="en-US" altLang="en-US" sz="51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1910: Singapore</a:t>
            </a:r>
          </a:p>
          <a:p>
            <a:pPr lvl="1"/>
            <a:r>
              <a:rPr lang="en-US" altLang="en-US" sz="51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1920s: </a:t>
            </a:r>
            <a:r>
              <a:rPr lang="en-US" altLang="en-US" sz="51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China</a:t>
            </a:r>
          </a:p>
          <a:p>
            <a:pPr marL="0" lvl="1" indent="0">
              <a:buNone/>
            </a:pPr>
            <a:endParaRPr lang="en-US" altLang="en-US" sz="51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51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Sole Proprietorship</a:t>
            </a:r>
          </a:p>
          <a:p>
            <a:pPr marL="0" indent="0">
              <a:buNone/>
            </a:pPr>
            <a:endParaRPr lang="en-US" altLang="en-US" sz="51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51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Change in name: </a:t>
            </a:r>
            <a:r>
              <a:rPr lang="en-US" altLang="en-US" sz="5100" dirty="0" err="1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51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Yan Sang Medical Shop</a:t>
            </a:r>
          </a:p>
          <a:p>
            <a:pPr marL="0" indent="0">
              <a:buNone/>
            </a:pPr>
            <a:endParaRPr lang="en-US" altLang="en-US" sz="51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51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Successes of 1910s and 1920s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81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Case Study: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Third Generation takes over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16387" name="Text Placeholder 5"/>
          <p:cNvSpPr>
            <a:spLocks noGrp="1"/>
          </p:cNvSpPr>
          <p:nvPr>
            <p:ph type="body" sz="half" idx="1"/>
          </p:nvPr>
        </p:nvSpPr>
        <p:spPr>
          <a:xfrm>
            <a:off x="1021491" y="1046206"/>
            <a:ext cx="11480305" cy="6063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 err="1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Tong Sen: </a:t>
            </a: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retired (Hong Kong) </a:t>
            </a: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Third </a:t>
            </a: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Generation (</a:t>
            </a:r>
            <a:r>
              <a:rPr lang="en-US" altLang="en-US" sz="2400" dirty="0" err="1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Tong Sen had 13 sons)</a:t>
            </a: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en-US" sz="240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Keng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Chee </a:t>
            </a:r>
            <a:r>
              <a:rPr lang="en-US" altLang="en-US" sz="240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(K C </a:t>
            </a:r>
            <a:r>
              <a:rPr lang="en-US" altLang="en-US" sz="240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) appointed successor </a:t>
            </a: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(Chartered accountant</a:t>
            </a: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Diversifications in 1920s</a:t>
            </a:r>
          </a:p>
          <a:p>
            <a:pPr lvl="1"/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Modern Banking: 1920, Lee </a:t>
            </a:r>
            <a:r>
              <a:rPr lang="en-US" altLang="en-US" sz="2400" i="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Wah</a:t>
            </a:r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Bank in Malaya (S$10,000)</a:t>
            </a:r>
          </a:p>
          <a:p>
            <a:pPr lvl="1"/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Real estate : Hong Kong, Malaya and Singapore</a:t>
            </a:r>
          </a:p>
          <a:p>
            <a:pPr lvl="1"/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340 pieces of property by </a:t>
            </a: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1941</a:t>
            </a:r>
          </a:p>
          <a:p>
            <a:pPr marL="0" lvl="1" indent="0">
              <a:buNone/>
            </a:pPr>
            <a:endParaRPr lang="en-US" altLang="en-US" sz="24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Medicine business</a:t>
            </a:r>
          </a:p>
          <a:p>
            <a:pPr marL="0" indent="0"/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Sole proprietorship</a:t>
            </a:r>
          </a:p>
          <a:p>
            <a:pPr lvl="1"/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13 shares</a:t>
            </a:r>
          </a:p>
          <a:p>
            <a:pPr marL="0" indent="0"/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Phase of Segmentation </a:t>
            </a: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6388" name="Content Placeholder 5" descr="eu_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02025" y="0"/>
            <a:ext cx="3702592" cy="2008186"/>
          </a:xfrm>
          <a:noFill/>
        </p:spPr>
      </p:pic>
    </p:spTree>
    <p:extLst>
      <p:ext uri="{BB962C8B-B14F-4D97-AF65-F5344CB8AC3E}">
        <p14:creationId xmlns:p14="http://schemas.microsoft.com/office/powerpoint/2010/main" val="369727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88392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6477000"/>
            <a:ext cx="75247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Comic Sans MS" pitchFamily="66" charset="0"/>
                <a:ea typeface="ＭＳ Ｐゴシック" charset="-128"/>
              </a:rPr>
              <a:t>Henry Yeung W. C, </a:t>
            </a:r>
            <a:r>
              <a:rPr lang="en-US" sz="1050" i="1" dirty="0">
                <a:latin typeface="Comic Sans MS" pitchFamily="66" charset="0"/>
                <a:ea typeface="ＭＳ Ｐゴシック" charset="-128"/>
              </a:rPr>
              <a:t>Chinese capitalism in a global era : towards hybrid capitalism</a:t>
            </a:r>
            <a:r>
              <a:rPr lang="en-US" sz="1050" dirty="0">
                <a:latin typeface="Comic Sans MS" pitchFamily="66" charset="0"/>
                <a:ea typeface="ＭＳ Ｐゴシック" charset="-128"/>
              </a:rPr>
              <a:t> (London, </a:t>
            </a:r>
            <a:r>
              <a:rPr lang="en-US" sz="1050" dirty="0" err="1">
                <a:latin typeface="Comic Sans MS" pitchFamily="66" charset="0"/>
                <a:ea typeface="ＭＳ Ｐゴシック" charset="-128"/>
              </a:rPr>
              <a:t>Routledge</a:t>
            </a:r>
            <a:r>
              <a:rPr lang="en-US" sz="1050" dirty="0">
                <a:latin typeface="Comic Sans MS" pitchFamily="66" charset="0"/>
                <a:ea typeface="ＭＳ Ｐゴシック" charset="-128"/>
              </a:rPr>
              <a:t>, 2004) chapter 4</a:t>
            </a:r>
          </a:p>
        </p:txBody>
      </p:sp>
    </p:spTree>
    <p:extLst>
      <p:ext uri="{BB962C8B-B14F-4D97-AF65-F5344CB8AC3E}">
        <p14:creationId xmlns:p14="http://schemas.microsoft.com/office/powerpoint/2010/main" val="22707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53762" y="76200"/>
            <a:ext cx="9601200" cy="1485900"/>
          </a:xfrm>
        </p:spPr>
        <p:txBody>
          <a:bodyPr/>
          <a:lstStyle/>
          <a:p>
            <a:r>
              <a:rPr lang="en-US" altLang="en-US" sz="32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Case </a:t>
            </a:r>
            <a:r>
              <a:rPr lang="en-US" altLang="en-US" sz="3200" b="1" u="sng" dirty="0" err="1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Study:Third</a:t>
            </a:r>
            <a:r>
              <a:rPr lang="en-US" altLang="en-US" sz="32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 Generation takes over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53762" y="959709"/>
            <a:ext cx="11438238" cy="5737653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1955: </a:t>
            </a:r>
            <a:r>
              <a:rPr lang="en-US" altLang="en-US" sz="240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Yan Sang (Singapore) Ltd Co</a:t>
            </a:r>
          </a:p>
          <a:p>
            <a:pPr>
              <a:buFontTx/>
              <a:buNone/>
            </a:pP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1973 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Singapore stock exchange listing </a:t>
            </a: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(incorporates both </a:t>
            </a:r>
            <a:r>
              <a:rPr lang="en-US" altLang="en-US" sz="2400" dirty="0" err="1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S’pore</a:t>
            </a: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&amp; Malaysia) </a:t>
            </a: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Public listing</a:t>
            </a:r>
          </a:p>
          <a:p>
            <a:pPr lvl="1"/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Issues of ‘Disintegration’</a:t>
            </a:r>
          </a:p>
          <a:p>
            <a:pPr lvl="1">
              <a:buFontTx/>
              <a:buNone/>
            </a:pPr>
            <a:endParaRPr lang="en-US" altLang="en-US" sz="24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Family share:</a:t>
            </a:r>
          </a:p>
          <a:p>
            <a:pPr lvl="1"/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Majority share of 75% in EUS Holdings</a:t>
            </a:r>
          </a:p>
          <a:p>
            <a:pPr lvl="1"/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‘New mindset’</a:t>
            </a:r>
          </a:p>
          <a:p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Professionalization in Third Generation</a:t>
            </a:r>
          </a:p>
          <a:p>
            <a:pPr>
              <a:buFontTx/>
              <a:buNone/>
            </a:pPr>
            <a:endParaRPr lang="en-US" altLang="en-US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/>
            <a:endParaRPr lang="en-US" altLang="en-US" sz="16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/>
            <a:endParaRPr lang="en-US" altLang="en-US" sz="16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/>
            <a:endParaRPr lang="en-US" altLang="en-US" sz="16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16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77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745524" y="100913"/>
            <a:ext cx="9601200" cy="1485900"/>
          </a:xfrm>
        </p:spPr>
        <p:txBody>
          <a:bodyPr/>
          <a:lstStyle/>
          <a:p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Case Study: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Fourth Generation and its challenges</a:t>
            </a:r>
            <a:br>
              <a:rPr lang="en-US" altLang="en-US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737286" y="839449"/>
            <a:ext cx="10968682" cy="6179187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Fourth Generation: Richard </a:t>
            </a:r>
            <a:r>
              <a:rPr lang="en-US" altLang="en-US" sz="240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, 1988</a:t>
            </a:r>
          </a:p>
          <a:p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Transformation from family firm to TNC </a:t>
            </a:r>
          </a:p>
          <a:p>
            <a:pPr lvl="1"/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Family ownership and control</a:t>
            </a:r>
          </a:p>
          <a:p>
            <a:pPr lvl="1"/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Corporate structure</a:t>
            </a:r>
          </a:p>
          <a:p>
            <a:pPr lvl="1"/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Professional management </a:t>
            </a:r>
          </a:p>
          <a:p>
            <a:pPr lvl="1">
              <a:buFontTx/>
              <a:buNone/>
            </a:pPr>
            <a:endParaRPr lang="en-US" altLang="en-US" sz="24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Challenges: </a:t>
            </a:r>
          </a:p>
          <a:p>
            <a:pPr lvl="1"/>
            <a:r>
              <a:rPr lang="en-US" altLang="en-US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Take over bid by </a:t>
            </a:r>
            <a:r>
              <a:rPr lang="en-US" altLang="en-US" i="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Lum</a:t>
            </a:r>
            <a:r>
              <a:rPr lang="en-US" altLang="en-US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Chang Group</a:t>
            </a:r>
          </a:p>
          <a:p>
            <a:pPr lvl="1"/>
            <a:r>
              <a:rPr lang="en-US" altLang="en-US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1994, conflict over trademarks between HK (Charles) &amp; Singapore (Richard) companies</a:t>
            </a:r>
          </a:p>
          <a:p>
            <a:pPr lvl="1">
              <a:buFontTx/>
              <a:buNone/>
            </a:pPr>
            <a:endParaRPr lang="en-US" altLang="en-US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Success of the cousins (4</a:t>
            </a:r>
            <a:r>
              <a:rPr lang="en-US" altLang="en-US" sz="2400" baseline="300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th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generation)</a:t>
            </a:r>
          </a:p>
          <a:p>
            <a:pPr>
              <a:buFontTx/>
              <a:buNone/>
            </a:pPr>
            <a:endParaRPr lang="en-US" altLang="en-US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211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1105182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u="sng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FAMILY CAPITALISM</a:t>
            </a:r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/>
            </a:r>
            <a:b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132" y="1552222"/>
            <a:ext cx="11339690" cy="519853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Characteristics of ‘Family’  Business in Asia </a:t>
            </a:r>
            <a:endParaRPr lang="en-US" altLang="en-US" sz="28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Defining Family Business</a:t>
            </a:r>
            <a:endParaRPr lang="en-US" altLang="en-US" sz="28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L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iterature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on Family &amp; Firm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Wong </a:t>
            </a: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Siu-</a:t>
            </a:r>
            <a:r>
              <a:rPr lang="en-US" altLang="en-US" sz="2400" i="0" dirty="0" err="1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lun</a:t>
            </a: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, </a:t>
            </a: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Henry Yeung</a:t>
            </a:r>
            <a:endParaRPr lang="en-US" altLang="en-US" sz="24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Case study: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Eu</a:t>
            </a:r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Yan Sang, Singapore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Challenges to contemporary family firms</a:t>
            </a:r>
          </a:p>
        </p:txBody>
      </p:sp>
    </p:spTree>
    <p:extLst>
      <p:ext uri="{BB962C8B-B14F-4D97-AF65-F5344CB8AC3E}">
        <p14:creationId xmlns:p14="http://schemas.microsoft.com/office/powerpoint/2010/main" val="361839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76200"/>
            <a:ext cx="848836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81300" y="6477000"/>
            <a:ext cx="75247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Comic Sans MS" pitchFamily="66" charset="0"/>
                <a:ea typeface="ＭＳ Ｐゴシック" charset="-128"/>
              </a:rPr>
              <a:t>Henry Yeung W. C, </a:t>
            </a:r>
            <a:r>
              <a:rPr lang="en-US" sz="1050" i="1" dirty="0">
                <a:latin typeface="Comic Sans MS" pitchFamily="66" charset="0"/>
                <a:ea typeface="ＭＳ Ｐゴシック" charset="-128"/>
              </a:rPr>
              <a:t>Chinese capitalism in a global era : towards hybrid capitalism</a:t>
            </a:r>
            <a:r>
              <a:rPr lang="en-US" sz="1050" dirty="0">
                <a:latin typeface="Comic Sans MS" pitchFamily="66" charset="0"/>
                <a:ea typeface="ＭＳ Ｐゴシック" charset="-128"/>
              </a:rPr>
              <a:t> (London, </a:t>
            </a:r>
            <a:r>
              <a:rPr lang="en-US" sz="1050" dirty="0" err="1">
                <a:latin typeface="Comic Sans MS" pitchFamily="66" charset="0"/>
                <a:ea typeface="ＭＳ Ｐゴシック" charset="-128"/>
              </a:rPr>
              <a:t>Routledge</a:t>
            </a:r>
            <a:r>
              <a:rPr lang="en-US" sz="1050" dirty="0">
                <a:latin typeface="Comic Sans MS" pitchFamily="66" charset="0"/>
                <a:ea typeface="ＭＳ Ｐゴシック" charset="-128"/>
              </a:rPr>
              <a:t>, 2004) chapter 4</a:t>
            </a:r>
          </a:p>
        </p:txBody>
      </p:sp>
    </p:spTree>
    <p:extLst>
      <p:ext uri="{BB962C8B-B14F-4D97-AF65-F5344CB8AC3E}">
        <p14:creationId xmlns:p14="http://schemas.microsoft.com/office/powerpoint/2010/main" val="268690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70238" y="142102"/>
            <a:ext cx="9601200" cy="1485900"/>
          </a:xfrm>
        </p:spPr>
        <p:txBody>
          <a:bodyPr/>
          <a:lstStyle/>
          <a:p>
            <a:r>
              <a:rPr lang="en-US" altLang="en-US" sz="2800" b="1" u="sng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Case Study: Eu Yan Sang, 1876-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70238" y="1832919"/>
            <a:ext cx="9601200" cy="479854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EYS: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2</a:t>
            </a:r>
            <a:r>
              <a:rPr lang="en-SG" sz="2800" dirty="0" smtClean="0">
                <a:latin typeface="Comic Sans MS" panose="030F0702030302020204" pitchFamily="66" charset="0"/>
              </a:rPr>
              <a:t>30 </a:t>
            </a:r>
            <a:r>
              <a:rPr lang="en-SG" sz="2800" dirty="0">
                <a:latin typeface="Comic Sans MS" panose="030F0702030302020204" pitchFamily="66" charset="0"/>
              </a:rPr>
              <a:t>retail outlets in Hong Kong, Macau, China, Malaysia, Singapore, and Australia, </a:t>
            </a:r>
            <a:endParaRPr lang="en-SG" sz="2800" dirty="0" smtClean="0">
              <a:latin typeface="Comic Sans MS" panose="030F0702030302020204" pitchFamily="66" charset="0"/>
            </a:endParaRPr>
          </a:p>
          <a:p>
            <a:endParaRPr lang="en-SG" sz="2800" dirty="0">
              <a:latin typeface="Comic Sans MS" panose="030F0702030302020204" pitchFamily="66" charset="0"/>
            </a:endParaRPr>
          </a:p>
          <a:p>
            <a:r>
              <a:rPr lang="en-SG" sz="2800" dirty="0" smtClean="0">
                <a:latin typeface="Comic Sans MS" panose="030F0702030302020204" pitchFamily="66" charset="0"/>
              </a:rPr>
              <a:t>Four </a:t>
            </a:r>
            <a:r>
              <a:rPr lang="en-SG" sz="2800" dirty="0">
                <a:latin typeface="Comic Sans MS" panose="030F0702030302020204" pitchFamily="66" charset="0"/>
              </a:rPr>
              <a:t>factories in Hong Kong and Malaysia. </a:t>
            </a:r>
            <a:endParaRPr lang="en-SG" sz="2800" dirty="0" smtClean="0">
              <a:latin typeface="Comic Sans MS" panose="030F0702030302020204" pitchFamily="66" charset="0"/>
            </a:endParaRPr>
          </a:p>
          <a:p>
            <a:endParaRPr lang="en-SG" altLang="en-US" sz="28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endParaRPr lang="en-SG" altLang="en-US" sz="28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net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profit 2014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: </a:t>
            </a:r>
            <a:r>
              <a:rPr lang="en-SG" sz="2800" dirty="0" smtClean="0">
                <a:latin typeface="Comic Sans MS" panose="030F0702030302020204" pitchFamily="66" charset="0"/>
              </a:rPr>
              <a:t>S$15.03 </a:t>
            </a:r>
            <a:r>
              <a:rPr lang="en-SG" sz="2800" dirty="0">
                <a:latin typeface="Comic Sans MS" panose="030F0702030302020204" pitchFamily="66" charset="0"/>
              </a:rPr>
              <a:t>million </a:t>
            </a:r>
            <a:r>
              <a:rPr lang="en-SG" sz="2800" dirty="0" smtClean="0">
                <a:latin typeface="Comic Sans MS" panose="030F0702030302020204" pitchFamily="66" charset="0"/>
              </a:rPr>
              <a:t> </a:t>
            </a:r>
            <a:endParaRPr lang="en-US" altLang="en-US" sz="28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marL="0" lvl="1" indent="0">
              <a:buNone/>
            </a:pPr>
            <a:endParaRPr lang="en-US" altLang="en-US" sz="28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28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28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TNC: revitalized</a:t>
            </a:r>
          </a:p>
        </p:txBody>
      </p:sp>
    </p:spTree>
    <p:extLst>
      <p:ext uri="{BB962C8B-B14F-4D97-AF65-F5344CB8AC3E}">
        <p14:creationId xmlns:p14="http://schemas.microsoft.com/office/powerpoint/2010/main" val="27467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04335" y="92676"/>
            <a:ext cx="9601200" cy="1485900"/>
          </a:xfrm>
        </p:spPr>
        <p:txBody>
          <a:bodyPr/>
          <a:lstStyle/>
          <a:p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Challenges to family businesses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92659" y="1342768"/>
            <a:ext cx="9601200" cy="5515232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Succession planning</a:t>
            </a:r>
          </a:p>
          <a:p>
            <a:pPr lvl="1"/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Leadership issues</a:t>
            </a:r>
          </a:p>
          <a:p>
            <a:pPr lvl="1">
              <a:buFontTx/>
              <a:buNone/>
            </a:pPr>
            <a:endParaRPr lang="en-US" altLang="en-US" sz="28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28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Setting up structures</a:t>
            </a:r>
          </a:p>
          <a:p>
            <a:pPr lvl="1"/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Professionalizing business</a:t>
            </a:r>
          </a:p>
          <a:p>
            <a:pPr lvl="1">
              <a:buFontTx/>
              <a:buNone/>
            </a:pPr>
            <a:endParaRPr lang="en-US" altLang="en-US" sz="28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28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28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Strengthening corporate governance</a:t>
            </a:r>
          </a:p>
          <a:p>
            <a:pPr lvl="1"/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Setting up structures, processes and systems</a:t>
            </a:r>
          </a:p>
          <a:p>
            <a:pPr>
              <a:buFontTx/>
              <a:buNone/>
            </a:pPr>
            <a:endParaRPr lang="en-US" altLang="en-US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800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6714" y="76200"/>
            <a:ext cx="9601200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Additional Readings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8422" y="1354182"/>
            <a:ext cx="10742023" cy="48637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Andrea </a:t>
            </a:r>
            <a:r>
              <a:rPr lang="en-US" altLang="en-US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Colli</a:t>
            </a:r>
            <a:r>
              <a:rPr lang="en-US" altLang="en-US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and Mary Rose, ‘Family Business,'  Geoffrey Jones and J Zeitlin (</a:t>
            </a:r>
            <a:r>
              <a:rPr lang="en-US" altLang="en-US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ed</a:t>
            </a:r>
            <a:r>
              <a:rPr lang="en-US" altLang="en-US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), </a:t>
            </a:r>
            <a:r>
              <a:rPr lang="en-US" altLang="en-US" i="1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The Oxford Handbook of Business History</a:t>
            </a:r>
            <a:r>
              <a:rPr lang="en-US" altLang="en-US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(Oxford, 2007)  pp. 194-218 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Henry Yeung W. C, </a:t>
            </a:r>
            <a:r>
              <a:rPr lang="en-US" altLang="en-US" i="1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Chinese capitalism in a global era : towards hybrid capitalism</a:t>
            </a:r>
            <a:r>
              <a:rPr lang="en-US" altLang="en-US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(London, Routledge, 2004) Chapter 4 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600" dirty="0">
              <a:solidFill>
                <a:srgbClr val="CC0000"/>
              </a:solidFill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882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79906" y="1929385"/>
            <a:ext cx="6831673" cy="18745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648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2667" y="121355"/>
            <a:ext cx="11486444" cy="1485900"/>
          </a:xfrm>
        </p:spPr>
        <p:txBody>
          <a:bodyPr>
            <a:normAutofit fontScale="90000"/>
          </a:bodyPr>
          <a:lstStyle/>
          <a:p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CHARACTERISTICS OF ASIAN FAMILY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BUSINESSES (I): </a:t>
            </a:r>
            <a:br>
              <a:rPr lang="en-US" altLang="en-US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/>
            </a:r>
            <a:b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DEFINING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FAMILY BUSINESS </a:t>
            </a:r>
            <a:b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endParaRPr lang="en-US" altLang="en-US" sz="2800" b="1" u="sng" dirty="0">
              <a:solidFill>
                <a:srgbClr val="FF0000"/>
              </a:solidFill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712" y="1607255"/>
            <a:ext cx="9601200" cy="490643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Defining ‘Family’</a:t>
            </a: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Ownership </a:t>
            </a:r>
            <a:endParaRPr lang="en-US" altLang="en-US" sz="24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  Effective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 Share Value/ Capital ownership</a:t>
            </a:r>
            <a:endParaRPr lang="en-US" altLang="en-US" sz="24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Inter-generational Succession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‘Set of beliefs and values that lie behind business behavior</a:t>
            </a: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’ </a:t>
            </a: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(Gordon 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Redding, </a:t>
            </a:r>
            <a:r>
              <a:rPr lang="en-US" altLang="en-US" sz="2400" i="1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The Spirit of Chinese Capitalism 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(NY, 1993) </a:t>
            </a:r>
          </a:p>
          <a:p>
            <a:pPr>
              <a:lnSpc>
                <a:spcPct val="90000"/>
              </a:lnSpc>
            </a:pPr>
            <a:endParaRPr lang="en-US" altLang="en-US" sz="24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b="1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313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39422" y="189089"/>
            <a:ext cx="11610622" cy="1485900"/>
          </a:xfrm>
        </p:spPr>
        <p:txBody>
          <a:bodyPr/>
          <a:lstStyle/>
          <a:p>
            <a:r>
              <a:rPr lang="en-US" altLang="en-US" sz="3200" b="1" u="sng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CHARACTERISTICS OF ASIAN FAMILY </a:t>
            </a:r>
            <a:r>
              <a:rPr lang="en-US" altLang="en-US" sz="3200" b="1" u="sng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BUSINESSES (II) </a:t>
            </a:r>
            <a:endParaRPr lang="en-US" altLang="en-US" sz="3200" b="1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29732" y="1674988"/>
            <a:ext cx="11034889" cy="566278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INTERNAL STRUCTURE OF FIRM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Patrimonialism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Overlap of ownership, control and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Style of leadership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8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8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8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latin typeface="Comic Sans MS" panose="030F0702030302020204" pitchFamily="66" charset="0"/>
                <a:ea typeface="ＭＳ Ｐゴシック" panose="020B0600070205080204" pitchFamily="34" charset="-128"/>
              </a:rPr>
              <a:t>Personalistic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Relations </a:t>
            </a:r>
            <a:endParaRPr lang="en-US" altLang="en-US" sz="28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Relations </a:t>
            </a:r>
            <a:r>
              <a:rPr lang="en-US" altLang="en-US" sz="28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are personal, not neutral</a:t>
            </a:r>
          </a:p>
          <a:p>
            <a:pPr>
              <a:buFontTx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70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4754" y="132645"/>
            <a:ext cx="11887201" cy="1485900"/>
          </a:xfrm>
        </p:spPr>
        <p:txBody>
          <a:bodyPr/>
          <a:lstStyle/>
          <a:p>
            <a:pPr eaLnBrk="1" hangingPunct="1"/>
            <a:r>
              <a:rPr lang="en-US" altLang="en-US" sz="3200" b="1" u="sng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CHARACTERISTICS OF ASIAN FAMILY </a:t>
            </a:r>
            <a:r>
              <a:rPr lang="en-US" altLang="en-US" sz="3200" b="1" u="sng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BUSINESSES (III)</a:t>
            </a:r>
            <a:endParaRPr lang="en-US" altLang="en-US" sz="3200" b="1" u="sng">
              <a:solidFill>
                <a:srgbClr val="FF0000"/>
              </a:solidFill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754" y="1529644"/>
            <a:ext cx="11085689" cy="543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INTER- FIRM RELATIONSHIPS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Trust &amp; personal relationships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Kinship, ‘native-place’, locality, region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Unique strategies of dispute resolution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114301"/>
            <a:ext cx="11531600" cy="1485900"/>
          </a:xfrm>
        </p:spPr>
        <p:txBody>
          <a:bodyPr/>
          <a:lstStyle/>
          <a:p>
            <a:pPr eaLnBrk="1" hangingPunct="1"/>
            <a:r>
              <a:rPr lang="en-US" altLang="en-US" sz="2800" b="1" u="sng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CHARACTERISTICS OF ASIAN</a:t>
            </a:r>
            <a:br>
              <a:rPr lang="en-US" altLang="en-US" sz="2800" b="1" u="sng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800" b="1" u="sng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FAMILY BUSINESSES </a:t>
            </a:r>
            <a:r>
              <a:rPr lang="en-US" altLang="en-US" sz="2800" b="1" u="sng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IV (contd</a:t>
            </a:r>
            <a:r>
              <a:rPr lang="en-US" altLang="en-US" sz="2800" b="1" u="sng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.)</a:t>
            </a:r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83" y="1077364"/>
            <a:ext cx="11867444" cy="578063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b="1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Advantages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endParaRPr lang="en-US" altLang="en-US" sz="280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Co-operation within and across organization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Strategic adaptability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Low information costs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‘Entrepreneurial </a:t>
            </a:r>
            <a:r>
              <a:rPr lang="en-US" altLang="en-US" i="0" dirty="0" err="1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familism</a:t>
            </a:r>
            <a:r>
              <a:rPr lang="en-US" altLang="en-US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’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solidFill>
                <a:srgbClr val="CC0000"/>
              </a:solidFill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77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04334" y="0"/>
            <a:ext cx="11100487" cy="1485900"/>
          </a:xfrm>
        </p:spPr>
        <p:txBody>
          <a:bodyPr/>
          <a:lstStyle/>
          <a:p>
            <a:r>
              <a:rPr lang="en-US" altLang="en-US" sz="2800" b="1" u="sng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CHARACTERISTICS OF </a:t>
            </a:r>
            <a:r>
              <a:rPr lang="en-US" altLang="en-US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ASIAN FAMILY BUSINESSES (V)</a:t>
            </a:r>
            <a:endParaRPr lang="en-US" altLang="en-US" sz="28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04334" y="1351007"/>
            <a:ext cx="11634422" cy="5614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Disadvantages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Management issues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i="0" dirty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4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Limited delegation of authority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Networks dependence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i="0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Expansion limitations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Limited capital sources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Practices of inheritance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71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2057400" y="1676401"/>
            <a:ext cx="78486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3700" indent="-393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en-US" sz="320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320882" y="201726"/>
            <a:ext cx="4368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Models of </a:t>
            </a:r>
            <a:r>
              <a:rPr lang="en-US" altLang="en-US" sz="36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Growth </a:t>
            </a:r>
            <a:endParaRPr lang="en-US" altLang="en-US" sz="36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926543" y="1227438"/>
            <a:ext cx="1087827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93700" indent="-393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Familism</a:t>
            </a: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 a </a:t>
            </a:r>
            <a:r>
              <a:rPr lang="en-US" altLang="en-US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‘brake’ </a:t>
            </a: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on </a:t>
            </a:r>
            <a:r>
              <a:rPr lang="en-US" altLang="en-US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Asian business</a:t>
            </a:r>
          </a:p>
          <a:p>
            <a:pPr marL="0" indent="0" algn="just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Most </a:t>
            </a:r>
            <a:r>
              <a:rPr lang="en-US" altLang="en-US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Asian businesses </a:t>
            </a: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small &amp; do not survive beyond 3 </a:t>
            </a:r>
            <a:r>
              <a:rPr lang="en-US" altLang="en-US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generations</a:t>
            </a:r>
          </a:p>
          <a:p>
            <a:pPr marL="0" indent="0" algn="just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Family conflicts </a:t>
            </a:r>
            <a:r>
              <a:rPr lang="en-US" altLang="en-US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inevitable</a:t>
            </a:r>
          </a:p>
          <a:p>
            <a:pPr marL="0" indent="0" algn="just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Large businesses concentrated in 1 sector or operating in “soft” </a:t>
            </a:r>
            <a:r>
              <a:rPr lang="en-US" altLang="en-US" sz="28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environments</a:t>
            </a:r>
          </a:p>
          <a:p>
            <a:pPr marL="0" indent="0" algn="just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	Dependent on official patronage and cronyism</a:t>
            </a:r>
            <a:r>
              <a:rPr lang="en-US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8111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905933" y="886179"/>
            <a:ext cx="1024103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93700" indent="-393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Wong Siu-</a:t>
            </a:r>
            <a:r>
              <a:rPr lang="en-US" altLang="en-US" sz="24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lun’s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4-stage model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Emphasis on family members</a:t>
            </a:r>
            <a:r>
              <a:rPr lang="en-US" altLang="en-US" sz="2400" dirty="0"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59567" y="110904"/>
            <a:ext cx="57262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Models of </a:t>
            </a:r>
            <a:r>
              <a:rPr lang="en-US" altLang="en-US" sz="32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Growth (I)</a:t>
            </a:r>
            <a:endParaRPr lang="en-US" altLang="en-US" sz="32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579564" y="3048001"/>
            <a:ext cx="18049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Stage 1</a:t>
            </a:r>
          </a:p>
          <a:p>
            <a:pPr algn="ctr" eaLnBrk="1" hangingPunct="1"/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Emergent</a:t>
            </a:r>
          </a:p>
          <a:p>
            <a:pPr algn="ctr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 sz="2800" i="1" dirty="0">
                <a:solidFill>
                  <a:schemeClr val="tx2"/>
                </a:solidFill>
                <a:latin typeface="Comic Sans MS" panose="030F0702030302020204" pitchFamily="66" charset="0"/>
              </a:rPr>
              <a:t>Partners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8216900" y="3048001"/>
            <a:ext cx="25669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Stage 4</a:t>
            </a:r>
          </a:p>
          <a:p>
            <a:pPr algn="ctr" eaLnBrk="1" hangingPunct="1"/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Disintegrative</a:t>
            </a:r>
          </a:p>
          <a:p>
            <a:pPr algn="ctr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 sz="2800" i="1" dirty="0">
                <a:solidFill>
                  <a:schemeClr val="tx2"/>
                </a:solidFill>
                <a:latin typeface="Comic Sans MS" panose="030F0702030302020204" pitchFamily="66" charset="0"/>
              </a:rPr>
              <a:t>Cousins</a:t>
            </a:r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5973763" y="3048001"/>
            <a:ext cx="20637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Stage 3</a:t>
            </a:r>
          </a:p>
          <a:p>
            <a:pPr algn="ctr" eaLnBrk="1" hangingPunct="1"/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Segmented</a:t>
            </a:r>
          </a:p>
          <a:p>
            <a:pPr algn="ctr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 sz="2800" i="1" dirty="0">
                <a:solidFill>
                  <a:schemeClr val="tx2"/>
                </a:solidFill>
                <a:latin typeface="Comic Sans MS" panose="030F0702030302020204" pitchFamily="66" charset="0"/>
              </a:rPr>
              <a:t>Brothers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3629026" y="3048001"/>
            <a:ext cx="209391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Stage 2</a:t>
            </a:r>
          </a:p>
          <a:p>
            <a:pPr algn="ctr" eaLnBrk="1" hangingPunct="1"/>
            <a:r>
              <a:rPr lang="en-US" altLang="en-US" sz="28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Centralised</a:t>
            </a:r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eaLnBrk="1" hangingPunct="1"/>
            <a:endParaRPr lang="en-US" altLang="en-US" sz="2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 sz="2800" i="1" dirty="0">
                <a:solidFill>
                  <a:schemeClr val="tx2"/>
                </a:solidFill>
                <a:latin typeface="Comic Sans MS" panose="030F0702030302020204" pitchFamily="66" charset="0"/>
              </a:rPr>
              <a:t>Patriarch</a:t>
            </a:r>
          </a:p>
        </p:txBody>
      </p:sp>
      <p:sp>
        <p:nvSpPr>
          <p:cNvPr id="10248" name="AutoShape 10"/>
          <p:cNvSpPr>
            <a:spLocks noChangeArrowheads="1"/>
          </p:cNvSpPr>
          <p:nvPr/>
        </p:nvSpPr>
        <p:spPr bwMode="auto">
          <a:xfrm>
            <a:off x="3276600" y="3048000"/>
            <a:ext cx="457200" cy="762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AutoShape 11"/>
          <p:cNvSpPr>
            <a:spLocks noChangeArrowheads="1"/>
          </p:cNvSpPr>
          <p:nvPr/>
        </p:nvSpPr>
        <p:spPr bwMode="auto">
          <a:xfrm>
            <a:off x="5638800" y="3048000"/>
            <a:ext cx="457200" cy="762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AutoShape 12"/>
          <p:cNvSpPr>
            <a:spLocks noChangeArrowheads="1"/>
          </p:cNvSpPr>
          <p:nvPr/>
        </p:nvSpPr>
        <p:spPr bwMode="auto">
          <a:xfrm>
            <a:off x="7924800" y="3048000"/>
            <a:ext cx="457200" cy="762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AutoShape 16"/>
          <p:cNvSpPr>
            <a:spLocks noChangeArrowheads="1"/>
          </p:cNvSpPr>
          <p:nvPr/>
        </p:nvSpPr>
        <p:spPr bwMode="auto">
          <a:xfrm rot="10586474">
            <a:off x="3238499" y="3590947"/>
            <a:ext cx="5257800" cy="12811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cubicBezTo>
                  <a:pt x="5399" y="11163"/>
                  <a:pt x="5436" y="11525"/>
                  <a:pt x="5509" y="11881"/>
                </a:cubicBezTo>
                <a:lnTo>
                  <a:pt x="218" y="12963"/>
                </a:lnTo>
                <a:cubicBezTo>
                  <a:pt x="73" y="12251"/>
                  <a:pt x="0" y="1152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5250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737</TotalTime>
  <Words>878</Words>
  <Application>Microsoft Office PowerPoint</Application>
  <PresentationFormat>Widescreen</PresentationFormat>
  <Paragraphs>268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Comic Sans MS</vt:lpstr>
      <vt:lpstr>Franklin Gothic Book</vt:lpstr>
      <vt:lpstr>Times New Roman</vt:lpstr>
      <vt:lpstr>Wingdings</vt:lpstr>
      <vt:lpstr>Crop</vt:lpstr>
      <vt:lpstr>NATIONAL UNIVERSITY OF SINGAPORE DEPARTMENT OF HISTORY  FAMILY capitalism</vt:lpstr>
      <vt:lpstr>FAMILY CAPITALISM  OUTLINE</vt:lpstr>
      <vt:lpstr>CHARACTERISTICS OF ASIAN FAMILY BUSINESSES (I):   DEFINING FAMILY BUSINESS  </vt:lpstr>
      <vt:lpstr>CHARACTERISTICS OF ASIAN FAMILY BUSINESSES (II) </vt:lpstr>
      <vt:lpstr>CHARACTERISTICS OF ASIAN FAMILY BUSINESSES (III)</vt:lpstr>
      <vt:lpstr>CHARACTERISTICS OF ASIAN FAMILY BUSINESSES IV (contd.) </vt:lpstr>
      <vt:lpstr>CHARACTERISTICS OF ASIAN FAMILY BUSINESSES (V)</vt:lpstr>
      <vt:lpstr>PowerPoint Presentation</vt:lpstr>
      <vt:lpstr>PowerPoint Presentation</vt:lpstr>
      <vt:lpstr>PowerPoint Presentation</vt:lpstr>
      <vt:lpstr>Case Study: Eu Yan Sang Medical Shop, 1879 -  </vt:lpstr>
      <vt:lpstr>PowerPoint Presentation</vt:lpstr>
      <vt:lpstr>Case Study: Eu Yan Sang Medical Shop, (Eu Tong Sen)</vt:lpstr>
      <vt:lpstr>Case Study: Eu Tong Sen: (2nd generation) </vt:lpstr>
      <vt:lpstr>Phase II of Business Model</vt:lpstr>
      <vt:lpstr>Case Study: Third Generation takes over</vt:lpstr>
      <vt:lpstr>PowerPoint Presentation</vt:lpstr>
      <vt:lpstr>Case Study:Third Generation takes over</vt:lpstr>
      <vt:lpstr>Case Study: Fourth Generation and its challenges </vt:lpstr>
      <vt:lpstr>PowerPoint Presentation</vt:lpstr>
      <vt:lpstr>Case Study: Eu Yan Sang, 1876-</vt:lpstr>
      <vt:lpstr>Challenges to family businesses</vt:lpstr>
      <vt:lpstr>Additional Readings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Gyanesh Kudaisya</dc:creator>
  <cp:lastModifiedBy>Kudaisya, Medha Malik</cp:lastModifiedBy>
  <cp:revision>50</cp:revision>
  <dcterms:created xsi:type="dcterms:W3CDTF">2017-02-06T09:31:18Z</dcterms:created>
  <dcterms:modified xsi:type="dcterms:W3CDTF">2019-03-25T03:50:10Z</dcterms:modified>
</cp:coreProperties>
</file>