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88" r:id="rId4"/>
    <p:sldId id="258" r:id="rId5"/>
    <p:sldId id="276" r:id="rId6"/>
    <p:sldId id="285" r:id="rId7"/>
    <p:sldId id="271" r:id="rId8"/>
    <p:sldId id="303" r:id="rId9"/>
    <p:sldId id="297" r:id="rId10"/>
    <p:sldId id="298" r:id="rId11"/>
    <p:sldId id="299" r:id="rId12"/>
    <p:sldId id="286" r:id="rId13"/>
    <p:sldId id="275" r:id="rId14"/>
    <p:sldId id="296" r:id="rId15"/>
    <p:sldId id="300" r:id="rId16"/>
    <p:sldId id="301" r:id="rId17"/>
    <p:sldId id="302" r:id="rId18"/>
    <p:sldId id="289" r:id="rId19"/>
    <p:sldId id="28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555555"/>
    <a:srgbClr val="CF3B4C"/>
    <a:srgbClr val="344F66"/>
    <a:srgbClr val="444444"/>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6314" autoAdjust="0"/>
  </p:normalViewPr>
  <p:slideViewPr>
    <p:cSldViewPr snapToGrid="0">
      <p:cViewPr varScale="1">
        <p:scale>
          <a:sx n="56" d="100"/>
          <a:sy n="56" d="100"/>
        </p:scale>
        <p:origin x="-78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t>2020/5/25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t>‹#›</a:t>
            </a:fld>
            <a:endParaRPr lang="zh-CN" altLang="en-US"/>
          </a:p>
        </p:txBody>
      </p:sp>
    </p:spTree>
    <p:extLst>
      <p:ext uri="{BB962C8B-B14F-4D97-AF65-F5344CB8AC3E}">
        <p14:creationId xmlns:p14="http://schemas.microsoft.com/office/powerpoint/2010/main" val="15691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33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3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xmlns="" id="{A3B4FAF4-0D8D-47C7-B20A-02B89BA96E60}"/>
              </a:ext>
            </a:extLst>
          </p:cNvPr>
          <p:cNvPicPr>
            <a:picLocks noChangeAspect="1"/>
          </p:cNvPicPr>
          <p:nvPr userDrawn="1"/>
        </p:nvPicPr>
        <p:blipFill rotWithShape="1">
          <a:blip r:embed="rId2">
            <a:extLst/>
          </a:blip>
          <a:srcRect l="6659" t="6677" r="6720" b="6693"/>
          <a:stretch/>
        </p:blipFill>
        <p:spPr>
          <a:xfrm>
            <a:off x="-1" y="0"/>
            <a:ext cx="12192001" cy="6858000"/>
          </a:xfrm>
          <a:prstGeom prst="rect">
            <a:avLst/>
          </a:prstGeom>
        </p:spPr>
      </p:pic>
      <p:grpSp>
        <p:nvGrpSpPr>
          <p:cNvPr id="51" name="组合 50">
            <a:extLst>
              <a:ext uri="{FF2B5EF4-FFF2-40B4-BE49-F238E27FC236}">
                <a16:creationId xmlns:a16="http://schemas.microsoft.com/office/drawing/2014/main" xmlns="" id="{6612AB9C-7CAC-448E-B17D-6C9AD7117109}"/>
              </a:ext>
            </a:extLst>
          </p:cNvPr>
          <p:cNvGrpSpPr/>
          <p:nvPr userDrawn="1"/>
        </p:nvGrpSpPr>
        <p:grpSpPr>
          <a:xfrm>
            <a:off x="-4151" y="6748272"/>
            <a:ext cx="3001030" cy="109728"/>
            <a:chOff x="0" y="0"/>
            <a:chExt cx="3001030" cy="109728"/>
          </a:xfrm>
        </p:grpSpPr>
        <p:sp>
          <p:nvSpPr>
            <p:cNvPr id="52" name="矩形 51">
              <a:extLst>
                <a:ext uri="{FF2B5EF4-FFF2-40B4-BE49-F238E27FC236}">
                  <a16:creationId xmlns:a16="http://schemas.microsoft.com/office/drawing/2014/main" xmlns=""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xmlns="" id="{F6AFCBEE-9FA5-41E1-B3D5-27E412C6C402}"/>
              </a:ext>
            </a:extLst>
          </p:cNvPr>
          <p:cNvGrpSpPr/>
          <p:nvPr userDrawn="1"/>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xmlns=""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xmlns=""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xmlns="" id="{E269AE75-14CB-4307-A417-AE6F887A183E}"/>
              </a:ext>
            </a:extLst>
          </p:cNvPr>
          <p:cNvGrpSpPr/>
          <p:nvPr userDrawn="1"/>
        </p:nvGrpSpPr>
        <p:grpSpPr>
          <a:xfrm>
            <a:off x="2992728" y="6748272"/>
            <a:ext cx="3001030" cy="109728"/>
            <a:chOff x="0" y="0"/>
            <a:chExt cx="3001030" cy="109728"/>
          </a:xfrm>
        </p:grpSpPr>
        <p:sp>
          <p:nvSpPr>
            <p:cNvPr id="58" name="矩形 57">
              <a:extLst>
                <a:ext uri="{FF2B5EF4-FFF2-40B4-BE49-F238E27FC236}">
                  <a16:creationId xmlns:a16="http://schemas.microsoft.com/office/drawing/2014/main" xmlns=""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xmlns=""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xmlns="" id="{C89E93EA-8A1A-431A-A046-53A4AD3A0B57}"/>
              </a:ext>
            </a:extLst>
          </p:cNvPr>
          <p:cNvGrpSpPr/>
          <p:nvPr userDrawn="1"/>
        </p:nvGrpSpPr>
        <p:grpSpPr>
          <a:xfrm>
            <a:off x="8994788" y="6748272"/>
            <a:ext cx="3197212" cy="109728"/>
            <a:chOff x="0" y="0"/>
            <a:chExt cx="3001030" cy="109728"/>
          </a:xfrm>
        </p:grpSpPr>
        <p:sp>
          <p:nvSpPr>
            <p:cNvPr id="61" name="矩形 60">
              <a:extLst>
                <a:ext uri="{FF2B5EF4-FFF2-40B4-BE49-F238E27FC236}">
                  <a16:creationId xmlns:a16="http://schemas.microsoft.com/office/drawing/2014/main" xmlns=""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xmlns=""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a16="http://schemas.microsoft.com/office/drawing/2014/main" xmlns="" id="{6BF270C6-BACE-48B2-8185-014E46D97E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84" y="-210898"/>
            <a:ext cx="2690446" cy="1513197"/>
          </a:xfrm>
          <a:prstGeom prst="rect">
            <a:avLst/>
          </a:prstGeom>
        </p:spPr>
      </p:pic>
      <p:cxnSp>
        <p:nvCxnSpPr>
          <p:cNvPr id="19" name="直接连接符 18">
            <a:extLst>
              <a:ext uri="{FF2B5EF4-FFF2-40B4-BE49-F238E27FC236}">
                <a16:creationId xmlns:a16="http://schemas.microsoft.com/office/drawing/2014/main" xmlns="" id="{F2A08996-C8C7-4D8E-B105-6056D189A400}"/>
              </a:ext>
            </a:extLst>
          </p:cNvPr>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782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08CD59B-5FCF-4003-A91C-A10DC4E3F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92A1ED1-1F8F-4592-9D0E-0C126A65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C62C71D-338C-45AB-A403-22EB9EC0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xmlns="" id="{CA87FB30-F7FA-41F9-BA62-DCABE1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2F7EF38-34FB-41CA-852B-F40CAEA4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t>‹#›</a:t>
            </a:fld>
            <a:endParaRPr lang="zh-CN" altLang="en-US"/>
          </a:p>
        </p:txBody>
      </p:sp>
    </p:spTree>
    <p:extLst>
      <p:ext uri="{BB962C8B-B14F-4D97-AF65-F5344CB8AC3E}">
        <p14:creationId xmlns:p14="http://schemas.microsoft.com/office/powerpoint/2010/main" val="428403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9F3B29DC-3C1E-4571-B68A-E25EFD3B0763}"/>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7" name="图片 6">
            <a:extLst>
              <a:ext uri="{FF2B5EF4-FFF2-40B4-BE49-F238E27FC236}">
                <a16:creationId xmlns:a16="http://schemas.microsoft.com/office/drawing/2014/main" xmlns=""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400" y="536575"/>
            <a:ext cx="1473200" cy="1679326"/>
          </a:xfrm>
          <a:prstGeom prst="rect">
            <a:avLst/>
          </a:prstGeom>
        </p:spPr>
      </p:pic>
      <p:sp>
        <p:nvSpPr>
          <p:cNvPr id="17" name="文本框 16">
            <a:extLst>
              <a:ext uri="{FF2B5EF4-FFF2-40B4-BE49-F238E27FC236}">
                <a16:creationId xmlns:a16="http://schemas.microsoft.com/office/drawing/2014/main" xmlns="" id="{FAE64323-C918-4DDA-8DE5-3A39BDC59763}"/>
              </a:ext>
            </a:extLst>
          </p:cNvPr>
          <p:cNvSpPr txBox="1"/>
          <p:nvPr/>
        </p:nvSpPr>
        <p:spPr>
          <a:xfrm>
            <a:off x="652327" y="2409914"/>
            <a:ext cx="10887342" cy="923330"/>
          </a:xfrm>
          <a:prstGeom prst="rect">
            <a:avLst/>
          </a:prstGeom>
          <a:noFill/>
        </p:spPr>
        <p:txBody>
          <a:bodyPr wrap="square" rtlCol="0">
            <a:spAutoFit/>
          </a:bodyPr>
          <a:lstStyle/>
          <a:p>
            <a:pPr algn="dist"/>
            <a:r>
              <a:rPr lang="zh-CN" altLang="en-US" sz="5400" b="1" dirty="0" smtClean="0">
                <a:solidFill>
                  <a:srgbClr val="484848"/>
                </a:solidFill>
                <a:cs typeface="+mn-ea"/>
                <a:sym typeface="+mn-lt"/>
              </a:rPr>
              <a:t>可创建自定义主题的个人博客系统</a:t>
            </a:r>
            <a:endParaRPr lang="zh-CN" altLang="en-US" sz="5400" b="1" dirty="0">
              <a:solidFill>
                <a:srgbClr val="484848"/>
              </a:solidFill>
              <a:cs typeface="+mn-ea"/>
              <a:sym typeface="+mn-lt"/>
            </a:endParaRPr>
          </a:p>
        </p:txBody>
      </p:sp>
      <p:sp>
        <p:nvSpPr>
          <p:cNvPr id="18" name="文本框 17">
            <a:extLst>
              <a:ext uri="{FF2B5EF4-FFF2-40B4-BE49-F238E27FC236}">
                <a16:creationId xmlns:a16="http://schemas.microsoft.com/office/drawing/2014/main" xmlns=""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GRADUATION THESIS DEFENSE</a:t>
            </a:r>
            <a:endParaRPr lang="zh-CN" altLang="en-US" sz="2000" dirty="0">
              <a:solidFill>
                <a:srgbClr val="484848"/>
              </a:solidFill>
              <a:cs typeface="+mn-ea"/>
              <a:sym typeface="+mn-lt"/>
            </a:endParaRPr>
          </a:p>
        </p:txBody>
      </p:sp>
      <p:sp>
        <p:nvSpPr>
          <p:cNvPr id="20" name="文本框 19">
            <a:extLst>
              <a:ext uri="{FF2B5EF4-FFF2-40B4-BE49-F238E27FC236}">
                <a16:creationId xmlns:a16="http://schemas.microsoft.com/office/drawing/2014/main" xmlns="" id="{B6D91718-7C03-4496-9D75-5412335226DA}"/>
              </a:ext>
            </a:extLst>
          </p:cNvPr>
          <p:cNvSpPr txBox="1"/>
          <p:nvPr/>
        </p:nvSpPr>
        <p:spPr>
          <a:xfrm>
            <a:off x="4348130" y="5244526"/>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r>
              <a:rPr lang="zh-CN" altLang="en-US" sz="1400" dirty="0">
                <a:solidFill>
                  <a:srgbClr val="484848"/>
                </a:solidFill>
                <a:cs typeface="+mn-ea"/>
                <a:sym typeface="+mn-lt"/>
              </a:rPr>
              <a:t>李薇</a:t>
            </a:r>
          </a:p>
        </p:txBody>
      </p:sp>
      <p:sp>
        <p:nvSpPr>
          <p:cNvPr id="21" name="文本框 20">
            <a:extLst>
              <a:ext uri="{FF2B5EF4-FFF2-40B4-BE49-F238E27FC236}">
                <a16:creationId xmlns:a16="http://schemas.microsoft.com/office/drawing/2014/main" xmlns="" id="{6FCB4093-774F-446C-81DC-029795C63C9F}"/>
              </a:ext>
            </a:extLst>
          </p:cNvPr>
          <p:cNvSpPr txBox="1"/>
          <p:nvPr/>
        </p:nvSpPr>
        <p:spPr>
          <a:xfrm>
            <a:off x="7058668" y="5244526"/>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r>
              <a:rPr lang="zh-CN" altLang="en-US" sz="1400" dirty="0">
                <a:solidFill>
                  <a:srgbClr val="484848"/>
                </a:solidFill>
                <a:cs typeface="+mn-ea"/>
                <a:sym typeface="+mn-lt"/>
              </a:rPr>
              <a:t>莫春柳</a:t>
            </a:r>
          </a:p>
        </p:txBody>
      </p:sp>
      <p:pic>
        <p:nvPicPr>
          <p:cNvPr id="23" name="图片 22">
            <a:extLst>
              <a:ext uri="{FF2B5EF4-FFF2-40B4-BE49-F238E27FC236}">
                <a16:creationId xmlns:a16="http://schemas.microsoft.com/office/drawing/2014/main" xmlns="" id="{D07425EA-91E3-494B-ACFF-1B824A8EE4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5694" y="5119647"/>
            <a:ext cx="769973" cy="433059"/>
          </a:xfrm>
          <a:prstGeom prst="rect">
            <a:avLst/>
          </a:prstGeom>
        </p:spPr>
      </p:pic>
      <p:pic>
        <p:nvPicPr>
          <p:cNvPr id="25" name="图片 24">
            <a:extLst>
              <a:ext uri="{FF2B5EF4-FFF2-40B4-BE49-F238E27FC236}">
                <a16:creationId xmlns:a16="http://schemas.microsoft.com/office/drawing/2014/main" xmlns="" id="{1715AEF4-89BE-48C4-B1B2-AE2EEA59D8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0200" y="5119647"/>
            <a:ext cx="769257" cy="432656"/>
          </a:xfrm>
          <a:prstGeom prst="rect">
            <a:avLst/>
          </a:prstGeom>
        </p:spPr>
      </p:pic>
      <p:grpSp>
        <p:nvGrpSpPr>
          <p:cNvPr id="2" name="组合 1">
            <a:extLst>
              <a:ext uri="{FF2B5EF4-FFF2-40B4-BE49-F238E27FC236}">
                <a16:creationId xmlns:a16="http://schemas.microsoft.com/office/drawing/2014/main" xmlns=""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a16="http://schemas.microsoft.com/office/drawing/2014/main" xmlns=""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xmlns=""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a16="http://schemas.microsoft.com/office/drawing/2014/main" xmlns=""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xmlns=""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xmlns=""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xmlns=""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xmlns=""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a16="http://schemas.microsoft.com/office/drawing/2014/main" xmlns=""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698321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7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2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7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2570992"/>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54577" y="2589773"/>
            <a:ext cx="36900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nSpc>
                <a:spcPct val="150000"/>
              </a:lnSpc>
              <a:buNone/>
            </a:pPr>
            <a:r>
              <a:rPr lang="zh-CN" altLang="zh-CN" sz="1800" dirty="0">
                <a:latin typeface="+mn-ea"/>
                <a:ea typeface="+mn-ea"/>
              </a:rPr>
              <a:t>后台使用</a:t>
            </a:r>
            <a:r>
              <a:rPr lang="en-US" altLang="zh-CN" sz="1800" dirty="0">
                <a:latin typeface="+mn-ea"/>
                <a:ea typeface="+mn-ea"/>
              </a:rPr>
              <a:t>node.js</a:t>
            </a:r>
            <a:r>
              <a:rPr lang="zh-CN" altLang="zh-CN" sz="1800" dirty="0">
                <a:latin typeface="+mn-ea"/>
                <a:ea typeface="+mn-ea"/>
              </a:rPr>
              <a:t>的</a:t>
            </a:r>
            <a:r>
              <a:rPr lang="en-US" altLang="zh-CN" sz="1800" dirty="0">
                <a:latin typeface="+mn-ea"/>
                <a:ea typeface="+mn-ea"/>
              </a:rPr>
              <a:t>express</a:t>
            </a:r>
            <a:r>
              <a:rPr lang="zh-CN" altLang="zh-CN" sz="1800" dirty="0">
                <a:latin typeface="+mn-ea"/>
                <a:ea typeface="+mn-ea"/>
              </a:rPr>
              <a:t>框架来搭建本地服务器以提供对于前台接口请求的响应。分为登录注册、</a:t>
            </a:r>
            <a:r>
              <a:rPr lang="zh-CN" altLang="zh-CN" sz="1800" dirty="0" smtClean="0">
                <a:latin typeface="+mn-ea"/>
                <a:ea typeface="+mn-ea"/>
              </a:rPr>
              <a:t>路由</a:t>
            </a:r>
            <a:r>
              <a:rPr lang="zh-CN" altLang="en-US" sz="1800" dirty="0" smtClean="0">
                <a:latin typeface="+mn-ea"/>
                <a:ea typeface="+mn-ea"/>
              </a:rPr>
              <a:t>、通知</a:t>
            </a:r>
            <a:r>
              <a:rPr lang="zh-CN" altLang="zh-CN" sz="1800" dirty="0" smtClean="0">
                <a:latin typeface="+mn-ea"/>
                <a:ea typeface="+mn-ea"/>
              </a:rPr>
              <a:t>和</a:t>
            </a:r>
            <a:r>
              <a:rPr lang="en-US" altLang="zh-CN" sz="1800" dirty="0" err="1">
                <a:latin typeface="+mn-ea"/>
                <a:ea typeface="+mn-ea"/>
              </a:rPr>
              <a:t>mongodb</a:t>
            </a:r>
            <a:r>
              <a:rPr lang="zh-CN" altLang="zh-CN" sz="1800" dirty="0">
                <a:latin typeface="+mn-ea"/>
                <a:ea typeface="+mn-ea"/>
              </a:rPr>
              <a:t>模块。</a:t>
            </a: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程序设计</a:t>
            </a:r>
            <a:endParaRPr lang="zh-CN" altLang="en-US" b="0" dirty="0">
              <a:solidFill>
                <a:srgbClr val="444444"/>
              </a:solidFill>
              <a:latin typeface="+mn-lt"/>
              <a:ea typeface="+mn-ea"/>
              <a:cs typeface="+mn-ea"/>
              <a:sym typeface="+mn-lt"/>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54" y="1018420"/>
            <a:ext cx="5486400" cy="21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73" y="3381031"/>
            <a:ext cx="50053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7" y="2539123"/>
            <a:ext cx="2020576"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340514" y="1884763"/>
              <a:ext cx="680958" cy="226986"/>
            </a:xfrm>
            <a:prstGeom prst="rect">
              <a:avLst/>
            </a:prstGeom>
            <a:noFill/>
          </p:spPr>
          <p:txBody>
            <a:bodyPr wrap="none" rtlCol="0">
              <a:spAutoFit/>
            </a:bodyPr>
            <a:lstStyle/>
            <a:p>
              <a:pPr algn="ctr"/>
              <a:r>
                <a:rPr lang="zh-CN" altLang="en-US" dirty="0" smtClean="0">
                  <a:solidFill>
                    <a:schemeClr val="bg1"/>
                  </a:solidFill>
                  <a:cs typeface="+mn-ea"/>
                  <a:sym typeface="+mn-lt"/>
                </a:rPr>
                <a:t>后台设计</a:t>
              </a:r>
              <a:endParaRPr lang="zh-CN" altLang="en-US" dirty="0">
                <a:solidFill>
                  <a:schemeClr val="bg1"/>
                </a:solidFill>
                <a:cs typeface="+mn-ea"/>
                <a:sym typeface="+mn-lt"/>
              </a:endParaRPr>
            </a:p>
          </p:txBody>
        </p:sp>
      </p:grpSp>
    </p:spTree>
    <p:extLst>
      <p:ext uri="{BB962C8B-B14F-4D97-AF65-F5344CB8AC3E}">
        <p14:creationId xmlns:p14="http://schemas.microsoft.com/office/powerpoint/2010/main" val="7907446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1000"/>
                                        <p:tgtEl>
                                          <p:spTgt spid="3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2570992"/>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54577" y="2589773"/>
            <a:ext cx="36900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nSpc>
                <a:spcPct val="150000"/>
              </a:lnSpc>
              <a:buNone/>
            </a:pPr>
            <a:r>
              <a:rPr lang="zh-CN" altLang="en-US" sz="1800" dirty="0" smtClean="0">
                <a:latin typeface="+mn-ea"/>
                <a:ea typeface="+mn-ea"/>
              </a:rPr>
              <a:t>六</a:t>
            </a:r>
            <a:r>
              <a:rPr lang="zh-CN" altLang="en-US" sz="1800" dirty="0" smtClean="0">
                <a:latin typeface="+mn-ea"/>
                <a:ea typeface="+mn-ea"/>
              </a:rPr>
              <a:t>个</a:t>
            </a:r>
            <a:r>
              <a:rPr lang="zh-CN" altLang="en-US" sz="1800" dirty="0" smtClean="0">
                <a:latin typeface="+mn-ea"/>
                <a:ea typeface="+mn-ea"/>
              </a:rPr>
              <a:t>表以一对一或者一对多的形式彼此之间相互联系</a:t>
            </a:r>
            <a:endParaRPr lang="zh-CN" altLang="zh-CN" sz="1800" dirty="0">
              <a:latin typeface="+mn-ea"/>
              <a:ea typeface="+mn-ea"/>
            </a:endParaRP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程序设计</a:t>
            </a:r>
            <a:endParaRPr lang="zh-CN" altLang="en-US" b="0" dirty="0">
              <a:solidFill>
                <a:srgbClr val="444444"/>
              </a:solidFill>
              <a:latin typeface="+mn-lt"/>
              <a:ea typeface="+mn-ea"/>
              <a:cs typeface="+mn-ea"/>
              <a:sym typeface="+mn-lt"/>
            </a:endParaRPr>
          </a:p>
        </p:txBody>
      </p:sp>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7" y="2539123"/>
            <a:ext cx="2020576"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269581" y="1884763"/>
              <a:ext cx="822824" cy="226986"/>
            </a:xfrm>
            <a:prstGeom prst="rect">
              <a:avLst/>
            </a:prstGeom>
            <a:noFill/>
          </p:spPr>
          <p:txBody>
            <a:bodyPr wrap="none" rtlCol="0">
              <a:spAutoFit/>
            </a:bodyPr>
            <a:lstStyle/>
            <a:p>
              <a:pPr algn="ctr"/>
              <a:r>
                <a:rPr lang="zh-CN" altLang="en-US" dirty="0">
                  <a:solidFill>
                    <a:schemeClr val="bg1"/>
                  </a:solidFill>
                  <a:cs typeface="+mn-ea"/>
                  <a:sym typeface="+mn-lt"/>
                </a:rPr>
                <a:t>数据库</a:t>
              </a:r>
              <a:r>
                <a:rPr lang="zh-CN" altLang="en-US" dirty="0" smtClean="0">
                  <a:solidFill>
                    <a:schemeClr val="bg1"/>
                  </a:solidFill>
                  <a:cs typeface="+mn-ea"/>
                  <a:sym typeface="+mn-lt"/>
                </a:rPr>
                <a:t>设计</a:t>
              </a:r>
              <a:endParaRPr lang="zh-CN" altLang="en-US" dirty="0">
                <a:solidFill>
                  <a:schemeClr val="bg1"/>
                </a:solidFill>
                <a:cs typeface="+mn-ea"/>
                <a:sym typeface="+mn-lt"/>
              </a:endParaRPr>
            </a:p>
          </p:txBody>
        </p:sp>
      </p:gr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756" y="1136943"/>
            <a:ext cx="3661511" cy="514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0767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1000"/>
                                        <p:tgtEl>
                                          <p:spTgt spid="3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xmlns="" id="{1F2CD67A-B099-47BB-A39B-54BFFB77D3B7}"/>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xmlns=""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xmlns=""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xmlns=""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第四部分</a:t>
            </a:r>
            <a:endParaRPr lang="zh-CN" altLang="en-US" sz="660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xmlns=""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xmlns=""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xmlns=""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xmlns=""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xmlns=""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xmlns=""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xmlns=""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xmlns=""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xmlns=""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xmlns=""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xmlns=""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xmlns=""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xmlns=""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xmlns=""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xmlns=""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xmlns=""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xmlns=""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xmlns=""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xmlns=""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xmlns=""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xmlns=""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xmlns=""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xmlns=""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xmlns=""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xmlns=""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关键</a:t>
            </a:r>
            <a:r>
              <a:rPr lang="zh-CN" altLang="en-US" sz="6600" dirty="0" smtClean="0">
                <a:solidFill>
                  <a:srgbClr val="484848"/>
                </a:solidFill>
                <a:latin typeface="+mn-lt"/>
                <a:ea typeface="+mn-ea"/>
                <a:cs typeface="+mn-ea"/>
                <a:sym typeface="+mn-lt"/>
              </a:rPr>
              <a:t>技术</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val="30308679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xmlns="" id="{AA2D0AD2-AAE9-496E-8CF3-1508F13BD8ED}"/>
              </a:ext>
            </a:extLst>
          </p:cNvPr>
          <p:cNvSpPr>
            <a:spLocks/>
          </p:cNvSpPr>
          <p:nvPr/>
        </p:nvSpPr>
        <p:spPr bwMode="auto">
          <a:xfrm>
            <a:off x="346075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3" name="Freeform 6">
            <a:extLst>
              <a:ext uri="{FF2B5EF4-FFF2-40B4-BE49-F238E27FC236}">
                <a16:creationId xmlns:a16="http://schemas.microsoft.com/office/drawing/2014/main" xmlns="" id="{2149E99E-FB8B-449F-8F02-2C98462BECDA}"/>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sp>
        <p:nvSpPr>
          <p:cNvPr id="4" name="Freeform 7">
            <a:extLst>
              <a:ext uri="{FF2B5EF4-FFF2-40B4-BE49-F238E27FC236}">
                <a16:creationId xmlns:a16="http://schemas.microsoft.com/office/drawing/2014/main" xmlns="" id="{F5224824-875E-4126-BCCE-18D7439A05AE}"/>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5" name="Freeform 8">
            <a:extLst>
              <a:ext uri="{FF2B5EF4-FFF2-40B4-BE49-F238E27FC236}">
                <a16:creationId xmlns:a16="http://schemas.microsoft.com/office/drawing/2014/main" xmlns="" id="{4F38AF5A-4319-4943-A048-2752125349D2}"/>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grpSp>
        <p:nvGrpSpPr>
          <p:cNvPr id="6" name="组合 11">
            <a:extLst>
              <a:ext uri="{FF2B5EF4-FFF2-40B4-BE49-F238E27FC236}">
                <a16:creationId xmlns:a16="http://schemas.microsoft.com/office/drawing/2014/main" xmlns="" id="{76703594-BBCA-47AF-BC89-F5E9417DEF78}"/>
              </a:ext>
            </a:extLst>
          </p:cNvPr>
          <p:cNvGrpSpPr>
            <a:grpSpLocks/>
          </p:cNvGrpSpPr>
          <p:nvPr/>
        </p:nvGrpSpPr>
        <p:grpSpPr bwMode="auto">
          <a:xfrm>
            <a:off x="3041650" y="3325813"/>
            <a:ext cx="631825" cy="638175"/>
            <a:chOff x="0" y="0"/>
            <a:chExt cx="631825" cy="636588"/>
          </a:xfrm>
        </p:grpSpPr>
        <p:sp>
          <p:nvSpPr>
            <p:cNvPr id="7" name="Oval 9">
              <a:extLst>
                <a:ext uri="{FF2B5EF4-FFF2-40B4-BE49-F238E27FC236}">
                  <a16:creationId xmlns:a16="http://schemas.microsoft.com/office/drawing/2014/main" xmlns="" id="{CD79F015-55ED-40AF-BE29-EEA144332752}"/>
                </a:ext>
              </a:extLst>
            </p:cNvPr>
            <p:cNvSpPr>
              <a:spLocks noChangeArrowheads="1"/>
            </p:cNvSpPr>
            <p:nvPr/>
          </p:nvSpPr>
          <p:spPr bwMode="auto">
            <a:xfrm>
              <a:off x="0" y="0"/>
              <a:ext cx="631825"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8" name="Freeform 10">
              <a:extLst>
                <a:ext uri="{FF2B5EF4-FFF2-40B4-BE49-F238E27FC236}">
                  <a16:creationId xmlns:a16="http://schemas.microsoft.com/office/drawing/2014/main" xmlns="" id="{2FB5DF25-98F1-49AB-B9A7-2A90A7D00855}"/>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9" name="Freeform 11">
              <a:extLst>
                <a:ext uri="{FF2B5EF4-FFF2-40B4-BE49-F238E27FC236}">
                  <a16:creationId xmlns:a16="http://schemas.microsoft.com/office/drawing/2014/main" xmlns="" id="{565981A4-07A8-4C71-B680-16641F5CCB89}"/>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0" name="组合 15">
            <a:extLst>
              <a:ext uri="{FF2B5EF4-FFF2-40B4-BE49-F238E27FC236}">
                <a16:creationId xmlns:a16="http://schemas.microsoft.com/office/drawing/2014/main" xmlns="" id="{D027CD98-C395-479F-B59C-20109F1EED87}"/>
              </a:ext>
            </a:extLst>
          </p:cNvPr>
          <p:cNvGrpSpPr>
            <a:grpSpLocks/>
          </p:cNvGrpSpPr>
          <p:nvPr/>
        </p:nvGrpSpPr>
        <p:grpSpPr bwMode="auto">
          <a:xfrm>
            <a:off x="5867400" y="3325813"/>
            <a:ext cx="633413" cy="638175"/>
            <a:chOff x="0" y="0"/>
            <a:chExt cx="633413" cy="636588"/>
          </a:xfrm>
        </p:grpSpPr>
        <p:sp>
          <p:nvSpPr>
            <p:cNvPr id="11" name="Oval 12">
              <a:extLst>
                <a:ext uri="{FF2B5EF4-FFF2-40B4-BE49-F238E27FC236}">
                  <a16:creationId xmlns:a16="http://schemas.microsoft.com/office/drawing/2014/main" xmlns="" id="{78529660-181E-477F-ACBD-D64217AC38F5}"/>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2" name="Freeform 13">
              <a:extLst>
                <a:ext uri="{FF2B5EF4-FFF2-40B4-BE49-F238E27FC236}">
                  <a16:creationId xmlns:a16="http://schemas.microsoft.com/office/drawing/2014/main" xmlns="" id="{BFDAB553-F265-4900-967B-ED1EBE475FAA}"/>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3" name="Freeform 14">
              <a:extLst>
                <a:ext uri="{FF2B5EF4-FFF2-40B4-BE49-F238E27FC236}">
                  <a16:creationId xmlns:a16="http://schemas.microsoft.com/office/drawing/2014/main" xmlns="" id="{82615B30-3096-4843-8C5E-1F9AAE6DAE5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4" name="组合 19">
            <a:extLst>
              <a:ext uri="{FF2B5EF4-FFF2-40B4-BE49-F238E27FC236}">
                <a16:creationId xmlns:a16="http://schemas.microsoft.com/office/drawing/2014/main" xmlns="" id="{555BE6E1-6FF2-4997-80E6-922E350E1954}"/>
              </a:ext>
            </a:extLst>
          </p:cNvPr>
          <p:cNvGrpSpPr>
            <a:grpSpLocks/>
          </p:cNvGrpSpPr>
          <p:nvPr/>
        </p:nvGrpSpPr>
        <p:grpSpPr bwMode="auto">
          <a:xfrm>
            <a:off x="8728075" y="3325813"/>
            <a:ext cx="633413" cy="638175"/>
            <a:chOff x="0" y="0"/>
            <a:chExt cx="633413" cy="636588"/>
          </a:xfrm>
        </p:grpSpPr>
        <p:sp>
          <p:nvSpPr>
            <p:cNvPr id="15" name="Oval 15">
              <a:extLst>
                <a:ext uri="{FF2B5EF4-FFF2-40B4-BE49-F238E27FC236}">
                  <a16:creationId xmlns:a16="http://schemas.microsoft.com/office/drawing/2014/main" xmlns="" id="{C88359CD-AD75-4B48-9E04-930879640EF1}"/>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6" name="Freeform 16">
              <a:extLst>
                <a:ext uri="{FF2B5EF4-FFF2-40B4-BE49-F238E27FC236}">
                  <a16:creationId xmlns:a16="http://schemas.microsoft.com/office/drawing/2014/main" xmlns="" id="{CD5D9874-CD8F-47DD-ACDB-A81378C0D995}"/>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7" name="Freeform 17">
              <a:extLst>
                <a:ext uri="{FF2B5EF4-FFF2-40B4-BE49-F238E27FC236}">
                  <a16:creationId xmlns:a16="http://schemas.microsoft.com/office/drawing/2014/main" xmlns="" id="{D20D700F-3A91-46E7-9C32-62BD4ABF369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8" name="组合 23">
            <a:extLst>
              <a:ext uri="{FF2B5EF4-FFF2-40B4-BE49-F238E27FC236}">
                <a16:creationId xmlns:a16="http://schemas.microsoft.com/office/drawing/2014/main" xmlns="" id="{25469D57-CD99-4747-BE5A-CB2167E224F5}"/>
              </a:ext>
            </a:extLst>
          </p:cNvPr>
          <p:cNvGrpSpPr>
            <a:grpSpLocks/>
          </p:cNvGrpSpPr>
          <p:nvPr/>
        </p:nvGrpSpPr>
        <p:grpSpPr bwMode="auto">
          <a:xfrm>
            <a:off x="1454150" y="1938338"/>
            <a:ext cx="930275" cy="939800"/>
            <a:chOff x="0" y="0"/>
            <a:chExt cx="930275" cy="938213"/>
          </a:xfrm>
        </p:grpSpPr>
        <p:sp>
          <p:nvSpPr>
            <p:cNvPr id="19" name="Oval 18">
              <a:extLst>
                <a:ext uri="{FF2B5EF4-FFF2-40B4-BE49-F238E27FC236}">
                  <a16:creationId xmlns:a16="http://schemas.microsoft.com/office/drawing/2014/main" xmlns="" id="{4B4B5AFB-2D3F-4FA7-B0FF-43115FEA08A5}"/>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0" name="TextBox 25">
              <a:extLst>
                <a:ext uri="{FF2B5EF4-FFF2-40B4-BE49-F238E27FC236}">
                  <a16:creationId xmlns:a16="http://schemas.microsoft.com/office/drawing/2014/main" xmlns="" id="{F21542E3-28D7-450B-B4CD-42D79FD3E75C}"/>
                </a:ext>
              </a:extLst>
            </p:cNvPr>
            <p:cNvSpPr txBox="1">
              <a:spLocks noChangeArrowheads="1"/>
            </p:cNvSpPr>
            <p:nvPr/>
          </p:nvSpPr>
          <p:spPr bwMode="auto">
            <a:xfrm>
              <a:off x="13235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01</a:t>
              </a:r>
              <a:endParaRPr lang="zh-CN" altLang="en-US" sz="3200" b="1">
                <a:solidFill>
                  <a:schemeClr val="tx1"/>
                </a:solidFill>
                <a:latin typeface="+mn-lt"/>
                <a:ea typeface="+mn-ea"/>
                <a:cs typeface="+mn-ea"/>
                <a:sym typeface="+mn-lt"/>
              </a:endParaRPr>
            </a:p>
          </p:txBody>
        </p:sp>
      </p:grpSp>
      <p:sp>
        <p:nvSpPr>
          <p:cNvPr id="21" name="矩形 26">
            <a:extLst>
              <a:ext uri="{FF2B5EF4-FFF2-40B4-BE49-F238E27FC236}">
                <a16:creationId xmlns:a16="http://schemas.microsoft.com/office/drawing/2014/main" xmlns="" id="{5CC906C9-187F-4212-B827-A2539D89D83A}"/>
              </a:ext>
            </a:extLst>
          </p:cNvPr>
          <p:cNvSpPr>
            <a:spLocks noChangeArrowheads="1"/>
          </p:cNvSpPr>
          <p:nvPr/>
        </p:nvSpPr>
        <p:spPr bwMode="auto">
          <a:xfrm>
            <a:off x="862012" y="2979234"/>
            <a:ext cx="20907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solidFill>
                  <a:schemeClr val="bg1"/>
                </a:solidFill>
                <a:latin typeface="+mn-lt"/>
                <a:ea typeface="+mn-ea"/>
                <a:cs typeface="+mn-ea"/>
                <a:sym typeface="+mn-lt"/>
              </a:rPr>
              <a:t>路由表的设置</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dirty="0" smtClean="0">
              <a:solidFill>
                <a:schemeClr val="bg1"/>
              </a:solidFill>
              <a:latin typeface="+mn-lt"/>
              <a:ea typeface="+mn-ea"/>
              <a:cs typeface="+mn-ea"/>
              <a:sym typeface="+mn-lt"/>
            </a:endParaRPr>
          </a:p>
          <a:p>
            <a:pPr algn="ctr">
              <a:spcBef>
                <a:spcPct val="0"/>
              </a:spcBef>
              <a:buNone/>
            </a:pPr>
            <a:r>
              <a:rPr lang="zh-CN" altLang="zh-CN" sz="1400" dirty="0">
                <a:solidFill>
                  <a:schemeClr val="lt1"/>
                </a:solidFill>
                <a:latin typeface="+mn-lt"/>
                <a:ea typeface="+mn-ea"/>
                <a:cs typeface="+mn-ea"/>
              </a:rPr>
              <a:t>路由表主要包括静态路由和动态路由两部分组成</a:t>
            </a:r>
            <a:endParaRPr lang="zh-CN" altLang="en-US" sz="1400" dirty="0">
              <a:solidFill>
                <a:schemeClr val="lt1"/>
              </a:solidFill>
              <a:latin typeface="+mn-lt"/>
              <a:ea typeface="+mn-ea"/>
              <a:cs typeface="+mn-ea"/>
              <a:sym typeface="+mn-lt"/>
            </a:endParaRPr>
          </a:p>
        </p:txBody>
      </p:sp>
      <p:sp>
        <p:nvSpPr>
          <p:cNvPr id="22" name="矩形 27">
            <a:extLst>
              <a:ext uri="{FF2B5EF4-FFF2-40B4-BE49-F238E27FC236}">
                <a16:creationId xmlns:a16="http://schemas.microsoft.com/office/drawing/2014/main" xmlns="" id="{3817720E-970A-476A-AD0F-B143C608731F}"/>
              </a:ext>
            </a:extLst>
          </p:cNvPr>
          <p:cNvSpPr>
            <a:spLocks noChangeArrowheads="1"/>
          </p:cNvSpPr>
          <p:nvPr/>
        </p:nvSpPr>
        <p:spPr bwMode="auto">
          <a:xfrm>
            <a:off x="3702050" y="2919413"/>
            <a:ext cx="208915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solidFill>
                  <a:schemeClr val="bg1"/>
                </a:solidFill>
                <a:latin typeface="+mn-lt"/>
                <a:ea typeface="+mn-ea"/>
                <a:cs typeface="+mn-ea"/>
                <a:sym typeface="+mn-lt"/>
              </a:rPr>
              <a:t>模块的封装</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600" dirty="0">
              <a:solidFill>
                <a:schemeClr val="bg1"/>
              </a:solidFill>
              <a:latin typeface="+mn-lt"/>
              <a:ea typeface="+mn-ea"/>
              <a:cs typeface="+mn-ea"/>
              <a:sym typeface="+mn-lt"/>
            </a:endParaRPr>
          </a:p>
          <a:p>
            <a:pPr algn="ctr">
              <a:spcBef>
                <a:spcPct val="0"/>
              </a:spcBef>
              <a:buNone/>
            </a:pPr>
            <a:r>
              <a:rPr lang="zh-CN" altLang="zh-CN" sz="1400" dirty="0">
                <a:solidFill>
                  <a:schemeClr val="lt1"/>
                </a:solidFill>
                <a:latin typeface="+mn-lt"/>
                <a:ea typeface="+mn-ea"/>
                <a:cs typeface="+mn-ea"/>
              </a:rPr>
              <a:t>其模板（</a:t>
            </a:r>
            <a:r>
              <a:rPr lang="en-US" altLang="zh-CN" sz="1400" dirty="0">
                <a:solidFill>
                  <a:schemeClr val="lt1"/>
                </a:solidFill>
                <a:latin typeface="+mn-lt"/>
                <a:ea typeface="+mn-ea"/>
                <a:cs typeface="+mn-ea"/>
              </a:rPr>
              <a:t>html</a:t>
            </a:r>
            <a:r>
              <a:rPr lang="zh-CN" altLang="zh-CN" sz="1400" dirty="0">
                <a:solidFill>
                  <a:schemeClr val="lt1"/>
                </a:solidFill>
                <a:latin typeface="+mn-lt"/>
                <a:ea typeface="+mn-ea"/>
                <a:cs typeface="+mn-ea"/>
              </a:rPr>
              <a:t>）、逻辑（</a:t>
            </a:r>
            <a:r>
              <a:rPr lang="en-US" altLang="zh-CN" sz="1400" dirty="0" err="1">
                <a:solidFill>
                  <a:schemeClr val="lt1"/>
                </a:solidFill>
                <a:latin typeface="+mn-lt"/>
                <a:ea typeface="+mn-ea"/>
                <a:cs typeface="+mn-ea"/>
              </a:rPr>
              <a:t>js</a:t>
            </a:r>
            <a:r>
              <a:rPr lang="zh-CN" altLang="zh-CN" sz="1400" dirty="0">
                <a:solidFill>
                  <a:schemeClr val="lt1"/>
                </a:solidFill>
                <a:latin typeface="+mn-lt"/>
                <a:ea typeface="+mn-ea"/>
                <a:cs typeface="+mn-ea"/>
              </a:rPr>
              <a:t>）和样式（</a:t>
            </a:r>
            <a:r>
              <a:rPr lang="en-US" altLang="zh-CN" sz="1400" dirty="0" err="1">
                <a:solidFill>
                  <a:schemeClr val="lt1"/>
                </a:solidFill>
                <a:latin typeface="+mn-lt"/>
                <a:ea typeface="+mn-ea"/>
                <a:cs typeface="+mn-ea"/>
              </a:rPr>
              <a:t>css</a:t>
            </a:r>
            <a:r>
              <a:rPr lang="zh-CN" altLang="zh-CN" sz="1400" dirty="0">
                <a:solidFill>
                  <a:schemeClr val="lt1"/>
                </a:solidFill>
                <a:latin typeface="+mn-lt"/>
                <a:ea typeface="+mn-ea"/>
                <a:cs typeface="+mn-ea"/>
              </a:rPr>
              <a:t>）是内部互构的</a:t>
            </a:r>
            <a:r>
              <a:rPr lang="zh-CN" altLang="en-US" sz="1400" dirty="0">
                <a:solidFill>
                  <a:schemeClr val="lt1"/>
                </a:solidFill>
                <a:latin typeface="+mn-lt"/>
                <a:ea typeface="+mn-ea"/>
                <a:cs typeface="+mn-ea"/>
              </a:rPr>
              <a:t>，</a:t>
            </a:r>
            <a:r>
              <a:rPr lang="zh-CN" altLang="zh-CN" sz="1400" dirty="0">
                <a:solidFill>
                  <a:schemeClr val="lt1"/>
                </a:solidFill>
                <a:latin typeface="+mn-lt"/>
                <a:ea typeface="+mn-ea"/>
                <a:cs typeface="+mn-ea"/>
              </a:rPr>
              <a:t>生命周期钩子供用户执行各种各样的操作</a:t>
            </a:r>
            <a:endParaRPr lang="zh-CN" altLang="en-US" sz="1400" dirty="0">
              <a:solidFill>
                <a:schemeClr val="lt1"/>
              </a:solidFill>
              <a:latin typeface="+mn-lt"/>
              <a:ea typeface="+mn-ea"/>
              <a:cs typeface="+mn-ea"/>
              <a:sym typeface="+mn-lt"/>
            </a:endParaRPr>
          </a:p>
        </p:txBody>
      </p:sp>
      <p:grpSp>
        <p:nvGrpSpPr>
          <p:cNvPr id="25" name="组合 30">
            <a:extLst>
              <a:ext uri="{FF2B5EF4-FFF2-40B4-BE49-F238E27FC236}">
                <a16:creationId xmlns:a16="http://schemas.microsoft.com/office/drawing/2014/main" xmlns="" id="{209A3344-3FE4-4BA6-8E33-C46BBEA83722}"/>
              </a:ext>
            </a:extLst>
          </p:cNvPr>
          <p:cNvGrpSpPr>
            <a:grpSpLocks/>
          </p:cNvGrpSpPr>
          <p:nvPr/>
        </p:nvGrpSpPr>
        <p:grpSpPr bwMode="auto">
          <a:xfrm>
            <a:off x="4300538" y="1938338"/>
            <a:ext cx="930275" cy="939800"/>
            <a:chOff x="0" y="0"/>
            <a:chExt cx="930275" cy="938213"/>
          </a:xfrm>
        </p:grpSpPr>
        <p:sp>
          <p:nvSpPr>
            <p:cNvPr id="26" name="Oval 19">
              <a:extLst>
                <a:ext uri="{FF2B5EF4-FFF2-40B4-BE49-F238E27FC236}">
                  <a16:creationId xmlns:a16="http://schemas.microsoft.com/office/drawing/2014/main" xmlns="" id="{483E870D-D1DB-4138-B95C-ED912C974EA4}"/>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7" name="TextBox 32">
              <a:extLst>
                <a:ext uri="{FF2B5EF4-FFF2-40B4-BE49-F238E27FC236}">
                  <a16:creationId xmlns:a16="http://schemas.microsoft.com/office/drawing/2014/main" xmlns="" id="{7A52488C-945A-489C-A731-F0F906AF9622}"/>
                </a:ext>
              </a:extLst>
            </p:cNvPr>
            <p:cNvSpPr txBox="1">
              <a:spLocks noChangeArrowheads="1"/>
            </p:cNvSpPr>
            <p:nvPr/>
          </p:nvSpPr>
          <p:spPr bwMode="auto">
            <a:xfrm>
              <a:off x="124700"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02</a:t>
              </a:r>
              <a:endParaRPr lang="zh-CN" altLang="en-US" sz="3200" b="1">
                <a:solidFill>
                  <a:schemeClr val="tx1"/>
                </a:solidFill>
                <a:latin typeface="+mn-lt"/>
                <a:ea typeface="+mn-ea"/>
                <a:cs typeface="+mn-ea"/>
                <a:sym typeface="+mn-lt"/>
              </a:endParaRPr>
            </a:p>
          </p:txBody>
        </p:sp>
      </p:grpSp>
      <p:grpSp>
        <p:nvGrpSpPr>
          <p:cNvPr id="28" name="组合 33">
            <a:extLst>
              <a:ext uri="{FF2B5EF4-FFF2-40B4-BE49-F238E27FC236}">
                <a16:creationId xmlns:a16="http://schemas.microsoft.com/office/drawing/2014/main" xmlns="" id="{766FC803-D57F-4730-A459-AB7BEF8E8F17}"/>
              </a:ext>
            </a:extLst>
          </p:cNvPr>
          <p:cNvGrpSpPr>
            <a:grpSpLocks/>
          </p:cNvGrpSpPr>
          <p:nvPr/>
        </p:nvGrpSpPr>
        <p:grpSpPr bwMode="auto">
          <a:xfrm>
            <a:off x="7145338" y="1938338"/>
            <a:ext cx="931862" cy="939800"/>
            <a:chOff x="0" y="0"/>
            <a:chExt cx="931863" cy="938213"/>
          </a:xfrm>
        </p:grpSpPr>
        <p:sp>
          <p:nvSpPr>
            <p:cNvPr id="29" name="Oval 20">
              <a:extLst>
                <a:ext uri="{FF2B5EF4-FFF2-40B4-BE49-F238E27FC236}">
                  <a16:creationId xmlns:a16="http://schemas.microsoft.com/office/drawing/2014/main" xmlns="" id="{A73070C1-5003-4313-8471-ED56C5E215CD}"/>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0" name="TextBox 35">
              <a:extLst>
                <a:ext uri="{FF2B5EF4-FFF2-40B4-BE49-F238E27FC236}">
                  <a16:creationId xmlns:a16="http://schemas.microsoft.com/office/drawing/2014/main" xmlns="" id="{69088D87-E509-49BA-BF9A-F54CE3FACC8D}"/>
                </a:ext>
              </a:extLst>
            </p:cNvPr>
            <p:cNvSpPr txBox="1">
              <a:spLocks noChangeArrowheads="1"/>
            </p:cNvSpPr>
            <p:nvPr/>
          </p:nvSpPr>
          <p:spPr bwMode="auto">
            <a:xfrm>
              <a:off x="11863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03</a:t>
              </a:r>
              <a:endParaRPr lang="zh-CN" altLang="en-US" sz="3200" b="1">
                <a:solidFill>
                  <a:schemeClr val="tx1"/>
                </a:solidFill>
                <a:latin typeface="+mn-lt"/>
                <a:ea typeface="+mn-ea"/>
                <a:cs typeface="+mn-ea"/>
                <a:sym typeface="+mn-lt"/>
              </a:endParaRPr>
            </a:p>
          </p:txBody>
        </p:sp>
      </p:grpSp>
      <p:grpSp>
        <p:nvGrpSpPr>
          <p:cNvPr id="31" name="组合 36">
            <a:extLst>
              <a:ext uri="{FF2B5EF4-FFF2-40B4-BE49-F238E27FC236}">
                <a16:creationId xmlns:a16="http://schemas.microsoft.com/office/drawing/2014/main" xmlns="" id="{15CC1F16-4924-48C5-9A36-ADE1965A8B63}"/>
              </a:ext>
            </a:extLst>
          </p:cNvPr>
          <p:cNvGrpSpPr>
            <a:grpSpLocks/>
          </p:cNvGrpSpPr>
          <p:nvPr/>
        </p:nvGrpSpPr>
        <p:grpSpPr bwMode="auto">
          <a:xfrm>
            <a:off x="9991725" y="1938338"/>
            <a:ext cx="931863" cy="939800"/>
            <a:chOff x="0" y="0"/>
            <a:chExt cx="931863" cy="938213"/>
          </a:xfrm>
        </p:grpSpPr>
        <p:sp>
          <p:nvSpPr>
            <p:cNvPr id="32" name="Oval 21">
              <a:extLst>
                <a:ext uri="{FF2B5EF4-FFF2-40B4-BE49-F238E27FC236}">
                  <a16:creationId xmlns:a16="http://schemas.microsoft.com/office/drawing/2014/main" xmlns="" id="{C4047165-900B-45E0-BCB0-C832D80E59C3}"/>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3" name="TextBox 38">
              <a:extLst>
                <a:ext uri="{FF2B5EF4-FFF2-40B4-BE49-F238E27FC236}">
                  <a16:creationId xmlns:a16="http://schemas.microsoft.com/office/drawing/2014/main" xmlns="" id="{D1F258FD-7D1D-4AFB-8FBB-FE957947937D}"/>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04</a:t>
              </a:r>
              <a:endParaRPr lang="zh-CN" altLang="en-US" sz="3200" b="1">
                <a:solidFill>
                  <a:schemeClr val="tx1"/>
                </a:solidFill>
                <a:latin typeface="+mn-lt"/>
                <a:ea typeface="+mn-ea"/>
                <a:cs typeface="+mn-ea"/>
                <a:sym typeface="+mn-lt"/>
              </a:endParaRPr>
            </a:p>
          </p:txBody>
        </p:sp>
      </p:grpSp>
      <p:sp>
        <p:nvSpPr>
          <p:cNvPr id="35" name="TextBox 42">
            <a:extLst>
              <a:ext uri="{FF2B5EF4-FFF2-40B4-BE49-F238E27FC236}">
                <a16:creationId xmlns:a16="http://schemas.microsoft.com/office/drawing/2014/main" xmlns="" id="{76445E83-B900-46AC-9F0B-AB76BA3A4ADE}"/>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3.1 </a:t>
            </a:r>
            <a:r>
              <a:rPr lang="zh-CN" altLang="en-US" b="0" dirty="0">
                <a:solidFill>
                  <a:srgbClr val="444444"/>
                </a:solidFill>
                <a:latin typeface="+mn-lt"/>
                <a:ea typeface="+mn-ea"/>
                <a:cs typeface="+mn-ea"/>
                <a:sym typeface="+mn-lt"/>
              </a:rPr>
              <a:t>关键技术</a:t>
            </a:r>
          </a:p>
        </p:txBody>
      </p:sp>
      <p:sp>
        <p:nvSpPr>
          <p:cNvPr id="36" name="矩形 27">
            <a:extLst>
              <a:ext uri="{FF2B5EF4-FFF2-40B4-BE49-F238E27FC236}">
                <a16:creationId xmlns:a16="http://schemas.microsoft.com/office/drawing/2014/main" xmlns="" id="{3817720E-970A-476A-AD0F-B143C608731F}"/>
              </a:ext>
            </a:extLst>
          </p:cNvPr>
          <p:cNvSpPr>
            <a:spLocks noChangeArrowheads="1"/>
          </p:cNvSpPr>
          <p:nvPr/>
        </p:nvSpPr>
        <p:spPr bwMode="auto">
          <a:xfrm>
            <a:off x="6565003" y="3010339"/>
            <a:ext cx="208915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solidFill>
                  <a:schemeClr val="bg1"/>
                </a:solidFill>
                <a:latin typeface="+mn-lt"/>
                <a:ea typeface="+mn-ea"/>
                <a:cs typeface="+mn-ea"/>
                <a:sym typeface="+mn-lt"/>
              </a:rPr>
              <a:t>登录权限验证</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600" dirty="0">
              <a:solidFill>
                <a:schemeClr val="bg1"/>
              </a:solidFill>
              <a:latin typeface="+mn-lt"/>
              <a:ea typeface="+mn-ea"/>
              <a:cs typeface="+mn-ea"/>
              <a:sym typeface="+mn-lt"/>
            </a:endParaRPr>
          </a:p>
          <a:p>
            <a:pPr algn="ctr">
              <a:spcBef>
                <a:spcPct val="0"/>
              </a:spcBef>
              <a:buNone/>
            </a:pPr>
            <a:r>
              <a:rPr lang="zh-CN" altLang="zh-CN" sz="1400" dirty="0">
                <a:solidFill>
                  <a:schemeClr val="lt1"/>
                </a:solidFill>
                <a:latin typeface="+mn-lt"/>
                <a:ea typeface="+mn-ea"/>
                <a:cs typeface="+mn-ea"/>
              </a:rPr>
              <a:t>登录</a:t>
            </a:r>
            <a:r>
              <a:rPr lang="zh-CN" altLang="zh-CN" sz="1400" dirty="0" smtClean="0">
                <a:solidFill>
                  <a:schemeClr val="lt1"/>
                </a:solidFill>
                <a:latin typeface="+mn-lt"/>
                <a:ea typeface="+mn-ea"/>
                <a:cs typeface="+mn-ea"/>
              </a:rPr>
              <a:t>使用</a:t>
            </a:r>
            <a:r>
              <a:rPr lang="en-US" altLang="zh-CN" sz="1400" dirty="0" smtClean="0">
                <a:solidFill>
                  <a:schemeClr val="lt1"/>
                </a:solidFill>
                <a:latin typeface="+mn-lt"/>
                <a:ea typeface="+mn-ea"/>
                <a:cs typeface="+mn-ea"/>
              </a:rPr>
              <a:t>node.js</a:t>
            </a:r>
            <a:r>
              <a:rPr lang="zh-CN" altLang="zh-CN" sz="1400" dirty="0">
                <a:solidFill>
                  <a:schemeClr val="lt1"/>
                </a:solidFill>
                <a:latin typeface="+mn-lt"/>
                <a:ea typeface="+mn-ea"/>
                <a:cs typeface="+mn-ea"/>
              </a:rPr>
              <a:t>的</a:t>
            </a:r>
            <a:r>
              <a:rPr lang="en-US" altLang="zh-CN" sz="1400" dirty="0">
                <a:solidFill>
                  <a:schemeClr val="lt1"/>
                </a:solidFill>
                <a:latin typeface="+mn-lt"/>
                <a:ea typeface="+mn-ea"/>
                <a:cs typeface="+mn-ea"/>
              </a:rPr>
              <a:t>session</a:t>
            </a:r>
            <a:r>
              <a:rPr lang="zh-CN" altLang="zh-CN" sz="1400" dirty="0">
                <a:solidFill>
                  <a:schemeClr val="lt1"/>
                </a:solidFill>
                <a:latin typeface="+mn-lt"/>
                <a:ea typeface="+mn-ea"/>
                <a:cs typeface="+mn-ea"/>
              </a:rPr>
              <a:t>模块来保存用户信息，实现用户的登录状态的维持，而关于权限验证与安全性的基础核心功能是不同的用户对应着不同的路由权限，当是游客时，权限不够是无法进入有权限的</a:t>
            </a:r>
            <a:r>
              <a:rPr lang="zh-CN" altLang="zh-CN" sz="1400" dirty="0" smtClean="0">
                <a:solidFill>
                  <a:schemeClr val="lt1"/>
                </a:solidFill>
                <a:latin typeface="+mn-lt"/>
                <a:ea typeface="+mn-ea"/>
                <a:cs typeface="+mn-ea"/>
              </a:rPr>
              <a:t>页面</a:t>
            </a:r>
            <a:endParaRPr lang="zh-CN" altLang="en-US" sz="1400" dirty="0">
              <a:solidFill>
                <a:schemeClr val="lt1"/>
              </a:solidFill>
              <a:latin typeface="+mn-lt"/>
              <a:ea typeface="+mn-ea"/>
              <a:cs typeface="+mn-ea"/>
              <a:sym typeface="+mn-lt"/>
            </a:endParaRPr>
          </a:p>
        </p:txBody>
      </p:sp>
      <p:sp>
        <p:nvSpPr>
          <p:cNvPr id="37" name="矩形 27">
            <a:extLst>
              <a:ext uri="{FF2B5EF4-FFF2-40B4-BE49-F238E27FC236}">
                <a16:creationId xmlns:a16="http://schemas.microsoft.com/office/drawing/2014/main" xmlns="" id="{3817720E-970A-476A-AD0F-B143C608731F}"/>
              </a:ext>
            </a:extLst>
          </p:cNvPr>
          <p:cNvSpPr>
            <a:spLocks noChangeArrowheads="1"/>
          </p:cNvSpPr>
          <p:nvPr/>
        </p:nvSpPr>
        <p:spPr bwMode="auto">
          <a:xfrm>
            <a:off x="9537515" y="3065454"/>
            <a:ext cx="2089150" cy="195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smtClean="0">
                <a:solidFill>
                  <a:schemeClr val="bg1"/>
                </a:solidFill>
                <a:latin typeface="+mn-lt"/>
                <a:ea typeface="+mn-ea"/>
                <a:cs typeface="+mn-ea"/>
                <a:sym typeface="+mn-lt"/>
              </a:rPr>
              <a:t>自定义模块</a:t>
            </a:r>
            <a:endParaRPr lang="en-US" altLang="zh-CN" sz="1800" dirty="0" smtClean="0">
              <a:solidFill>
                <a:schemeClr val="bg1"/>
              </a:solidFill>
              <a:latin typeface="+mn-lt"/>
              <a:ea typeface="+mn-ea"/>
              <a:cs typeface="+mn-ea"/>
              <a:sym typeface="+mn-lt"/>
            </a:endParaRPr>
          </a:p>
          <a:p>
            <a:pPr algn="just" eaLnBrk="1" hangingPunct="1">
              <a:spcBef>
                <a:spcPct val="0"/>
              </a:spcBef>
              <a:buFontTx/>
              <a:buNone/>
            </a:pPr>
            <a:endParaRPr lang="en-US" altLang="zh-CN" sz="1600" dirty="0">
              <a:solidFill>
                <a:schemeClr val="bg1"/>
              </a:solidFill>
              <a:latin typeface="+mn-lt"/>
              <a:ea typeface="+mn-ea"/>
              <a:cs typeface="+mn-ea"/>
              <a:sym typeface="+mn-lt"/>
            </a:endParaRPr>
          </a:p>
          <a:p>
            <a:pPr>
              <a:buNone/>
            </a:pPr>
            <a:r>
              <a:rPr lang="zh-CN" altLang="zh-CN" sz="1400" dirty="0">
                <a:solidFill>
                  <a:schemeClr val="lt1"/>
                </a:solidFill>
                <a:latin typeface="+mn-lt"/>
                <a:ea typeface="+mn-ea"/>
                <a:cs typeface="+mn-ea"/>
              </a:rPr>
              <a:t>包括博文</a:t>
            </a:r>
            <a:r>
              <a:rPr lang="zh-CN" altLang="zh-CN" sz="1400" dirty="0" smtClean="0">
                <a:solidFill>
                  <a:schemeClr val="lt1"/>
                </a:solidFill>
                <a:latin typeface="+mn-lt"/>
                <a:ea typeface="+mn-ea"/>
                <a:cs typeface="+mn-ea"/>
              </a:rPr>
              <a:t>列表</a:t>
            </a:r>
            <a:r>
              <a:rPr lang="zh-CN" altLang="en-US" sz="1400" dirty="0">
                <a:solidFill>
                  <a:schemeClr val="lt1"/>
                </a:solidFill>
                <a:latin typeface="+mn-lt"/>
                <a:ea typeface="+mn-ea"/>
                <a:cs typeface="+mn-ea"/>
              </a:rPr>
              <a:t>布局</a:t>
            </a:r>
            <a:r>
              <a:rPr lang="zh-CN" altLang="zh-CN" sz="1400" dirty="0" smtClean="0">
                <a:solidFill>
                  <a:schemeClr val="lt1"/>
                </a:solidFill>
                <a:latin typeface="+mn-lt"/>
                <a:ea typeface="+mn-ea"/>
                <a:cs typeface="+mn-ea"/>
              </a:rPr>
              <a:t>、</a:t>
            </a:r>
            <a:r>
              <a:rPr lang="zh-CN" altLang="zh-CN" sz="1400" dirty="0">
                <a:solidFill>
                  <a:schemeClr val="lt1"/>
                </a:solidFill>
                <a:latin typeface="+mn-lt"/>
                <a:ea typeface="+mn-ea"/>
                <a:cs typeface="+mn-ea"/>
              </a:rPr>
              <a:t>字体、颜色、</a:t>
            </a:r>
            <a:r>
              <a:rPr lang="en-US" altLang="zh-CN" sz="1400" dirty="0" smtClean="0">
                <a:solidFill>
                  <a:schemeClr val="lt1"/>
                </a:solidFill>
                <a:latin typeface="+mn-lt"/>
                <a:ea typeface="+mn-ea"/>
                <a:cs typeface="+mn-ea"/>
              </a:rPr>
              <a:t>live2d</a:t>
            </a:r>
            <a:r>
              <a:rPr lang="zh-CN" altLang="en-US" sz="1400" dirty="0">
                <a:solidFill>
                  <a:schemeClr val="lt1"/>
                </a:solidFill>
                <a:latin typeface="+mn-lt"/>
                <a:ea typeface="+mn-ea"/>
                <a:cs typeface="+mn-ea"/>
              </a:rPr>
              <a:t>模型</a:t>
            </a:r>
            <a:r>
              <a:rPr lang="zh-CN" altLang="zh-CN" sz="1400" dirty="0" smtClean="0">
                <a:solidFill>
                  <a:schemeClr val="lt1"/>
                </a:solidFill>
                <a:latin typeface="+mn-lt"/>
                <a:ea typeface="+mn-ea"/>
                <a:cs typeface="+mn-ea"/>
              </a:rPr>
              <a:t>、</a:t>
            </a:r>
            <a:r>
              <a:rPr lang="zh-CN" altLang="zh-CN" sz="1400" dirty="0">
                <a:solidFill>
                  <a:schemeClr val="lt1"/>
                </a:solidFill>
                <a:latin typeface="+mn-lt"/>
                <a:ea typeface="+mn-ea"/>
                <a:cs typeface="+mn-ea"/>
              </a:rPr>
              <a:t>首页插入新元素等多个模块的多种设计方式满足用户设计专属的博客页面。</a:t>
            </a:r>
          </a:p>
        </p:txBody>
      </p:sp>
    </p:spTree>
    <p:extLst>
      <p:ext uri="{BB962C8B-B14F-4D97-AF65-F5344CB8AC3E}">
        <p14:creationId xmlns:p14="http://schemas.microsoft.com/office/powerpoint/2010/main" val="32738143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2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6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110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 fill="hold"/>
                                        <p:tgtEl>
                                          <p:spTgt spid="18"/>
                                        </p:tgtEl>
                                        <p:attrNameLst>
                                          <p:attrName>ppt_w</p:attrName>
                                        </p:attrNameLst>
                                      </p:cBhvr>
                                      <p:tavLst>
                                        <p:tav tm="0">
                                          <p:val>
                                            <p:fltVal val="0"/>
                                          </p:val>
                                        </p:tav>
                                        <p:tav tm="100000">
                                          <p:val>
                                            <p:strVal val="#ppt_w"/>
                                          </p:val>
                                        </p:tav>
                                      </p:tavLst>
                                    </p:anim>
                                    <p:anim calcmode="lin" valueType="num">
                                      <p:cBhvr>
                                        <p:cTn id="35" dur="300" fill="hold"/>
                                        <p:tgtEl>
                                          <p:spTgt spid="18"/>
                                        </p:tgtEl>
                                        <p:attrNameLst>
                                          <p:attrName>ppt_h</p:attrName>
                                        </p:attrNameLst>
                                      </p:cBhvr>
                                      <p:tavLst>
                                        <p:tav tm="0">
                                          <p:val>
                                            <p:fltVal val="0"/>
                                          </p:val>
                                        </p:tav>
                                        <p:tav tm="100000">
                                          <p:val>
                                            <p:strVal val="#ppt_h"/>
                                          </p:val>
                                        </p:tav>
                                      </p:tavLst>
                                    </p:anim>
                                    <p:animEffect transition="in" filter="fade">
                                      <p:cBhvr>
                                        <p:cTn id="36" dur="300"/>
                                        <p:tgtEl>
                                          <p:spTgt spid="18"/>
                                        </p:tgtEl>
                                      </p:cBhvr>
                                    </p:animEffect>
                                  </p:childTnLst>
                                </p:cTn>
                              </p:par>
                            </p:childTnLst>
                          </p:cTn>
                        </p:par>
                        <p:par>
                          <p:cTn id="37" fill="hold">
                            <p:stCondLst>
                              <p:cond delay="140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900"/>
                            </p:stCondLst>
                            <p:childTnLst>
                              <p:par>
                                <p:cTn id="42" presetID="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24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300" fill="hold"/>
                                        <p:tgtEl>
                                          <p:spTgt spid="25"/>
                                        </p:tgtEl>
                                        <p:attrNameLst>
                                          <p:attrName>ppt_w</p:attrName>
                                        </p:attrNameLst>
                                      </p:cBhvr>
                                      <p:tavLst>
                                        <p:tav tm="0">
                                          <p:val>
                                            <p:fltVal val="0"/>
                                          </p:val>
                                        </p:tav>
                                        <p:tav tm="100000">
                                          <p:val>
                                            <p:strVal val="#ppt_w"/>
                                          </p:val>
                                        </p:tav>
                                      </p:tavLst>
                                    </p:anim>
                                    <p:anim calcmode="lin" valueType="num">
                                      <p:cBhvr>
                                        <p:cTn id="50" dur="300" fill="hold"/>
                                        <p:tgtEl>
                                          <p:spTgt spid="25"/>
                                        </p:tgtEl>
                                        <p:attrNameLst>
                                          <p:attrName>ppt_h</p:attrName>
                                        </p:attrNameLst>
                                      </p:cBhvr>
                                      <p:tavLst>
                                        <p:tav tm="0">
                                          <p:val>
                                            <p:fltVal val="0"/>
                                          </p:val>
                                        </p:tav>
                                        <p:tav tm="100000">
                                          <p:val>
                                            <p:strVal val="#ppt_h"/>
                                          </p:val>
                                        </p:tav>
                                      </p:tavLst>
                                    </p:anim>
                                    <p:animEffect transition="in" filter="fade">
                                      <p:cBhvr>
                                        <p:cTn id="51" dur="300"/>
                                        <p:tgtEl>
                                          <p:spTgt spid="25"/>
                                        </p:tgtEl>
                                      </p:cBhvr>
                                    </p:animEffect>
                                  </p:childTnLst>
                                </p:cTn>
                              </p:par>
                            </p:childTnLst>
                          </p:cTn>
                        </p:par>
                        <p:par>
                          <p:cTn id="52" fill="hold">
                            <p:stCondLst>
                              <p:cond delay="27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p:stCondLst>
                              <p:cond delay="3200"/>
                            </p:stCondLst>
                            <p:childTnLst>
                              <p:par>
                                <p:cTn id="57" presetID="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childTnLst>
                          </p:cTn>
                        </p:par>
                        <p:par>
                          <p:cTn id="61" fill="hold">
                            <p:stCondLst>
                              <p:cond delay="37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childTnLst>
                          </p:cTn>
                        </p:par>
                        <p:par>
                          <p:cTn id="67" fill="hold">
                            <p:stCondLst>
                              <p:cond delay="4000"/>
                            </p:stCondLst>
                            <p:childTnLst>
                              <p:par>
                                <p:cTn id="68" presetID="2" presetClass="entr" presetSubtype="8"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0-#ppt_w/2"/>
                                          </p:val>
                                        </p:tav>
                                        <p:tav tm="100000">
                                          <p:val>
                                            <p:strVal val="#ppt_x"/>
                                          </p:val>
                                        </p:tav>
                                      </p:tavLst>
                                    </p:anim>
                                    <p:anim calcmode="lin" valueType="num">
                                      <p:cBhvr additive="base">
                                        <p:cTn id="71" dur="500" fill="hold"/>
                                        <p:tgtEl>
                                          <p:spTgt spid="14"/>
                                        </p:tgtEl>
                                        <p:attrNameLst>
                                          <p:attrName>ppt_y</p:attrName>
                                        </p:attrNameLst>
                                      </p:cBhvr>
                                      <p:tavLst>
                                        <p:tav tm="0">
                                          <p:val>
                                            <p:strVal val="#ppt_y"/>
                                          </p:val>
                                        </p:tav>
                                        <p:tav tm="100000">
                                          <p:val>
                                            <p:strVal val="#ppt_y"/>
                                          </p:val>
                                        </p:tav>
                                      </p:tavLst>
                                    </p:anim>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p:cTn id="75" dur="300" fill="hold"/>
                                        <p:tgtEl>
                                          <p:spTgt spid="31"/>
                                        </p:tgtEl>
                                        <p:attrNameLst>
                                          <p:attrName>ppt_w</p:attrName>
                                        </p:attrNameLst>
                                      </p:cBhvr>
                                      <p:tavLst>
                                        <p:tav tm="0">
                                          <p:val>
                                            <p:fltVal val="0"/>
                                          </p:val>
                                        </p:tav>
                                        <p:tav tm="100000">
                                          <p:val>
                                            <p:strVal val="#ppt_w"/>
                                          </p:val>
                                        </p:tav>
                                      </p:tavLst>
                                    </p:anim>
                                    <p:anim calcmode="lin" valueType="num">
                                      <p:cBhvr>
                                        <p:cTn id="76" dur="300" fill="hold"/>
                                        <p:tgtEl>
                                          <p:spTgt spid="31"/>
                                        </p:tgtEl>
                                        <p:attrNameLst>
                                          <p:attrName>ppt_h</p:attrName>
                                        </p:attrNameLst>
                                      </p:cBhvr>
                                      <p:tavLst>
                                        <p:tav tm="0">
                                          <p:val>
                                            <p:fltVal val="0"/>
                                          </p:val>
                                        </p:tav>
                                        <p:tav tm="100000">
                                          <p:val>
                                            <p:strVal val="#ppt_h"/>
                                          </p:val>
                                        </p:tav>
                                      </p:tavLst>
                                    </p:anim>
                                    <p:animEffect transition="in" filter="fade">
                                      <p:cBhvr>
                                        <p:cTn id="77" dur="300"/>
                                        <p:tgtEl>
                                          <p:spTgt spid="31"/>
                                        </p:tgtEl>
                                      </p:cBhvr>
                                    </p:animEffect>
                                  </p:childTnLst>
                                </p:cTn>
                              </p:par>
                            </p:childTnLst>
                          </p:cTn>
                        </p:par>
                        <p:par>
                          <p:cTn id="78" fill="hold">
                            <p:stCondLst>
                              <p:cond delay="4800"/>
                            </p:stCondLst>
                            <p:childTnLst>
                              <p:par>
                                <p:cTn id="79" presetID="22" presetClass="entr" presetSubtype="1"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up)">
                                      <p:cBhvr>
                                        <p:cTn id="81" dur="500"/>
                                        <p:tgtEl>
                                          <p:spTgt spid="36"/>
                                        </p:tgtEl>
                                      </p:cBhvr>
                                    </p:animEffect>
                                  </p:childTnLst>
                                </p:cTn>
                              </p:par>
                            </p:childTnLst>
                          </p:cTn>
                        </p:par>
                        <p:par>
                          <p:cTn id="82" fill="hold">
                            <p:stCondLst>
                              <p:cond delay="5300"/>
                            </p:stCondLst>
                            <p:childTnLst>
                              <p:par>
                                <p:cTn id="83" presetID="22" presetClass="entr" presetSubtype="1"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wipe(up)">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1" grpId="0" autoUpdateAnimBg="0"/>
      <p:bldP spid="22" grpId="0" autoUpdateAnimBg="0"/>
      <p:bldP spid="35" grpId="0"/>
      <p:bldP spid="36" grpId="0" autoUpdateAnimBg="0"/>
      <p:bldP spid="3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a:extLst>
              <a:ext uri="{FF2B5EF4-FFF2-40B4-BE49-F238E27FC236}">
                <a16:creationId xmlns:a16="http://schemas.microsoft.com/office/drawing/2014/main" xmlns="" id="{4032F059-88F5-4566-8456-1220A51CF97D}"/>
              </a:ext>
            </a:extLst>
          </p:cNvPr>
          <p:cNvCxnSpPr/>
          <p:nvPr/>
        </p:nvCxnSpPr>
        <p:spPr>
          <a:xfrm flipH="1">
            <a:off x="8403941" y="3719585"/>
            <a:ext cx="2132459"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129836B7-B32F-4E84-A949-E6AD15F84546}"/>
              </a:ext>
            </a:extLst>
          </p:cNvPr>
          <p:cNvCxnSpPr/>
          <p:nvPr/>
        </p:nvCxnSpPr>
        <p:spPr>
          <a:xfrm>
            <a:off x="2167485" y="474277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xmlns="" id="{0CB715B2-08C3-4C33-9557-11F662F206BA}"/>
              </a:ext>
            </a:extLst>
          </p:cNvPr>
          <p:cNvGrpSpPr/>
          <p:nvPr/>
        </p:nvGrpSpPr>
        <p:grpSpPr>
          <a:xfrm>
            <a:off x="1569921" y="2578495"/>
            <a:ext cx="2440674" cy="856274"/>
            <a:chOff x="611560" y="1470144"/>
            <a:chExt cx="2440674" cy="856274"/>
          </a:xfrm>
        </p:grpSpPr>
        <p:cxnSp>
          <p:nvCxnSpPr>
            <p:cNvPr id="31" name="直接连接符 30">
              <a:extLst>
                <a:ext uri="{FF2B5EF4-FFF2-40B4-BE49-F238E27FC236}">
                  <a16:creationId xmlns:a16="http://schemas.microsoft.com/office/drawing/2014/main" xmlns="" id="{7808F67C-BAFD-456F-A0D5-7C8587546F55}"/>
                </a:ext>
              </a:extLst>
            </p:cNvPr>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B5154155-6A9B-4CAD-8F67-B53F694F0B5F}"/>
                </a:ext>
              </a:extLst>
            </p:cNvPr>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6" y="1697216"/>
            <a:ext cx="2020575"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424198" y="1808549"/>
              <a:ext cx="428751" cy="245902"/>
            </a:xfrm>
            <a:prstGeom prst="rect">
              <a:avLst/>
            </a:prstGeom>
            <a:noFill/>
          </p:spPr>
          <p:txBody>
            <a:bodyPr wrap="none" rtlCol="0">
              <a:spAutoFit/>
            </a:bodyPr>
            <a:lstStyle/>
            <a:p>
              <a:pPr algn="r"/>
              <a:r>
                <a:rPr lang="zh-CN" altLang="en-US" sz="2000" dirty="0">
                  <a:solidFill>
                    <a:schemeClr val="bg1"/>
                  </a:solidFill>
                  <a:cs typeface="+mn-ea"/>
                  <a:sym typeface="+mn-lt"/>
                </a:rPr>
                <a:t>字体</a:t>
              </a:r>
            </a:p>
          </p:txBody>
        </p:sp>
      </p:grpSp>
      <p:grpSp>
        <p:nvGrpSpPr>
          <p:cNvPr id="7" name="组合 6">
            <a:extLst>
              <a:ext uri="{FF2B5EF4-FFF2-40B4-BE49-F238E27FC236}">
                <a16:creationId xmlns:a16="http://schemas.microsoft.com/office/drawing/2014/main" xmlns="" id="{89C321A1-D3D6-42A0-8918-053947CC9F40}"/>
              </a:ext>
            </a:extLst>
          </p:cNvPr>
          <p:cNvGrpSpPr>
            <a:grpSpLocks noChangeAspect="1"/>
          </p:cNvGrpSpPr>
          <p:nvPr/>
        </p:nvGrpSpPr>
        <p:grpSpPr>
          <a:xfrm>
            <a:off x="3318547" y="2569908"/>
            <a:ext cx="2020575" cy="1683815"/>
            <a:chOff x="1017666" y="2695004"/>
            <a:chExt cx="1241816" cy="1034848"/>
          </a:xfrm>
        </p:grpSpPr>
        <p:grpSp>
          <p:nvGrpSpPr>
            <p:cNvPr id="8" name="组合 7">
              <a:extLst>
                <a:ext uri="{FF2B5EF4-FFF2-40B4-BE49-F238E27FC236}">
                  <a16:creationId xmlns:a16="http://schemas.microsoft.com/office/drawing/2014/main" xmlns="" id="{302140B1-97C1-49DC-B07E-571A0937F17F}"/>
                </a:ext>
              </a:extLst>
            </p:cNvPr>
            <p:cNvGrpSpPr/>
            <p:nvPr/>
          </p:nvGrpSpPr>
          <p:grpSpPr>
            <a:xfrm>
              <a:off x="1017666" y="2695004"/>
              <a:ext cx="1241816" cy="1034848"/>
              <a:chOff x="1017666" y="1609725"/>
              <a:chExt cx="1241816" cy="1034848"/>
            </a:xfrm>
          </p:grpSpPr>
          <p:sp>
            <p:nvSpPr>
              <p:cNvPr id="10" name="六边形 9">
                <a:extLst>
                  <a:ext uri="{FF2B5EF4-FFF2-40B4-BE49-F238E27FC236}">
                    <a16:creationId xmlns:a16="http://schemas.microsoft.com/office/drawing/2014/main" xmlns="" id="{6AA4199B-1C6E-4836-AA3B-600F1FF80E53}"/>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a:extLst>
                  <a:ext uri="{FF2B5EF4-FFF2-40B4-BE49-F238E27FC236}">
                    <a16:creationId xmlns:a16="http://schemas.microsoft.com/office/drawing/2014/main" xmlns="" id="{A6400FD7-8A93-4BC3-A06A-7C2668E6950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a:extLst>
                <a:ext uri="{FF2B5EF4-FFF2-40B4-BE49-F238E27FC236}">
                  <a16:creationId xmlns:a16="http://schemas.microsoft.com/office/drawing/2014/main" xmlns="" id="{932B1D76-5E56-49FB-A811-C76B30479D4D}"/>
                </a:ext>
              </a:extLst>
            </p:cNvPr>
            <p:cNvSpPr txBox="1"/>
            <p:nvPr/>
          </p:nvSpPr>
          <p:spPr>
            <a:xfrm>
              <a:off x="1247923" y="3055093"/>
              <a:ext cx="744010" cy="245902"/>
            </a:xfrm>
            <a:prstGeom prst="rect">
              <a:avLst/>
            </a:prstGeom>
            <a:noFill/>
          </p:spPr>
          <p:txBody>
            <a:bodyPr wrap="none" rtlCol="0">
              <a:spAutoFit/>
            </a:bodyPr>
            <a:lstStyle/>
            <a:p>
              <a:pPr algn="r"/>
              <a:r>
                <a:rPr lang="zh-CN" altLang="en-US" sz="2000" dirty="0">
                  <a:solidFill>
                    <a:schemeClr val="bg1"/>
                  </a:solidFill>
                  <a:cs typeface="+mn-ea"/>
                  <a:sym typeface="+mn-lt"/>
                </a:rPr>
                <a:t>博文列表</a:t>
              </a:r>
            </a:p>
          </p:txBody>
        </p:sp>
      </p:grpSp>
      <p:grpSp>
        <p:nvGrpSpPr>
          <p:cNvPr id="12" name="组合 11">
            <a:extLst>
              <a:ext uri="{FF2B5EF4-FFF2-40B4-BE49-F238E27FC236}">
                <a16:creationId xmlns:a16="http://schemas.microsoft.com/office/drawing/2014/main" xmlns="" id="{C11600DD-6A11-41B1-AC66-873124E90499}"/>
              </a:ext>
            </a:extLst>
          </p:cNvPr>
          <p:cNvGrpSpPr>
            <a:grpSpLocks noChangeAspect="1"/>
          </p:cNvGrpSpPr>
          <p:nvPr/>
        </p:nvGrpSpPr>
        <p:grpSpPr>
          <a:xfrm>
            <a:off x="4937395" y="3669097"/>
            <a:ext cx="2020575" cy="1683815"/>
            <a:chOff x="1017666" y="3929062"/>
            <a:chExt cx="1241816" cy="1034848"/>
          </a:xfrm>
        </p:grpSpPr>
        <p:grpSp>
          <p:nvGrpSpPr>
            <p:cNvPr id="13" name="组合 12">
              <a:extLst>
                <a:ext uri="{FF2B5EF4-FFF2-40B4-BE49-F238E27FC236}">
                  <a16:creationId xmlns:a16="http://schemas.microsoft.com/office/drawing/2014/main" xmlns="" id="{C1AC2530-A519-44A0-97A0-758CDB9B586A}"/>
                </a:ext>
              </a:extLst>
            </p:cNvPr>
            <p:cNvGrpSpPr/>
            <p:nvPr/>
          </p:nvGrpSpPr>
          <p:grpSpPr>
            <a:xfrm>
              <a:off x="1017666" y="3929062"/>
              <a:ext cx="1241816" cy="1034848"/>
              <a:chOff x="1017666" y="1609725"/>
              <a:chExt cx="1241816" cy="1034848"/>
            </a:xfrm>
          </p:grpSpPr>
          <p:sp>
            <p:nvSpPr>
              <p:cNvPr id="15" name="六边形 14">
                <a:extLst>
                  <a:ext uri="{FF2B5EF4-FFF2-40B4-BE49-F238E27FC236}">
                    <a16:creationId xmlns:a16="http://schemas.microsoft.com/office/drawing/2014/main" xmlns="" id="{A4C71CA1-5272-470D-ACD8-08A334194EAF}"/>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a:extLst>
                  <a:ext uri="{FF2B5EF4-FFF2-40B4-BE49-F238E27FC236}">
                    <a16:creationId xmlns:a16="http://schemas.microsoft.com/office/drawing/2014/main" xmlns="" id="{46A4A480-565D-4714-8246-3F9F8FDF183F}"/>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a:extLst>
                <a:ext uri="{FF2B5EF4-FFF2-40B4-BE49-F238E27FC236}">
                  <a16:creationId xmlns:a16="http://schemas.microsoft.com/office/drawing/2014/main" xmlns="" id="{F6A0AF17-DF54-40F1-9597-2F9B148A6A4D}"/>
                </a:ext>
              </a:extLst>
            </p:cNvPr>
            <p:cNvSpPr txBox="1"/>
            <p:nvPr/>
          </p:nvSpPr>
          <p:spPr>
            <a:xfrm>
              <a:off x="1358334" y="4312512"/>
              <a:ext cx="562736" cy="245902"/>
            </a:xfrm>
            <a:prstGeom prst="rect">
              <a:avLst/>
            </a:prstGeom>
            <a:noFill/>
          </p:spPr>
          <p:txBody>
            <a:bodyPr wrap="none" rtlCol="0">
              <a:spAutoFit/>
            </a:bodyPr>
            <a:lstStyle/>
            <a:p>
              <a:pPr algn="r"/>
              <a:r>
                <a:rPr lang="en-US" altLang="zh-CN" sz="2000" dirty="0" smtClean="0">
                  <a:solidFill>
                    <a:schemeClr val="bg1"/>
                  </a:solidFill>
                  <a:cs typeface="+mn-ea"/>
                  <a:sym typeface="+mn-lt"/>
                </a:rPr>
                <a:t>live2d</a:t>
              </a:r>
              <a:endParaRPr lang="zh-CN" altLang="en-US" sz="2000" dirty="0">
                <a:solidFill>
                  <a:schemeClr val="bg1"/>
                </a:solidFill>
                <a:cs typeface="+mn-ea"/>
                <a:sym typeface="+mn-lt"/>
              </a:endParaRPr>
            </a:p>
          </p:txBody>
        </p:sp>
      </p:grpSp>
      <p:grpSp>
        <p:nvGrpSpPr>
          <p:cNvPr id="17" name="组合 16">
            <a:extLst>
              <a:ext uri="{FF2B5EF4-FFF2-40B4-BE49-F238E27FC236}">
                <a16:creationId xmlns:a16="http://schemas.microsoft.com/office/drawing/2014/main" xmlns="" id="{95E02974-E85D-43FC-8BFF-0719F989B79F}"/>
              </a:ext>
            </a:extLst>
          </p:cNvPr>
          <p:cNvGrpSpPr>
            <a:grpSpLocks noChangeAspect="1"/>
          </p:cNvGrpSpPr>
          <p:nvPr/>
        </p:nvGrpSpPr>
        <p:grpSpPr>
          <a:xfrm>
            <a:off x="6683882" y="2949890"/>
            <a:ext cx="2020575" cy="1683815"/>
            <a:chOff x="1017666" y="2695004"/>
            <a:chExt cx="1241816" cy="1034848"/>
          </a:xfrm>
        </p:grpSpPr>
        <p:grpSp>
          <p:nvGrpSpPr>
            <p:cNvPr id="18" name="组合 17">
              <a:extLst>
                <a:ext uri="{FF2B5EF4-FFF2-40B4-BE49-F238E27FC236}">
                  <a16:creationId xmlns:a16="http://schemas.microsoft.com/office/drawing/2014/main" xmlns="" id="{D6C12EDB-7FF4-4177-8BFD-25AFFE418972}"/>
                </a:ext>
              </a:extLst>
            </p:cNvPr>
            <p:cNvGrpSpPr/>
            <p:nvPr/>
          </p:nvGrpSpPr>
          <p:grpSpPr>
            <a:xfrm>
              <a:off x="1017666" y="2695004"/>
              <a:ext cx="1241816" cy="1034848"/>
              <a:chOff x="1017666" y="1609725"/>
              <a:chExt cx="1241816" cy="1034848"/>
            </a:xfrm>
          </p:grpSpPr>
          <p:sp>
            <p:nvSpPr>
              <p:cNvPr id="20" name="六边形 19">
                <a:extLst>
                  <a:ext uri="{FF2B5EF4-FFF2-40B4-BE49-F238E27FC236}">
                    <a16:creationId xmlns:a16="http://schemas.microsoft.com/office/drawing/2014/main" xmlns="" id="{B1257DCE-0B75-4D3F-8CA6-B2A9FFD76001}"/>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六边形 20">
                <a:extLst>
                  <a:ext uri="{FF2B5EF4-FFF2-40B4-BE49-F238E27FC236}">
                    <a16:creationId xmlns:a16="http://schemas.microsoft.com/office/drawing/2014/main" xmlns="" id="{7A51A15E-615B-413A-B9FC-0E26040185A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9" name="TextBox 25">
              <a:extLst>
                <a:ext uri="{FF2B5EF4-FFF2-40B4-BE49-F238E27FC236}">
                  <a16:creationId xmlns:a16="http://schemas.microsoft.com/office/drawing/2014/main" xmlns="" id="{FC795368-9A10-4F1E-A457-27278B8C4D28}"/>
                </a:ext>
              </a:extLst>
            </p:cNvPr>
            <p:cNvSpPr txBox="1"/>
            <p:nvPr/>
          </p:nvSpPr>
          <p:spPr>
            <a:xfrm>
              <a:off x="1323696" y="3082283"/>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主色调</a:t>
              </a:r>
              <a:endParaRPr lang="zh-CN" altLang="en-US" sz="2000" dirty="0">
                <a:solidFill>
                  <a:schemeClr val="bg1"/>
                </a:solidFill>
                <a:cs typeface="+mn-ea"/>
                <a:sym typeface="+mn-lt"/>
              </a:endParaRPr>
            </a:p>
          </p:txBody>
        </p:sp>
      </p:grpSp>
      <p:sp>
        <p:nvSpPr>
          <p:cNvPr id="23" name="Rectangle 13" descr="FD1DDF730CE4456e89755B07FE1653D0# #Rectangle 13">
            <a:extLst>
              <a:ext uri="{FF2B5EF4-FFF2-40B4-BE49-F238E27FC236}">
                <a16:creationId xmlns:a16="http://schemas.microsoft.com/office/drawing/2014/main" xmlns="" id="{63B0C939-28FA-480D-8619-BA62CD5BCF0D}"/>
              </a:ext>
            </a:extLst>
          </p:cNvPr>
          <p:cNvSpPr>
            <a:spLocks noChangeArrowheads="1"/>
          </p:cNvSpPr>
          <p:nvPr/>
        </p:nvSpPr>
        <p:spPr bwMode="auto">
          <a:xfrm>
            <a:off x="1474152" y="2597276"/>
            <a:ext cx="1491630" cy="107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zh-CN" sz="1100" dirty="0">
                <a:solidFill>
                  <a:srgbClr val="555555"/>
                </a:solidFill>
                <a:latin typeface="+mn-lt"/>
                <a:ea typeface="+mn-ea"/>
                <a:cs typeface="+mn-ea"/>
              </a:rPr>
              <a:t>包括布局的选择、文本的对齐方式、图片与文字的位置关系、博文列数的选择。</a:t>
            </a:r>
            <a:endParaRPr lang="en-US" altLang="zh-CN" sz="1100" dirty="0">
              <a:solidFill>
                <a:srgbClr val="555555"/>
              </a:solidFill>
              <a:latin typeface="+mn-lt"/>
              <a:ea typeface="+mn-ea"/>
              <a:cs typeface="+mn-ea"/>
              <a:sym typeface="+mn-lt"/>
            </a:endParaRPr>
          </a:p>
        </p:txBody>
      </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81831" y="1747866"/>
            <a:ext cx="2880320" cy="5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zh-CN" sz="1100" dirty="0">
                <a:solidFill>
                  <a:srgbClr val="555555"/>
                </a:solidFill>
                <a:latin typeface="+mn-lt"/>
                <a:ea typeface="+mn-ea"/>
                <a:cs typeface="+mn-ea"/>
              </a:rPr>
              <a:t>可选的字体</a:t>
            </a:r>
            <a:r>
              <a:rPr lang="en-US" altLang="zh-CN" sz="1100" dirty="0">
                <a:solidFill>
                  <a:srgbClr val="555555"/>
                </a:solidFill>
                <a:latin typeface="+mn-lt"/>
                <a:ea typeface="+mn-ea"/>
                <a:cs typeface="+mn-ea"/>
              </a:rPr>
              <a:t>6</a:t>
            </a:r>
            <a:r>
              <a:rPr lang="zh-CN" altLang="en-US" sz="1100" dirty="0">
                <a:solidFill>
                  <a:srgbClr val="555555"/>
                </a:solidFill>
                <a:latin typeface="+mn-lt"/>
                <a:ea typeface="+mn-ea"/>
                <a:cs typeface="+mn-ea"/>
              </a:rPr>
              <a:t>种</a:t>
            </a:r>
            <a:r>
              <a:rPr lang="zh-CN" altLang="zh-CN" sz="1100" dirty="0">
                <a:solidFill>
                  <a:srgbClr val="555555"/>
                </a:solidFill>
                <a:latin typeface="+mn-lt"/>
                <a:ea typeface="+mn-ea"/>
                <a:cs typeface="+mn-ea"/>
              </a:rPr>
              <a:t>，也提供了一个恢复默认的选项来重置字体设置。</a:t>
            </a:r>
            <a:endParaRPr lang="en-US" altLang="zh-CN" sz="1100" dirty="0">
              <a:solidFill>
                <a:srgbClr val="555555"/>
              </a:solidFill>
              <a:latin typeface="+mn-lt"/>
              <a:ea typeface="+mn-ea"/>
              <a:cs typeface="+mn-ea"/>
              <a:sym typeface="+mn-lt"/>
            </a:endParaRPr>
          </a:p>
        </p:txBody>
      </p:sp>
      <p:sp>
        <p:nvSpPr>
          <p:cNvPr id="27" name="Rectangle 13" descr="FD1DDF730CE4456e89755B07FE1653D0# #Rectangle 13">
            <a:extLst>
              <a:ext uri="{FF2B5EF4-FFF2-40B4-BE49-F238E27FC236}">
                <a16:creationId xmlns:a16="http://schemas.microsoft.com/office/drawing/2014/main" xmlns="" id="{A4E6AB30-EF9F-49E0-838B-1582A7226750}"/>
              </a:ext>
            </a:extLst>
          </p:cNvPr>
          <p:cNvSpPr>
            <a:spLocks noChangeArrowheads="1"/>
          </p:cNvSpPr>
          <p:nvPr/>
        </p:nvSpPr>
        <p:spPr bwMode="auto">
          <a:xfrm>
            <a:off x="2081623" y="4765400"/>
            <a:ext cx="2822166" cy="57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smtClean="0"/>
              <a:t>多种模型</a:t>
            </a:r>
            <a:r>
              <a:rPr lang="zh-CN" altLang="zh-CN" sz="1100" dirty="0" smtClean="0"/>
              <a:t>可</a:t>
            </a:r>
            <a:r>
              <a:rPr lang="zh-CN" altLang="zh-CN" sz="1100" dirty="0"/>
              <a:t>与用户进行交流</a:t>
            </a:r>
            <a:r>
              <a:rPr lang="zh-CN" altLang="zh-CN" sz="1100" dirty="0" smtClean="0"/>
              <a:t>互动</a:t>
            </a:r>
            <a:r>
              <a:rPr lang="zh-CN" altLang="en-US" sz="1100" dirty="0" smtClean="0"/>
              <a:t>，亦可充当博客公告，以示游客（进博客须知）</a:t>
            </a:r>
            <a:endParaRPr lang="en-US" altLang="zh-CN" sz="1100" dirty="0">
              <a:solidFill>
                <a:srgbClr val="555555"/>
              </a:solidFill>
              <a:latin typeface="+mn-lt"/>
              <a:ea typeface="+mn-ea"/>
              <a:cs typeface="+mn-ea"/>
              <a:sym typeface="+mn-lt"/>
            </a:endParaRP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自定义模块的实现</a:t>
            </a:r>
            <a:endParaRPr lang="zh-CN" altLang="en-US" b="0" dirty="0">
              <a:solidFill>
                <a:srgbClr val="444444"/>
              </a:solidFill>
              <a:latin typeface="+mn-lt"/>
              <a:ea typeface="+mn-ea"/>
              <a:cs typeface="+mn-ea"/>
              <a:sym typeface="+mn-lt"/>
            </a:endParaRPr>
          </a:p>
        </p:txBody>
      </p:sp>
      <p:sp>
        <p:nvSpPr>
          <p:cNvPr id="38"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8621991" y="3830516"/>
            <a:ext cx="288032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en-US" altLang="zh-CN" sz="1100" dirty="0" err="1" smtClean="0">
                <a:solidFill>
                  <a:srgbClr val="555555"/>
                </a:solidFill>
                <a:latin typeface="+mn-lt"/>
                <a:ea typeface="+mn-ea"/>
                <a:cs typeface="+mn-ea"/>
                <a:sym typeface="+mn-lt"/>
              </a:rPr>
              <a:t>Scss</a:t>
            </a:r>
            <a:r>
              <a:rPr lang="zh-CN" altLang="en-US" sz="1100" dirty="0" smtClean="0">
                <a:solidFill>
                  <a:srgbClr val="555555"/>
                </a:solidFill>
                <a:latin typeface="+mn-lt"/>
                <a:ea typeface="+mn-ea"/>
                <a:cs typeface="+mn-ea"/>
                <a:sym typeface="+mn-lt"/>
              </a:rPr>
              <a:t>（</a:t>
            </a:r>
            <a:r>
              <a:rPr lang="en-US" altLang="zh-CN" sz="1100" dirty="0" err="1" smtClean="0">
                <a:solidFill>
                  <a:srgbClr val="555555"/>
                </a:solidFill>
                <a:latin typeface="+mn-lt"/>
                <a:ea typeface="+mn-ea"/>
                <a:cs typeface="+mn-ea"/>
                <a:sym typeface="+mn-lt"/>
              </a:rPr>
              <a:t>css</a:t>
            </a:r>
            <a:r>
              <a:rPr lang="zh-CN" altLang="en-US" sz="1100" dirty="0" smtClean="0">
                <a:solidFill>
                  <a:srgbClr val="555555"/>
                </a:solidFill>
                <a:latin typeface="+mn-lt"/>
                <a:ea typeface="+mn-ea"/>
                <a:cs typeface="+mn-ea"/>
                <a:sym typeface="+mn-lt"/>
              </a:rPr>
              <a:t>扩展语言），变量保存主色调颜色</a:t>
            </a:r>
            <a:endParaRPr lang="en-US" altLang="zh-CN" sz="1100" dirty="0">
              <a:solidFill>
                <a:srgbClr val="555555"/>
              </a:solidFill>
              <a:latin typeface="+mn-lt"/>
              <a:ea typeface="+mn-ea"/>
              <a:cs typeface="+mn-ea"/>
              <a:sym typeface="+mn-lt"/>
            </a:endParaRPr>
          </a:p>
        </p:txBody>
      </p:sp>
    </p:spTree>
    <p:extLst>
      <p:ext uri="{BB962C8B-B14F-4D97-AF65-F5344CB8AC3E}">
        <p14:creationId xmlns:p14="http://schemas.microsoft.com/office/powerpoint/2010/main" val="42212803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1000"/>
                                        <p:tgtEl>
                                          <p:spTgt spid="3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22" presetClass="entr" presetSubtype="4"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1000"/>
                                        <p:tgtEl>
                                          <p:spTgt spid="33"/>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22" presetClass="entr" presetSubtype="2"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1000"/>
                                        <p:tgtEl>
                                          <p:spTgt spid="36"/>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1000"/>
                                        <p:tgtEl>
                                          <p:spTgt spid="37"/>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1000"/>
                                        <p:tgtEl>
                                          <p:spTgt spid="38"/>
                                        </p:tgtEl>
                                      </p:cBhvr>
                                    </p:animEffect>
                                    <p:anim calcmode="lin" valueType="num">
                                      <p:cBhvr>
                                        <p:cTn id="62" dur="1000" fill="hold"/>
                                        <p:tgtEl>
                                          <p:spTgt spid="38"/>
                                        </p:tgtEl>
                                        <p:attrNameLst>
                                          <p:attrName>ppt_x</p:attrName>
                                        </p:attrNameLst>
                                      </p:cBhvr>
                                      <p:tavLst>
                                        <p:tav tm="0">
                                          <p:val>
                                            <p:strVal val="#ppt_x"/>
                                          </p:val>
                                        </p:tav>
                                        <p:tav tm="100000">
                                          <p:val>
                                            <p:strVal val="#ppt_x"/>
                                          </p:val>
                                        </p:tav>
                                      </p:tavLst>
                                    </p:anim>
                                    <p:anim calcmode="lin" valueType="num">
                                      <p:cBhvr>
                                        <p:cTn id="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9"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a:extLst>
              <a:ext uri="{FF2B5EF4-FFF2-40B4-BE49-F238E27FC236}">
                <a16:creationId xmlns:a16="http://schemas.microsoft.com/office/drawing/2014/main" xmlns="" id="{129836B7-B32F-4E84-A949-E6AD15F84546}"/>
              </a:ext>
            </a:extLst>
          </p:cNvPr>
          <p:cNvCxnSpPr/>
          <p:nvPr/>
        </p:nvCxnSpPr>
        <p:spPr>
          <a:xfrm>
            <a:off x="2167485" y="474277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xmlns="" id="{0CB715B2-08C3-4C33-9557-11F662F206BA}"/>
              </a:ext>
            </a:extLst>
          </p:cNvPr>
          <p:cNvGrpSpPr/>
          <p:nvPr/>
        </p:nvGrpSpPr>
        <p:grpSpPr>
          <a:xfrm>
            <a:off x="1569921" y="2578495"/>
            <a:ext cx="2440674" cy="856274"/>
            <a:chOff x="611560" y="1470144"/>
            <a:chExt cx="2440674" cy="856274"/>
          </a:xfrm>
        </p:grpSpPr>
        <p:cxnSp>
          <p:nvCxnSpPr>
            <p:cNvPr id="31" name="直接连接符 30">
              <a:extLst>
                <a:ext uri="{FF2B5EF4-FFF2-40B4-BE49-F238E27FC236}">
                  <a16:creationId xmlns:a16="http://schemas.microsoft.com/office/drawing/2014/main" xmlns="" id="{7808F67C-BAFD-456F-A0D5-7C8587546F55}"/>
                </a:ext>
              </a:extLst>
            </p:cNvPr>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B5154155-6A9B-4CAD-8F67-B53F694F0B5F}"/>
                </a:ext>
              </a:extLst>
            </p:cNvPr>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6" y="1697216"/>
            <a:ext cx="2020575"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345383" y="1830436"/>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中间件</a:t>
              </a:r>
            </a:p>
          </p:txBody>
        </p:sp>
      </p:grpSp>
      <p:grpSp>
        <p:nvGrpSpPr>
          <p:cNvPr id="7" name="组合 6">
            <a:extLst>
              <a:ext uri="{FF2B5EF4-FFF2-40B4-BE49-F238E27FC236}">
                <a16:creationId xmlns:a16="http://schemas.microsoft.com/office/drawing/2014/main" xmlns="" id="{89C321A1-D3D6-42A0-8918-053947CC9F40}"/>
              </a:ext>
            </a:extLst>
          </p:cNvPr>
          <p:cNvGrpSpPr>
            <a:grpSpLocks noChangeAspect="1"/>
          </p:cNvGrpSpPr>
          <p:nvPr/>
        </p:nvGrpSpPr>
        <p:grpSpPr>
          <a:xfrm>
            <a:off x="3318547" y="2569908"/>
            <a:ext cx="2020575" cy="1683815"/>
            <a:chOff x="1017666" y="2695004"/>
            <a:chExt cx="1241816" cy="1034848"/>
          </a:xfrm>
        </p:grpSpPr>
        <p:grpSp>
          <p:nvGrpSpPr>
            <p:cNvPr id="8" name="组合 7">
              <a:extLst>
                <a:ext uri="{FF2B5EF4-FFF2-40B4-BE49-F238E27FC236}">
                  <a16:creationId xmlns:a16="http://schemas.microsoft.com/office/drawing/2014/main" xmlns="" id="{302140B1-97C1-49DC-B07E-571A0937F17F}"/>
                </a:ext>
              </a:extLst>
            </p:cNvPr>
            <p:cNvGrpSpPr/>
            <p:nvPr/>
          </p:nvGrpSpPr>
          <p:grpSpPr>
            <a:xfrm>
              <a:off x="1017666" y="2695004"/>
              <a:ext cx="1241816" cy="1034848"/>
              <a:chOff x="1017666" y="1609725"/>
              <a:chExt cx="1241816" cy="1034848"/>
            </a:xfrm>
          </p:grpSpPr>
          <p:sp>
            <p:nvSpPr>
              <p:cNvPr id="10" name="六边形 9">
                <a:extLst>
                  <a:ext uri="{FF2B5EF4-FFF2-40B4-BE49-F238E27FC236}">
                    <a16:creationId xmlns:a16="http://schemas.microsoft.com/office/drawing/2014/main" xmlns="" id="{6AA4199B-1C6E-4836-AA3B-600F1FF80E53}"/>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a:extLst>
                  <a:ext uri="{FF2B5EF4-FFF2-40B4-BE49-F238E27FC236}">
                    <a16:creationId xmlns:a16="http://schemas.microsoft.com/office/drawing/2014/main" xmlns="" id="{A6400FD7-8A93-4BC3-A06A-7C2668E6950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a:extLst>
                <a:ext uri="{FF2B5EF4-FFF2-40B4-BE49-F238E27FC236}">
                  <a16:creationId xmlns:a16="http://schemas.microsoft.com/office/drawing/2014/main" xmlns="" id="{932B1D76-5E56-49FB-A811-C76B30479D4D}"/>
                </a:ext>
              </a:extLst>
            </p:cNvPr>
            <p:cNvSpPr txBox="1"/>
            <p:nvPr/>
          </p:nvSpPr>
          <p:spPr>
            <a:xfrm>
              <a:off x="1345383" y="3070557"/>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服务器</a:t>
              </a:r>
            </a:p>
          </p:txBody>
        </p:sp>
      </p:grpSp>
      <p:grpSp>
        <p:nvGrpSpPr>
          <p:cNvPr id="12" name="组合 11">
            <a:extLst>
              <a:ext uri="{FF2B5EF4-FFF2-40B4-BE49-F238E27FC236}">
                <a16:creationId xmlns:a16="http://schemas.microsoft.com/office/drawing/2014/main" xmlns="" id="{C11600DD-6A11-41B1-AC66-873124E90499}"/>
              </a:ext>
            </a:extLst>
          </p:cNvPr>
          <p:cNvGrpSpPr>
            <a:grpSpLocks noChangeAspect="1"/>
          </p:cNvGrpSpPr>
          <p:nvPr/>
        </p:nvGrpSpPr>
        <p:grpSpPr>
          <a:xfrm>
            <a:off x="4937395" y="3669097"/>
            <a:ext cx="2020575" cy="1683815"/>
            <a:chOff x="1017666" y="3929062"/>
            <a:chExt cx="1241816" cy="1034848"/>
          </a:xfrm>
        </p:grpSpPr>
        <p:grpSp>
          <p:nvGrpSpPr>
            <p:cNvPr id="13" name="组合 12">
              <a:extLst>
                <a:ext uri="{FF2B5EF4-FFF2-40B4-BE49-F238E27FC236}">
                  <a16:creationId xmlns:a16="http://schemas.microsoft.com/office/drawing/2014/main" xmlns="" id="{C1AC2530-A519-44A0-97A0-758CDB9B586A}"/>
                </a:ext>
              </a:extLst>
            </p:cNvPr>
            <p:cNvGrpSpPr/>
            <p:nvPr/>
          </p:nvGrpSpPr>
          <p:grpSpPr>
            <a:xfrm>
              <a:off x="1017666" y="3929062"/>
              <a:ext cx="1241816" cy="1034848"/>
              <a:chOff x="1017666" y="1609725"/>
              <a:chExt cx="1241816" cy="1034848"/>
            </a:xfrm>
          </p:grpSpPr>
          <p:sp>
            <p:nvSpPr>
              <p:cNvPr id="15" name="六边形 14">
                <a:extLst>
                  <a:ext uri="{FF2B5EF4-FFF2-40B4-BE49-F238E27FC236}">
                    <a16:creationId xmlns:a16="http://schemas.microsoft.com/office/drawing/2014/main" xmlns="" id="{A4C71CA1-5272-470D-ACD8-08A334194EAF}"/>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a:extLst>
                  <a:ext uri="{FF2B5EF4-FFF2-40B4-BE49-F238E27FC236}">
                    <a16:creationId xmlns:a16="http://schemas.microsoft.com/office/drawing/2014/main" xmlns="" id="{46A4A480-565D-4714-8246-3F9F8FDF183F}"/>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a:extLst>
                <a:ext uri="{FF2B5EF4-FFF2-40B4-BE49-F238E27FC236}">
                  <a16:creationId xmlns:a16="http://schemas.microsoft.com/office/drawing/2014/main" xmlns="" id="{F6A0AF17-DF54-40F1-9597-2F9B148A6A4D}"/>
                </a:ext>
              </a:extLst>
            </p:cNvPr>
            <p:cNvSpPr txBox="1"/>
            <p:nvPr/>
          </p:nvSpPr>
          <p:spPr>
            <a:xfrm>
              <a:off x="1150093" y="4297602"/>
              <a:ext cx="964690" cy="226986"/>
            </a:xfrm>
            <a:prstGeom prst="rect">
              <a:avLst/>
            </a:prstGeom>
            <a:noFill/>
          </p:spPr>
          <p:txBody>
            <a:bodyPr wrap="none" rtlCol="0">
              <a:spAutoFit/>
            </a:bodyPr>
            <a:lstStyle/>
            <a:p>
              <a:pPr algn="r"/>
              <a:r>
                <a:rPr lang="zh-CN" altLang="en-US" dirty="0" smtClean="0">
                  <a:solidFill>
                    <a:schemeClr val="bg1"/>
                  </a:solidFill>
                  <a:cs typeface="+mn-ea"/>
                  <a:sym typeface="+mn-lt"/>
                </a:rPr>
                <a:t>处理用户请求</a:t>
              </a:r>
              <a:endParaRPr lang="zh-CN" altLang="en-US" dirty="0">
                <a:solidFill>
                  <a:schemeClr val="bg1"/>
                </a:solidFill>
                <a:cs typeface="+mn-ea"/>
                <a:sym typeface="+mn-lt"/>
              </a:endParaRPr>
            </a:p>
          </p:txBody>
        </p:sp>
      </p:grpSp>
      <p:sp>
        <p:nvSpPr>
          <p:cNvPr id="23" name="Rectangle 13" descr="FD1DDF730CE4456e89755B07FE1653D0# #Rectangle 13">
            <a:extLst>
              <a:ext uri="{FF2B5EF4-FFF2-40B4-BE49-F238E27FC236}">
                <a16:creationId xmlns:a16="http://schemas.microsoft.com/office/drawing/2014/main" xmlns="" id="{63B0C939-28FA-480D-8619-BA62CD5BCF0D}"/>
              </a:ext>
            </a:extLst>
          </p:cNvPr>
          <p:cNvSpPr>
            <a:spLocks noChangeArrowheads="1"/>
          </p:cNvSpPr>
          <p:nvPr/>
        </p:nvSpPr>
        <p:spPr bwMode="auto">
          <a:xfrm>
            <a:off x="640935" y="2597276"/>
            <a:ext cx="2324847"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zh-CN" sz="1100" dirty="0" smtClean="0"/>
              <a:t>采用</a:t>
            </a:r>
            <a:r>
              <a:rPr lang="en-US" altLang="zh-CN" sz="1100" dirty="0"/>
              <a:t>node.js</a:t>
            </a:r>
            <a:r>
              <a:rPr lang="zh-CN" altLang="zh-CN" sz="1100" dirty="0"/>
              <a:t>的</a:t>
            </a:r>
            <a:r>
              <a:rPr lang="en-US" altLang="zh-CN" sz="1100" dirty="0"/>
              <a:t> express</a:t>
            </a:r>
            <a:r>
              <a:rPr lang="zh-CN" altLang="zh-CN" sz="1100" dirty="0"/>
              <a:t>框架</a:t>
            </a:r>
            <a:r>
              <a:rPr lang="zh-CN" altLang="zh-CN" sz="1100" dirty="0" smtClean="0"/>
              <a:t>构建</a:t>
            </a:r>
            <a:r>
              <a:rPr lang="zh-CN" altLang="en-US" sz="1100" dirty="0" smtClean="0"/>
              <a:t>，通过加载模块、创建、开启并监听即可创建一个服务器</a:t>
            </a:r>
            <a:r>
              <a:rPr lang="zh-CN" altLang="zh-CN" sz="1100" dirty="0" smtClean="0"/>
              <a:t>。</a:t>
            </a:r>
            <a:r>
              <a:rPr lang="zh-CN" altLang="zh-CN" sz="1100" dirty="0"/>
              <a:t>用户可通过选择的多种</a:t>
            </a:r>
            <a:r>
              <a:rPr lang="en-US" altLang="zh-CN" sz="1100" dirty="0"/>
              <a:t>HTTP</a:t>
            </a:r>
            <a:r>
              <a:rPr lang="zh-CN" altLang="zh-CN" sz="1100" dirty="0"/>
              <a:t>工具和中间件轻松快捷地获取强大的</a:t>
            </a:r>
            <a:r>
              <a:rPr lang="en-US" altLang="zh-CN" sz="1100" dirty="0"/>
              <a:t>API</a:t>
            </a:r>
            <a:r>
              <a:rPr lang="zh-CN" altLang="zh-CN" sz="1100" dirty="0"/>
              <a:t>。</a:t>
            </a:r>
            <a:endParaRPr lang="en-US" altLang="zh-CN" sz="1100" dirty="0">
              <a:solidFill>
                <a:srgbClr val="555555"/>
              </a:solidFill>
              <a:latin typeface="+mn-lt"/>
              <a:ea typeface="+mn-ea"/>
              <a:cs typeface="+mn-ea"/>
              <a:sym typeface="+mn-lt"/>
            </a:endParaRPr>
          </a:p>
        </p:txBody>
      </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81831" y="1747866"/>
            <a:ext cx="288032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buNone/>
            </a:pPr>
            <a:r>
              <a:rPr lang="en-US" altLang="zh-CN" sz="1100" dirty="0"/>
              <a:t>Express</a:t>
            </a:r>
            <a:r>
              <a:rPr lang="zh-CN" altLang="zh-CN" sz="1100" dirty="0"/>
              <a:t>项目的底层由许多的中间件在协同工作。中间件是一个可接收请求对象（</a:t>
            </a:r>
            <a:r>
              <a:rPr lang="en-US" altLang="zh-CN" sz="1100" dirty="0" err="1"/>
              <a:t>req</a:t>
            </a:r>
            <a:r>
              <a:rPr lang="zh-CN" altLang="zh-CN" sz="1100" dirty="0"/>
              <a:t>）和响应对象（</a:t>
            </a:r>
            <a:r>
              <a:rPr lang="en-US" altLang="zh-CN" sz="1100" dirty="0"/>
              <a:t>res</a:t>
            </a:r>
            <a:r>
              <a:rPr lang="zh-CN" altLang="zh-CN" sz="1100" dirty="0"/>
              <a:t>）的函数，通常可以截取并修改请求对象或者在响应发送前修改响应对象。</a:t>
            </a:r>
          </a:p>
        </p:txBody>
      </p:sp>
      <p:sp>
        <p:nvSpPr>
          <p:cNvPr id="27" name="Rectangle 13" descr="FD1DDF730CE4456e89755B07FE1653D0# #Rectangle 13">
            <a:extLst>
              <a:ext uri="{FF2B5EF4-FFF2-40B4-BE49-F238E27FC236}">
                <a16:creationId xmlns:a16="http://schemas.microsoft.com/office/drawing/2014/main" xmlns="" id="{A4E6AB30-EF9F-49E0-838B-1582A7226750}"/>
              </a:ext>
            </a:extLst>
          </p:cNvPr>
          <p:cNvSpPr>
            <a:spLocks noChangeArrowheads="1"/>
          </p:cNvSpPr>
          <p:nvPr/>
        </p:nvSpPr>
        <p:spPr bwMode="auto">
          <a:xfrm>
            <a:off x="2081623" y="4765400"/>
            <a:ext cx="282216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zh-CN" sz="1100" dirty="0"/>
              <a:t>请求主要分为</a:t>
            </a:r>
            <a:r>
              <a:rPr lang="en-US" altLang="zh-CN" sz="1100" dirty="0"/>
              <a:t>GET</a:t>
            </a:r>
            <a:r>
              <a:rPr lang="zh-CN" altLang="zh-CN" sz="1100" dirty="0"/>
              <a:t>和</a:t>
            </a:r>
            <a:r>
              <a:rPr lang="en-US" altLang="zh-CN" sz="1100" dirty="0"/>
              <a:t>POST</a:t>
            </a:r>
            <a:r>
              <a:rPr lang="zh-CN" altLang="zh-CN" sz="1100" dirty="0"/>
              <a:t>请求，</a:t>
            </a:r>
            <a:r>
              <a:rPr lang="en-US" altLang="zh-CN" sz="1100" dirty="0"/>
              <a:t>GET</a:t>
            </a:r>
            <a:r>
              <a:rPr lang="zh-CN" altLang="zh-CN" sz="1100" dirty="0"/>
              <a:t>主要用于查询数据，可以直接使用</a:t>
            </a:r>
            <a:r>
              <a:rPr lang="en-US" altLang="zh-CN" sz="1100" dirty="0" err="1"/>
              <a:t>req.query</a:t>
            </a:r>
            <a:r>
              <a:rPr lang="zh-CN" altLang="zh-CN" sz="1100" dirty="0"/>
              <a:t>对象。</a:t>
            </a:r>
            <a:r>
              <a:rPr lang="en-US" altLang="zh-CN" sz="1100" dirty="0"/>
              <a:t>POST</a:t>
            </a:r>
            <a:r>
              <a:rPr lang="zh-CN" altLang="zh-CN" sz="1100" dirty="0"/>
              <a:t>请求主要用于修改数据，可以用</a:t>
            </a:r>
            <a:r>
              <a:rPr lang="en-US" altLang="zh-CN" sz="1100" dirty="0" err="1"/>
              <a:t>req.body</a:t>
            </a:r>
            <a:r>
              <a:rPr lang="zh-CN" altLang="zh-CN" sz="1100" dirty="0"/>
              <a:t>得到参数</a:t>
            </a:r>
            <a:r>
              <a:rPr lang="zh-CN" altLang="zh-CN" sz="1100" dirty="0" smtClean="0"/>
              <a:t>。</a:t>
            </a:r>
            <a:endParaRPr lang="en-US" altLang="zh-CN" sz="1100" dirty="0">
              <a:solidFill>
                <a:srgbClr val="555555"/>
              </a:solidFill>
              <a:latin typeface="+mn-lt"/>
              <a:ea typeface="+mn-ea"/>
              <a:cs typeface="+mn-ea"/>
              <a:sym typeface="+mn-lt"/>
            </a:endParaRP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后台的实现</a:t>
            </a:r>
            <a:endParaRPr lang="zh-CN" altLang="en-US" b="0" dirty="0">
              <a:solidFill>
                <a:srgbClr val="444444"/>
              </a:solidFill>
              <a:latin typeface="+mn-lt"/>
              <a:ea typeface="+mn-ea"/>
              <a:cs typeface="+mn-ea"/>
              <a:sym typeface="+mn-lt"/>
            </a:endParaRPr>
          </a:p>
        </p:txBody>
      </p:sp>
      <p:cxnSp>
        <p:nvCxnSpPr>
          <p:cNvPr id="28" name="直接连接符 27">
            <a:extLst>
              <a:ext uri="{FF2B5EF4-FFF2-40B4-BE49-F238E27FC236}">
                <a16:creationId xmlns:a16="http://schemas.microsoft.com/office/drawing/2014/main" xmlns="" id="{4032F059-88F5-4566-8456-1220A51CF97D}"/>
              </a:ext>
            </a:extLst>
          </p:cNvPr>
          <p:cNvCxnSpPr/>
          <p:nvPr/>
        </p:nvCxnSpPr>
        <p:spPr>
          <a:xfrm flipH="1">
            <a:off x="8403941" y="3719585"/>
            <a:ext cx="2132459"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xmlns="" id="{95E02974-E85D-43FC-8BFF-0719F989B79F}"/>
              </a:ext>
            </a:extLst>
          </p:cNvPr>
          <p:cNvGrpSpPr>
            <a:grpSpLocks noChangeAspect="1"/>
          </p:cNvGrpSpPr>
          <p:nvPr/>
        </p:nvGrpSpPr>
        <p:grpSpPr>
          <a:xfrm>
            <a:off x="6683882" y="2949890"/>
            <a:ext cx="2020575" cy="1683815"/>
            <a:chOff x="1017666" y="2695004"/>
            <a:chExt cx="1241816" cy="1034848"/>
          </a:xfrm>
        </p:grpSpPr>
        <p:grpSp>
          <p:nvGrpSpPr>
            <p:cNvPr id="37" name="组合 36">
              <a:extLst>
                <a:ext uri="{FF2B5EF4-FFF2-40B4-BE49-F238E27FC236}">
                  <a16:creationId xmlns:a16="http://schemas.microsoft.com/office/drawing/2014/main" xmlns="" id="{D6C12EDB-7FF4-4177-8BFD-25AFFE418972}"/>
                </a:ext>
              </a:extLst>
            </p:cNvPr>
            <p:cNvGrpSpPr/>
            <p:nvPr/>
          </p:nvGrpSpPr>
          <p:grpSpPr>
            <a:xfrm>
              <a:off x="1017666" y="2695004"/>
              <a:ext cx="1241816" cy="1034848"/>
              <a:chOff x="1017666" y="1609725"/>
              <a:chExt cx="1241816" cy="1034848"/>
            </a:xfrm>
          </p:grpSpPr>
          <p:sp>
            <p:nvSpPr>
              <p:cNvPr id="40" name="六边形 39">
                <a:extLst>
                  <a:ext uri="{FF2B5EF4-FFF2-40B4-BE49-F238E27FC236}">
                    <a16:creationId xmlns:a16="http://schemas.microsoft.com/office/drawing/2014/main" xmlns="" id="{B1257DCE-0B75-4D3F-8CA6-B2A9FFD76001}"/>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六边形 40">
                <a:extLst>
                  <a:ext uri="{FF2B5EF4-FFF2-40B4-BE49-F238E27FC236}">
                    <a16:creationId xmlns:a16="http://schemas.microsoft.com/office/drawing/2014/main" xmlns="" id="{7A51A15E-615B-413A-B9FC-0E26040185A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8" name="TextBox 25">
              <a:extLst>
                <a:ext uri="{FF2B5EF4-FFF2-40B4-BE49-F238E27FC236}">
                  <a16:creationId xmlns:a16="http://schemas.microsoft.com/office/drawing/2014/main" xmlns="" id="{FC795368-9A10-4F1E-A457-27278B8C4D28}"/>
                </a:ext>
              </a:extLst>
            </p:cNvPr>
            <p:cNvSpPr txBox="1"/>
            <p:nvPr/>
          </p:nvSpPr>
          <p:spPr>
            <a:xfrm>
              <a:off x="1240678" y="3089477"/>
              <a:ext cx="795791" cy="245902"/>
            </a:xfrm>
            <a:prstGeom prst="rect">
              <a:avLst/>
            </a:prstGeom>
            <a:noFill/>
          </p:spPr>
          <p:txBody>
            <a:bodyPr wrap="none" rtlCol="0">
              <a:spAutoFit/>
            </a:bodyPr>
            <a:lstStyle/>
            <a:p>
              <a:pPr algn="r"/>
              <a:r>
                <a:rPr lang="en-US" altLang="zh-CN" sz="2000" dirty="0" smtClean="0">
                  <a:solidFill>
                    <a:schemeClr val="bg1"/>
                  </a:solidFill>
                  <a:cs typeface="+mn-ea"/>
                  <a:sym typeface="+mn-lt"/>
                </a:rPr>
                <a:t>Socket.io</a:t>
              </a:r>
              <a:endParaRPr lang="zh-CN" altLang="en-US" sz="2000" dirty="0">
                <a:solidFill>
                  <a:schemeClr val="bg1"/>
                </a:solidFill>
                <a:cs typeface="+mn-ea"/>
                <a:sym typeface="+mn-lt"/>
              </a:endParaRPr>
            </a:p>
          </p:txBody>
        </p:sp>
      </p:grpSp>
      <p:sp>
        <p:nvSpPr>
          <p:cNvPr id="42"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8767980" y="3864264"/>
            <a:ext cx="28803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buNone/>
            </a:pPr>
            <a:r>
              <a:rPr lang="zh-CN" altLang="en-US" sz="1100" dirty="0"/>
              <a:t>用 </a:t>
            </a:r>
            <a:r>
              <a:rPr lang="en-US" altLang="zh-CN" sz="1100" dirty="0"/>
              <a:t>JavaScript </a:t>
            </a:r>
            <a:r>
              <a:rPr lang="zh-CN" altLang="en-US" sz="1100" dirty="0"/>
              <a:t>实现的实时双向通信的库</a:t>
            </a:r>
            <a:endParaRPr lang="zh-CN" altLang="zh-CN" sz="1100" dirty="0"/>
          </a:p>
        </p:txBody>
      </p:sp>
    </p:spTree>
    <p:extLst>
      <p:ext uri="{BB962C8B-B14F-4D97-AF65-F5344CB8AC3E}">
        <p14:creationId xmlns:p14="http://schemas.microsoft.com/office/powerpoint/2010/main" val="33723833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2" presetClass="entr" presetSubtype="2"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right)">
                                      <p:cBhvr>
                                        <p:cTn id="27" dur="1000"/>
                                        <p:tgtEl>
                                          <p:spTgt spid="30"/>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4"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1000"/>
                                        <p:tgtEl>
                                          <p:spTgt spid="33"/>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2"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000"/>
                                        <p:tgtEl>
                                          <p:spTgt spid="36"/>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1000"/>
                                        <p:tgtEl>
                                          <p:spTgt spid="28"/>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9"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6" name="直接连接符 35">
            <a:extLst>
              <a:ext uri="{FF2B5EF4-FFF2-40B4-BE49-F238E27FC236}">
                <a16:creationId xmlns:a16="http://schemas.microsoft.com/office/drawing/2014/main" xmlns="" id="{129836B7-B32F-4E84-A949-E6AD15F84546}"/>
              </a:ext>
            </a:extLst>
          </p:cNvPr>
          <p:cNvCxnSpPr/>
          <p:nvPr/>
        </p:nvCxnSpPr>
        <p:spPr>
          <a:xfrm>
            <a:off x="2167485" y="474277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xmlns="" id="{0CB715B2-08C3-4C33-9557-11F662F206BA}"/>
              </a:ext>
            </a:extLst>
          </p:cNvPr>
          <p:cNvGrpSpPr/>
          <p:nvPr/>
        </p:nvGrpSpPr>
        <p:grpSpPr>
          <a:xfrm>
            <a:off x="1569921" y="2578495"/>
            <a:ext cx="2440674" cy="856274"/>
            <a:chOff x="611560" y="1470144"/>
            <a:chExt cx="2440674" cy="856274"/>
          </a:xfrm>
        </p:grpSpPr>
        <p:cxnSp>
          <p:nvCxnSpPr>
            <p:cNvPr id="31" name="直接连接符 30">
              <a:extLst>
                <a:ext uri="{FF2B5EF4-FFF2-40B4-BE49-F238E27FC236}">
                  <a16:creationId xmlns:a16="http://schemas.microsoft.com/office/drawing/2014/main" xmlns="" id="{7808F67C-BAFD-456F-A0D5-7C8587546F55}"/>
                </a:ext>
              </a:extLst>
            </p:cNvPr>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B5154155-6A9B-4CAD-8F67-B53F694F0B5F}"/>
                </a:ext>
              </a:extLst>
            </p:cNvPr>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7" y="1697216"/>
            <a:ext cx="2020576"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120174" y="1847070"/>
              <a:ext cx="1019861" cy="245902"/>
            </a:xfrm>
            <a:prstGeom prst="rect">
              <a:avLst/>
            </a:prstGeom>
            <a:noFill/>
          </p:spPr>
          <p:txBody>
            <a:bodyPr wrap="none" rtlCol="0">
              <a:spAutoFit/>
            </a:bodyPr>
            <a:lstStyle/>
            <a:p>
              <a:pPr algn="r"/>
              <a:r>
                <a:rPr lang="en-US" altLang="zh-CN" sz="2000" dirty="0" smtClean="0">
                  <a:solidFill>
                    <a:schemeClr val="bg1"/>
                  </a:solidFill>
                  <a:cs typeface="+mn-ea"/>
                  <a:sym typeface="+mn-lt"/>
                </a:rPr>
                <a:t>Schema</a:t>
              </a:r>
              <a:r>
                <a:rPr lang="zh-CN" altLang="en-US" sz="2000" dirty="0" smtClean="0">
                  <a:solidFill>
                    <a:schemeClr val="bg1"/>
                  </a:solidFill>
                  <a:cs typeface="+mn-ea"/>
                  <a:sym typeface="+mn-lt"/>
                </a:rPr>
                <a:t>规范</a:t>
              </a:r>
              <a:endParaRPr lang="zh-CN" altLang="en-US" sz="2000" dirty="0">
                <a:solidFill>
                  <a:schemeClr val="bg1"/>
                </a:solidFill>
                <a:cs typeface="+mn-ea"/>
                <a:sym typeface="+mn-lt"/>
              </a:endParaRPr>
            </a:p>
          </p:txBody>
        </p:sp>
      </p:grpSp>
      <p:grpSp>
        <p:nvGrpSpPr>
          <p:cNvPr id="7" name="组合 6">
            <a:extLst>
              <a:ext uri="{FF2B5EF4-FFF2-40B4-BE49-F238E27FC236}">
                <a16:creationId xmlns:a16="http://schemas.microsoft.com/office/drawing/2014/main" xmlns="" id="{89C321A1-D3D6-42A0-8918-053947CC9F40}"/>
              </a:ext>
            </a:extLst>
          </p:cNvPr>
          <p:cNvGrpSpPr>
            <a:grpSpLocks noChangeAspect="1"/>
          </p:cNvGrpSpPr>
          <p:nvPr/>
        </p:nvGrpSpPr>
        <p:grpSpPr>
          <a:xfrm>
            <a:off x="3318547" y="2569908"/>
            <a:ext cx="2020575" cy="1683815"/>
            <a:chOff x="1017666" y="2695004"/>
            <a:chExt cx="1241816" cy="1034848"/>
          </a:xfrm>
        </p:grpSpPr>
        <p:grpSp>
          <p:nvGrpSpPr>
            <p:cNvPr id="8" name="组合 7">
              <a:extLst>
                <a:ext uri="{FF2B5EF4-FFF2-40B4-BE49-F238E27FC236}">
                  <a16:creationId xmlns:a16="http://schemas.microsoft.com/office/drawing/2014/main" xmlns="" id="{302140B1-97C1-49DC-B07E-571A0937F17F}"/>
                </a:ext>
              </a:extLst>
            </p:cNvPr>
            <p:cNvGrpSpPr/>
            <p:nvPr/>
          </p:nvGrpSpPr>
          <p:grpSpPr>
            <a:xfrm>
              <a:off x="1017666" y="2695004"/>
              <a:ext cx="1241816" cy="1034848"/>
              <a:chOff x="1017666" y="1609725"/>
              <a:chExt cx="1241816" cy="1034848"/>
            </a:xfrm>
          </p:grpSpPr>
          <p:sp>
            <p:nvSpPr>
              <p:cNvPr id="10" name="六边形 9">
                <a:extLst>
                  <a:ext uri="{FF2B5EF4-FFF2-40B4-BE49-F238E27FC236}">
                    <a16:creationId xmlns:a16="http://schemas.microsoft.com/office/drawing/2014/main" xmlns="" id="{6AA4199B-1C6E-4836-AA3B-600F1FF80E53}"/>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a:extLst>
                  <a:ext uri="{FF2B5EF4-FFF2-40B4-BE49-F238E27FC236}">
                    <a16:creationId xmlns:a16="http://schemas.microsoft.com/office/drawing/2014/main" xmlns="" id="{A6400FD7-8A93-4BC3-A06A-7C2668E6950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a:extLst>
                <a:ext uri="{FF2B5EF4-FFF2-40B4-BE49-F238E27FC236}">
                  <a16:creationId xmlns:a16="http://schemas.microsoft.com/office/drawing/2014/main" xmlns="" id="{932B1D76-5E56-49FB-A811-C76B30479D4D}"/>
                </a:ext>
              </a:extLst>
            </p:cNvPr>
            <p:cNvSpPr txBox="1"/>
            <p:nvPr/>
          </p:nvSpPr>
          <p:spPr>
            <a:xfrm>
              <a:off x="1442989" y="3070557"/>
              <a:ext cx="428751" cy="245902"/>
            </a:xfrm>
            <a:prstGeom prst="rect">
              <a:avLst/>
            </a:prstGeom>
            <a:noFill/>
          </p:spPr>
          <p:txBody>
            <a:bodyPr wrap="none" rtlCol="0">
              <a:spAutoFit/>
            </a:bodyPr>
            <a:lstStyle/>
            <a:p>
              <a:pPr algn="r"/>
              <a:r>
                <a:rPr lang="zh-CN" altLang="en-US" sz="2000" dirty="0">
                  <a:solidFill>
                    <a:schemeClr val="bg1"/>
                  </a:solidFill>
                  <a:cs typeface="+mn-ea"/>
                  <a:sym typeface="+mn-lt"/>
                </a:rPr>
                <a:t>连接</a:t>
              </a:r>
            </a:p>
          </p:txBody>
        </p:sp>
      </p:grpSp>
      <p:grpSp>
        <p:nvGrpSpPr>
          <p:cNvPr id="12" name="组合 11">
            <a:extLst>
              <a:ext uri="{FF2B5EF4-FFF2-40B4-BE49-F238E27FC236}">
                <a16:creationId xmlns:a16="http://schemas.microsoft.com/office/drawing/2014/main" xmlns="" id="{C11600DD-6A11-41B1-AC66-873124E90499}"/>
              </a:ext>
            </a:extLst>
          </p:cNvPr>
          <p:cNvGrpSpPr>
            <a:grpSpLocks noChangeAspect="1"/>
          </p:cNvGrpSpPr>
          <p:nvPr/>
        </p:nvGrpSpPr>
        <p:grpSpPr>
          <a:xfrm>
            <a:off x="4937395" y="3669097"/>
            <a:ext cx="2020575" cy="1683815"/>
            <a:chOff x="1017666" y="3929062"/>
            <a:chExt cx="1241816" cy="1034848"/>
          </a:xfrm>
        </p:grpSpPr>
        <p:grpSp>
          <p:nvGrpSpPr>
            <p:cNvPr id="13" name="组合 12">
              <a:extLst>
                <a:ext uri="{FF2B5EF4-FFF2-40B4-BE49-F238E27FC236}">
                  <a16:creationId xmlns:a16="http://schemas.microsoft.com/office/drawing/2014/main" xmlns="" id="{C1AC2530-A519-44A0-97A0-758CDB9B586A}"/>
                </a:ext>
              </a:extLst>
            </p:cNvPr>
            <p:cNvGrpSpPr/>
            <p:nvPr/>
          </p:nvGrpSpPr>
          <p:grpSpPr>
            <a:xfrm>
              <a:off x="1017666" y="3929062"/>
              <a:ext cx="1241816" cy="1034848"/>
              <a:chOff x="1017666" y="1609725"/>
              <a:chExt cx="1241816" cy="1034848"/>
            </a:xfrm>
          </p:grpSpPr>
          <p:sp>
            <p:nvSpPr>
              <p:cNvPr id="15" name="六边形 14">
                <a:extLst>
                  <a:ext uri="{FF2B5EF4-FFF2-40B4-BE49-F238E27FC236}">
                    <a16:creationId xmlns:a16="http://schemas.microsoft.com/office/drawing/2014/main" xmlns="" id="{A4C71CA1-5272-470D-ACD8-08A334194EAF}"/>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a:extLst>
                  <a:ext uri="{FF2B5EF4-FFF2-40B4-BE49-F238E27FC236}">
                    <a16:creationId xmlns:a16="http://schemas.microsoft.com/office/drawing/2014/main" xmlns="" id="{46A4A480-565D-4714-8246-3F9F8FDF183F}"/>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a:extLst>
                <a:ext uri="{FF2B5EF4-FFF2-40B4-BE49-F238E27FC236}">
                  <a16:creationId xmlns:a16="http://schemas.microsoft.com/office/drawing/2014/main" xmlns="" id="{F6A0AF17-DF54-40F1-9597-2F9B148A6A4D}"/>
                </a:ext>
              </a:extLst>
            </p:cNvPr>
            <p:cNvSpPr txBox="1"/>
            <p:nvPr/>
          </p:nvSpPr>
          <p:spPr>
            <a:xfrm>
              <a:off x="1150094" y="4297602"/>
              <a:ext cx="964690" cy="226986"/>
            </a:xfrm>
            <a:prstGeom prst="rect">
              <a:avLst/>
            </a:prstGeom>
            <a:noFill/>
          </p:spPr>
          <p:txBody>
            <a:bodyPr wrap="none" rtlCol="0">
              <a:spAutoFit/>
            </a:bodyPr>
            <a:lstStyle/>
            <a:p>
              <a:pPr algn="r"/>
              <a:r>
                <a:rPr lang="zh-CN" altLang="en-US" dirty="0" smtClean="0">
                  <a:solidFill>
                    <a:schemeClr val="bg1"/>
                  </a:solidFill>
                  <a:cs typeface="+mn-ea"/>
                  <a:sym typeface="+mn-lt"/>
                </a:rPr>
                <a:t>操作数据对象</a:t>
              </a:r>
              <a:endParaRPr lang="zh-CN" altLang="en-US" dirty="0">
                <a:solidFill>
                  <a:schemeClr val="bg1"/>
                </a:solidFill>
                <a:cs typeface="+mn-ea"/>
                <a:sym typeface="+mn-lt"/>
              </a:endParaRPr>
            </a:p>
          </p:txBody>
        </p:sp>
      </p:grpSp>
      <p:sp>
        <p:nvSpPr>
          <p:cNvPr id="23" name="Rectangle 13" descr="FD1DDF730CE4456e89755B07FE1653D0# #Rectangle 13">
            <a:extLst>
              <a:ext uri="{FF2B5EF4-FFF2-40B4-BE49-F238E27FC236}">
                <a16:creationId xmlns:a16="http://schemas.microsoft.com/office/drawing/2014/main" xmlns="" id="{63B0C939-28FA-480D-8619-BA62CD5BCF0D}"/>
              </a:ext>
            </a:extLst>
          </p:cNvPr>
          <p:cNvSpPr>
            <a:spLocks noChangeArrowheads="1"/>
          </p:cNvSpPr>
          <p:nvPr/>
        </p:nvSpPr>
        <p:spPr bwMode="auto">
          <a:xfrm>
            <a:off x="640935" y="2597276"/>
            <a:ext cx="2324847" cy="82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en-US" altLang="zh-CN" sz="1100" dirty="0" err="1"/>
              <a:t>Mongodb</a:t>
            </a:r>
            <a:r>
              <a:rPr lang="zh-CN" altLang="zh-CN" sz="1100" dirty="0"/>
              <a:t>可以使用</a:t>
            </a:r>
            <a:r>
              <a:rPr lang="en-US" altLang="zh-CN" sz="1100" dirty="0"/>
              <a:t>Mongoose</a:t>
            </a:r>
            <a:r>
              <a:rPr lang="zh-CN" altLang="zh-CN" sz="1100" dirty="0"/>
              <a:t>来连接，</a:t>
            </a:r>
            <a:r>
              <a:rPr lang="en-US" altLang="zh-CN" sz="1100" dirty="0"/>
              <a:t>Mongoose</a:t>
            </a:r>
            <a:r>
              <a:rPr lang="zh-CN" altLang="zh-CN" sz="1100" dirty="0"/>
              <a:t>是</a:t>
            </a:r>
            <a:r>
              <a:rPr lang="en-US" altLang="zh-CN" sz="1100" dirty="0"/>
              <a:t>node.js</a:t>
            </a:r>
            <a:r>
              <a:rPr lang="zh-CN" altLang="zh-CN" sz="1100" dirty="0"/>
              <a:t>环境下的模块，能对</a:t>
            </a:r>
            <a:r>
              <a:rPr lang="en-US" altLang="zh-CN" sz="1100" dirty="0" err="1"/>
              <a:t>mongodb</a:t>
            </a:r>
            <a:r>
              <a:rPr lang="zh-CN" altLang="zh-CN" sz="1100" dirty="0"/>
              <a:t>进行一系列简单操作。</a:t>
            </a:r>
            <a:endParaRPr lang="en-US" altLang="zh-CN" sz="1100" dirty="0">
              <a:solidFill>
                <a:srgbClr val="555555"/>
              </a:solidFill>
              <a:latin typeface="+mn-lt"/>
              <a:ea typeface="+mn-ea"/>
              <a:cs typeface="+mn-ea"/>
              <a:sym typeface="+mn-lt"/>
            </a:endParaRPr>
          </a:p>
        </p:txBody>
      </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81831" y="1747866"/>
            <a:ext cx="28803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buNone/>
            </a:pPr>
            <a:r>
              <a:rPr lang="zh-CN" altLang="zh-CN" sz="1100" dirty="0"/>
              <a:t>一个数据库对应多个集合，一个集合里可储存多条数据，而每条数据都要符合一定的数据模式才能存储进去，而这个模式，就是</a:t>
            </a:r>
            <a:r>
              <a:rPr lang="en-US" altLang="zh-CN" sz="1100" dirty="0"/>
              <a:t>schema</a:t>
            </a:r>
            <a:r>
              <a:rPr lang="zh-CN" altLang="zh-CN" sz="1100" dirty="0" smtClean="0"/>
              <a:t>。</a:t>
            </a:r>
            <a:r>
              <a:rPr lang="zh-CN" altLang="en-US" sz="1100" dirty="0" smtClean="0"/>
              <a:t>（字段名： 数据类型）</a:t>
            </a:r>
            <a:endParaRPr lang="zh-CN" altLang="zh-CN" sz="1100" dirty="0"/>
          </a:p>
        </p:txBody>
      </p:sp>
      <p:sp>
        <p:nvSpPr>
          <p:cNvPr id="27" name="Rectangle 13" descr="FD1DDF730CE4456e89755B07FE1653D0# #Rectangle 13">
            <a:extLst>
              <a:ext uri="{FF2B5EF4-FFF2-40B4-BE49-F238E27FC236}">
                <a16:creationId xmlns:a16="http://schemas.microsoft.com/office/drawing/2014/main" xmlns="" id="{A4E6AB30-EF9F-49E0-838B-1582A7226750}"/>
              </a:ext>
            </a:extLst>
          </p:cNvPr>
          <p:cNvSpPr>
            <a:spLocks noChangeArrowheads="1"/>
          </p:cNvSpPr>
          <p:nvPr/>
        </p:nvSpPr>
        <p:spPr bwMode="auto">
          <a:xfrm>
            <a:off x="2081623" y="4765400"/>
            <a:ext cx="282216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buNone/>
            </a:pPr>
            <a:r>
              <a:rPr lang="zh-CN" altLang="zh-CN" sz="1100" dirty="0"/>
              <a:t>存取数据的实现需要</a:t>
            </a:r>
            <a:r>
              <a:rPr lang="en-US" altLang="zh-CN" sz="1100" dirty="0"/>
              <a:t>model</a:t>
            </a:r>
            <a:r>
              <a:rPr lang="zh-CN" altLang="zh-CN" sz="1100" dirty="0"/>
              <a:t>对象，它是由</a:t>
            </a:r>
            <a:r>
              <a:rPr lang="en-US" altLang="zh-CN" sz="1100" dirty="0"/>
              <a:t>schema</a:t>
            </a:r>
            <a:r>
              <a:rPr lang="zh-CN" altLang="zh-CN" sz="1100" dirty="0"/>
              <a:t>生成的模型，可包含对数据库进行操作的一系列函数。</a:t>
            </a: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数据库的实现</a:t>
            </a:r>
            <a:endParaRPr lang="zh-CN" altLang="en-US" b="0" dirty="0">
              <a:solidFill>
                <a:srgbClr val="444444"/>
              </a:solidFill>
              <a:latin typeface="+mn-lt"/>
              <a:ea typeface="+mn-ea"/>
              <a:cs typeface="+mn-ea"/>
              <a:sym typeface="+mn-lt"/>
            </a:endParaRPr>
          </a:p>
        </p:txBody>
      </p:sp>
      <p:cxnSp>
        <p:nvCxnSpPr>
          <p:cNvPr id="28" name="直接连接符 27">
            <a:extLst>
              <a:ext uri="{FF2B5EF4-FFF2-40B4-BE49-F238E27FC236}">
                <a16:creationId xmlns:a16="http://schemas.microsoft.com/office/drawing/2014/main" xmlns="" id="{4032F059-88F5-4566-8456-1220A51CF97D}"/>
              </a:ext>
            </a:extLst>
          </p:cNvPr>
          <p:cNvCxnSpPr/>
          <p:nvPr/>
        </p:nvCxnSpPr>
        <p:spPr>
          <a:xfrm flipH="1">
            <a:off x="8403941" y="3719585"/>
            <a:ext cx="2132459"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xmlns="" id="{95E02974-E85D-43FC-8BFF-0719F989B79F}"/>
              </a:ext>
            </a:extLst>
          </p:cNvPr>
          <p:cNvGrpSpPr>
            <a:grpSpLocks noChangeAspect="1"/>
          </p:cNvGrpSpPr>
          <p:nvPr/>
        </p:nvGrpSpPr>
        <p:grpSpPr>
          <a:xfrm>
            <a:off x="6683882" y="2949890"/>
            <a:ext cx="2020575" cy="1683815"/>
            <a:chOff x="1017666" y="2695004"/>
            <a:chExt cx="1241816" cy="1034848"/>
          </a:xfrm>
        </p:grpSpPr>
        <p:grpSp>
          <p:nvGrpSpPr>
            <p:cNvPr id="37" name="组合 36">
              <a:extLst>
                <a:ext uri="{FF2B5EF4-FFF2-40B4-BE49-F238E27FC236}">
                  <a16:creationId xmlns:a16="http://schemas.microsoft.com/office/drawing/2014/main" xmlns="" id="{D6C12EDB-7FF4-4177-8BFD-25AFFE418972}"/>
                </a:ext>
              </a:extLst>
            </p:cNvPr>
            <p:cNvGrpSpPr/>
            <p:nvPr/>
          </p:nvGrpSpPr>
          <p:grpSpPr>
            <a:xfrm>
              <a:off x="1017666" y="2695004"/>
              <a:ext cx="1241816" cy="1034848"/>
              <a:chOff x="1017666" y="1609725"/>
              <a:chExt cx="1241816" cy="1034848"/>
            </a:xfrm>
          </p:grpSpPr>
          <p:sp>
            <p:nvSpPr>
              <p:cNvPr id="40" name="六边形 39">
                <a:extLst>
                  <a:ext uri="{FF2B5EF4-FFF2-40B4-BE49-F238E27FC236}">
                    <a16:creationId xmlns:a16="http://schemas.microsoft.com/office/drawing/2014/main" xmlns="" id="{B1257DCE-0B75-4D3F-8CA6-B2A9FFD76001}"/>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六边形 40">
                <a:extLst>
                  <a:ext uri="{FF2B5EF4-FFF2-40B4-BE49-F238E27FC236}">
                    <a16:creationId xmlns:a16="http://schemas.microsoft.com/office/drawing/2014/main" xmlns="" id="{7A51A15E-615B-413A-B9FC-0E26040185A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8" name="TextBox 25">
              <a:extLst>
                <a:ext uri="{FF2B5EF4-FFF2-40B4-BE49-F238E27FC236}">
                  <a16:creationId xmlns:a16="http://schemas.microsoft.com/office/drawing/2014/main" xmlns="" id="{FC795368-9A10-4F1E-A457-27278B8C4D28}"/>
                </a:ext>
              </a:extLst>
            </p:cNvPr>
            <p:cNvSpPr txBox="1"/>
            <p:nvPr/>
          </p:nvSpPr>
          <p:spPr>
            <a:xfrm>
              <a:off x="1349310" y="3082283"/>
              <a:ext cx="560766" cy="245902"/>
            </a:xfrm>
            <a:prstGeom prst="rect">
              <a:avLst/>
            </a:prstGeom>
            <a:noFill/>
          </p:spPr>
          <p:txBody>
            <a:bodyPr wrap="none" rtlCol="0">
              <a:spAutoFit/>
            </a:bodyPr>
            <a:lstStyle/>
            <a:p>
              <a:pPr algn="r"/>
              <a:r>
                <a:rPr lang="en-US" altLang="zh-CN" sz="2000" dirty="0" err="1">
                  <a:solidFill>
                    <a:schemeClr val="bg1"/>
                  </a:solidFill>
                  <a:cs typeface="+mn-ea"/>
                  <a:sym typeface="+mn-lt"/>
                </a:rPr>
                <a:t>Gridfs</a:t>
              </a:r>
              <a:endParaRPr lang="zh-CN" altLang="en-US" sz="2000" dirty="0">
                <a:solidFill>
                  <a:schemeClr val="bg1"/>
                </a:solidFill>
                <a:cs typeface="+mn-ea"/>
                <a:sym typeface="+mn-lt"/>
              </a:endParaRPr>
            </a:p>
          </p:txBody>
        </p:sp>
      </p:grpSp>
      <p:sp>
        <p:nvSpPr>
          <p:cNvPr id="42"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8767980" y="3864264"/>
            <a:ext cx="28803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buNone/>
            </a:pPr>
            <a:r>
              <a:rPr lang="zh-CN" altLang="en-US" sz="1100" dirty="0" smtClean="0"/>
              <a:t>专门用来处理大型数据文件如图像、视频等</a:t>
            </a:r>
            <a:endParaRPr lang="zh-CN" altLang="zh-CN" sz="1100" dirty="0"/>
          </a:p>
        </p:txBody>
      </p:sp>
    </p:spTree>
    <p:extLst>
      <p:ext uri="{BB962C8B-B14F-4D97-AF65-F5344CB8AC3E}">
        <p14:creationId xmlns:p14="http://schemas.microsoft.com/office/powerpoint/2010/main" val="1530883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2" presetClass="entr" presetSubtype="2"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right)">
                                      <p:cBhvr>
                                        <p:cTn id="27" dur="1000"/>
                                        <p:tgtEl>
                                          <p:spTgt spid="30"/>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4"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1000"/>
                                        <p:tgtEl>
                                          <p:spTgt spid="33"/>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2"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000"/>
                                        <p:tgtEl>
                                          <p:spTgt spid="36"/>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1000"/>
                                        <p:tgtEl>
                                          <p:spTgt spid="28"/>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9"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xmlns="" id="{1F2CD67A-B099-47BB-A39B-54BFFB77D3B7}"/>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xmlns=""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xmlns=""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xmlns=""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第五部分</a:t>
            </a:r>
            <a:endParaRPr lang="zh-CN" altLang="en-US" sz="660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xmlns=""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xmlns=""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xmlns=""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xmlns=""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xmlns=""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xmlns=""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xmlns=""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xmlns=""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xmlns=""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xmlns=""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xmlns=""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xmlns=""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xmlns=""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xmlns=""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xmlns=""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xmlns=""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xmlns=""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xmlns=""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xmlns=""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xmlns=""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xmlns=""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xmlns=""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xmlns=""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xmlns=""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xmlns=""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不足与展望</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val="16818547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2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xmlns="" id="{1ADDAE82-FBBF-43FD-8134-4AF58AD770B4}"/>
              </a:ext>
            </a:extLst>
          </p:cNvPr>
          <p:cNvGrpSpPr>
            <a:grpSpLocks noChangeAspect="1"/>
          </p:cNvGrpSpPr>
          <p:nvPr/>
        </p:nvGrpSpPr>
        <p:grpSpPr bwMode="auto">
          <a:xfrm>
            <a:off x="697358" y="1826594"/>
            <a:ext cx="2482850" cy="3719512"/>
            <a:chOff x="945" y="1492"/>
            <a:chExt cx="1564" cy="2343"/>
          </a:xfrm>
        </p:grpSpPr>
        <p:sp>
          <p:nvSpPr>
            <p:cNvPr id="3" name="Freeform 5">
              <a:extLst>
                <a:ext uri="{FF2B5EF4-FFF2-40B4-BE49-F238E27FC236}">
                  <a16:creationId xmlns:a16="http://schemas.microsoft.com/office/drawing/2014/main" xmlns="" id="{47E79D34-14A8-4ACA-8267-40C04173A3C0}"/>
                </a:ext>
              </a:extLst>
            </p:cNvPr>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6">
              <a:extLst>
                <a:ext uri="{FF2B5EF4-FFF2-40B4-BE49-F238E27FC236}">
                  <a16:creationId xmlns:a16="http://schemas.microsoft.com/office/drawing/2014/main" xmlns="" id="{826AA6FC-CFA9-4931-819E-3BC13DA7E8DB}"/>
                </a:ext>
              </a:extLst>
            </p:cNvPr>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Freeform 7">
              <a:extLst>
                <a:ext uri="{FF2B5EF4-FFF2-40B4-BE49-F238E27FC236}">
                  <a16:creationId xmlns:a16="http://schemas.microsoft.com/office/drawing/2014/main" xmlns="" id="{5CEF858E-F6E2-49BE-A282-083F1EDDD9EF}"/>
                </a:ext>
              </a:extLst>
            </p:cNvPr>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6" name="组合 5">
            <a:extLst>
              <a:ext uri="{FF2B5EF4-FFF2-40B4-BE49-F238E27FC236}">
                <a16:creationId xmlns:a16="http://schemas.microsoft.com/office/drawing/2014/main" xmlns="" id="{76DE9712-93E4-4C2D-A0EF-F1D7A3586D04}"/>
              </a:ext>
            </a:extLst>
          </p:cNvPr>
          <p:cNvGrpSpPr/>
          <p:nvPr/>
        </p:nvGrpSpPr>
        <p:grpSpPr>
          <a:xfrm>
            <a:off x="2364060" y="2420318"/>
            <a:ext cx="8240730" cy="2448646"/>
            <a:chOff x="3659187" y="2476502"/>
            <a:chExt cx="6411128" cy="1904999"/>
          </a:xfrm>
        </p:grpSpPr>
        <p:sp>
          <p:nvSpPr>
            <p:cNvPr id="7" name="任意多边形 17">
              <a:extLst>
                <a:ext uri="{FF2B5EF4-FFF2-40B4-BE49-F238E27FC236}">
                  <a16:creationId xmlns:a16="http://schemas.microsoft.com/office/drawing/2014/main" xmlns="" id="{46CA3A02-5270-4FFD-93F8-485DC0378296}"/>
                </a:ext>
              </a:extLst>
            </p:cNvPr>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cs typeface="+mn-ea"/>
                <a:sym typeface="+mn-lt"/>
              </a:endParaRPr>
            </a:p>
          </p:txBody>
        </p:sp>
        <p:sp>
          <p:nvSpPr>
            <p:cNvPr id="8" name="任意多边形 15">
              <a:extLst>
                <a:ext uri="{FF2B5EF4-FFF2-40B4-BE49-F238E27FC236}">
                  <a16:creationId xmlns:a16="http://schemas.microsoft.com/office/drawing/2014/main" xmlns="" id="{D3E9F6C2-F4CE-4F9C-A41F-F635D2BDF87C}"/>
                </a:ext>
              </a:extLst>
            </p:cNvPr>
            <p:cNvSpPr/>
            <p:nvPr/>
          </p:nvSpPr>
          <p:spPr>
            <a:xfrm rot="5400000">
              <a:off x="7751852" y="2819046"/>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14">
              <a:extLst>
                <a:ext uri="{FF2B5EF4-FFF2-40B4-BE49-F238E27FC236}">
                  <a16:creationId xmlns:a16="http://schemas.microsoft.com/office/drawing/2014/main" xmlns="" id="{3245A129-459D-48CC-A504-6EC10C26C351}"/>
                </a:ext>
              </a:extLst>
            </p:cNvPr>
            <p:cNvSpPr/>
            <p:nvPr/>
          </p:nvSpPr>
          <p:spPr>
            <a:xfrm rot="5400000">
              <a:off x="6671246" y="2819047"/>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13">
              <a:extLst>
                <a:ext uri="{FF2B5EF4-FFF2-40B4-BE49-F238E27FC236}">
                  <a16:creationId xmlns:a16="http://schemas.microsoft.com/office/drawing/2014/main" xmlns="" id="{F8AC299D-B6CB-4208-B2F5-B4C0A548454B}"/>
                </a:ext>
              </a:extLst>
            </p:cNvPr>
            <p:cNvSpPr/>
            <p:nvPr/>
          </p:nvSpPr>
          <p:spPr>
            <a:xfrm rot="5400000">
              <a:off x="5566609" y="2819048"/>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10">
              <a:extLst>
                <a:ext uri="{FF2B5EF4-FFF2-40B4-BE49-F238E27FC236}">
                  <a16:creationId xmlns:a16="http://schemas.microsoft.com/office/drawing/2014/main" xmlns="" id="{3414C94E-FCD3-4316-9AC5-921ED559874A}"/>
                </a:ext>
              </a:extLst>
            </p:cNvPr>
            <p:cNvSpPr/>
            <p:nvPr/>
          </p:nvSpPr>
          <p:spPr>
            <a:xfrm rot="16200000">
              <a:off x="3663949" y="2471740"/>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cs typeface="+mn-ea"/>
                <a:sym typeface="+mn-lt"/>
              </a:endParaRPr>
            </a:p>
          </p:txBody>
        </p:sp>
      </p:grpSp>
      <p:grpSp>
        <p:nvGrpSpPr>
          <p:cNvPr id="12" name="Group 4">
            <a:extLst>
              <a:ext uri="{FF2B5EF4-FFF2-40B4-BE49-F238E27FC236}">
                <a16:creationId xmlns:a16="http://schemas.microsoft.com/office/drawing/2014/main" xmlns="" id="{61F9D6EA-A45C-417D-B61B-EAD01754B1FC}"/>
              </a:ext>
            </a:extLst>
          </p:cNvPr>
          <p:cNvGrpSpPr>
            <a:grpSpLocks noChangeAspect="1"/>
          </p:cNvGrpSpPr>
          <p:nvPr/>
        </p:nvGrpSpPr>
        <p:grpSpPr bwMode="auto">
          <a:xfrm>
            <a:off x="6587532" y="3410169"/>
            <a:ext cx="436982" cy="459201"/>
            <a:chOff x="-334" y="2326"/>
            <a:chExt cx="472" cy="496"/>
          </a:xfrm>
          <a:solidFill>
            <a:schemeClr val="bg1"/>
          </a:solidFill>
          <a:effectLst/>
        </p:grpSpPr>
        <p:sp>
          <p:nvSpPr>
            <p:cNvPr id="13" name="Freeform 5">
              <a:extLst>
                <a:ext uri="{FF2B5EF4-FFF2-40B4-BE49-F238E27FC236}">
                  <a16:creationId xmlns:a16="http://schemas.microsoft.com/office/drawing/2014/main" xmlns="" id="{FE2CDC81-322D-4CEC-9EED-78F4EEE6DCD9}"/>
                </a:ext>
              </a:extLst>
            </p:cNvPr>
            <p:cNvSpPr>
              <a:spLocks/>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Rectangle 6">
              <a:extLst>
                <a:ext uri="{FF2B5EF4-FFF2-40B4-BE49-F238E27FC236}">
                  <a16:creationId xmlns:a16="http://schemas.microsoft.com/office/drawing/2014/main" xmlns="" id="{D6D46094-A55F-4D82-A238-96776341F584}"/>
                </a:ext>
              </a:extLst>
            </p:cNvPr>
            <p:cNvSpPr>
              <a:spLocks noChangeArrowheads="1"/>
            </p:cNvSpPr>
            <p:nvPr/>
          </p:nvSpPr>
          <p:spPr bwMode="auto">
            <a:xfrm>
              <a:off x="-305" y="2704"/>
              <a:ext cx="85" cy="11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Rectangle 7">
              <a:extLst>
                <a:ext uri="{FF2B5EF4-FFF2-40B4-BE49-F238E27FC236}">
                  <a16:creationId xmlns:a16="http://schemas.microsoft.com/office/drawing/2014/main" xmlns="" id="{B8285BAA-4E88-45D6-A66D-A52CB0CE99D3}"/>
                </a:ext>
              </a:extLst>
            </p:cNvPr>
            <p:cNvSpPr>
              <a:spLocks noChangeArrowheads="1"/>
            </p:cNvSpPr>
            <p:nvPr/>
          </p:nvSpPr>
          <p:spPr bwMode="auto">
            <a:xfrm>
              <a:off x="-182" y="2599"/>
              <a:ext cx="80" cy="22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Rectangle 8">
              <a:extLst>
                <a:ext uri="{FF2B5EF4-FFF2-40B4-BE49-F238E27FC236}">
                  <a16:creationId xmlns:a16="http://schemas.microsoft.com/office/drawing/2014/main" xmlns="" id="{F9F57DFD-E50D-4F0F-B8FF-CC8A1EAE4A5C}"/>
                </a:ext>
              </a:extLst>
            </p:cNvPr>
            <p:cNvSpPr>
              <a:spLocks noChangeArrowheads="1"/>
            </p:cNvSpPr>
            <p:nvPr/>
          </p:nvSpPr>
          <p:spPr bwMode="auto">
            <a:xfrm>
              <a:off x="-64" y="2654"/>
              <a:ext cx="84" cy="16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Rectangle 9">
              <a:extLst>
                <a:ext uri="{FF2B5EF4-FFF2-40B4-BE49-F238E27FC236}">
                  <a16:creationId xmlns:a16="http://schemas.microsoft.com/office/drawing/2014/main" xmlns="" id="{5C3F4B96-CEB9-4FCA-9A2F-A39CFD164754}"/>
                </a:ext>
              </a:extLst>
            </p:cNvPr>
            <p:cNvSpPr>
              <a:spLocks noChangeArrowheads="1"/>
            </p:cNvSpPr>
            <p:nvPr/>
          </p:nvSpPr>
          <p:spPr bwMode="auto">
            <a:xfrm>
              <a:off x="54" y="2549"/>
              <a:ext cx="80" cy="27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8" name="Freeform 13">
            <a:extLst>
              <a:ext uri="{FF2B5EF4-FFF2-40B4-BE49-F238E27FC236}">
                <a16:creationId xmlns:a16="http://schemas.microsoft.com/office/drawing/2014/main" xmlns="" id="{BA05C0E8-6911-438F-B769-C001535F143E}"/>
              </a:ext>
            </a:extLst>
          </p:cNvPr>
          <p:cNvSpPr>
            <a:spLocks noEditPoints="1"/>
          </p:cNvSpPr>
          <p:nvPr/>
        </p:nvSpPr>
        <p:spPr bwMode="auto">
          <a:xfrm>
            <a:off x="5139905" y="3418756"/>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1">
            <a:extLst>
              <a:ext uri="{FF2B5EF4-FFF2-40B4-BE49-F238E27FC236}">
                <a16:creationId xmlns:a16="http://schemas.microsoft.com/office/drawing/2014/main" xmlns="" id="{B8D99E67-F2AF-4CB6-801C-4C68840AAA28}"/>
              </a:ext>
            </a:extLst>
          </p:cNvPr>
          <p:cNvSpPr>
            <a:spLocks noEditPoints="1"/>
          </p:cNvSpPr>
          <p:nvPr/>
        </p:nvSpPr>
        <p:spPr bwMode="auto">
          <a:xfrm>
            <a:off x="8036643" y="3402585"/>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5">
            <a:extLst>
              <a:ext uri="{FF2B5EF4-FFF2-40B4-BE49-F238E27FC236}">
                <a16:creationId xmlns:a16="http://schemas.microsoft.com/office/drawing/2014/main" xmlns="" id="{D277759F-9754-43F0-BC68-523BBB7DC1CD}"/>
              </a:ext>
            </a:extLst>
          </p:cNvPr>
          <p:cNvSpPr>
            <a:spLocks noEditPoints="1"/>
          </p:cNvSpPr>
          <p:nvPr/>
        </p:nvSpPr>
        <p:spPr bwMode="auto">
          <a:xfrm>
            <a:off x="9499410" y="3405525"/>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2" name="文本框 21">
            <a:extLst>
              <a:ext uri="{FF2B5EF4-FFF2-40B4-BE49-F238E27FC236}">
                <a16:creationId xmlns:a16="http://schemas.microsoft.com/office/drawing/2014/main" xmlns="" id="{141D4E10-1321-45B2-867C-92AFC9C9ACF8}"/>
              </a:ext>
            </a:extLst>
          </p:cNvPr>
          <p:cNvSpPr txBox="1"/>
          <p:nvPr/>
        </p:nvSpPr>
        <p:spPr>
          <a:xfrm>
            <a:off x="4749236" y="2298928"/>
            <a:ext cx="4983927" cy="707886"/>
          </a:xfrm>
          <a:prstGeom prst="rect">
            <a:avLst/>
          </a:prstGeom>
          <a:noFill/>
        </p:spPr>
        <p:txBody>
          <a:bodyPr wrap="square" rtlCol="0">
            <a:spAutoFit/>
          </a:bodyPr>
          <a:lstStyle/>
          <a:p>
            <a:r>
              <a:rPr lang="zh-CN" altLang="en-US" sz="2000" b="1" dirty="0">
                <a:solidFill>
                  <a:srgbClr val="344F66"/>
                </a:solidFill>
                <a:cs typeface="+mn-ea"/>
                <a:sym typeface="+mn-lt"/>
              </a:rPr>
              <a:t>可</a:t>
            </a:r>
            <a:r>
              <a:rPr lang="zh-CN" altLang="en-US" sz="2000" b="1" dirty="0" smtClean="0">
                <a:solidFill>
                  <a:srgbClr val="344F66"/>
                </a:solidFill>
                <a:cs typeface="+mn-ea"/>
                <a:sym typeface="+mn-lt"/>
              </a:rPr>
              <a:t>配置部分可以更自由多样（个人信息样式、可添加模块、字体英文、颜色）</a:t>
            </a:r>
            <a:endParaRPr lang="zh-CN" altLang="en-US" sz="2000" b="1" dirty="0">
              <a:solidFill>
                <a:srgbClr val="344F66"/>
              </a:solidFill>
              <a:cs typeface="+mn-ea"/>
              <a:sym typeface="+mn-lt"/>
            </a:endParaRPr>
          </a:p>
        </p:txBody>
      </p:sp>
      <p:sp>
        <p:nvSpPr>
          <p:cNvPr id="30" name="TextBox 42">
            <a:extLst>
              <a:ext uri="{FF2B5EF4-FFF2-40B4-BE49-F238E27FC236}">
                <a16:creationId xmlns:a16="http://schemas.microsoft.com/office/drawing/2014/main" xmlns="" id="{06A60BE1-AB57-4AFD-89EF-636182C81A51}"/>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4.1 </a:t>
            </a:r>
            <a:r>
              <a:rPr lang="zh-CN" altLang="en-US" b="0" dirty="0" smtClean="0">
                <a:solidFill>
                  <a:srgbClr val="444444"/>
                </a:solidFill>
                <a:latin typeface="+mn-lt"/>
                <a:ea typeface="+mn-ea"/>
                <a:cs typeface="+mn-ea"/>
                <a:sym typeface="+mn-lt"/>
              </a:rPr>
              <a:t>不足与展望</a:t>
            </a:r>
            <a:endParaRPr lang="zh-CN" altLang="en-US" b="0" dirty="0">
              <a:solidFill>
                <a:srgbClr val="444444"/>
              </a:solidFill>
              <a:latin typeface="+mn-lt"/>
              <a:ea typeface="+mn-ea"/>
              <a:cs typeface="+mn-ea"/>
              <a:sym typeface="+mn-lt"/>
            </a:endParaRPr>
          </a:p>
        </p:txBody>
      </p:sp>
    </p:spTree>
    <p:extLst>
      <p:ext uri="{BB962C8B-B14F-4D97-AF65-F5344CB8AC3E}">
        <p14:creationId xmlns:p14="http://schemas.microsoft.com/office/powerpoint/2010/main" val="28648337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ppt_w/2"/>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ppt_w</p:attrName>
                                        </p:attrNameLst>
                                      </p:cBhvr>
                                      <p:tavLst>
                                        <p:tav tm="0">
                                          <p:val>
                                            <p:fltVal val="0"/>
                                          </p:val>
                                        </p:tav>
                                        <p:tav tm="100000">
                                          <p:val>
                                            <p:strVal val="#ppt_w"/>
                                          </p:val>
                                        </p:tav>
                                      </p:tavLst>
                                    </p:anim>
                                    <p:anim calcmode="lin" valueType="num">
                                      <p:cBhvr>
                                        <p:cTn id="10" dur="500" fill="hold"/>
                                        <p:tgtEl>
                                          <p:spTgt spid="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18" presetClass="entr" presetSubtype="1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downLeft)">
                                      <p:cBhvr>
                                        <p:cTn id="20" dur="500"/>
                                        <p:tgtEl>
                                          <p:spTgt spid="19"/>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downLeft)">
                                      <p:cBhvr>
                                        <p:cTn id="23" dur="500"/>
                                        <p:tgtEl>
                                          <p:spTgt spid="20"/>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500"/>
                                        <p:tgtEl>
                                          <p:spTgt spid="18"/>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9F3B29DC-3C1E-4571-B68A-E25EFD3B0763}"/>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7" name="图片 6">
            <a:extLst>
              <a:ext uri="{FF2B5EF4-FFF2-40B4-BE49-F238E27FC236}">
                <a16:creationId xmlns:a16="http://schemas.microsoft.com/office/drawing/2014/main" xmlns=""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400" y="536575"/>
            <a:ext cx="1473200" cy="1679326"/>
          </a:xfrm>
          <a:prstGeom prst="rect">
            <a:avLst/>
          </a:prstGeom>
        </p:spPr>
      </p:pic>
      <p:sp>
        <p:nvSpPr>
          <p:cNvPr id="17" name="文本框 16">
            <a:extLst>
              <a:ext uri="{FF2B5EF4-FFF2-40B4-BE49-F238E27FC236}">
                <a16:creationId xmlns:a16="http://schemas.microsoft.com/office/drawing/2014/main" xmlns="" id="{FAE64323-C918-4DDA-8DE5-3A39BDC59763}"/>
              </a:ext>
            </a:extLst>
          </p:cNvPr>
          <p:cNvSpPr txBox="1"/>
          <p:nvPr/>
        </p:nvSpPr>
        <p:spPr>
          <a:xfrm>
            <a:off x="2328445" y="2492976"/>
            <a:ext cx="7535103" cy="1107996"/>
          </a:xfrm>
          <a:prstGeom prst="rect">
            <a:avLst/>
          </a:prstGeom>
          <a:noFill/>
        </p:spPr>
        <p:txBody>
          <a:bodyPr wrap="square" rtlCol="0">
            <a:spAutoFit/>
          </a:bodyPr>
          <a:lstStyle/>
          <a:p>
            <a:pPr algn="dist"/>
            <a:r>
              <a:rPr lang="zh-CN" altLang="en-US" sz="6600" b="1" dirty="0" smtClean="0">
                <a:solidFill>
                  <a:srgbClr val="484848"/>
                </a:solidFill>
                <a:cs typeface="+mn-ea"/>
                <a:sym typeface="+mn-lt"/>
              </a:rPr>
              <a:t>欢迎老师指正</a:t>
            </a:r>
            <a:endParaRPr lang="zh-CN" altLang="en-US" sz="6600" b="1" dirty="0">
              <a:solidFill>
                <a:srgbClr val="484848"/>
              </a:solidFill>
              <a:cs typeface="+mn-ea"/>
              <a:sym typeface="+mn-lt"/>
            </a:endParaRPr>
          </a:p>
        </p:txBody>
      </p:sp>
      <p:sp>
        <p:nvSpPr>
          <p:cNvPr id="18" name="文本框 17">
            <a:extLst>
              <a:ext uri="{FF2B5EF4-FFF2-40B4-BE49-F238E27FC236}">
                <a16:creationId xmlns:a16="http://schemas.microsoft.com/office/drawing/2014/main" xmlns=""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19" name="文本框 18">
            <a:extLst>
              <a:ext uri="{FF2B5EF4-FFF2-40B4-BE49-F238E27FC236}">
                <a16:creationId xmlns:a16="http://schemas.microsoft.com/office/drawing/2014/main" xmlns="" id="{08DC3E3B-3D7C-4EF5-8B63-EE3E5B39BE39}"/>
              </a:ext>
            </a:extLst>
          </p:cNvPr>
          <p:cNvSpPr txBox="1"/>
          <p:nvPr/>
        </p:nvSpPr>
        <p:spPr>
          <a:xfrm>
            <a:off x="4155733" y="4896280"/>
            <a:ext cx="3880529" cy="523220"/>
          </a:xfrm>
          <a:prstGeom prst="rect">
            <a:avLst/>
          </a:prstGeom>
          <a:noFill/>
        </p:spPr>
        <p:txBody>
          <a:bodyPr wrap="square" rtlCol="0">
            <a:spAutoFit/>
          </a:bodyPr>
          <a:lstStyle/>
          <a:p>
            <a:pPr algn="dist"/>
            <a:r>
              <a:rPr lang="zh-CN" altLang="en-US" sz="2800" dirty="0">
                <a:solidFill>
                  <a:srgbClr val="484848"/>
                </a:solidFill>
                <a:cs typeface="+mn-ea"/>
                <a:sym typeface="+mn-lt"/>
              </a:rPr>
              <a:t>数字</a:t>
            </a:r>
            <a:r>
              <a:rPr lang="zh-CN" altLang="en-US" sz="2800" dirty="0" smtClean="0">
                <a:solidFill>
                  <a:srgbClr val="484848"/>
                </a:solidFill>
                <a:cs typeface="+mn-ea"/>
                <a:sym typeface="+mn-lt"/>
              </a:rPr>
              <a:t>媒体技术专业</a:t>
            </a:r>
            <a:endParaRPr lang="zh-CN" altLang="en-US" sz="2800" dirty="0">
              <a:solidFill>
                <a:srgbClr val="484848"/>
              </a:solidFill>
              <a:cs typeface="+mn-ea"/>
              <a:sym typeface="+mn-lt"/>
            </a:endParaRPr>
          </a:p>
        </p:txBody>
      </p:sp>
      <p:sp>
        <p:nvSpPr>
          <p:cNvPr id="20" name="文本框 19">
            <a:extLst>
              <a:ext uri="{FF2B5EF4-FFF2-40B4-BE49-F238E27FC236}">
                <a16:creationId xmlns:a16="http://schemas.microsoft.com/office/drawing/2014/main" xmlns="" id="{B6D91718-7C03-4496-9D75-5412335226DA}"/>
              </a:ext>
            </a:extLst>
          </p:cNvPr>
          <p:cNvSpPr txBox="1"/>
          <p:nvPr/>
        </p:nvSpPr>
        <p:spPr>
          <a:xfrm>
            <a:off x="4442734" y="6013648"/>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a:t>
            </a:r>
            <a:r>
              <a:rPr lang="zh-CN" altLang="en-US" sz="1400" dirty="0" smtClean="0">
                <a:solidFill>
                  <a:srgbClr val="484848"/>
                </a:solidFill>
                <a:cs typeface="+mn-ea"/>
                <a:sym typeface="+mn-lt"/>
              </a:rPr>
              <a:t>人：李薇</a:t>
            </a:r>
            <a:endParaRPr lang="zh-CN" altLang="en-US" sz="1400" dirty="0">
              <a:solidFill>
                <a:srgbClr val="484848"/>
              </a:solidFill>
              <a:cs typeface="+mn-ea"/>
              <a:sym typeface="+mn-lt"/>
            </a:endParaRPr>
          </a:p>
        </p:txBody>
      </p:sp>
      <p:sp>
        <p:nvSpPr>
          <p:cNvPr id="21" name="文本框 20">
            <a:extLst>
              <a:ext uri="{FF2B5EF4-FFF2-40B4-BE49-F238E27FC236}">
                <a16:creationId xmlns:a16="http://schemas.microsoft.com/office/drawing/2014/main" xmlns="" id="{6FCB4093-774F-446C-81DC-029795C63C9F}"/>
              </a:ext>
            </a:extLst>
          </p:cNvPr>
          <p:cNvSpPr txBox="1"/>
          <p:nvPr/>
        </p:nvSpPr>
        <p:spPr>
          <a:xfrm>
            <a:off x="7153272" y="6013648"/>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r>
              <a:rPr lang="zh-CN" altLang="en-US" sz="1400" dirty="0">
                <a:solidFill>
                  <a:srgbClr val="484848"/>
                </a:solidFill>
                <a:cs typeface="+mn-ea"/>
                <a:sym typeface="+mn-lt"/>
              </a:rPr>
              <a:t>莫春柳</a:t>
            </a:r>
          </a:p>
        </p:txBody>
      </p:sp>
      <p:pic>
        <p:nvPicPr>
          <p:cNvPr id="23" name="图片 22">
            <a:extLst>
              <a:ext uri="{FF2B5EF4-FFF2-40B4-BE49-F238E27FC236}">
                <a16:creationId xmlns:a16="http://schemas.microsoft.com/office/drawing/2014/main" xmlns="" id="{D07425EA-91E3-494B-ACFF-1B824A8EE4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298" y="5888769"/>
            <a:ext cx="769973" cy="433059"/>
          </a:xfrm>
          <a:prstGeom prst="rect">
            <a:avLst/>
          </a:prstGeom>
        </p:spPr>
      </p:pic>
      <p:pic>
        <p:nvPicPr>
          <p:cNvPr id="25" name="图片 24">
            <a:extLst>
              <a:ext uri="{FF2B5EF4-FFF2-40B4-BE49-F238E27FC236}">
                <a16:creationId xmlns:a16="http://schemas.microsoft.com/office/drawing/2014/main" xmlns="" id="{1715AEF4-89BE-48C4-B1B2-AE2EEA59D8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804" y="5888769"/>
            <a:ext cx="769257" cy="432656"/>
          </a:xfrm>
          <a:prstGeom prst="rect">
            <a:avLst/>
          </a:prstGeom>
        </p:spPr>
      </p:pic>
      <p:grpSp>
        <p:nvGrpSpPr>
          <p:cNvPr id="2" name="组合 1">
            <a:extLst>
              <a:ext uri="{FF2B5EF4-FFF2-40B4-BE49-F238E27FC236}">
                <a16:creationId xmlns:a16="http://schemas.microsoft.com/office/drawing/2014/main" xmlns=""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a16="http://schemas.microsoft.com/office/drawing/2014/main" xmlns=""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xmlns=""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a16="http://schemas.microsoft.com/office/drawing/2014/main" xmlns=""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xmlns=""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xmlns=""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xmlns=""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xmlns=""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a16="http://schemas.microsoft.com/office/drawing/2014/main" xmlns=""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35785517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a16="http://schemas.microsoft.com/office/drawing/2014/main" xmlns="" id="{DEDD26DB-C552-485B-9ABA-05B5D196D2D1}"/>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4" name="图片 3">
            <a:extLst>
              <a:ext uri="{FF2B5EF4-FFF2-40B4-BE49-F238E27FC236}">
                <a16:creationId xmlns:a16="http://schemas.microsoft.com/office/drawing/2014/main" xmlns="" id="{7C692EE9-D43E-45B1-B7F8-EBD3A0756F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1745762" y="1220061"/>
            <a:ext cx="1473200" cy="1679326"/>
          </a:xfrm>
          <a:prstGeom prst="rect">
            <a:avLst/>
          </a:prstGeom>
        </p:spPr>
      </p:pic>
      <p:sp>
        <p:nvSpPr>
          <p:cNvPr id="5" name="文本框 4">
            <a:extLst>
              <a:ext uri="{FF2B5EF4-FFF2-40B4-BE49-F238E27FC236}">
                <a16:creationId xmlns:a16="http://schemas.microsoft.com/office/drawing/2014/main" xmlns="" id="{A00E676E-5D58-4343-A068-F469B0830F2A}"/>
              </a:ext>
            </a:extLst>
          </p:cNvPr>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p>
        </p:txBody>
      </p:sp>
      <p:pic>
        <p:nvPicPr>
          <p:cNvPr id="23" name="图片 22">
            <a:extLst>
              <a:ext uri="{FF2B5EF4-FFF2-40B4-BE49-F238E27FC236}">
                <a16:creationId xmlns:a16="http://schemas.microsoft.com/office/drawing/2014/main" xmlns="" id="{AF9B27DF-0BEA-4C8A-8735-81CBCBD394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1949458"/>
            <a:ext cx="625231" cy="625231"/>
          </a:xfrm>
          <a:prstGeom prst="rect">
            <a:avLst/>
          </a:prstGeom>
        </p:spPr>
      </p:pic>
      <p:pic>
        <p:nvPicPr>
          <p:cNvPr id="24" name="图片 23">
            <a:extLst>
              <a:ext uri="{FF2B5EF4-FFF2-40B4-BE49-F238E27FC236}">
                <a16:creationId xmlns:a16="http://schemas.microsoft.com/office/drawing/2014/main" xmlns="" id="{B86AEF63-7E30-4A69-9A3C-CF90C8F820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894137"/>
            <a:ext cx="625231" cy="625231"/>
          </a:xfrm>
          <a:prstGeom prst="rect">
            <a:avLst/>
          </a:prstGeom>
        </p:spPr>
      </p:pic>
      <p:pic>
        <p:nvPicPr>
          <p:cNvPr id="25" name="图片 24">
            <a:extLst>
              <a:ext uri="{FF2B5EF4-FFF2-40B4-BE49-F238E27FC236}">
                <a16:creationId xmlns:a16="http://schemas.microsoft.com/office/drawing/2014/main" xmlns="" id="{D0B2B327-8368-4C67-BE6F-75F528C547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3004779"/>
            <a:ext cx="625231" cy="625231"/>
          </a:xfrm>
          <a:prstGeom prst="rect">
            <a:avLst/>
          </a:prstGeom>
        </p:spPr>
      </p:pic>
      <p:pic>
        <p:nvPicPr>
          <p:cNvPr id="26" name="图片 25">
            <a:extLst>
              <a:ext uri="{FF2B5EF4-FFF2-40B4-BE49-F238E27FC236}">
                <a16:creationId xmlns:a16="http://schemas.microsoft.com/office/drawing/2014/main" xmlns="" id="{25651961-A7B9-4E05-B697-700072139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4060100"/>
            <a:ext cx="625231" cy="625231"/>
          </a:xfrm>
          <a:prstGeom prst="rect">
            <a:avLst/>
          </a:prstGeom>
        </p:spPr>
      </p:pic>
      <p:pic>
        <p:nvPicPr>
          <p:cNvPr id="27" name="图片 26">
            <a:extLst>
              <a:ext uri="{FF2B5EF4-FFF2-40B4-BE49-F238E27FC236}">
                <a16:creationId xmlns:a16="http://schemas.microsoft.com/office/drawing/2014/main" xmlns="" id="{F8B84590-CE27-4596-A1AC-D04CA0FDCB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5115422"/>
            <a:ext cx="625231" cy="625231"/>
          </a:xfrm>
          <a:prstGeom prst="rect">
            <a:avLst/>
          </a:prstGeom>
        </p:spPr>
      </p:pic>
      <p:grpSp>
        <p:nvGrpSpPr>
          <p:cNvPr id="30" name="组合 29">
            <a:extLst>
              <a:ext uri="{FF2B5EF4-FFF2-40B4-BE49-F238E27FC236}">
                <a16:creationId xmlns:a16="http://schemas.microsoft.com/office/drawing/2014/main" xmlns="" id="{31C610FE-515F-4CFE-A098-188BB2710EFB}"/>
              </a:ext>
            </a:extLst>
          </p:cNvPr>
          <p:cNvGrpSpPr/>
          <p:nvPr/>
        </p:nvGrpSpPr>
        <p:grpSpPr>
          <a:xfrm>
            <a:off x="-4151" y="0"/>
            <a:ext cx="12196151" cy="6858000"/>
            <a:chOff x="-4151" y="0"/>
            <a:chExt cx="12196151" cy="6858000"/>
          </a:xfrm>
        </p:grpSpPr>
        <p:grpSp>
          <p:nvGrpSpPr>
            <p:cNvPr id="31" name="组合 30">
              <a:extLst>
                <a:ext uri="{FF2B5EF4-FFF2-40B4-BE49-F238E27FC236}">
                  <a16:creationId xmlns:a16="http://schemas.microsoft.com/office/drawing/2014/main" xmlns=""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a16="http://schemas.microsoft.com/office/drawing/2014/main" xmlns=""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a:extLst>
                  <a:ext uri="{FF2B5EF4-FFF2-40B4-BE49-F238E27FC236}">
                    <a16:creationId xmlns:a16="http://schemas.microsoft.com/office/drawing/2014/main" xmlns=""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a:extLst>
                <a:ext uri="{FF2B5EF4-FFF2-40B4-BE49-F238E27FC236}">
                  <a16:creationId xmlns:a16="http://schemas.microsoft.com/office/drawing/2014/main" xmlns=""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a16="http://schemas.microsoft.com/office/drawing/2014/main" xmlns=""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a:extLst>
                  <a:ext uri="{FF2B5EF4-FFF2-40B4-BE49-F238E27FC236}">
                    <a16:creationId xmlns:a16="http://schemas.microsoft.com/office/drawing/2014/main" xmlns=""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a:extLst>
                <a:ext uri="{FF2B5EF4-FFF2-40B4-BE49-F238E27FC236}">
                  <a16:creationId xmlns:a16="http://schemas.microsoft.com/office/drawing/2014/main" xmlns=""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a16="http://schemas.microsoft.com/office/drawing/2014/main" xmlns=""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a:extLst>
                  <a:ext uri="{FF2B5EF4-FFF2-40B4-BE49-F238E27FC236}">
                    <a16:creationId xmlns:a16="http://schemas.microsoft.com/office/drawing/2014/main" xmlns=""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a:extLst>
                <a:ext uri="{FF2B5EF4-FFF2-40B4-BE49-F238E27FC236}">
                  <a16:creationId xmlns:a16="http://schemas.microsoft.com/office/drawing/2014/main" xmlns=""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a16="http://schemas.microsoft.com/office/drawing/2014/main" xmlns=""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a:extLst>
                  <a:ext uri="{FF2B5EF4-FFF2-40B4-BE49-F238E27FC236}">
                    <a16:creationId xmlns:a16="http://schemas.microsoft.com/office/drawing/2014/main" xmlns=""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a:extLst>
                <a:ext uri="{FF2B5EF4-FFF2-40B4-BE49-F238E27FC236}">
                  <a16:creationId xmlns:a16="http://schemas.microsoft.com/office/drawing/2014/main" xmlns=""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a16="http://schemas.microsoft.com/office/drawing/2014/main" xmlns=""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a16="http://schemas.microsoft.com/office/drawing/2014/main" xmlns=""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a:extLst>
                <a:ext uri="{FF2B5EF4-FFF2-40B4-BE49-F238E27FC236}">
                  <a16:creationId xmlns:a16="http://schemas.microsoft.com/office/drawing/2014/main" xmlns=""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xmlns=""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a:extLst>
                  <a:ext uri="{FF2B5EF4-FFF2-40B4-BE49-F238E27FC236}">
                    <a16:creationId xmlns:a16="http://schemas.microsoft.com/office/drawing/2014/main" xmlns=""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xmlns=""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a16="http://schemas.microsoft.com/office/drawing/2014/main" xmlns=""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a:extLst>
                <a:ext uri="{FF2B5EF4-FFF2-40B4-BE49-F238E27FC236}">
                  <a16:creationId xmlns:a16="http://schemas.microsoft.com/office/drawing/2014/main" xmlns=""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a16="http://schemas.microsoft.com/office/drawing/2014/main" xmlns=""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a:extLst>
                <a:ext uri="{FF2B5EF4-FFF2-40B4-BE49-F238E27FC236}">
                  <a16:creationId xmlns:a16="http://schemas.microsoft.com/office/drawing/2014/main" xmlns=""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a16="http://schemas.microsoft.com/office/drawing/2014/main" xmlns=""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a:extLst>
                <a:ext uri="{FF2B5EF4-FFF2-40B4-BE49-F238E27FC236}">
                  <a16:creationId xmlns:a16="http://schemas.microsoft.com/office/drawing/2014/main" xmlns=""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a16="http://schemas.microsoft.com/office/drawing/2014/main" xmlns=""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a:extLst>
                <a:ext uri="{FF2B5EF4-FFF2-40B4-BE49-F238E27FC236}">
                  <a16:creationId xmlns:a16="http://schemas.microsoft.com/office/drawing/2014/main" xmlns=""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a16="http://schemas.microsoft.com/office/drawing/2014/main" xmlns=""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a:extLst>
                <a:ext uri="{FF2B5EF4-FFF2-40B4-BE49-F238E27FC236}">
                  <a16:creationId xmlns:a16="http://schemas.microsoft.com/office/drawing/2014/main" xmlns=""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a16="http://schemas.microsoft.com/office/drawing/2014/main" xmlns=""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a:extLst>
              <a:ext uri="{FF2B5EF4-FFF2-40B4-BE49-F238E27FC236}">
                <a16:creationId xmlns:a16="http://schemas.microsoft.com/office/drawing/2014/main" xmlns="" id="{2006B894-5916-47F1-89DC-DA6C4124723E}"/>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6194092" y="1480027"/>
            <a:ext cx="5301002" cy="145020"/>
          </a:xfrm>
          <a:prstGeom prst="rect">
            <a:avLst/>
          </a:prstGeom>
        </p:spPr>
      </p:pic>
      <p:sp>
        <p:nvSpPr>
          <p:cNvPr id="69" name="TextBox 47">
            <a:extLst>
              <a:ext uri="{FF2B5EF4-FFF2-40B4-BE49-F238E27FC236}">
                <a16:creationId xmlns:a16="http://schemas.microsoft.com/office/drawing/2014/main" xmlns="" id="{26CADA55-3A56-4401-A04C-B9B5C4CA4B6D}"/>
              </a:ext>
            </a:extLst>
          </p:cNvPr>
          <p:cNvSpPr txBox="1"/>
          <p:nvPr/>
        </p:nvSpPr>
        <p:spPr>
          <a:xfrm>
            <a:off x="6606855" y="943410"/>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smtClean="0">
                <a:solidFill>
                  <a:srgbClr val="484848"/>
                </a:solidFill>
                <a:latin typeface="+mn-lt"/>
                <a:ea typeface="+mn-ea"/>
                <a:cs typeface="+mn-ea"/>
                <a:sym typeface="+mn-lt"/>
              </a:rPr>
              <a:t>成品展示</a:t>
            </a:r>
            <a:endParaRPr lang="zh-CN" altLang="en-US" dirty="0">
              <a:solidFill>
                <a:srgbClr val="484848"/>
              </a:solidFill>
              <a:latin typeface="+mn-lt"/>
              <a:ea typeface="+mn-ea"/>
              <a:cs typeface="+mn-ea"/>
              <a:sym typeface="+mn-lt"/>
            </a:endParaRPr>
          </a:p>
        </p:txBody>
      </p:sp>
      <p:sp>
        <p:nvSpPr>
          <p:cNvPr id="70" name="TextBox 48">
            <a:extLst>
              <a:ext uri="{FF2B5EF4-FFF2-40B4-BE49-F238E27FC236}">
                <a16:creationId xmlns:a16="http://schemas.microsoft.com/office/drawing/2014/main" xmlns="" id="{E9B1265E-3727-45A0-B490-ECF9E1E35017}"/>
              </a:ext>
            </a:extLst>
          </p:cNvPr>
          <p:cNvSpPr txBox="1"/>
          <p:nvPr/>
        </p:nvSpPr>
        <p:spPr>
          <a:xfrm>
            <a:off x="6606855" y="2004844"/>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smtClean="0">
                <a:solidFill>
                  <a:srgbClr val="484848"/>
                </a:solidFill>
                <a:latin typeface="+mn-lt"/>
                <a:ea typeface="+mn-ea"/>
                <a:cs typeface="+mn-ea"/>
                <a:sym typeface="+mn-lt"/>
              </a:rPr>
              <a:t>研究背景</a:t>
            </a:r>
            <a:endParaRPr lang="zh-CN" altLang="en-US" sz="2800" dirty="0">
              <a:solidFill>
                <a:srgbClr val="484848"/>
              </a:solidFill>
              <a:latin typeface="+mn-lt"/>
              <a:ea typeface="+mn-ea"/>
              <a:cs typeface="+mn-ea"/>
              <a:sym typeface="+mn-lt"/>
            </a:endParaRPr>
          </a:p>
        </p:txBody>
      </p:sp>
      <p:sp>
        <p:nvSpPr>
          <p:cNvPr id="71" name="TextBox 55">
            <a:extLst>
              <a:ext uri="{FF2B5EF4-FFF2-40B4-BE49-F238E27FC236}">
                <a16:creationId xmlns:a16="http://schemas.microsoft.com/office/drawing/2014/main" xmlns="" id="{D21FEEF9-2C0F-4D68-B885-B5BAB6223F28}"/>
              </a:ext>
            </a:extLst>
          </p:cNvPr>
          <p:cNvSpPr txBox="1"/>
          <p:nvPr/>
        </p:nvSpPr>
        <p:spPr>
          <a:xfrm>
            <a:off x="6606855" y="306627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cs typeface="+mn-ea"/>
                <a:sym typeface="+mn-lt"/>
              </a:rPr>
              <a:t>所选技术与程序设计</a:t>
            </a:r>
          </a:p>
        </p:txBody>
      </p:sp>
      <p:sp>
        <p:nvSpPr>
          <p:cNvPr id="72" name="TextBox 56">
            <a:extLst>
              <a:ext uri="{FF2B5EF4-FFF2-40B4-BE49-F238E27FC236}">
                <a16:creationId xmlns:a16="http://schemas.microsoft.com/office/drawing/2014/main" xmlns="" id="{6FED0460-420B-4FC8-88A5-56109D211AAC}"/>
              </a:ext>
            </a:extLst>
          </p:cNvPr>
          <p:cNvSpPr txBox="1"/>
          <p:nvPr/>
        </p:nvSpPr>
        <p:spPr>
          <a:xfrm>
            <a:off x="6606855" y="4127712"/>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smtClean="0">
                <a:solidFill>
                  <a:srgbClr val="484848"/>
                </a:solidFill>
                <a:latin typeface="+mn-lt"/>
                <a:ea typeface="+mn-ea"/>
                <a:cs typeface="+mn-ea"/>
                <a:sym typeface="+mn-lt"/>
              </a:rPr>
              <a:t>关键技术</a:t>
            </a:r>
            <a:endParaRPr lang="zh-CN" altLang="en-US" sz="2800" dirty="0">
              <a:solidFill>
                <a:srgbClr val="484848"/>
              </a:solidFill>
              <a:latin typeface="+mn-lt"/>
              <a:ea typeface="+mn-ea"/>
              <a:cs typeface="+mn-ea"/>
              <a:sym typeface="+mn-lt"/>
            </a:endParaRPr>
          </a:p>
        </p:txBody>
      </p:sp>
      <p:sp>
        <p:nvSpPr>
          <p:cNvPr id="73" name="TextBox 57">
            <a:extLst>
              <a:ext uri="{FF2B5EF4-FFF2-40B4-BE49-F238E27FC236}">
                <a16:creationId xmlns:a16="http://schemas.microsoft.com/office/drawing/2014/main" xmlns="" id="{86D21A9B-56AA-45E7-B765-4D60F8FE4CDE}"/>
              </a:ext>
            </a:extLst>
          </p:cNvPr>
          <p:cNvSpPr txBox="1"/>
          <p:nvPr/>
        </p:nvSpPr>
        <p:spPr>
          <a:xfrm>
            <a:off x="6606855" y="518914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smtClean="0">
                <a:solidFill>
                  <a:srgbClr val="484848"/>
                </a:solidFill>
                <a:latin typeface="+mn-lt"/>
                <a:ea typeface="+mn-ea"/>
                <a:cs typeface="+mn-ea"/>
                <a:sym typeface="+mn-lt"/>
              </a:rPr>
              <a:t>不足与展望</a:t>
            </a:r>
            <a:endParaRPr lang="zh-CN" altLang="en-US" sz="2800" dirty="0">
              <a:solidFill>
                <a:srgbClr val="484848"/>
              </a:solidFill>
              <a:latin typeface="+mn-lt"/>
              <a:ea typeface="+mn-ea"/>
              <a:cs typeface="+mn-ea"/>
              <a:sym typeface="+mn-lt"/>
            </a:endParaRPr>
          </a:p>
        </p:txBody>
      </p:sp>
      <p:pic>
        <p:nvPicPr>
          <p:cNvPr id="74" name="图片 73">
            <a:extLst>
              <a:ext uri="{FF2B5EF4-FFF2-40B4-BE49-F238E27FC236}">
                <a16:creationId xmlns:a16="http://schemas.microsoft.com/office/drawing/2014/main" xmlns="" id="{7855E579-7987-4603-905D-7F5F3DC46209}"/>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5772745"/>
            <a:ext cx="5301002" cy="145020"/>
          </a:xfrm>
          <a:prstGeom prst="rect">
            <a:avLst/>
          </a:prstGeom>
        </p:spPr>
      </p:pic>
      <p:pic>
        <p:nvPicPr>
          <p:cNvPr id="75" name="图片 74">
            <a:extLst>
              <a:ext uri="{FF2B5EF4-FFF2-40B4-BE49-F238E27FC236}">
                <a16:creationId xmlns:a16="http://schemas.microsoft.com/office/drawing/2014/main" xmlns="" id="{E2EC31BA-59A5-4D5D-A31F-22674FB77FB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2553206"/>
            <a:ext cx="5301002" cy="145020"/>
          </a:xfrm>
          <a:prstGeom prst="rect">
            <a:avLst/>
          </a:prstGeom>
        </p:spPr>
      </p:pic>
      <p:pic>
        <p:nvPicPr>
          <p:cNvPr id="76" name="图片 75">
            <a:extLst>
              <a:ext uri="{FF2B5EF4-FFF2-40B4-BE49-F238E27FC236}">
                <a16:creationId xmlns:a16="http://schemas.microsoft.com/office/drawing/2014/main" xmlns="" id="{285F13D0-27DF-43E2-93D4-5FD6D718AA3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3626386"/>
            <a:ext cx="5301002" cy="145020"/>
          </a:xfrm>
          <a:prstGeom prst="rect">
            <a:avLst/>
          </a:prstGeom>
        </p:spPr>
      </p:pic>
      <p:pic>
        <p:nvPicPr>
          <p:cNvPr id="77" name="图片 76">
            <a:extLst>
              <a:ext uri="{FF2B5EF4-FFF2-40B4-BE49-F238E27FC236}">
                <a16:creationId xmlns:a16="http://schemas.microsoft.com/office/drawing/2014/main" xmlns="" id="{7663B279-DDBC-4672-B84C-63A3771C80DC}"/>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4699566"/>
            <a:ext cx="5301002" cy="145020"/>
          </a:xfrm>
          <a:prstGeom prst="rect">
            <a:avLst/>
          </a:prstGeom>
        </p:spPr>
      </p:pic>
    </p:spTree>
    <p:extLst>
      <p:ext uri="{BB962C8B-B14F-4D97-AF65-F5344CB8AC3E}">
        <p14:creationId xmlns:p14="http://schemas.microsoft.com/office/powerpoint/2010/main" val="9153865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5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40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7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7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35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3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25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92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990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090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xmlns="" id="{1F2CD67A-B099-47BB-A39B-54BFFB77D3B7}"/>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xmlns=""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xmlns=""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xmlns=""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第一部分</a:t>
            </a:r>
            <a:endParaRPr lang="zh-CN" altLang="en-US" sz="660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xmlns=""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xmlns=""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xmlns=""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xmlns=""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xmlns=""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xmlns=""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xmlns=""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xmlns=""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xmlns=""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xmlns=""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xmlns=""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xmlns=""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xmlns=""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xmlns=""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xmlns=""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xmlns=""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xmlns=""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xmlns=""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xmlns=""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xmlns=""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xmlns=""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xmlns=""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xmlns=""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xmlns=""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xmlns=""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成品展示</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val="34698477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xmlns="" id="{1F2CD67A-B099-47BB-A39B-54BFFB77D3B7}"/>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xmlns=""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xmlns=""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xmlns=""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第二部分</a:t>
            </a:r>
            <a:endParaRPr lang="zh-CN" altLang="en-US" sz="660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xmlns=""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xmlns=""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xmlns=""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xmlns=""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xmlns=""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xmlns=""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xmlns=""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xmlns=""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xmlns=""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xmlns=""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xmlns=""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xmlns=""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xmlns=""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xmlns=""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xmlns=""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xmlns=""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xmlns=""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xmlns=""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xmlns=""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xmlns=""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xmlns=""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xmlns=""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xmlns=""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xmlns=""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xmlns=""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研究</a:t>
            </a:r>
            <a:r>
              <a:rPr lang="zh-CN" altLang="en-US" sz="6600" dirty="0">
                <a:solidFill>
                  <a:srgbClr val="484848"/>
                </a:solidFill>
                <a:latin typeface="+mn-lt"/>
                <a:ea typeface="+mn-ea"/>
                <a:cs typeface="+mn-ea"/>
                <a:sym typeface="+mn-lt"/>
              </a:rPr>
              <a:t>目标</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val="10848486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xmlns="" id="{CD6884B1-AF0E-4E50-AD01-F5BE4025F923}"/>
              </a:ext>
            </a:extLst>
          </p:cNvPr>
          <p:cNvGrpSpPr/>
          <p:nvPr/>
        </p:nvGrpSpPr>
        <p:grpSpPr>
          <a:xfrm>
            <a:off x="456005" y="1977785"/>
            <a:ext cx="3092791" cy="590138"/>
            <a:chOff x="814328" y="3219334"/>
            <a:chExt cx="2266829" cy="432536"/>
          </a:xfrm>
        </p:grpSpPr>
        <p:grpSp>
          <p:nvGrpSpPr>
            <p:cNvPr id="43" name="组合 42">
              <a:extLst>
                <a:ext uri="{FF2B5EF4-FFF2-40B4-BE49-F238E27FC236}">
                  <a16:creationId xmlns:a16="http://schemas.microsoft.com/office/drawing/2014/main" xmlns="" id="{150F2698-9E90-427C-8003-F93293B08BBD}"/>
                </a:ext>
              </a:extLst>
            </p:cNvPr>
            <p:cNvGrpSpPr/>
            <p:nvPr/>
          </p:nvGrpSpPr>
          <p:grpSpPr>
            <a:xfrm>
              <a:off x="814328" y="3219334"/>
              <a:ext cx="2266829" cy="432536"/>
              <a:chOff x="2173927" y="3285519"/>
              <a:chExt cx="2876396" cy="548848"/>
            </a:xfrm>
          </p:grpSpPr>
          <p:grpSp>
            <p:nvGrpSpPr>
              <p:cNvPr id="47" name="组合 46">
                <a:extLst>
                  <a:ext uri="{FF2B5EF4-FFF2-40B4-BE49-F238E27FC236}">
                    <a16:creationId xmlns:a16="http://schemas.microsoft.com/office/drawing/2014/main" xmlns="" id="{6955B08E-7A41-4B02-A9CD-258C4E07F0E1}"/>
                  </a:ext>
                </a:extLst>
              </p:cNvPr>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49" name="圆角矩形 77">
                  <a:extLst>
                    <a:ext uri="{FF2B5EF4-FFF2-40B4-BE49-F238E27FC236}">
                      <a16:creationId xmlns:a16="http://schemas.microsoft.com/office/drawing/2014/main" xmlns="" id="{7AE132FB-CAB1-4C60-BB7E-BE3B568FD5A9}"/>
                    </a:ext>
                  </a:extLst>
                </p:cNvPr>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50" name="圆角矩形 78">
                  <a:extLst>
                    <a:ext uri="{FF2B5EF4-FFF2-40B4-BE49-F238E27FC236}">
                      <a16:creationId xmlns:a16="http://schemas.microsoft.com/office/drawing/2014/main" xmlns="" id="{5201820A-B649-44F0-B605-2EDF99023B2A}"/>
                    </a:ext>
                  </a:extLst>
                </p:cNvPr>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48" name="椭圆 47">
                <a:extLst>
                  <a:ext uri="{FF2B5EF4-FFF2-40B4-BE49-F238E27FC236}">
                    <a16:creationId xmlns:a16="http://schemas.microsoft.com/office/drawing/2014/main" xmlns="" id="{D6460A4E-3070-43AE-A927-F764EE49EECF}"/>
                  </a:ext>
                </a:extLst>
              </p:cNvPr>
              <p:cNvSpPr>
                <a:spLocks/>
              </p:cNvSpPr>
              <p:nvPr/>
            </p:nvSpPr>
            <p:spPr>
              <a:xfrm>
                <a:off x="2307129" y="3376773"/>
                <a:ext cx="392761" cy="39276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1</a:t>
                </a:r>
                <a:endParaRPr lang="zh-CN" altLang="en-US" dirty="0">
                  <a:solidFill>
                    <a:schemeClr val="bg1"/>
                  </a:solidFill>
                  <a:cs typeface="+mn-ea"/>
                  <a:sym typeface="+mn-lt"/>
                </a:endParaRPr>
              </a:p>
            </p:txBody>
          </p:sp>
        </p:grpSp>
        <p:sp>
          <p:nvSpPr>
            <p:cNvPr id="46" name="TextBox 74">
              <a:extLst>
                <a:ext uri="{FF2B5EF4-FFF2-40B4-BE49-F238E27FC236}">
                  <a16:creationId xmlns:a16="http://schemas.microsoft.com/office/drawing/2014/main" xmlns="" id="{3E9911E2-E6C7-4BAE-831C-3250EFAF6362}"/>
                </a:ext>
              </a:extLst>
            </p:cNvPr>
            <p:cNvSpPr txBox="1"/>
            <p:nvPr/>
          </p:nvSpPr>
          <p:spPr>
            <a:xfrm>
              <a:off x="1138154" y="3362288"/>
              <a:ext cx="1847692"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latin typeface="+mn-lt"/>
                  <a:ea typeface="+mn-ea"/>
                  <a:cs typeface="+mn-ea"/>
                  <a:sym typeface="+mn-lt"/>
                </a:rPr>
                <a:t>针对性强，以博客为主</a:t>
              </a:r>
              <a:endParaRPr lang="zh-CN" altLang="en-US" sz="1300" dirty="0">
                <a:solidFill>
                  <a:srgbClr val="344F66"/>
                </a:solidFill>
                <a:latin typeface="+mn-lt"/>
                <a:ea typeface="+mn-ea"/>
                <a:cs typeface="+mn-ea"/>
                <a:sym typeface="+mn-lt"/>
              </a:endParaRPr>
            </a:p>
          </p:txBody>
        </p:sp>
      </p:grpSp>
      <p:sp>
        <p:nvSpPr>
          <p:cNvPr id="2" name="燕尾形 46">
            <a:extLst>
              <a:ext uri="{FF2B5EF4-FFF2-40B4-BE49-F238E27FC236}">
                <a16:creationId xmlns:a16="http://schemas.microsoft.com/office/drawing/2014/main" xmlns="" id="{A525C373-DE89-4058-8FD9-02A7A0970E1A}"/>
              </a:ext>
            </a:extLst>
          </p:cNvPr>
          <p:cNvSpPr/>
          <p:nvPr/>
        </p:nvSpPr>
        <p:spPr>
          <a:xfrm>
            <a:off x="1243690" y="3328122"/>
            <a:ext cx="1085448"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3" name="燕尾形 47">
            <a:extLst>
              <a:ext uri="{FF2B5EF4-FFF2-40B4-BE49-F238E27FC236}">
                <a16:creationId xmlns:a16="http://schemas.microsoft.com/office/drawing/2014/main" xmlns="" id="{13975848-ECEE-48AF-AB20-965CAE96BDF7}"/>
              </a:ext>
            </a:extLst>
          </p:cNvPr>
          <p:cNvSpPr/>
          <p:nvPr/>
        </p:nvSpPr>
        <p:spPr>
          <a:xfrm>
            <a:off x="2200374"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4" name="燕尾形 49">
            <a:extLst>
              <a:ext uri="{FF2B5EF4-FFF2-40B4-BE49-F238E27FC236}">
                <a16:creationId xmlns:a16="http://schemas.microsoft.com/office/drawing/2014/main" xmlns="" id="{92FED077-DDBB-4D6A-8157-516E61B2142C}"/>
              </a:ext>
            </a:extLst>
          </p:cNvPr>
          <p:cNvSpPr/>
          <p:nvPr/>
        </p:nvSpPr>
        <p:spPr>
          <a:xfrm>
            <a:off x="3157059" y="3328122"/>
            <a:ext cx="1087067"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5" name="燕尾形 50">
            <a:extLst>
              <a:ext uri="{FF2B5EF4-FFF2-40B4-BE49-F238E27FC236}">
                <a16:creationId xmlns:a16="http://schemas.microsoft.com/office/drawing/2014/main" xmlns="" id="{279E20D7-F13D-4E2B-9E42-4D1F301D5BB5}"/>
              </a:ext>
            </a:extLst>
          </p:cNvPr>
          <p:cNvSpPr/>
          <p:nvPr/>
        </p:nvSpPr>
        <p:spPr>
          <a:xfrm>
            <a:off x="4079028"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cxnSp>
        <p:nvCxnSpPr>
          <p:cNvPr id="6" name="直接连接符 5">
            <a:extLst>
              <a:ext uri="{FF2B5EF4-FFF2-40B4-BE49-F238E27FC236}">
                <a16:creationId xmlns:a16="http://schemas.microsoft.com/office/drawing/2014/main" xmlns="" id="{28C3AB17-09E3-4901-BE70-810224D96E5F}"/>
              </a:ext>
            </a:extLst>
          </p:cNvPr>
          <p:cNvCxnSpPr/>
          <p:nvPr/>
        </p:nvCxnSpPr>
        <p:spPr>
          <a:xfrm>
            <a:off x="3444064" y="2766437"/>
            <a:ext cx="0" cy="54903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39034D09-9B33-4C73-BB42-A010EEF0D922}"/>
              </a:ext>
            </a:extLst>
          </p:cNvPr>
          <p:cNvCxnSpPr/>
          <p:nvPr/>
        </p:nvCxnSpPr>
        <p:spPr>
          <a:xfrm>
            <a:off x="1530695" y="2109998"/>
            <a:ext cx="0" cy="1209687"/>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27C78DCB-D065-4A3F-A5A6-6BEEEC7E2266}"/>
              </a:ext>
            </a:extLst>
          </p:cNvPr>
          <p:cNvCxnSpPr/>
          <p:nvPr/>
        </p:nvCxnSpPr>
        <p:spPr>
          <a:xfrm flipV="1">
            <a:off x="2391711" y="4488468"/>
            <a:ext cx="0" cy="491583"/>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0" name="五边形 56">
            <a:extLst>
              <a:ext uri="{FF2B5EF4-FFF2-40B4-BE49-F238E27FC236}">
                <a16:creationId xmlns:a16="http://schemas.microsoft.com/office/drawing/2014/main" xmlns="" id="{383489E5-2B15-47FC-8AEE-2635C81E46D4}"/>
              </a:ext>
            </a:extLst>
          </p:cNvPr>
          <p:cNvSpPr/>
          <p:nvPr/>
        </p:nvSpPr>
        <p:spPr>
          <a:xfrm>
            <a:off x="0" y="3318269"/>
            <a:ext cx="7844811" cy="1186066"/>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11" name="TextBox 57">
            <a:extLst>
              <a:ext uri="{FF2B5EF4-FFF2-40B4-BE49-F238E27FC236}">
                <a16:creationId xmlns:a16="http://schemas.microsoft.com/office/drawing/2014/main" xmlns="" id="{52838025-B405-45B1-A449-A67D4187FB2E}"/>
              </a:ext>
            </a:extLst>
          </p:cNvPr>
          <p:cNvSpPr txBox="1"/>
          <p:nvPr/>
        </p:nvSpPr>
        <p:spPr>
          <a:xfrm>
            <a:off x="8323152" y="2709967"/>
            <a:ext cx="2937992" cy="2677656"/>
          </a:xfrm>
          <a:prstGeom prst="rect">
            <a:avLst/>
          </a:prstGeom>
          <a:noFill/>
        </p:spPr>
        <p:txBody>
          <a:bodyPr wrap="square" rtlCol="0">
            <a:spAutoFit/>
          </a:bodyPr>
          <a:lstStyle/>
          <a:p>
            <a:pPr>
              <a:lnSpc>
                <a:spcPct val="150000"/>
              </a:lnSpc>
            </a:pPr>
            <a:r>
              <a:rPr lang="zh-CN" altLang="zh-CN" sz="1600" dirty="0">
                <a:latin typeface="+mn-ea"/>
              </a:rPr>
              <a:t>以</a:t>
            </a:r>
            <a:r>
              <a:rPr lang="en-US" altLang="zh-CN" sz="1600" dirty="0" err="1">
                <a:latin typeface="+mn-ea"/>
              </a:rPr>
              <a:t>squarespace</a:t>
            </a:r>
            <a:r>
              <a:rPr lang="zh-CN" altLang="zh-CN" sz="1600" dirty="0">
                <a:latin typeface="+mn-ea"/>
              </a:rPr>
              <a:t>作为设计元素参考</a:t>
            </a:r>
            <a:r>
              <a:rPr lang="zh-CN" altLang="zh-CN" sz="1600" dirty="0" smtClean="0">
                <a:latin typeface="+mn-ea"/>
              </a:rPr>
              <a:t>对象</a:t>
            </a:r>
            <a:r>
              <a:rPr lang="zh-CN" altLang="en-US" sz="1600" dirty="0" smtClean="0">
                <a:latin typeface="+mn-ea"/>
              </a:rPr>
              <a:t>，</a:t>
            </a:r>
            <a:r>
              <a:rPr lang="zh-CN" altLang="zh-CN" sz="1600" dirty="0">
                <a:latin typeface="+mn-ea"/>
              </a:rPr>
              <a:t>以用户需求为中心</a:t>
            </a:r>
            <a:r>
              <a:rPr lang="zh-CN" altLang="zh-CN" sz="1600" dirty="0" smtClean="0">
                <a:latin typeface="+mn-ea"/>
              </a:rPr>
              <a:t>，</a:t>
            </a:r>
            <a:r>
              <a:rPr lang="zh-CN" altLang="zh-CN" sz="1600" dirty="0" smtClean="0"/>
              <a:t>提供</a:t>
            </a:r>
            <a:r>
              <a:rPr lang="zh-CN" altLang="zh-CN" sz="1600" dirty="0"/>
              <a:t>灵活</a:t>
            </a:r>
            <a:r>
              <a:rPr lang="zh-CN" altLang="zh-CN" sz="1600" dirty="0" smtClean="0"/>
              <a:t>的</a:t>
            </a:r>
            <a:r>
              <a:rPr lang="zh-CN" altLang="en-US" sz="1600" dirty="0"/>
              <a:t>搭建</a:t>
            </a:r>
            <a:r>
              <a:rPr lang="zh-CN" altLang="zh-CN" sz="1600" dirty="0" smtClean="0"/>
              <a:t>属性</a:t>
            </a:r>
            <a:r>
              <a:rPr lang="zh-CN" altLang="zh-CN" sz="1600" dirty="0"/>
              <a:t>，给用户高质量的展现，所见即可编辑预览展示，让互动智能化和简单化，即使你没有任何编程基础。</a:t>
            </a:r>
            <a:endParaRPr lang="en-US" altLang="zh-CN" sz="1600" dirty="0">
              <a:solidFill>
                <a:srgbClr val="555555"/>
              </a:solidFill>
              <a:latin typeface="+mn-ea"/>
              <a:cs typeface="+mn-ea"/>
              <a:sym typeface="+mn-lt"/>
            </a:endParaRPr>
          </a:p>
        </p:txBody>
      </p:sp>
      <p:grpSp>
        <p:nvGrpSpPr>
          <p:cNvPr id="12" name="组合 11">
            <a:extLst>
              <a:ext uri="{FF2B5EF4-FFF2-40B4-BE49-F238E27FC236}">
                <a16:creationId xmlns:a16="http://schemas.microsoft.com/office/drawing/2014/main" xmlns="" id="{893D4E88-E79C-4348-A683-F94A79153779}"/>
              </a:ext>
            </a:extLst>
          </p:cNvPr>
          <p:cNvGrpSpPr/>
          <p:nvPr/>
        </p:nvGrpSpPr>
        <p:grpSpPr>
          <a:xfrm>
            <a:off x="948870" y="5054753"/>
            <a:ext cx="3092791" cy="590138"/>
            <a:chOff x="814328" y="3219334"/>
            <a:chExt cx="2266827" cy="432536"/>
          </a:xfrm>
        </p:grpSpPr>
        <p:grpSp>
          <p:nvGrpSpPr>
            <p:cNvPr id="13" name="组合 12">
              <a:extLst>
                <a:ext uri="{FF2B5EF4-FFF2-40B4-BE49-F238E27FC236}">
                  <a16:creationId xmlns:a16="http://schemas.microsoft.com/office/drawing/2014/main" xmlns="" id="{386F94A6-F23C-4F77-8A94-269DDDC04BFF}"/>
                </a:ext>
              </a:extLst>
            </p:cNvPr>
            <p:cNvGrpSpPr/>
            <p:nvPr/>
          </p:nvGrpSpPr>
          <p:grpSpPr>
            <a:xfrm>
              <a:off x="814328" y="3219334"/>
              <a:ext cx="2266827" cy="432536"/>
              <a:chOff x="2173927" y="3285519"/>
              <a:chExt cx="2876394" cy="548848"/>
            </a:xfrm>
          </p:grpSpPr>
          <p:grpSp>
            <p:nvGrpSpPr>
              <p:cNvPr id="15" name="组合 14">
                <a:extLst>
                  <a:ext uri="{FF2B5EF4-FFF2-40B4-BE49-F238E27FC236}">
                    <a16:creationId xmlns:a16="http://schemas.microsoft.com/office/drawing/2014/main" xmlns="" id="{38A100EC-4690-41B5-82AC-97D7DC56005E}"/>
                  </a:ext>
                </a:extLst>
              </p:cNvPr>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17" name="圆角矩形 63">
                  <a:extLst>
                    <a:ext uri="{FF2B5EF4-FFF2-40B4-BE49-F238E27FC236}">
                      <a16:creationId xmlns:a16="http://schemas.microsoft.com/office/drawing/2014/main" xmlns="" id="{B3B36D9A-BDA0-4747-B014-C4B6F50D497E}"/>
                    </a:ext>
                  </a:extLst>
                </p:cNvPr>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18" name="圆角矩形 64">
                  <a:extLst>
                    <a:ext uri="{FF2B5EF4-FFF2-40B4-BE49-F238E27FC236}">
                      <a16:creationId xmlns:a16="http://schemas.microsoft.com/office/drawing/2014/main" xmlns="" id="{F3D4FE0B-E490-4AB8-95DA-0876839EAF3D}"/>
                    </a:ext>
                  </a:extLst>
                </p:cNvPr>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16" name="椭圆 15">
                <a:extLst>
                  <a:ext uri="{FF2B5EF4-FFF2-40B4-BE49-F238E27FC236}">
                    <a16:creationId xmlns:a16="http://schemas.microsoft.com/office/drawing/2014/main" xmlns="" id="{30DE57D9-41DB-471C-8401-62F502ECC4F4}"/>
                  </a:ext>
                </a:extLst>
              </p:cNvPr>
              <p:cNvSpPr/>
              <p:nvPr/>
            </p:nvSpPr>
            <p:spPr>
              <a:xfrm>
                <a:off x="2270357" y="3351544"/>
                <a:ext cx="394740" cy="39474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grpSp>
        <p:sp>
          <p:nvSpPr>
            <p:cNvPr id="14" name="TextBox 60">
              <a:extLst>
                <a:ext uri="{FF2B5EF4-FFF2-40B4-BE49-F238E27FC236}">
                  <a16:creationId xmlns:a16="http://schemas.microsoft.com/office/drawing/2014/main" xmlns="" id="{79E34D0F-5FC1-4210-8FD9-86F9E94BCE40}"/>
                </a:ext>
              </a:extLst>
            </p:cNvPr>
            <p:cNvSpPr txBox="1"/>
            <p:nvPr/>
          </p:nvSpPr>
          <p:spPr>
            <a:xfrm>
              <a:off x="1139540" y="3319207"/>
              <a:ext cx="1926672"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endParaRPr lang="zh-CN" altLang="en-US" sz="1300" dirty="0">
                <a:solidFill>
                  <a:srgbClr val="344F66"/>
                </a:solidFill>
                <a:latin typeface="+mn-lt"/>
                <a:ea typeface="+mn-ea"/>
                <a:cs typeface="+mn-ea"/>
                <a:sym typeface="+mn-lt"/>
              </a:endParaRPr>
            </a:p>
          </p:txBody>
        </p:sp>
      </p:grpSp>
      <p:grpSp>
        <p:nvGrpSpPr>
          <p:cNvPr id="19" name="组合 18">
            <a:extLst>
              <a:ext uri="{FF2B5EF4-FFF2-40B4-BE49-F238E27FC236}">
                <a16:creationId xmlns:a16="http://schemas.microsoft.com/office/drawing/2014/main" xmlns="" id="{77A229EF-FEEA-413B-B442-F3497AED9256}"/>
              </a:ext>
            </a:extLst>
          </p:cNvPr>
          <p:cNvGrpSpPr/>
          <p:nvPr/>
        </p:nvGrpSpPr>
        <p:grpSpPr>
          <a:xfrm>
            <a:off x="4491713" y="5073300"/>
            <a:ext cx="3353098" cy="590138"/>
            <a:chOff x="814325" y="3219334"/>
            <a:chExt cx="2457615" cy="432536"/>
          </a:xfrm>
        </p:grpSpPr>
        <p:grpSp>
          <p:nvGrpSpPr>
            <p:cNvPr id="20" name="组合 19">
              <a:extLst>
                <a:ext uri="{FF2B5EF4-FFF2-40B4-BE49-F238E27FC236}">
                  <a16:creationId xmlns:a16="http://schemas.microsoft.com/office/drawing/2014/main" xmlns="" id="{E624D441-BCF5-45EC-9D76-107365974996}"/>
                </a:ext>
              </a:extLst>
            </p:cNvPr>
            <p:cNvGrpSpPr/>
            <p:nvPr/>
          </p:nvGrpSpPr>
          <p:grpSpPr>
            <a:xfrm>
              <a:off x="814325" y="3219334"/>
              <a:ext cx="2266826" cy="432536"/>
              <a:chOff x="2173923" y="3285519"/>
              <a:chExt cx="2876392" cy="548848"/>
            </a:xfrm>
          </p:grpSpPr>
          <p:grpSp>
            <p:nvGrpSpPr>
              <p:cNvPr id="22" name="组合 21">
                <a:extLst>
                  <a:ext uri="{FF2B5EF4-FFF2-40B4-BE49-F238E27FC236}">
                    <a16:creationId xmlns:a16="http://schemas.microsoft.com/office/drawing/2014/main" xmlns="" id="{8B3F3E5F-9C6E-4691-8634-AD7F62F78F4E}"/>
                  </a:ext>
                </a:extLst>
              </p:cNvPr>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24" name="圆角矩形 70">
                  <a:extLst>
                    <a:ext uri="{FF2B5EF4-FFF2-40B4-BE49-F238E27FC236}">
                      <a16:creationId xmlns:a16="http://schemas.microsoft.com/office/drawing/2014/main" xmlns="" id="{C6BBEF4D-3CEB-4301-9371-5F5FB21507AC}"/>
                    </a:ext>
                  </a:extLst>
                </p:cNvPr>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25" name="圆角矩形 71">
                  <a:extLst>
                    <a:ext uri="{FF2B5EF4-FFF2-40B4-BE49-F238E27FC236}">
                      <a16:creationId xmlns:a16="http://schemas.microsoft.com/office/drawing/2014/main" xmlns="" id="{A2D31A0B-2F36-4998-996C-4D455D6C1DD2}"/>
                    </a:ext>
                  </a:extLst>
                </p:cNvPr>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23" name="椭圆 22">
                <a:extLst>
                  <a:ext uri="{FF2B5EF4-FFF2-40B4-BE49-F238E27FC236}">
                    <a16:creationId xmlns:a16="http://schemas.microsoft.com/office/drawing/2014/main" xmlns="" id="{AB3C05BD-B65A-4EE9-868C-645664D93630}"/>
                  </a:ext>
                </a:extLst>
              </p:cNvPr>
              <p:cNvSpPr/>
              <p:nvPr/>
            </p:nvSpPr>
            <p:spPr>
              <a:xfrm>
                <a:off x="2288027" y="3372244"/>
                <a:ext cx="392760" cy="392761"/>
              </a:xfrm>
              <a:prstGeom prst="ellipse">
                <a:avLst/>
              </a:prstGeom>
              <a:solidFill>
                <a:srgbClr val="CF3B4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3</a:t>
                </a:r>
                <a:endParaRPr lang="zh-CN" altLang="en-US" dirty="0">
                  <a:solidFill>
                    <a:schemeClr val="bg1"/>
                  </a:solidFill>
                  <a:cs typeface="+mn-ea"/>
                  <a:sym typeface="+mn-lt"/>
                </a:endParaRPr>
              </a:p>
            </p:txBody>
          </p:sp>
        </p:grpSp>
        <p:sp>
          <p:nvSpPr>
            <p:cNvPr id="21" name="TextBox 67">
              <a:extLst>
                <a:ext uri="{FF2B5EF4-FFF2-40B4-BE49-F238E27FC236}">
                  <a16:creationId xmlns:a16="http://schemas.microsoft.com/office/drawing/2014/main" xmlns="" id="{71E486D9-7E20-4C7F-8DAB-ECEE0BB12C5D}"/>
                </a:ext>
              </a:extLst>
            </p:cNvPr>
            <p:cNvSpPr txBox="1"/>
            <p:nvPr/>
          </p:nvSpPr>
          <p:spPr>
            <a:xfrm>
              <a:off x="1283810" y="3372134"/>
              <a:ext cx="1988130"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rgbClr val="344F66"/>
                  </a:solidFill>
                  <a:latin typeface="+mn-lt"/>
                  <a:ea typeface="+mn-ea"/>
                  <a:cs typeface="+mn-ea"/>
                  <a:sym typeface="+mn-lt"/>
                </a:rPr>
                <a:t>最</a:t>
              </a:r>
              <a:r>
                <a:rPr lang="zh-CN" altLang="en-US" sz="1300" dirty="0" smtClean="0">
                  <a:solidFill>
                    <a:srgbClr val="344F66"/>
                  </a:solidFill>
                  <a:latin typeface="+mn-lt"/>
                  <a:ea typeface="+mn-ea"/>
                  <a:cs typeface="+mn-ea"/>
                  <a:sym typeface="+mn-lt"/>
                </a:rPr>
                <a:t>基础界面操作，简单注册即可配置</a:t>
              </a:r>
              <a:endParaRPr lang="zh-CN" altLang="en-US" sz="1300" dirty="0">
                <a:solidFill>
                  <a:srgbClr val="344F66"/>
                </a:solidFill>
                <a:latin typeface="+mn-lt"/>
                <a:ea typeface="+mn-ea"/>
                <a:cs typeface="+mn-ea"/>
                <a:sym typeface="+mn-lt"/>
              </a:endParaRPr>
            </a:p>
          </p:txBody>
        </p:sp>
      </p:grpSp>
      <p:grpSp>
        <p:nvGrpSpPr>
          <p:cNvPr id="26" name="组合 25">
            <a:extLst>
              <a:ext uri="{FF2B5EF4-FFF2-40B4-BE49-F238E27FC236}">
                <a16:creationId xmlns:a16="http://schemas.microsoft.com/office/drawing/2014/main" xmlns="" id="{CD6884B1-AF0E-4E50-AD01-F5BE4025F923}"/>
              </a:ext>
            </a:extLst>
          </p:cNvPr>
          <p:cNvGrpSpPr/>
          <p:nvPr/>
        </p:nvGrpSpPr>
        <p:grpSpPr>
          <a:xfrm>
            <a:off x="3097926" y="2189539"/>
            <a:ext cx="3092791" cy="590138"/>
            <a:chOff x="814328" y="3219334"/>
            <a:chExt cx="2266829" cy="432536"/>
          </a:xfrm>
        </p:grpSpPr>
        <p:grpSp>
          <p:nvGrpSpPr>
            <p:cNvPr id="27" name="组合 26">
              <a:extLst>
                <a:ext uri="{FF2B5EF4-FFF2-40B4-BE49-F238E27FC236}">
                  <a16:creationId xmlns:a16="http://schemas.microsoft.com/office/drawing/2014/main" xmlns="" id="{150F2698-9E90-427C-8003-F93293B08BBD}"/>
                </a:ext>
              </a:extLst>
            </p:cNvPr>
            <p:cNvGrpSpPr/>
            <p:nvPr/>
          </p:nvGrpSpPr>
          <p:grpSpPr>
            <a:xfrm>
              <a:off x="814328" y="3219334"/>
              <a:ext cx="2266829" cy="432536"/>
              <a:chOff x="2173927" y="3285519"/>
              <a:chExt cx="2876396" cy="548848"/>
            </a:xfrm>
          </p:grpSpPr>
          <p:grpSp>
            <p:nvGrpSpPr>
              <p:cNvPr id="29" name="组合 28">
                <a:extLst>
                  <a:ext uri="{FF2B5EF4-FFF2-40B4-BE49-F238E27FC236}">
                    <a16:creationId xmlns:a16="http://schemas.microsoft.com/office/drawing/2014/main" xmlns="" id="{6955B08E-7A41-4B02-A9CD-258C4E07F0E1}"/>
                  </a:ext>
                </a:extLst>
              </p:cNvPr>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31" name="圆角矩形 77">
                  <a:extLst>
                    <a:ext uri="{FF2B5EF4-FFF2-40B4-BE49-F238E27FC236}">
                      <a16:creationId xmlns:a16="http://schemas.microsoft.com/office/drawing/2014/main" xmlns="" id="{7AE132FB-CAB1-4C60-BB7E-BE3B568FD5A9}"/>
                    </a:ext>
                  </a:extLst>
                </p:cNvPr>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32" name="圆角矩形 78">
                  <a:extLst>
                    <a:ext uri="{FF2B5EF4-FFF2-40B4-BE49-F238E27FC236}">
                      <a16:creationId xmlns:a16="http://schemas.microsoft.com/office/drawing/2014/main" xmlns="" id="{5201820A-B649-44F0-B605-2EDF99023B2A}"/>
                    </a:ext>
                  </a:extLst>
                </p:cNvPr>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30" name="椭圆 29">
                <a:extLst>
                  <a:ext uri="{FF2B5EF4-FFF2-40B4-BE49-F238E27FC236}">
                    <a16:creationId xmlns:a16="http://schemas.microsoft.com/office/drawing/2014/main" xmlns="" id="{D6460A4E-3070-43AE-A927-F764EE49EECF}"/>
                  </a:ext>
                </a:extLst>
              </p:cNvPr>
              <p:cNvSpPr>
                <a:spLocks/>
              </p:cNvSpPr>
              <p:nvPr/>
            </p:nvSpPr>
            <p:spPr>
              <a:xfrm>
                <a:off x="2307129" y="3376773"/>
                <a:ext cx="392761" cy="39276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4</a:t>
                </a:r>
                <a:endParaRPr lang="zh-CN" altLang="en-US" dirty="0">
                  <a:solidFill>
                    <a:schemeClr val="bg1"/>
                  </a:solidFill>
                  <a:cs typeface="+mn-ea"/>
                  <a:sym typeface="+mn-lt"/>
                </a:endParaRPr>
              </a:p>
            </p:txBody>
          </p:sp>
        </p:grpSp>
        <p:sp>
          <p:nvSpPr>
            <p:cNvPr id="28" name="TextBox 74">
              <a:extLst>
                <a:ext uri="{FF2B5EF4-FFF2-40B4-BE49-F238E27FC236}">
                  <a16:creationId xmlns:a16="http://schemas.microsoft.com/office/drawing/2014/main" xmlns="" id="{3E9911E2-E6C7-4BAE-831C-3250EFAF6362}"/>
                </a:ext>
              </a:extLst>
            </p:cNvPr>
            <p:cNvSpPr txBox="1"/>
            <p:nvPr/>
          </p:nvSpPr>
          <p:spPr>
            <a:xfrm>
              <a:off x="1138154" y="3362288"/>
              <a:ext cx="1847692"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smtClean="0">
                  <a:solidFill>
                    <a:srgbClr val="344F66"/>
                  </a:solidFill>
                  <a:latin typeface="+mn-lt"/>
                  <a:ea typeface="+mn-ea"/>
                  <a:cs typeface="+mn-ea"/>
                  <a:sym typeface="+mn-lt"/>
                </a:rPr>
                <a:t>界面简洁、交互舒适</a:t>
              </a:r>
              <a:endParaRPr lang="zh-CN" altLang="en-US" sz="1300" dirty="0">
                <a:solidFill>
                  <a:srgbClr val="344F66"/>
                </a:solidFill>
                <a:latin typeface="+mn-lt"/>
                <a:ea typeface="+mn-ea"/>
                <a:cs typeface="+mn-ea"/>
                <a:sym typeface="+mn-lt"/>
              </a:endParaRPr>
            </a:p>
          </p:txBody>
        </p:sp>
      </p:grpSp>
      <p:grpSp>
        <p:nvGrpSpPr>
          <p:cNvPr id="40" name="组合 39">
            <a:extLst>
              <a:ext uri="{FF2B5EF4-FFF2-40B4-BE49-F238E27FC236}">
                <a16:creationId xmlns:a16="http://schemas.microsoft.com/office/drawing/2014/main" xmlns="" id="{0E0750AC-68A4-48D2-B7EA-583C5AFEF884}"/>
              </a:ext>
            </a:extLst>
          </p:cNvPr>
          <p:cNvGrpSpPr>
            <a:grpSpLocks noChangeAspect="1"/>
          </p:cNvGrpSpPr>
          <p:nvPr/>
        </p:nvGrpSpPr>
        <p:grpSpPr>
          <a:xfrm>
            <a:off x="5070427" y="2766437"/>
            <a:ext cx="2257127" cy="2153373"/>
            <a:chOff x="3197225" y="3458369"/>
            <a:chExt cx="533400" cy="487363"/>
          </a:xfrm>
          <a:solidFill>
            <a:schemeClr val="accent6"/>
          </a:solidFill>
        </p:grpSpPr>
        <p:sp>
          <p:nvSpPr>
            <p:cNvPr id="41" name="Oval 312">
              <a:extLst>
                <a:ext uri="{FF2B5EF4-FFF2-40B4-BE49-F238E27FC236}">
                  <a16:creationId xmlns:a16="http://schemas.microsoft.com/office/drawing/2014/main" xmlns="" id="{7530E497-0A59-4F85-9AAB-B2DFAEA943F3}"/>
                </a:ext>
              </a:extLst>
            </p:cNvPr>
            <p:cNvSpPr>
              <a:spLocks noChangeArrowheads="1"/>
            </p:cNvSpPr>
            <p:nvPr/>
          </p:nvSpPr>
          <p:spPr bwMode="auto">
            <a:xfrm>
              <a:off x="3568700" y="3458369"/>
              <a:ext cx="93663" cy="88900"/>
            </a:xfrm>
            <a:prstGeom prst="ellipse">
              <a:avLst/>
            </a:pr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sp>
          <p:nvSpPr>
            <p:cNvPr id="42" name="Freeform 313">
              <a:extLst>
                <a:ext uri="{FF2B5EF4-FFF2-40B4-BE49-F238E27FC236}">
                  <a16:creationId xmlns:a16="http://schemas.microsoft.com/office/drawing/2014/main" xmlns="" id="{9488D142-E843-4784-BAD4-C4DBF64D15F5}"/>
                </a:ext>
              </a:extLst>
            </p:cNvPr>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grpSp>
      <p:sp>
        <p:nvSpPr>
          <p:cNvPr id="45" name="TextBox 42">
            <a:extLst>
              <a:ext uri="{FF2B5EF4-FFF2-40B4-BE49-F238E27FC236}">
                <a16:creationId xmlns:a16="http://schemas.microsoft.com/office/drawing/2014/main" xmlns="" id="{CD75C8D8-9C86-4E19-9AA9-C52C7813813C}"/>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1.2 </a:t>
            </a:r>
            <a:r>
              <a:rPr lang="zh-CN" altLang="en-US" b="0" dirty="0" smtClean="0">
                <a:solidFill>
                  <a:srgbClr val="444444"/>
                </a:solidFill>
                <a:latin typeface="+mn-lt"/>
                <a:ea typeface="+mn-ea"/>
                <a:cs typeface="+mn-ea"/>
                <a:sym typeface="+mn-lt"/>
              </a:rPr>
              <a:t>研究</a:t>
            </a:r>
            <a:r>
              <a:rPr lang="zh-CN" altLang="en-US" b="0" dirty="0">
                <a:solidFill>
                  <a:srgbClr val="444444"/>
                </a:solidFill>
                <a:latin typeface="+mn-lt"/>
                <a:ea typeface="+mn-ea"/>
                <a:cs typeface="+mn-ea"/>
                <a:sym typeface="+mn-lt"/>
              </a:rPr>
              <a:t>目标</a:t>
            </a:r>
          </a:p>
        </p:txBody>
      </p:sp>
      <p:sp>
        <p:nvSpPr>
          <p:cNvPr id="44" name="矩形 43"/>
          <p:cNvSpPr/>
          <p:nvPr/>
        </p:nvSpPr>
        <p:spPr>
          <a:xfrm>
            <a:off x="1515378" y="5222175"/>
            <a:ext cx="2185214" cy="292388"/>
          </a:xfrm>
          <a:prstGeom prst="rect">
            <a:avLst/>
          </a:prstGeom>
        </p:spPr>
        <p:txBody>
          <a:bodyPr wrap="none">
            <a:spAutoFit/>
          </a:bodyPr>
          <a:lstStyle/>
          <a:p>
            <a:pPr algn="ctr"/>
            <a:r>
              <a:rPr lang="zh-CN" altLang="zh-CN" sz="1300" b="1" dirty="0">
                <a:solidFill>
                  <a:srgbClr val="344F66"/>
                </a:solidFill>
                <a:cs typeface="+mn-ea"/>
              </a:rPr>
              <a:t>满足用户个性化定制的需求</a:t>
            </a:r>
            <a:endParaRPr lang="zh-CN" altLang="en-US" sz="1300" b="1" dirty="0">
              <a:solidFill>
                <a:srgbClr val="344F66"/>
              </a:solidFill>
              <a:cs typeface="+mn-ea"/>
            </a:endParaRPr>
          </a:p>
        </p:txBody>
      </p:sp>
    </p:spTree>
    <p:extLst>
      <p:ext uri="{BB962C8B-B14F-4D97-AF65-F5344CB8AC3E}">
        <p14:creationId xmlns:p14="http://schemas.microsoft.com/office/powerpoint/2010/main" val="38581812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ppt_w/2"/>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ppt_w</p:attrName>
                                        </p:attrNameLst>
                                      </p:cBhvr>
                                      <p:tavLst>
                                        <p:tav tm="0">
                                          <p:val>
                                            <p:fltVal val="0"/>
                                          </p:val>
                                        </p:tav>
                                        <p:tav tm="100000">
                                          <p:val>
                                            <p:strVal val="#ppt_w"/>
                                          </p:val>
                                        </p:tav>
                                      </p:tavLst>
                                    </p:anim>
                                    <p:anim calcmode="lin" valueType="num">
                                      <p:cBhvr>
                                        <p:cTn id="10" dur="500" fill="hold"/>
                                        <p:tgtEl>
                                          <p:spTgt spid="4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par>
                                <p:cTn id="42" presetID="22" presetClass="entr" presetSubtype="4"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par>
                                <p:cTn id="45" presetID="22" presetClass="entr" presetSubtype="1"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2500"/>
                            </p:stCondLst>
                            <p:childTnLst>
                              <p:par>
                                <p:cTn id="49" presetID="2" presetClass="entr" presetSubtype="4"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2" presetClass="entr" presetSubtype="4"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animBg="1"/>
      <p:bldP spid="11"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xmlns="" id="{1F2CD67A-B099-47BB-A39B-54BFFB77D3B7}"/>
              </a:ext>
            </a:extLst>
          </p:cNvPr>
          <p:cNvPicPr>
            <a:picLocks noChangeAspect="1"/>
          </p:cNvPicPr>
          <p:nvPr/>
        </p:nvPicPr>
        <p:blipFill rotWithShape="1">
          <a:blip r:embed="rId2">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xmlns=""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xmlns=""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xmlns=""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smtClean="0">
                <a:solidFill>
                  <a:srgbClr val="484848"/>
                </a:solidFill>
                <a:latin typeface="+mn-lt"/>
                <a:ea typeface="+mn-ea"/>
                <a:cs typeface="+mn-ea"/>
                <a:sym typeface="+mn-lt"/>
              </a:rPr>
              <a:t>第三部分</a:t>
            </a:r>
            <a:endParaRPr lang="zh-CN" altLang="en-US" sz="6600" dirty="0">
              <a:solidFill>
                <a:srgbClr val="484848"/>
              </a:solidFill>
              <a:latin typeface="+mn-lt"/>
              <a:ea typeface="+mn-ea"/>
              <a:cs typeface="+mn-ea"/>
              <a:sym typeface="+mn-lt"/>
            </a:endParaRPr>
          </a:p>
        </p:txBody>
      </p:sp>
      <p:grpSp>
        <p:nvGrpSpPr>
          <p:cNvPr id="18" name="组合 17">
            <a:extLst>
              <a:ext uri="{FF2B5EF4-FFF2-40B4-BE49-F238E27FC236}">
                <a16:creationId xmlns:a16="http://schemas.microsoft.com/office/drawing/2014/main" xmlns=""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xmlns=""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xmlns=""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xmlns=""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xmlns=""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xmlns=""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xmlns=""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xmlns=""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xmlns=""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xmlns=""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xmlns=""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xmlns=""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xmlns=""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xmlns=""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xmlns=""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xmlns=""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xmlns=""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xmlns=""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xmlns=""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xmlns=""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xmlns=""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xmlns=""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xmlns=""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xmlns=""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xmlns=""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xmlns=""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xmlns=""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xmlns=""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xmlns=""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xmlns=""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xmlns=""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xmlns=""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xmlns=""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xmlns=""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xmlns=""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xmlns=""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xmlns=""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xmlns=""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xmlns=""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所</a:t>
            </a:r>
            <a:r>
              <a:rPr lang="zh-CN" altLang="en-US" sz="6600" dirty="0" smtClean="0">
                <a:solidFill>
                  <a:srgbClr val="484848"/>
                </a:solidFill>
                <a:latin typeface="+mn-lt"/>
                <a:ea typeface="+mn-ea"/>
                <a:cs typeface="+mn-ea"/>
                <a:sym typeface="+mn-lt"/>
              </a:rPr>
              <a:t>选技术与程序设计</a:t>
            </a:r>
            <a:endParaRPr lang="zh-CN" altLang="en-US" sz="6600" dirty="0">
              <a:solidFill>
                <a:srgbClr val="484848"/>
              </a:solidFill>
              <a:latin typeface="+mn-lt"/>
              <a:ea typeface="+mn-ea"/>
              <a:cs typeface="+mn-ea"/>
              <a:sym typeface="+mn-lt"/>
            </a:endParaRPr>
          </a:p>
        </p:txBody>
      </p:sp>
    </p:spTree>
    <p:extLst>
      <p:ext uri="{BB962C8B-B14F-4D97-AF65-F5344CB8AC3E}">
        <p14:creationId xmlns:p14="http://schemas.microsoft.com/office/powerpoint/2010/main" val="39835574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D9D3F49B-5511-41FB-887E-6D609D5A097D}"/>
              </a:ext>
            </a:extLst>
          </p:cNvPr>
          <p:cNvGrpSpPr/>
          <p:nvPr/>
        </p:nvGrpSpPr>
        <p:grpSpPr>
          <a:xfrm>
            <a:off x="913286" y="4353245"/>
            <a:ext cx="10448115" cy="1364343"/>
            <a:chOff x="943429" y="4849537"/>
            <a:chExt cx="10448115" cy="1364343"/>
          </a:xfrm>
        </p:grpSpPr>
        <p:sp>
          <p:nvSpPr>
            <p:cNvPr id="3" name="圆角矩形 6">
              <a:extLst>
                <a:ext uri="{FF2B5EF4-FFF2-40B4-BE49-F238E27FC236}">
                  <a16:creationId xmlns:a16="http://schemas.microsoft.com/office/drawing/2014/main" xmlns="" id="{4BF3E370-0A87-4559-8A6D-F12B8B6C7C3D}"/>
                </a:ext>
              </a:extLst>
            </p:cNvPr>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4" name="五边形 7">
              <a:extLst>
                <a:ext uri="{FF2B5EF4-FFF2-40B4-BE49-F238E27FC236}">
                  <a16:creationId xmlns:a16="http://schemas.microsoft.com/office/drawing/2014/main" xmlns="" id="{1D324D86-662F-4EF4-A577-137E8A72AADE}"/>
                </a:ext>
              </a:extLst>
            </p:cNvPr>
            <p:cNvSpPr/>
            <p:nvPr/>
          </p:nvSpPr>
          <p:spPr>
            <a:xfrm>
              <a:off x="9830682" y="5158690"/>
              <a:ext cx="1560862"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zh-CN" altLang="en-US" sz="2800" b="1" dirty="0" smtClean="0">
                  <a:solidFill>
                    <a:schemeClr val="bg1"/>
                  </a:solidFill>
                  <a:cs typeface="+mn-ea"/>
                  <a:sym typeface="+mn-lt"/>
                </a:rPr>
                <a:t> 数据库</a:t>
              </a:r>
              <a:endParaRPr lang="zh-CN" altLang="en-US" sz="2800" b="1" dirty="0">
                <a:solidFill>
                  <a:schemeClr val="bg1"/>
                </a:solidFill>
                <a:cs typeface="+mn-ea"/>
                <a:sym typeface="+mn-lt"/>
              </a:endParaRPr>
            </a:p>
          </p:txBody>
        </p:sp>
        <p:sp>
          <p:nvSpPr>
            <p:cNvPr id="6" name="椭圆 5">
              <a:extLst>
                <a:ext uri="{FF2B5EF4-FFF2-40B4-BE49-F238E27FC236}">
                  <a16:creationId xmlns:a16="http://schemas.microsoft.com/office/drawing/2014/main" xmlns="" id="{78F4EBD1-C4FD-4BAC-9EF3-D939B7178055}"/>
                </a:ext>
              </a:extLst>
            </p:cNvPr>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7" name="组合 6">
              <a:extLst>
                <a:ext uri="{FF2B5EF4-FFF2-40B4-BE49-F238E27FC236}">
                  <a16:creationId xmlns:a16="http://schemas.microsoft.com/office/drawing/2014/main" xmlns="" id="{538D5EE3-7AC7-41A8-9A4B-405E8FF1A705}"/>
                </a:ext>
              </a:extLst>
            </p:cNvPr>
            <p:cNvGrpSpPr/>
            <p:nvPr/>
          </p:nvGrpSpPr>
          <p:grpSpPr>
            <a:xfrm>
              <a:off x="1679904" y="5268632"/>
              <a:ext cx="486104" cy="526152"/>
              <a:chOff x="3714875" y="1883685"/>
              <a:chExt cx="486104" cy="526152"/>
            </a:xfrm>
          </p:grpSpPr>
          <p:sp>
            <p:nvSpPr>
              <p:cNvPr id="8" name="Oval 92">
                <a:extLst>
                  <a:ext uri="{FF2B5EF4-FFF2-40B4-BE49-F238E27FC236}">
                    <a16:creationId xmlns:a16="http://schemas.microsoft.com/office/drawing/2014/main" xmlns="" id="{62DF36EE-1043-49CE-A2C8-C2A1D372D3D7}"/>
                  </a:ext>
                </a:extLst>
              </p:cNvPr>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9" name="Freeform 93">
                <a:extLst>
                  <a:ext uri="{FF2B5EF4-FFF2-40B4-BE49-F238E27FC236}">
                    <a16:creationId xmlns:a16="http://schemas.microsoft.com/office/drawing/2014/main" xmlns="" id="{23FF3EEC-BDF6-47A1-A0C0-C758E289DE0E}"/>
                  </a:ext>
                </a:extLst>
              </p:cNvPr>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0" name="Freeform 94">
                <a:extLst>
                  <a:ext uri="{FF2B5EF4-FFF2-40B4-BE49-F238E27FC236}">
                    <a16:creationId xmlns:a16="http://schemas.microsoft.com/office/drawing/2014/main" xmlns="" id="{A7B38728-C2D7-4602-A565-DCC4C6845E52}"/>
                  </a:ext>
                </a:extLst>
              </p:cNvPr>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1" name="Freeform 95">
                <a:extLst>
                  <a:ext uri="{FF2B5EF4-FFF2-40B4-BE49-F238E27FC236}">
                    <a16:creationId xmlns:a16="http://schemas.microsoft.com/office/drawing/2014/main" xmlns="" id="{9A306980-81E4-4E2C-901F-8C7C4DC016F7}"/>
                  </a:ext>
                </a:extLst>
              </p:cNvPr>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2" name="Freeform 96">
                <a:extLst>
                  <a:ext uri="{FF2B5EF4-FFF2-40B4-BE49-F238E27FC236}">
                    <a16:creationId xmlns:a16="http://schemas.microsoft.com/office/drawing/2014/main" xmlns="" id="{543180B0-8E15-49D0-BDDB-AF73D0905DA8}"/>
                  </a:ext>
                </a:extLst>
              </p:cNvPr>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3" name="Freeform 97">
                <a:extLst>
                  <a:ext uri="{FF2B5EF4-FFF2-40B4-BE49-F238E27FC236}">
                    <a16:creationId xmlns:a16="http://schemas.microsoft.com/office/drawing/2014/main" xmlns="" id="{47221402-BDD7-4635-863A-8100F1249A52}"/>
                  </a:ext>
                </a:extLst>
              </p:cNvPr>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4" name="Freeform 98">
                <a:extLst>
                  <a:ext uri="{FF2B5EF4-FFF2-40B4-BE49-F238E27FC236}">
                    <a16:creationId xmlns:a16="http://schemas.microsoft.com/office/drawing/2014/main" xmlns="" id="{527DB898-49D8-410D-8FCA-05F45B07FC9E}"/>
                  </a:ext>
                </a:extLst>
              </p:cNvPr>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grpSp>
        <p:nvGrpSpPr>
          <p:cNvPr id="15" name="组合 14">
            <a:extLst>
              <a:ext uri="{FF2B5EF4-FFF2-40B4-BE49-F238E27FC236}">
                <a16:creationId xmlns:a16="http://schemas.microsoft.com/office/drawing/2014/main" xmlns="" id="{A0759A7B-E1ED-4F42-B313-10EBEC3D6C1B}"/>
              </a:ext>
            </a:extLst>
          </p:cNvPr>
          <p:cNvGrpSpPr/>
          <p:nvPr/>
        </p:nvGrpSpPr>
        <p:grpSpPr>
          <a:xfrm>
            <a:off x="913286" y="2800215"/>
            <a:ext cx="10309654" cy="1364343"/>
            <a:chOff x="943429" y="3296507"/>
            <a:chExt cx="10309654" cy="1364343"/>
          </a:xfrm>
        </p:grpSpPr>
        <p:sp>
          <p:nvSpPr>
            <p:cNvPr id="16" name="圆角矩形 19">
              <a:extLst>
                <a:ext uri="{FF2B5EF4-FFF2-40B4-BE49-F238E27FC236}">
                  <a16:creationId xmlns:a16="http://schemas.microsoft.com/office/drawing/2014/main" xmlns="" id="{6B7C7E1C-3C9A-4040-A13E-33006A6EE8E4}"/>
                </a:ext>
              </a:extLst>
            </p:cNvPr>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17" name="五边形 20">
              <a:extLst>
                <a:ext uri="{FF2B5EF4-FFF2-40B4-BE49-F238E27FC236}">
                  <a16:creationId xmlns:a16="http://schemas.microsoft.com/office/drawing/2014/main" xmlns="" id="{F0224620-C97D-4009-8BDD-897CADEE471F}"/>
                </a:ext>
              </a:extLst>
            </p:cNvPr>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zh-CN" altLang="en-US" sz="4000" b="1" dirty="0">
                  <a:solidFill>
                    <a:schemeClr val="bg1"/>
                  </a:solidFill>
                  <a:cs typeface="+mn-ea"/>
                  <a:sym typeface="+mn-lt"/>
                </a:rPr>
                <a:t>后台</a:t>
              </a:r>
            </a:p>
          </p:txBody>
        </p:sp>
        <p:sp>
          <p:nvSpPr>
            <p:cNvPr id="19" name="椭圆 18">
              <a:extLst>
                <a:ext uri="{FF2B5EF4-FFF2-40B4-BE49-F238E27FC236}">
                  <a16:creationId xmlns:a16="http://schemas.microsoft.com/office/drawing/2014/main" xmlns="" id="{A6255A4D-56B7-44C3-A222-C3CDF0C3B4CC}"/>
                </a:ext>
              </a:extLst>
            </p:cNvPr>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20" name="组合 19">
              <a:extLst>
                <a:ext uri="{FF2B5EF4-FFF2-40B4-BE49-F238E27FC236}">
                  <a16:creationId xmlns:a16="http://schemas.microsoft.com/office/drawing/2014/main" xmlns="" id="{C121C736-4795-42FC-B6FF-F02B4831618E}"/>
                </a:ext>
              </a:extLst>
            </p:cNvPr>
            <p:cNvGrpSpPr/>
            <p:nvPr/>
          </p:nvGrpSpPr>
          <p:grpSpPr>
            <a:xfrm>
              <a:off x="1684443" y="3731869"/>
              <a:ext cx="516444" cy="493618"/>
              <a:chOff x="9682163" y="5963443"/>
              <a:chExt cx="574675" cy="549275"/>
            </a:xfrm>
            <a:solidFill>
              <a:schemeClr val="bg1"/>
            </a:solidFill>
          </p:grpSpPr>
          <p:sp>
            <p:nvSpPr>
              <p:cNvPr id="21" name="Freeform 864">
                <a:extLst>
                  <a:ext uri="{FF2B5EF4-FFF2-40B4-BE49-F238E27FC236}">
                    <a16:creationId xmlns:a16="http://schemas.microsoft.com/office/drawing/2014/main" xmlns="" id="{CDB37BB8-9479-4F41-AF16-524FAAB1ECF0}"/>
                  </a:ext>
                </a:extLst>
              </p:cNvPr>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2" name="Freeform 865">
                <a:extLst>
                  <a:ext uri="{FF2B5EF4-FFF2-40B4-BE49-F238E27FC236}">
                    <a16:creationId xmlns:a16="http://schemas.microsoft.com/office/drawing/2014/main" xmlns="" id="{79A0B2A0-9AF8-42E8-9F92-90D9DD80540D}"/>
                  </a:ext>
                </a:extLst>
              </p:cNvPr>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3" name="Freeform 866">
                <a:extLst>
                  <a:ext uri="{FF2B5EF4-FFF2-40B4-BE49-F238E27FC236}">
                    <a16:creationId xmlns:a16="http://schemas.microsoft.com/office/drawing/2014/main" xmlns="" id="{F803D1CC-68E8-48C7-BE23-3394710DE775}"/>
                  </a:ext>
                </a:extLst>
              </p:cNvPr>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4" name="Freeform 867">
                <a:extLst>
                  <a:ext uri="{FF2B5EF4-FFF2-40B4-BE49-F238E27FC236}">
                    <a16:creationId xmlns:a16="http://schemas.microsoft.com/office/drawing/2014/main" xmlns="" id="{50D58834-CAE6-4EF4-86BB-4CF61004CF49}"/>
                  </a:ext>
                </a:extLst>
              </p:cNvPr>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5" name="Freeform 868">
                <a:extLst>
                  <a:ext uri="{FF2B5EF4-FFF2-40B4-BE49-F238E27FC236}">
                    <a16:creationId xmlns:a16="http://schemas.microsoft.com/office/drawing/2014/main" xmlns="" id="{1BE1454F-FA76-4DDF-8983-C97732BE691B}"/>
                  </a:ext>
                </a:extLst>
              </p:cNvPr>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6" name="Freeform 869">
                <a:extLst>
                  <a:ext uri="{FF2B5EF4-FFF2-40B4-BE49-F238E27FC236}">
                    <a16:creationId xmlns:a16="http://schemas.microsoft.com/office/drawing/2014/main" xmlns="" id="{6E2E9C7A-65A5-4E53-86E7-211D1164BD02}"/>
                  </a:ext>
                </a:extLst>
              </p:cNvPr>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grpSp>
        <p:nvGrpSpPr>
          <p:cNvPr id="28" name="组合 27">
            <a:extLst>
              <a:ext uri="{FF2B5EF4-FFF2-40B4-BE49-F238E27FC236}">
                <a16:creationId xmlns:a16="http://schemas.microsoft.com/office/drawing/2014/main" xmlns="" id="{AA5E865C-ECAB-4424-83D4-48E669753481}"/>
              </a:ext>
            </a:extLst>
          </p:cNvPr>
          <p:cNvGrpSpPr/>
          <p:nvPr/>
        </p:nvGrpSpPr>
        <p:grpSpPr>
          <a:xfrm>
            <a:off x="913286" y="1247187"/>
            <a:ext cx="10309654" cy="1364343"/>
            <a:chOff x="943429" y="1743479"/>
            <a:chExt cx="10309654" cy="1364343"/>
          </a:xfrm>
        </p:grpSpPr>
        <p:sp>
          <p:nvSpPr>
            <p:cNvPr id="29" name="圆角矩形 32">
              <a:extLst>
                <a:ext uri="{FF2B5EF4-FFF2-40B4-BE49-F238E27FC236}">
                  <a16:creationId xmlns:a16="http://schemas.microsoft.com/office/drawing/2014/main" xmlns="" id="{03F7093B-94F2-4418-9750-1958BF616A42}"/>
                </a:ext>
              </a:extLst>
            </p:cNvPr>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30" name="五边形 33">
              <a:extLst>
                <a:ext uri="{FF2B5EF4-FFF2-40B4-BE49-F238E27FC236}">
                  <a16:creationId xmlns:a16="http://schemas.microsoft.com/office/drawing/2014/main" xmlns="" id="{57FEF993-760C-4693-9075-16D7E75A47D3}"/>
                </a:ext>
              </a:extLst>
            </p:cNvPr>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zh-CN" altLang="en-US" sz="4000" b="1" dirty="0">
                  <a:solidFill>
                    <a:schemeClr val="bg1"/>
                  </a:solidFill>
                  <a:cs typeface="+mn-ea"/>
                  <a:sym typeface="+mn-lt"/>
                </a:rPr>
                <a:t>前端</a:t>
              </a:r>
            </a:p>
          </p:txBody>
        </p:sp>
        <p:sp>
          <p:nvSpPr>
            <p:cNvPr id="31" name="TextBox 33">
              <a:extLst>
                <a:ext uri="{FF2B5EF4-FFF2-40B4-BE49-F238E27FC236}">
                  <a16:creationId xmlns:a16="http://schemas.microsoft.com/office/drawing/2014/main" xmlns="" id="{9B1B64C9-54C7-46A2-AE0D-477C98348329}"/>
                </a:ext>
              </a:extLst>
            </p:cNvPr>
            <p:cNvSpPr txBox="1"/>
            <p:nvPr/>
          </p:nvSpPr>
          <p:spPr>
            <a:xfrm>
              <a:off x="3079313" y="2189787"/>
              <a:ext cx="5977601" cy="285078"/>
            </a:xfrm>
            <a:prstGeom prst="rect">
              <a:avLst/>
            </a:prstGeom>
            <a:noFill/>
          </p:spPr>
          <p:txBody>
            <a:bodyPr wrap="square" lIns="0" tIns="0" rIns="0" bIns="0" rtlCol="0">
              <a:spAutoFit/>
            </a:bodyPr>
            <a:lstStyle/>
            <a:p>
              <a:pPr>
                <a:lnSpc>
                  <a:spcPct val="150000"/>
                </a:lnSpc>
              </a:pPr>
              <a:endParaRPr lang="zh-CN" altLang="en-US" sz="1400" b="1" dirty="0">
                <a:solidFill>
                  <a:srgbClr val="555555"/>
                </a:solidFill>
                <a:cs typeface="+mn-ea"/>
                <a:sym typeface="+mn-lt"/>
              </a:endParaRPr>
            </a:p>
          </p:txBody>
        </p:sp>
        <p:sp>
          <p:nvSpPr>
            <p:cNvPr id="32" name="椭圆 31">
              <a:extLst>
                <a:ext uri="{FF2B5EF4-FFF2-40B4-BE49-F238E27FC236}">
                  <a16:creationId xmlns:a16="http://schemas.microsoft.com/office/drawing/2014/main" xmlns="" id="{FEBC16AF-837B-486A-BEA7-79AC636ECBB6}"/>
                </a:ext>
              </a:extLst>
            </p:cNvPr>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33" name="组合 32">
              <a:extLst>
                <a:ext uri="{FF2B5EF4-FFF2-40B4-BE49-F238E27FC236}">
                  <a16:creationId xmlns:a16="http://schemas.microsoft.com/office/drawing/2014/main" xmlns="" id="{39BB06AB-4B87-4808-AD95-700F8CCFAD48}"/>
                </a:ext>
              </a:extLst>
            </p:cNvPr>
            <p:cNvGrpSpPr/>
            <p:nvPr/>
          </p:nvGrpSpPr>
          <p:grpSpPr>
            <a:xfrm>
              <a:off x="1682667" y="2126248"/>
              <a:ext cx="522298" cy="598804"/>
              <a:chOff x="2033588" y="4343400"/>
              <a:chExt cx="563563" cy="646113"/>
            </a:xfrm>
            <a:solidFill>
              <a:schemeClr val="bg1"/>
            </a:solidFill>
          </p:grpSpPr>
          <p:sp>
            <p:nvSpPr>
              <p:cNvPr id="34" name="Oval 316">
                <a:extLst>
                  <a:ext uri="{FF2B5EF4-FFF2-40B4-BE49-F238E27FC236}">
                    <a16:creationId xmlns:a16="http://schemas.microsoft.com/office/drawing/2014/main" xmlns="" id="{F74976BC-FC1C-47AA-B4C0-09CAB30625D9}"/>
                  </a:ext>
                </a:extLst>
              </p:cNvPr>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5" name="Freeform 317">
                <a:extLst>
                  <a:ext uri="{FF2B5EF4-FFF2-40B4-BE49-F238E27FC236}">
                    <a16:creationId xmlns:a16="http://schemas.microsoft.com/office/drawing/2014/main" xmlns="" id="{991AAC5A-8875-4974-B38A-695FB6CD1C58}"/>
                  </a:ext>
                </a:extLst>
              </p:cNvPr>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6" name="Freeform 318">
                <a:extLst>
                  <a:ext uri="{FF2B5EF4-FFF2-40B4-BE49-F238E27FC236}">
                    <a16:creationId xmlns:a16="http://schemas.microsoft.com/office/drawing/2014/main" xmlns="" id="{28C95072-3CB1-44CA-A590-529F4A712D1A}"/>
                  </a:ext>
                </a:extLst>
              </p:cNvPr>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7" name="Freeform 319">
                <a:extLst>
                  <a:ext uri="{FF2B5EF4-FFF2-40B4-BE49-F238E27FC236}">
                    <a16:creationId xmlns:a16="http://schemas.microsoft.com/office/drawing/2014/main" xmlns="" id="{E60D453C-8A9E-42B4-BA1A-0106E4B83ECB}"/>
                  </a:ext>
                </a:extLst>
              </p:cNvPr>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8" name="Freeform 320">
                <a:extLst>
                  <a:ext uri="{FF2B5EF4-FFF2-40B4-BE49-F238E27FC236}">
                    <a16:creationId xmlns:a16="http://schemas.microsoft.com/office/drawing/2014/main" xmlns="" id="{B090944F-032C-4DA3-932E-C62D2F191121}"/>
                  </a:ext>
                </a:extLst>
              </p:cNvPr>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9" name="Freeform 321">
                <a:extLst>
                  <a:ext uri="{FF2B5EF4-FFF2-40B4-BE49-F238E27FC236}">
                    <a16:creationId xmlns:a16="http://schemas.microsoft.com/office/drawing/2014/main" xmlns="" id="{A341CDDD-B9EB-4876-A271-9859B059B3B7}"/>
                  </a:ext>
                </a:extLst>
              </p:cNvPr>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0" name="Freeform 322">
                <a:extLst>
                  <a:ext uri="{FF2B5EF4-FFF2-40B4-BE49-F238E27FC236}">
                    <a16:creationId xmlns:a16="http://schemas.microsoft.com/office/drawing/2014/main" xmlns="" id="{2B7FCE6A-559D-468E-A1DB-BB8909A3FBCE}"/>
                  </a:ext>
                </a:extLst>
              </p:cNvPr>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1" name="Freeform 323">
                <a:extLst>
                  <a:ext uri="{FF2B5EF4-FFF2-40B4-BE49-F238E27FC236}">
                    <a16:creationId xmlns:a16="http://schemas.microsoft.com/office/drawing/2014/main" xmlns="" id="{68A77089-178E-4D53-95B3-E72AF931D2F3}"/>
                  </a:ext>
                </a:extLst>
              </p:cNvPr>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2" name="Freeform 324">
                <a:extLst>
                  <a:ext uri="{FF2B5EF4-FFF2-40B4-BE49-F238E27FC236}">
                    <a16:creationId xmlns:a16="http://schemas.microsoft.com/office/drawing/2014/main" xmlns="" id="{04E59F64-C243-4B88-858D-447F206BAE15}"/>
                  </a:ext>
                </a:extLst>
              </p:cNvPr>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3" name="Freeform 325">
                <a:extLst>
                  <a:ext uri="{FF2B5EF4-FFF2-40B4-BE49-F238E27FC236}">
                    <a16:creationId xmlns:a16="http://schemas.microsoft.com/office/drawing/2014/main" xmlns="" id="{9A209FF0-AF1A-4615-AAF5-21B86D5F8969}"/>
                  </a:ext>
                </a:extLst>
              </p:cNvPr>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4" name="Freeform 326">
                <a:extLst>
                  <a:ext uri="{FF2B5EF4-FFF2-40B4-BE49-F238E27FC236}">
                    <a16:creationId xmlns:a16="http://schemas.microsoft.com/office/drawing/2014/main" xmlns="" id="{600760EE-E2DF-4DF7-B0CD-2907E8D89586}"/>
                  </a:ext>
                </a:extLst>
              </p:cNvPr>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5" name="Freeform 327">
                <a:extLst>
                  <a:ext uri="{FF2B5EF4-FFF2-40B4-BE49-F238E27FC236}">
                    <a16:creationId xmlns:a16="http://schemas.microsoft.com/office/drawing/2014/main" xmlns="" id="{7E40C842-55F8-4F38-AC70-B8BBB203E57B}"/>
                  </a:ext>
                </a:extLst>
              </p:cNvPr>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6" name="Freeform 328">
                <a:extLst>
                  <a:ext uri="{FF2B5EF4-FFF2-40B4-BE49-F238E27FC236}">
                    <a16:creationId xmlns:a16="http://schemas.microsoft.com/office/drawing/2014/main" xmlns="" id="{CED8EE2D-CEA5-49D2-B214-0E9FA6E2B9B5}"/>
                  </a:ext>
                </a:extLst>
              </p:cNvPr>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7" name="Freeform 329">
                <a:extLst>
                  <a:ext uri="{FF2B5EF4-FFF2-40B4-BE49-F238E27FC236}">
                    <a16:creationId xmlns:a16="http://schemas.microsoft.com/office/drawing/2014/main" xmlns="" id="{4857FAA9-9523-46D6-9F7F-DA0D4A09E7C3}"/>
                  </a:ext>
                </a:extLst>
              </p:cNvPr>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8" name="Freeform 330">
                <a:extLst>
                  <a:ext uri="{FF2B5EF4-FFF2-40B4-BE49-F238E27FC236}">
                    <a16:creationId xmlns:a16="http://schemas.microsoft.com/office/drawing/2014/main" xmlns="" id="{6FB619B4-BDDF-4522-9BCE-CA12E30898BB}"/>
                  </a:ext>
                </a:extLst>
              </p:cNvPr>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9" name="Freeform 331">
                <a:extLst>
                  <a:ext uri="{FF2B5EF4-FFF2-40B4-BE49-F238E27FC236}">
                    <a16:creationId xmlns:a16="http://schemas.microsoft.com/office/drawing/2014/main" xmlns="" id="{942E9E2B-44D9-4AE9-9C17-BCEF4841B2E6}"/>
                  </a:ext>
                </a:extLst>
              </p:cNvPr>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50" name="Oval 332">
                <a:extLst>
                  <a:ext uri="{FF2B5EF4-FFF2-40B4-BE49-F238E27FC236}">
                    <a16:creationId xmlns:a16="http://schemas.microsoft.com/office/drawing/2014/main" xmlns="" id="{5E9F6D4C-9564-4EB9-B69C-342CB48C8BAB}"/>
                  </a:ext>
                </a:extLst>
              </p:cNvPr>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sp>
        <p:nvSpPr>
          <p:cNvPr id="52" name="TextBox 42">
            <a:extLst>
              <a:ext uri="{FF2B5EF4-FFF2-40B4-BE49-F238E27FC236}">
                <a16:creationId xmlns:a16="http://schemas.microsoft.com/office/drawing/2014/main" xmlns="" id="{C744FDB5-A297-4774-A339-9BEDE506B9D4}"/>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2.1 </a:t>
            </a:r>
            <a:r>
              <a:rPr lang="zh-CN" altLang="en-US" b="0" dirty="0" smtClean="0">
                <a:solidFill>
                  <a:srgbClr val="444444"/>
                </a:solidFill>
                <a:latin typeface="+mn-lt"/>
                <a:ea typeface="+mn-ea"/>
                <a:cs typeface="+mn-ea"/>
                <a:sym typeface="+mn-lt"/>
              </a:rPr>
              <a:t>所选技术</a:t>
            </a:r>
            <a:endParaRPr lang="zh-CN" altLang="en-US" b="0" dirty="0">
              <a:solidFill>
                <a:srgbClr val="444444"/>
              </a:solidFill>
              <a:latin typeface="+mn-lt"/>
              <a:ea typeface="+mn-ea"/>
              <a:cs typeface="+mn-ea"/>
              <a:sym typeface="+mn-lt"/>
            </a:endParaRPr>
          </a:p>
        </p:txBody>
      </p:sp>
      <p:sp>
        <p:nvSpPr>
          <p:cNvPr id="51" name="矩形 50"/>
          <p:cNvSpPr/>
          <p:nvPr/>
        </p:nvSpPr>
        <p:spPr>
          <a:xfrm>
            <a:off x="3106011" y="1804584"/>
            <a:ext cx="6449201" cy="738664"/>
          </a:xfrm>
          <a:prstGeom prst="rect">
            <a:avLst/>
          </a:prstGeom>
        </p:spPr>
        <p:txBody>
          <a:bodyPr wrap="none">
            <a:spAutoFit/>
          </a:bodyPr>
          <a:lstStyle/>
          <a:p>
            <a:pPr>
              <a:lnSpc>
                <a:spcPct val="150000"/>
              </a:lnSpc>
            </a:pPr>
            <a:r>
              <a:rPr lang="zh-CN" altLang="zh-CN" sz="1400" b="1" dirty="0">
                <a:solidFill>
                  <a:srgbClr val="555555"/>
                </a:solidFill>
                <a:cs typeface="+mn-ea"/>
              </a:rPr>
              <a:t>使用</a:t>
            </a:r>
            <a:r>
              <a:rPr lang="en-US" altLang="zh-CN" sz="1400" b="1" dirty="0" smtClean="0">
                <a:solidFill>
                  <a:srgbClr val="555555"/>
                </a:solidFill>
                <a:cs typeface="+mn-ea"/>
              </a:rPr>
              <a:t>vue.js</a:t>
            </a:r>
            <a:r>
              <a:rPr lang="zh-CN" altLang="zh-CN" sz="1400" b="1" dirty="0" smtClean="0">
                <a:solidFill>
                  <a:srgbClr val="555555"/>
                </a:solidFill>
                <a:cs typeface="+mn-ea"/>
              </a:rPr>
              <a:t>框架</a:t>
            </a:r>
            <a:r>
              <a:rPr lang="zh-CN" altLang="zh-CN" sz="1400" b="1" dirty="0">
                <a:solidFill>
                  <a:srgbClr val="555555"/>
                </a:solidFill>
                <a:cs typeface="+mn-ea"/>
              </a:rPr>
              <a:t>为主</a:t>
            </a:r>
            <a:r>
              <a:rPr lang="zh-CN" altLang="zh-CN" sz="1400" b="1" dirty="0" smtClean="0">
                <a:solidFill>
                  <a:srgbClr val="555555"/>
                </a:solidFill>
                <a:cs typeface="+mn-ea"/>
              </a:rPr>
              <a:t>，一</a:t>
            </a:r>
            <a:r>
              <a:rPr lang="zh-CN" altLang="zh-CN" sz="1400" b="1" dirty="0">
                <a:solidFill>
                  <a:srgbClr val="555555"/>
                </a:solidFill>
                <a:cs typeface="+mn-ea"/>
              </a:rPr>
              <a:t>个简单、轻量级的渐进</a:t>
            </a:r>
            <a:r>
              <a:rPr lang="zh-CN" altLang="zh-CN" sz="1400" b="1" dirty="0" smtClean="0">
                <a:solidFill>
                  <a:srgbClr val="555555"/>
                </a:solidFill>
                <a:cs typeface="+mn-ea"/>
              </a:rPr>
              <a:t>框架</a:t>
            </a:r>
            <a:r>
              <a:rPr lang="zh-CN" altLang="en-US" sz="1400" b="1" dirty="0" smtClean="0">
                <a:solidFill>
                  <a:srgbClr val="555555"/>
                </a:solidFill>
                <a:cs typeface="+mn-ea"/>
              </a:rPr>
              <a:t>；组件化和数据双向绑定让</a:t>
            </a:r>
            <a:endParaRPr lang="en-US" altLang="zh-CN" sz="1400" b="1" dirty="0" smtClean="0">
              <a:solidFill>
                <a:srgbClr val="555555"/>
              </a:solidFill>
              <a:cs typeface="+mn-ea"/>
            </a:endParaRPr>
          </a:p>
          <a:p>
            <a:pPr>
              <a:lnSpc>
                <a:spcPct val="150000"/>
              </a:lnSpc>
            </a:pPr>
            <a:r>
              <a:rPr lang="zh-CN" altLang="en-US" sz="1400" b="1" dirty="0" smtClean="0">
                <a:solidFill>
                  <a:srgbClr val="555555"/>
                </a:solidFill>
                <a:cs typeface="+mn-ea"/>
              </a:rPr>
              <a:t>开发者专注于视图层逻辑，更高效地完成任务</a:t>
            </a:r>
            <a:endParaRPr lang="zh-CN" altLang="en-US" sz="1400" b="1" dirty="0">
              <a:solidFill>
                <a:srgbClr val="555555"/>
              </a:solidFill>
              <a:cs typeface="+mn-ea"/>
            </a:endParaRPr>
          </a:p>
        </p:txBody>
      </p:sp>
      <p:sp>
        <p:nvSpPr>
          <p:cNvPr id="53" name="矩形 52"/>
          <p:cNvSpPr/>
          <p:nvPr/>
        </p:nvSpPr>
        <p:spPr>
          <a:xfrm>
            <a:off x="2787296" y="3187259"/>
            <a:ext cx="6096000" cy="523220"/>
          </a:xfrm>
          <a:prstGeom prst="rect">
            <a:avLst/>
          </a:prstGeom>
        </p:spPr>
        <p:txBody>
          <a:bodyPr>
            <a:spAutoFit/>
          </a:bodyPr>
          <a:lstStyle/>
          <a:p>
            <a:r>
              <a:rPr lang="zh-CN" altLang="en-US" sz="1400" b="1" dirty="0" smtClean="0">
                <a:solidFill>
                  <a:srgbClr val="555555"/>
                </a:solidFill>
                <a:cs typeface="+mn-ea"/>
              </a:rPr>
              <a:t>使用</a:t>
            </a:r>
            <a:r>
              <a:rPr lang="en-US" altLang="zh-CN" sz="1400" b="1" dirty="0" smtClean="0">
                <a:solidFill>
                  <a:srgbClr val="555555"/>
                </a:solidFill>
                <a:cs typeface="+mn-ea"/>
              </a:rPr>
              <a:t>node.js</a:t>
            </a:r>
            <a:r>
              <a:rPr lang="en-US" altLang="zh-CN" sz="1400" b="1" dirty="0">
                <a:solidFill>
                  <a:srgbClr val="555555"/>
                </a:solidFill>
                <a:cs typeface="+mn-ea"/>
              </a:rPr>
              <a:t>,</a:t>
            </a:r>
            <a:r>
              <a:rPr lang="zh-CN" altLang="zh-CN" sz="1400" b="1" dirty="0" smtClean="0">
                <a:solidFill>
                  <a:srgbClr val="555555"/>
                </a:solidFill>
                <a:cs typeface="+mn-ea"/>
              </a:rPr>
              <a:t>一</a:t>
            </a:r>
            <a:r>
              <a:rPr lang="zh-CN" altLang="zh-CN" sz="1400" b="1" dirty="0">
                <a:solidFill>
                  <a:srgbClr val="555555"/>
                </a:solidFill>
                <a:cs typeface="+mn-ea"/>
              </a:rPr>
              <a:t>个基于服务器端的</a:t>
            </a:r>
            <a:r>
              <a:rPr lang="zh-CN" altLang="zh-CN" sz="1400" b="1" dirty="0" smtClean="0">
                <a:solidFill>
                  <a:srgbClr val="555555"/>
                </a:solidFill>
                <a:cs typeface="+mn-ea"/>
              </a:rPr>
              <a:t>但是</a:t>
            </a:r>
            <a:r>
              <a:rPr lang="zh-CN" altLang="zh-CN" sz="1400" b="1" dirty="0">
                <a:solidFill>
                  <a:srgbClr val="555555"/>
                </a:solidFill>
                <a:cs typeface="+mn-ea"/>
              </a:rPr>
              <a:t>以</a:t>
            </a:r>
            <a:r>
              <a:rPr lang="en-US" altLang="zh-CN" sz="1400" b="1" dirty="0" err="1">
                <a:solidFill>
                  <a:srgbClr val="555555"/>
                </a:solidFill>
                <a:cs typeface="+mn-ea"/>
              </a:rPr>
              <a:t>Javascript</a:t>
            </a:r>
            <a:r>
              <a:rPr lang="zh-CN" altLang="zh-CN" sz="1400" b="1" dirty="0">
                <a:solidFill>
                  <a:srgbClr val="555555"/>
                </a:solidFill>
                <a:cs typeface="+mn-ea"/>
              </a:rPr>
              <a:t>作为运行环境的</a:t>
            </a:r>
            <a:r>
              <a:rPr lang="zh-CN" altLang="zh-CN" sz="1400" b="1" dirty="0" smtClean="0">
                <a:solidFill>
                  <a:srgbClr val="555555"/>
                </a:solidFill>
                <a:cs typeface="+mn-ea"/>
              </a:rPr>
              <a:t>语言</a:t>
            </a:r>
            <a:r>
              <a:rPr lang="zh-CN" altLang="en-US" sz="1400" b="1" dirty="0" smtClean="0">
                <a:solidFill>
                  <a:srgbClr val="555555"/>
                </a:solidFill>
                <a:cs typeface="+mn-ea"/>
              </a:rPr>
              <a:t>，非阻塞、事件驱动等特性</a:t>
            </a:r>
            <a:r>
              <a:rPr lang="zh-CN" altLang="zh-CN" sz="1400" b="1" dirty="0">
                <a:solidFill>
                  <a:srgbClr val="555555"/>
                </a:solidFill>
                <a:cs typeface="+mn-ea"/>
              </a:rPr>
              <a:t>让高并发在的轮询和</a:t>
            </a:r>
            <a:r>
              <a:rPr lang="en-US" altLang="zh-CN" sz="1400" b="1" dirty="0">
                <a:solidFill>
                  <a:srgbClr val="555555"/>
                </a:solidFill>
                <a:cs typeface="+mn-ea"/>
              </a:rPr>
              <a:t>comet</a:t>
            </a:r>
            <a:r>
              <a:rPr lang="zh-CN" altLang="zh-CN" sz="1400" b="1" dirty="0">
                <a:solidFill>
                  <a:srgbClr val="555555"/>
                </a:solidFill>
                <a:cs typeface="+mn-ea"/>
              </a:rPr>
              <a:t>构建的应用中成为可能</a:t>
            </a:r>
            <a:r>
              <a:rPr lang="zh-CN" altLang="zh-CN" sz="1400" b="1" dirty="0"/>
              <a:t>。</a:t>
            </a:r>
            <a:endParaRPr lang="zh-CN" altLang="en-US" sz="1400" b="1" dirty="0">
              <a:solidFill>
                <a:srgbClr val="555555"/>
              </a:solidFill>
              <a:cs typeface="+mn-ea"/>
            </a:endParaRPr>
          </a:p>
        </p:txBody>
      </p:sp>
      <p:sp>
        <p:nvSpPr>
          <p:cNvPr id="54" name="矩形 53"/>
          <p:cNvSpPr/>
          <p:nvPr/>
        </p:nvSpPr>
        <p:spPr>
          <a:xfrm>
            <a:off x="2503481" y="4714322"/>
            <a:ext cx="6096000" cy="523220"/>
          </a:xfrm>
          <a:prstGeom prst="rect">
            <a:avLst/>
          </a:prstGeom>
        </p:spPr>
        <p:txBody>
          <a:bodyPr>
            <a:spAutoFit/>
          </a:bodyPr>
          <a:lstStyle/>
          <a:p>
            <a:r>
              <a:rPr lang="zh-CN" altLang="zh-CN" sz="1400" b="1" dirty="0" smtClean="0">
                <a:solidFill>
                  <a:srgbClr val="555555"/>
                </a:solidFill>
                <a:cs typeface="+mn-ea"/>
              </a:rPr>
              <a:t>使用</a:t>
            </a:r>
            <a:r>
              <a:rPr lang="en-US" altLang="zh-CN" sz="1400" b="1" dirty="0" err="1">
                <a:solidFill>
                  <a:srgbClr val="555555"/>
                </a:solidFill>
                <a:cs typeface="+mn-ea"/>
              </a:rPr>
              <a:t>MongoDB</a:t>
            </a:r>
            <a:r>
              <a:rPr lang="zh-CN" altLang="zh-CN" sz="1400" b="1" dirty="0" smtClean="0">
                <a:solidFill>
                  <a:srgbClr val="555555"/>
                </a:solidFill>
                <a:cs typeface="+mn-ea"/>
              </a:rPr>
              <a:t>，基于</a:t>
            </a:r>
            <a:r>
              <a:rPr lang="zh-CN" altLang="zh-CN" sz="1400" b="1" dirty="0">
                <a:solidFill>
                  <a:srgbClr val="555555"/>
                </a:solidFill>
                <a:cs typeface="+mn-ea"/>
              </a:rPr>
              <a:t>分布式文件存储，通常可以存储更为繁杂的数据类型</a:t>
            </a:r>
            <a:r>
              <a:rPr lang="zh-CN" altLang="zh-CN" sz="1400" b="1" dirty="0" smtClean="0">
                <a:solidFill>
                  <a:srgbClr val="555555"/>
                </a:solidFill>
                <a:cs typeface="+mn-ea"/>
              </a:rPr>
              <a:t>。</a:t>
            </a:r>
            <a:r>
              <a:rPr lang="en-US" altLang="zh-CN" sz="1400" b="1" dirty="0" err="1">
                <a:solidFill>
                  <a:srgbClr val="555555"/>
                </a:solidFill>
                <a:cs typeface="+mn-ea"/>
              </a:rPr>
              <a:t>Mongodb-GridFS</a:t>
            </a:r>
            <a:r>
              <a:rPr lang="zh-CN" altLang="zh-CN" sz="1400" b="1" dirty="0">
                <a:solidFill>
                  <a:srgbClr val="555555"/>
                </a:solidFill>
                <a:cs typeface="+mn-ea"/>
              </a:rPr>
              <a:t>子</a:t>
            </a:r>
            <a:r>
              <a:rPr lang="zh-CN" altLang="zh-CN" sz="1400" b="1" dirty="0" smtClean="0">
                <a:solidFill>
                  <a:srgbClr val="555555"/>
                </a:solidFill>
                <a:cs typeface="+mn-ea"/>
              </a:rPr>
              <a:t>模块</a:t>
            </a:r>
            <a:r>
              <a:rPr lang="zh-CN" altLang="en-US" sz="1400" b="1" dirty="0" smtClean="0">
                <a:solidFill>
                  <a:srgbClr val="555555"/>
                </a:solidFill>
                <a:cs typeface="+mn-ea"/>
              </a:rPr>
              <a:t>可专门处理大型文件</a:t>
            </a:r>
            <a:endParaRPr lang="zh-CN" altLang="en-US" sz="1400" b="1" dirty="0">
              <a:solidFill>
                <a:srgbClr val="555555"/>
              </a:solidFill>
              <a:cs typeface="+mn-ea"/>
            </a:endParaRPr>
          </a:p>
        </p:txBody>
      </p:sp>
    </p:spTree>
    <p:extLst>
      <p:ext uri="{BB962C8B-B14F-4D97-AF65-F5344CB8AC3E}">
        <p14:creationId xmlns:p14="http://schemas.microsoft.com/office/powerpoint/2010/main" val="18594077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ppt_x</p:attrName>
                                        </p:attrNameLst>
                                      </p:cBhvr>
                                      <p:tavLst>
                                        <p:tav tm="0">
                                          <p:val>
                                            <p:strVal val="#ppt_x-#ppt_w/2"/>
                                          </p:val>
                                        </p:tav>
                                        <p:tav tm="100000">
                                          <p:val>
                                            <p:strVal val="#ppt_x"/>
                                          </p:val>
                                        </p:tav>
                                      </p:tavLst>
                                    </p:anim>
                                    <p:anim calcmode="lin" valueType="num">
                                      <p:cBhvr>
                                        <p:cTn id="8" dur="500" fill="hold"/>
                                        <p:tgtEl>
                                          <p:spTgt spid="52"/>
                                        </p:tgtEl>
                                        <p:attrNameLst>
                                          <p:attrName>ppt_y</p:attrName>
                                        </p:attrNameLst>
                                      </p:cBhvr>
                                      <p:tavLst>
                                        <p:tav tm="0">
                                          <p:val>
                                            <p:strVal val="#ppt_y"/>
                                          </p:val>
                                        </p:tav>
                                        <p:tav tm="100000">
                                          <p:val>
                                            <p:strVal val="#ppt_y"/>
                                          </p:val>
                                        </p:tav>
                                      </p:tavLst>
                                    </p:anim>
                                    <p:anim calcmode="lin" valueType="num">
                                      <p:cBhvr>
                                        <p:cTn id="9" dur="500" fill="hold"/>
                                        <p:tgtEl>
                                          <p:spTgt spid="52"/>
                                        </p:tgtEl>
                                        <p:attrNameLst>
                                          <p:attrName>ppt_w</p:attrName>
                                        </p:attrNameLst>
                                      </p:cBhvr>
                                      <p:tavLst>
                                        <p:tav tm="0">
                                          <p:val>
                                            <p:fltVal val="0"/>
                                          </p:val>
                                        </p:tav>
                                        <p:tav tm="100000">
                                          <p:val>
                                            <p:strVal val="#ppt_w"/>
                                          </p:val>
                                        </p:tav>
                                      </p:tavLst>
                                    </p:anim>
                                    <p:anim calcmode="lin" valueType="num">
                                      <p:cBhvr>
                                        <p:cTn id="10" dur="500" fill="hold"/>
                                        <p:tgtEl>
                                          <p:spTgt spid="52"/>
                                        </p:tgtEl>
                                        <p:attrNameLst>
                                          <p:attrName>ppt_h</p:attrName>
                                        </p:attrNameLst>
                                      </p:cBhvr>
                                      <p:tavLst>
                                        <p:tav tm="0">
                                          <p:val>
                                            <p:strVal val="#ppt_h"/>
                                          </p:val>
                                        </p:tav>
                                        <p:tav tm="100000">
                                          <p:val>
                                            <p:strVal val="#ppt_h"/>
                                          </p:val>
                                        </p:tav>
                                      </p:tavLst>
                                    </p:anim>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08333E-7 7.40741E-7 L -2.08333E-7 -0.47384 " pathEditMode="relative" rAng="0" ptsTypes="AA">
                                      <p:cBhvr>
                                        <p:cTn id="14" dur="1500" spd="-100000" fill="hold"/>
                                        <p:tgtEl>
                                          <p:spTgt spid="28"/>
                                        </p:tgtEl>
                                        <p:attrNameLst>
                                          <p:attrName>ppt_x</p:attrName>
                                          <p:attrName>ppt_y</p:attrName>
                                        </p:attrNameLst>
                                      </p:cBhvr>
                                      <p:rCtr x="0" y="-23704"/>
                                    </p:animMotion>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500"/>
                            </p:stCondLst>
                            <p:childTnLst>
                              <p:par>
                                <p:cTn id="19" presetID="42" presetClass="path" presetSubtype="0" accel="50000" decel="50000" fill="hold" nodeType="afterEffect">
                                  <p:stCondLst>
                                    <p:cond delay="0"/>
                                  </p:stCondLst>
                                  <p:childTnLst>
                                    <p:animMotion origin="layout" path="M -2.08333E-7 1.85185E-6 L -2.08333E-7 -0.22639 " pathEditMode="relative" rAng="0" ptsTypes="AA">
                                      <p:cBhvr>
                                        <p:cTn id="20" dur="1500" spd="-100000" fill="hold"/>
                                        <p:tgtEl>
                                          <p:spTgt spid="15"/>
                                        </p:tgtEl>
                                        <p:attrNameLst>
                                          <p:attrName>ppt_x</p:attrName>
                                          <p:attrName>ppt_y</p:attrName>
                                        </p:attrNameLst>
                                      </p:cBhvr>
                                      <p:rCtr x="0" y="-11319"/>
                                    </p:animMotion>
                                  </p:childTnLst>
                                </p:cTn>
                              </p:par>
                            </p:childTnLst>
                          </p:cTn>
                        </p:par>
                        <p:par>
                          <p:cTn id="21" fill="hold">
                            <p:stCondLst>
                              <p:cond delay="30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3000"/>
                            </p:stCondLst>
                            <p:childTnLst>
                              <p:par>
                                <p:cTn id="25" presetID="42" presetClass="path" presetSubtype="0" accel="50000" decel="50000" fill="hold" nodeType="afterEffect">
                                  <p:stCondLst>
                                    <p:cond delay="0"/>
                                  </p:stCondLst>
                                  <p:childTnLst>
                                    <p:animMotion origin="layout" path="M -2.08333E-7 2.96296E-6 L -2.08333E-7 -0.22639 " pathEditMode="relative" rAng="0" ptsTypes="AA">
                                      <p:cBhvr>
                                        <p:cTn id="26" dur="1500" spd="-100000" fill="hold"/>
                                        <p:tgtEl>
                                          <p:spTgt spid="2"/>
                                        </p:tgtEl>
                                        <p:attrNameLst>
                                          <p:attrName>ppt_x</p:attrName>
                                          <p:attrName>ppt_y</p:attrName>
                                        </p:attrNameLst>
                                      </p:cBhvr>
                                      <p:rCtr x="0" y="-11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43" y="2056466"/>
            <a:ext cx="5486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54577" y="1747866"/>
            <a:ext cx="3690036"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nSpc>
                <a:spcPct val="150000"/>
              </a:lnSpc>
              <a:buNone/>
            </a:pPr>
            <a:r>
              <a:rPr lang="zh-CN" altLang="zh-CN" sz="1800" dirty="0" smtClean="0">
                <a:latin typeface="+mn-ea"/>
                <a:ea typeface="+mn-ea"/>
              </a:rPr>
              <a:t>用户</a:t>
            </a:r>
            <a:r>
              <a:rPr lang="zh-CN" altLang="zh-CN" sz="1800" dirty="0">
                <a:latin typeface="+mn-ea"/>
                <a:ea typeface="+mn-ea"/>
              </a:rPr>
              <a:t>包括游客</a:t>
            </a:r>
            <a:r>
              <a:rPr lang="zh-CN" altLang="zh-CN" sz="1800" dirty="0" smtClean="0">
                <a:latin typeface="+mn-ea"/>
                <a:ea typeface="+mn-ea"/>
              </a:rPr>
              <a:t>、</a:t>
            </a:r>
            <a:r>
              <a:rPr lang="zh-CN" altLang="en-US" sz="1800" dirty="0">
                <a:latin typeface="+mn-ea"/>
                <a:ea typeface="+mn-ea"/>
              </a:rPr>
              <a:t>注册</a:t>
            </a:r>
            <a:r>
              <a:rPr lang="zh-CN" altLang="zh-CN" sz="1800" dirty="0" smtClean="0">
                <a:latin typeface="+mn-ea"/>
                <a:ea typeface="+mn-ea"/>
              </a:rPr>
              <a:t>用户，</a:t>
            </a:r>
            <a:r>
              <a:rPr lang="zh-CN" altLang="zh-CN" sz="1800" dirty="0">
                <a:latin typeface="+mn-ea"/>
                <a:ea typeface="+mn-ea"/>
              </a:rPr>
              <a:t>游客只能浏览博客内容和文章</a:t>
            </a:r>
            <a:r>
              <a:rPr lang="zh-CN" altLang="zh-CN" sz="1800" dirty="0" smtClean="0">
                <a:latin typeface="+mn-ea"/>
                <a:ea typeface="+mn-ea"/>
              </a:rPr>
              <a:t>；</a:t>
            </a:r>
            <a:r>
              <a:rPr lang="zh-CN" altLang="en-US" sz="1800" dirty="0">
                <a:latin typeface="+mn-ea"/>
                <a:ea typeface="+mn-ea"/>
              </a:rPr>
              <a:t>注册</a:t>
            </a:r>
            <a:r>
              <a:rPr lang="zh-CN" altLang="zh-CN" sz="1800" dirty="0" smtClean="0">
                <a:latin typeface="+mn-ea"/>
                <a:ea typeface="+mn-ea"/>
              </a:rPr>
              <a:t>用户</a:t>
            </a:r>
            <a:r>
              <a:rPr lang="zh-CN" altLang="zh-CN" sz="1800" dirty="0">
                <a:latin typeface="+mn-ea"/>
                <a:ea typeface="+mn-ea"/>
              </a:rPr>
              <a:t>除了享受游客拥有的权利外，还能发表评论、设置自己的博客界面</a:t>
            </a:r>
            <a:r>
              <a:rPr lang="en-US" altLang="zh-CN" sz="1800" dirty="0">
                <a:latin typeface="+mn-ea"/>
                <a:ea typeface="+mn-ea"/>
              </a:rPr>
              <a:t>UI</a:t>
            </a:r>
            <a:r>
              <a:rPr lang="zh-CN" altLang="zh-CN" sz="1800" dirty="0">
                <a:latin typeface="+mn-ea"/>
                <a:ea typeface="+mn-ea"/>
              </a:rPr>
              <a:t>、发布博</a:t>
            </a:r>
            <a:r>
              <a:rPr lang="zh-CN" altLang="zh-CN" sz="1800" dirty="0" smtClean="0">
                <a:latin typeface="+mn-ea"/>
                <a:ea typeface="+mn-ea"/>
              </a:rPr>
              <a:t>文</a:t>
            </a:r>
            <a:r>
              <a:rPr lang="zh-CN" altLang="en-US" sz="1800" dirty="0" smtClean="0">
                <a:latin typeface="+mn-ea"/>
                <a:ea typeface="+mn-ea"/>
              </a:rPr>
              <a:t>等</a:t>
            </a:r>
            <a:endParaRPr lang="zh-CN" altLang="zh-CN" sz="1800" dirty="0">
              <a:latin typeface="+mn-ea"/>
              <a:ea typeface="+mn-ea"/>
            </a:endParaRP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程序设计</a:t>
            </a:r>
            <a:endParaRPr lang="zh-CN" altLang="en-US" b="0" dirty="0">
              <a:solidFill>
                <a:srgbClr val="444444"/>
              </a:solidFill>
              <a:latin typeface="+mn-lt"/>
              <a:ea typeface="+mn-ea"/>
              <a:cs typeface="+mn-ea"/>
              <a:sym typeface="+mn-lt"/>
            </a:endParaRPr>
          </a:p>
        </p:txBody>
      </p:sp>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7" y="1697216"/>
            <a:ext cx="2020576"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155049" y="1855133"/>
              <a:ext cx="964690" cy="226986"/>
            </a:xfrm>
            <a:prstGeom prst="rect">
              <a:avLst/>
            </a:prstGeom>
            <a:noFill/>
          </p:spPr>
          <p:txBody>
            <a:bodyPr wrap="none" rtlCol="0">
              <a:spAutoFit/>
            </a:bodyPr>
            <a:lstStyle/>
            <a:p>
              <a:pPr algn="r"/>
              <a:r>
                <a:rPr lang="zh-CN" altLang="en-US" dirty="0">
                  <a:solidFill>
                    <a:schemeClr val="bg1"/>
                  </a:solidFill>
                  <a:cs typeface="+mn-ea"/>
                  <a:sym typeface="+mn-lt"/>
                </a:rPr>
                <a:t>角色</a:t>
              </a:r>
              <a:r>
                <a:rPr lang="zh-CN" altLang="en-US" dirty="0" smtClean="0">
                  <a:solidFill>
                    <a:schemeClr val="bg1"/>
                  </a:solidFill>
                  <a:cs typeface="+mn-ea"/>
                  <a:sym typeface="+mn-lt"/>
                </a:rPr>
                <a:t>需求</a:t>
              </a:r>
              <a:r>
                <a:rPr lang="zh-CN" altLang="en-US" dirty="0" smtClean="0">
                  <a:solidFill>
                    <a:schemeClr val="bg1"/>
                  </a:solidFill>
                  <a:cs typeface="+mn-ea"/>
                  <a:sym typeface="+mn-lt"/>
                </a:rPr>
                <a:t>设计</a:t>
              </a:r>
              <a:endParaRPr lang="zh-CN" altLang="en-US" dirty="0">
                <a:solidFill>
                  <a:schemeClr val="bg1"/>
                </a:solidFill>
                <a:cs typeface="+mn-ea"/>
                <a:sym typeface="+mn-lt"/>
              </a:endParaRPr>
            </a:p>
          </p:txBody>
        </p:sp>
      </p:grpSp>
    </p:spTree>
    <p:extLst>
      <p:ext uri="{BB962C8B-B14F-4D97-AF65-F5344CB8AC3E}">
        <p14:creationId xmlns:p14="http://schemas.microsoft.com/office/powerpoint/2010/main" val="16006190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1000"/>
                                        <p:tgtEl>
                                          <p:spTgt spid="3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xmlns=""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a16="http://schemas.microsoft.com/office/drawing/2014/main" xmlns=""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sp>
        <p:nvSpPr>
          <p:cNvPr id="25" name="Rectangle 13" descr="FD1DDF730CE4456e89755B07FE1653D0# #Rectangle 13">
            <a:extLst>
              <a:ext uri="{FF2B5EF4-FFF2-40B4-BE49-F238E27FC236}">
                <a16:creationId xmlns:a16="http://schemas.microsoft.com/office/drawing/2014/main" xmlns="" id="{9EC5ED2F-29D8-49F8-A029-16EECD59F840}"/>
              </a:ext>
            </a:extLst>
          </p:cNvPr>
          <p:cNvSpPr>
            <a:spLocks noChangeArrowheads="1"/>
          </p:cNvSpPr>
          <p:nvPr/>
        </p:nvSpPr>
        <p:spPr bwMode="auto">
          <a:xfrm>
            <a:off x="7154577" y="1747866"/>
            <a:ext cx="3690036"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nSpc>
                <a:spcPct val="150000"/>
              </a:lnSpc>
              <a:buNone/>
            </a:pPr>
            <a:r>
              <a:rPr lang="zh-CN" altLang="zh-CN" sz="1800" dirty="0">
                <a:latin typeface="+mn-ea"/>
                <a:ea typeface="+mn-ea"/>
              </a:rPr>
              <a:t>博客的使用人群趋向</a:t>
            </a:r>
            <a:r>
              <a:rPr lang="zh-CN" altLang="zh-CN" sz="1800" dirty="0" smtClean="0">
                <a:latin typeface="+mn-ea"/>
                <a:ea typeface="+mn-ea"/>
              </a:rPr>
              <a:t>年轻化</a:t>
            </a:r>
            <a:r>
              <a:rPr lang="zh-CN" altLang="en-US" sz="1800" dirty="0" smtClean="0">
                <a:latin typeface="+mn-ea"/>
                <a:ea typeface="+mn-ea"/>
              </a:rPr>
              <a:t>，</a:t>
            </a:r>
            <a:r>
              <a:rPr lang="zh-CN" altLang="zh-CN" sz="1800" dirty="0">
                <a:latin typeface="+mn-ea"/>
                <a:ea typeface="+mn-ea"/>
              </a:rPr>
              <a:t>对于界面</a:t>
            </a:r>
            <a:r>
              <a:rPr lang="zh-CN" altLang="zh-CN" sz="1800" dirty="0" smtClean="0">
                <a:latin typeface="+mn-ea"/>
                <a:ea typeface="+mn-ea"/>
              </a:rPr>
              <a:t>则倾向</a:t>
            </a:r>
            <a:r>
              <a:rPr lang="zh-CN" altLang="zh-CN" sz="1800" dirty="0">
                <a:latin typeface="+mn-ea"/>
                <a:ea typeface="+mn-ea"/>
              </a:rPr>
              <a:t>于简洁、交互友好且可读性高的设计，因此在本次的博客平台开发中，主要参考了市面上同类网站</a:t>
            </a:r>
            <a:r>
              <a:rPr lang="en-US" altLang="zh-CN" sz="1800" dirty="0" err="1">
                <a:latin typeface="+mn-ea"/>
                <a:ea typeface="+mn-ea"/>
              </a:rPr>
              <a:t>squarespace</a:t>
            </a:r>
            <a:r>
              <a:rPr lang="zh-CN" altLang="zh-CN" sz="1800" dirty="0">
                <a:latin typeface="+mn-ea"/>
                <a:ea typeface="+mn-ea"/>
              </a:rPr>
              <a:t>的设计</a:t>
            </a:r>
            <a:r>
              <a:rPr lang="zh-CN" altLang="zh-CN" sz="1800" dirty="0" smtClean="0">
                <a:latin typeface="+mn-ea"/>
                <a:ea typeface="+mn-ea"/>
              </a:rPr>
              <a:t>，</a:t>
            </a:r>
            <a:r>
              <a:rPr lang="zh-CN" altLang="en-US" sz="1800" dirty="0" smtClean="0">
                <a:latin typeface="+mn-ea"/>
                <a:ea typeface="+mn-ea"/>
              </a:rPr>
              <a:t>以白底黑子为主，并适当留白，</a:t>
            </a:r>
            <a:r>
              <a:rPr lang="zh-CN" altLang="zh-CN" sz="1800" dirty="0" smtClean="0">
                <a:latin typeface="+mn-ea"/>
                <a:ea typeface="+mn-ea"/>
              </a:rPr>
              <a:t>并</a:t>
            </a:r>
            <a:r>
              <a:rPr lang="zh-CN" altLang="zh-CN" sz="1800" dirty="0">
                <a:latin typeface="+mn-ea"/>
                <a:ea typeface="+mn-ea"/>
              </a:rPr>
              <a:t>根据平台的产品定位作出适当地</a:t>
            </a:r>
            <a:r>
              <a:rPr lang="zh-CN" altLang="zh-CN" sz="1800" dirty="0" smtClean="0">
                <a:latin typeface="+mn-ea"/>
                <a:ea typeface="+mn-ea"/>
              </a:rPr>
              <a:t>调整</a:t>
            </a:r>
            <a:endParaRPr lang="zh-CN" altLang="zh-CN" sz="1800" dirty="0">
              <a:latin typeface="+mn-ea"/>
              <a:ea typeface="+mn-ea"/>
            </a:endParaRPr>
          </a:p>
        </p:txBody>
      </p:sp>
      <p:sp>
        <p:nvSpPr>
          <p:cNvPr id="39" name="TextBox 42">
            <a:extLst>
              <a:ext uri="{FF2B5EF4-FFF2-40B4-BE49-F238E27FC236}">
                <a16:creationId xmlns:a16="http://schemas.microsoft.com/office/drawing/2014/main" xmlns=""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smtClean="0">
                <a:solidFill>
                  <a:srgbClr val="444444"/>
                </a:solidFill>
                <a:latin typeface="+mn-lt"/>
                <a:ea typeface="+mn-ea"/>
                <a:cs typeface="+mn-ea"/>
                <a:sym typeface="+mn-lt"/>
              </a:rPr>
              <a:t>2.2 </a:t>
            </a:r>
            <a:r>
              <a:rPr lang="zh-CN" altLang="en-US" b="0" dirty="0" smtClean="0">
                <a:solidFill>
                  <a:srgbClr val="444444"/>
                </a:solidFill>
                <a:latin typeface="+mn-lt"/>
                <a:ea typeface="+mn-ea"/>
                <a:cs typeface="+mn-ea"/>
                <a:sym typeface="+mn-lt"/>
              </a:rPr>
              <a:t>程序设计</a:t>
            </a:r>
            <a:endParaRPr lang="zh-CN" altLang="en-US" b="0" dirty="0">
              <a:solidFill>
                <a:srgbClr val="444444"/>
              </a:solidFill>
              <a:latin typeface="+mn-lt"/>
              <a:ea typeface="+mn-ea"/>
              <a:cs typeface="+mn-ea"/>
              <a:sym typeface="+mn-lt"/>
            </a:endParaRPr>
          </a:p>
        </p:txBody>
      </p:sp>
      <p:pic>
        <p:nvPicPr>
          <p:cNvPr id="2050"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736" y="966014"/>
            <a:ext cx="5486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xmlns="" id="{06111A98-50D4-48E8-BFB4-4C857064CF1A}"/>
              </a:ext>
            </a:extLst>
          </p:cNvPr>
          <p:cNvGrpSpPr>
            <a:grpSpLocks noChangeAspect="1"/>
          </p:cNvGrpSpPr>
          <p:nvPr/>
        </p:nvGrpSpPr>
        <p:grpSpPr>
          <a:xfrm>
            <a:off x="5153167" y="1697216"/>
            <a:ext cx="2020576" cy="1683815"/>
            <a:chOff x="1017666" y="1460660"/>
            <a:chExt cx="1241816" cy="1034848"/>
          </a:xfrm>
        </p:grpSpPr>
        <p:grpSp>
          <p:nvGrpSpPr>
            <p:cNvPr id="3" name="组合 2">
              <a:extLst>
                <a:ext uri="{FF2B5EF4-FFF2-40B4-BE49-F238E27FC236}">
                  <a16:creationId xmlns:a16="http://schemas.microsoft.com/office/drawing/2014/main" xmlns=""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a16="http://schemas.microsoft.com/office/drawing/2014/main" xmlns=""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a16="http://schemas.microsoft.com/office/drawing/2014/main" xmlns=""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a16="http://schemas.microsoft.com/office/drawing/2014/main" xmlns="" id="{1EF883BA-B124-4154-9BFA-9AC5C2B9A0E0}"/>
                </a:ext>
              </a:extLst>
            </p:cNvPr>
            <p:cNvSpPr txBox="1"/>
            <p:nvPr/>
          </p:nvSpPr>
          <p:spPr>
            <a:xfrm>
              <a:off x="1301215" y="1864591"/>
              <a:ext cx="680958" cy="226986"/>
            </a:xfrm>
            <a:prstGeom prst="rect">
              <a:avLst/>
            </a:prstGeom>
            <a:noFill/>
          </p:spPr>
          <p:txBody>
            <a:bodyPr wrap="none" rtlCol="0">
              <a:spAutoFit/>
            </a:bodyPr>
            <a:lstStyle/>
            <a:p>
              <a:pPr algn="r"/>
              <a:r>
                <a:rPr lang="zh-CN" altLang="en-US" dirty="0">
                  <a:solidFill>
                    <a:schemeClr val="bg1"/>
                  </a:solidFill>
                  <a:cs typeface="+mn-ea"/>
                  <a:sym typeface="+mn-lt"/>
                </a:rPr>
                <a:t>界面</a:t>
              </a:r>
              <a:r>
                <a:rPr lang="zh-CN" altLang="en-US" dirty="0" smtClean="0">
                  <a:solidFill>
                    <a:schemeClr val="bg1"/>
                  </a:solidFill>
                  <a:cs typeface="+mn-ea"/>
                  <a:sym typeface="+mn-lt"/>
                </a:rPr>
                <a:t>设计</a:t>
              </a:r>
              <a:endParaRPr lang="zh-CN" altLang="en-US" dirty="0">
                <a:solidFill>
                  <a:schemeClr val="bg1"/>
                </a:solidFill>
                <a:cs typeface="+mn-ea"/>
                <a:sym typeface="+mn-lt"/>
              </a:endParaRPr>
            </a:p>
          </p:txBody>
        </p:sp>
      </p:grpSp>
      <p:pic>
        <p:nvPicPr>
          <p:cNvPr id="2051"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36" y="3871245"/>
            <a:ext cx="54864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098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down)">
                                      <p:cBhvr>
                                        <p:cTn id="19" dur="1000"/>
                                        <p:tgtEl>
                                          <p:spTgt spid="3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TotalTime>
  <Words>959</Words>
  <Application>Microsoft Office PowerPoint</Application>
  <PresentationFormat>自定义</PresentationFormat>
  <Paragraphs>101</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jojo</cp:lastModifiedBy>
  <cp:revision>207</cp:revision>
  <dcterms:created xsi:type="dcterms:W3CDTF">2019-03-07T05:23:18Z</dcterms:created>
  <dcterms:modified xsi:type="dcterms:W3CDTF">2020-05-25T03:33:29Z</dcterms:modified>
</cp:coreProperties>
</file>