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4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4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48"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4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5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4"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7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8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8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8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8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0"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9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9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93"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9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9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2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0541880" y="106560"/>
            <a:ext cx="1627560" cy="995760"/>
          </a:xfrm>
          <a:custGeom>
            <a:avLst/>
            <a:gdLst/>
            <a:ahLst/>
            <a:rect l="l" t="t" r="r" b="b"/>
            <a:pathLst>
              <a:path w="1628173" h="996449">
                <a:moveTo>
                  <a:pt x="0" y="0"/>
                </a:moveTo>
                <a:lnTo>
                  <a:pt x="1624745" y="0"/>
                </a:lnTo>
                <a:lnTo>
                  <a:pt x="1628173" y="6651"/>
                </a:lnTo>
                <a:lnTo>
                  <a:pt x="1628173" y="996449"/>
                </a:lnTo>
                <a:lnTo>
                  <a:pt x="507850" y="996449"/>
                </a:lnTo>
                <a:lnTo>
                  <a:pt x="0" y="11135"/>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73440" y="0"/>
            <a:ext cx="4416120" cy="6901200"/>
          </a:xfrm>
          <a:custGeom>
            <a:avLst/>
            <a:gdLst/>
            <a:ahLst/>
            <a:rect l="l" t="t" r="r" b="b"/>
            <a:pathLst>
              <a:path w="132505" h="208586">
                <a:moveTo>
                  <a:pt x="132505" y="207264"/>
                </a:moveTo>
                <a:lnTo>
                  <a:pt x="25063" y="0"/>
                </a:lnTo>
                <a:lnTo>
                  <a:pt x="0" y="202"/>
                </a:lnTo>
                <a:lnTo>
                  <a:pt x="1322" y="208586"/>
                </a:lnTo>
                <a:close/>
              </a:path>
            </a:pathLst>
          </a:custGeom>
          <a:solidFill>
            <a:srgbClr val="f9f9f9"/>
          </a:solidFill>
          <a:ln>
            <a:noFill/>
          </a:ln>
        </p:spPr>
        <p:style>
          <a:lnRef idx="0"/>
          <a:fillRef idx="0"/>
          <a:effectRef idx="0"/>
          <a:fontRef idx="minor"/>
        </p:style>
      </p:sp>
      <p:sp>
        <p:nvSpPr>
          <p:cNvPr id="2" name="CustomShape 3"/>
          <p:cNvSpPr/>
          <p:nvPr/>
        </p:nvSpPr>
        <p:spPr>
          <a:xfrm>
            <a:off x="1320840" y="6554160"/>
            <a:ext cx="10870560" cy="303120"/>
          </a:xfrm>
          <a:custGeom>
            <a:avLst/>
            <a:gdLst/>
            <a:ahLst/>
            <a:rect l="l" t="t" r="r" b="b"/>
            <a:pathLst>
              <a:path w="10871289" h="304000">
                <a:moveTo>
                  <a:pt x="0" y="0"/>
                </a:moveTo>
                <a:lnTo>
                  <a:pt x="10871289" y="0"/>
                </a:lnTo>
                <a:lnTo>
                  <a:pt x="10871289" y="304000"/>
                </a:lnTo>
                <a:lnTo>
                  <a:pt x="156688" y="304000"/>
                </a:lnTo>
                <a:close/>
              </a:path>
            </a:pathLst>
          </a:custGeom>
          <a:solidFill>
            <a:srgbClr val="21527f"/>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flipH="1">
            <a:off x="628920" y="-12600"/>
            <a:ext cx="690480" cy="997920"/>
          </a:xfrm>
          <a:prstGeom prst="parallelogram">
            <a:avLst>
              <a:gd name="adj" fmla="val 75009"/>
            </a:avLst>
          </a:prstGeom>
          <a:solidFill>
            <a:srgbClr val="21527f"/>
          </a:solidFill>
          <a:ln>
            <a:noFill/>
          </a:ln>
        </p:spPr>
        <p:style>
          <a:lnRef idx="0"/>
          <a:fillRef idx="0"/>
          <a:effectRef idx="0"/>
          <a:fontRef idx="minor"/>
        </p:style>
      </p:sp>
      <p:sp>
        <p:nvSpPr>
          <p:cNvPr id="4" name="CustomShape 5"/>
          <p:cNvSpPr/>
          <p:nvPr/>
        </p:nvSpPr>
        <p:spPr>
          <a:xfrm flipH="1">
            <a:off x="1043640" y="106560"/>
            <a:ext cx="10006920" cy="997920"/>
          </a:xfrm>
          <a:prstGeom prst="parallelogram">
            <a:avLst>
              <a:gd name="adj" fmla="val 51542"/>
            </a:avLst>
          </a:prstGeom>
          <a:solidFill>
            <a:srgbClr val="21527f"/>
          </a:solidFill>
          <a:ln>
            <a:noFill/>
          </a:ln>
        </p:spPr>
        <p:style>
          <a:lnRef idx="0"/>
          <a:fillRef idx="0"/>
          <a:effectRef idx="0"/>
          <a:fontRef idx="minor"/>
        </p:style>
      </p:sp>
      <p:pic>
        <p:nvPicPr>
          <p:cNvPr id="5" name="Shape 11" descr=""/>
          <p:cNvPicPr/>
          <p:nvPr/>
        </p:nvPicPr>
        <p:blipFill>
          <a:blip r:embed="rId2"/>
          <a:stretch/>
        </p:blipFill>
        <p:spPr>
          <a:xfrm>
            <a:off x="10995840" y="343080"/>
            <a:ext cx="1076760" cy="524160"/>
          </a:xfrm>
          <a:prstGeom prst="rect">
            <a:avLst/>
          </a:prstGeom>
          <a:ln>
            <a:noFill/>
          </a:ln>
        </p:spPr>
      </p:pic>
      <p:sp>
        <p:nvSpPr>
          <p:cNvPr id="6" name="CustomShape 6"/>
          <p:cNvSpPr/>
          <p:nvPr/>
        </p:nvSpPr>
        <p:spPr>
          <a:xfrm flipH="1">
            <a:off x="-74160" y="-8280"/>
            <a:ext cx="1213560" cy="993600"/>
          </a:xfrm>
          <a:custGeom>
            <a:avLst/>
            <a:gdLst/>
            <a:ahLst/>
            <a:rect l="l" t="t" r="r" b="b"/>
            <a:pathLst>
              <a:path w="1214317" h="994421">
                <a:moveTo>
                  <a:pt x="1214317" y="0"/>
                </a:moveTo>
                <a:lnTo>
                  <a:pt x="512271" y="0"/>
                </a:lnTo>
                <a:lnTo>
                  <a:pt x="0" y="993891"/>
                </a:lnTo>
                <a:lnTo>
                  <a:pt x="0" y="994421"/>
                </a:lnTo>
                <a:lnTo>
                  <a:pt x="1200576" y="994421"/>
                </a:lnTo>
                <a:lnTo>
                  <a:pt x="1214317" y="967761"/>
                </a:lnTo>
                <a:close/>
              </a:path>
            </a:pathLst>
          </a:custGeom>
          <a:solidFill>
            <a:srgbClr val="222222"/>
          </a:solidFill>
          <a:ln>
            <a:noFill/>
          </a:ln>
        </p:spPr>
        <p:style>
          <a:lnRef idx="0"/>
          <a:fillRef idx="0"/>
          <a:effectRef idx="0"/>
          <a:fontRef idx="minor"/>
        </p:style>
      </p:sp>
      <p:sp>
        <p:nvSpPr>
          <p:cNvPr id="7" name="CustomShape 7"/>
          <p:cNvSpPr/>
          <p:nvPr/>
        </p:nvSpPr>
        <p:spPr>
          <a:xfrm>
            <a:off x="34920" y="0"/>
            <a:ext cx="12191400" cy="6857280"/>
          </a:xfrm>
          <a:prstGeom prst="rect">
            <a:avLst/>
          </a:prstGeom>
          <a:solidFill>
            <a:srgbClr val="ffffff"/>
          </a:solidFill>
          <a:ln>
            <a:noFill/>
          </a:ln>
        </p:spPr>
        <p:style>
          <a:lnRef idx="0"/>
          <a:fillRef idx="0"/>
          <a:effectRef idx="0"/>
          <a:fontRef idx="minor"/>
        </p:style>
      </p:sp>
      <p:sp>
        <p:nvSpPr>
          <p:cNvPr id="8" name="CustomShape 8"/>
          <p:cNvSpPr/>
          <p:nvPr/>
        </p:nvSpPr>
        <p:spPr>
          <a:xfrm>
            <a:off x="-65520" y="-35640"/>
            <a:ext cx="12331080" cy="5218920"/>
          </a:xfrm>
          <a:prstGeom prst="rect">
            <a:avLst/>
          </a:prstGeom>
          <a:solidFill>
            <a:schemeClr val="accent1">
              <a:lumMod val="50000"/>
            </a:schemeClr>
          </a:solidFill>
          <a:ln>
            <a:noFill/>
          </a:ln>
        </p:spPr>
        <p:style>
          <a:lnRef idx="0"/>
          <a:fillRef idx="0"/>
          <a:effectRef idx="0"/>
          <a:fontRef idx="minor"/>
        </p:style>
      </p:sp>
      <p:sp>
        <p:nvSpPr>
          <p:cNvPr id="9" name="CustomShape 9"/>
          <p:cNvSpPr/>
          <p:nvPr/>
        </p:nvSpPr>
        <p:spPr>
          <a:xfrm rot="16200000">
            <a:off x="7741080" y="697320"/>
            <a:ext cx="4618080" cy="4352400"/>
          </a:xfrm>
          <a:prstGeom prst="rtTriangle">
            <a:avLst/>
          </a:prstGeom>
          <a:solidFill>
            <a:srgbClr val="245a8c"/>
          </a:solidFill>
          <a:ln>
            <a:noFill/>
          </a:ln>
        </p:spPr>
        <p:style>
          <a:lnRef idx="0"/>
          <a:fillRef idx="0"/>
          <a:effectRef idx="0"/>
          <a:fontRef idx="minor"/>
        </p:style>
      </p:sp>
      <p:sp>
        <p:nvSpPr>
          <p:cNvPr id="10" name="CustomShape 10"/>
          <p:cNvSpPr/>
          <p:nvPr/>
        </p:nvSpPr>
        <p:spPr>
          <a:xfrm>
            <a:off x="11311200" y="6074280"/>
            <a:ext cx="730800" cy="524160"/>
          </a:xfrm>
          <a:prstGeom prst="rect">
            <a:avLst/>
          </a:prstGeom>
          <a:noFill/>
          <a:ln>
            <a:noFill/>
          </a:ln>
        </p:spPr>
        <p:style>
          <a:lnRef idx="0"/>
          <a:fillRef idx="0"/>
          <a:effectRef idx="0"/>
          <a:fontRef idx="minor"/>
        </p:style>
        <p:txBody>
          <a:bodyPr lIns="90000" rIns="90000" tIns="91440" bIns="91440" anchor="ctr"/>
          <a:p>
            <a:pPr algn="r">
              <a:lnSpc>
                <a:spcPct val="100000"/>
              </a:lnSpc>
            </a:pPr>
            <a:fld id="{D2AC9B65-A888-44C5-81B2-CE7CA4B24A4F}" type="slidenum">
              <a:rPr b="0" lang="en-GB" sz="1340" spc="-1" strike="noStrike">
                <a:solidFill>
                  <a:srgbClr val="616161"/>
                </a:solidFill>
                <a:latin typeface="Calibri"/>
                <a:ea typeface="Calibri"/>
              </a:rPr>
              <a:t>&lt;number&gt;</a:t>
            </a:fld>
            <a:endParaRPr b="0" lang="en-GB" sz="1340" spc="-1" strike="noStrike">
              <a:latin typeface="Arial"/>
            </a:endParaRPr>
          </a:p>
        </p:txBody>
      </p:sp>
      <p:sp>
        <p:nvSpPr>
          <p:cNvPr id="11" name="CustomShape 11"/>
          <p:cNvSpPr/>
          <p:nvPr/>
        </p:nvSpPr>
        <p:spPr>
          <a:xfrm rot="5400000">
            <a:off x="2015280" y="-2074680"/>
            <a:ext cx="5170680" cy="9278280"/>
          </a:xfrm>
          <a:prstGeom prst="rtTriangle">
            <a:avLst/>
          </a:prstGeom>
          <a:solidFill>
            <a:srgbClr val="21527f"/>
          </a:solidFill>
          <a:ln>
            <a:noFill/>
          </a:ln>
        </p:spPr>
        <p:style>
          <a:lnRef idx="0"/>
          <a:fillRef idx="0"/>
          <a:effectRef idx="0"/>
          <a:fontRef idx="minor"/>
        </p:style>
      </p:sp>
      <p:pic>
        <p:nvPicPr>
          <p:cNvPr id="12" name="Shape 25" descr=""/>
          <p:cNvPicPr/>
          <p:nvPr/>
        </p:nvPicPr>
        <p:blipFill>
          <a:blip r:embed="rId3">
            <a:lum bright="70000" contrast="-70000"/>
          </a:blip>
          <a:stretch/>
        </p:blipFill>
        <p:spPr>
          <a:xfrm>
            <a:off x="10079280" y="168480"/>
            <a:ext cx="1230840" cy="599400"/>
          </a:xfrm>
          <a:prstGeom prst="rect">
            <a:avLst/>
          </a:prstGeom>
          <a:ln>
            <a:noFill/>
          </a:ln>
        </p:spPr>
      </p:pic>
      <p:sp>
        <p:nvSpPr>
          <p:cNvPr id="13" name="PlaceHolder 12"/>
          <p:cNvSpPr>
            <a:spLocks noGrp="1"/>
          </p:cNvSpPr>
          <p:nvPr>
            <p:ph type="title"/>
          </p:nvPr>
        </p:nvSpPr>
        <p:spPr>
          <a:xfrm>
            <a:off x="1555920" y="-79560"/>
            <a:ext cx="8958960" cy="1324800"/>
          </a:xfrm>
          <a:prstGeom prst="rect">
            <a:avLst/>
          </a:prstGeom>
        </p:spPr>
        <p:txBody>
          <a:bodyPr lIns="0" rIns="0" tIns="0" bIns="0" anchor="ctr"/>
          <a:p>
            <a:r>
              <a:rPr b="0" lang="en-GB" sz="1800" spc="-1" strike="noStrike">
                <a:latin typeface="Arial"/>
              </a:rPr>
              <a:t>Click to edit the title text format</a:t>
            </a:r>
            <a:endParaRPr b="0" lang="en-GB" sz="1800" spc="-1" strike="noStrike">
              <a:latin typeface="Arial"/>
            </a:endParaRPr>
          </a:p>
        </p:txBody>
      </p:sp>
      <p:sp>
        <p:nvSpPr>
          <p:cNvPr id="14"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CustomShape 1"/>
          <p:cNvSpPr/>
          <p:nvPr/>
        </p:nvSpPr>
        <p:spPr>
          <a:xfrm>
            <a:off x="10541880" y="106560"/>
            <a:ext cx="1627560" cy="995760"/>
          </a:xfrm>
          <a:custGeom>
            <a:avLst/>
            <a:gdLst/>
            <a:ahLst/>
            <a:rect l="l" t="t" r="r" b="b"/>
            <a:pathLst>
              <a:path w="1628173" h="996449">
                <a:moveTo>
                  <a:pt x="0" y="0"/>
                </a:moveTo>
                <a:lnTo>
                  <a:pt x="1624745" y="0"/>
                </a:lnTo>
                <a:lnTo>
                  <a:pt x="1628173" y="6651"/>
                </a:lnTo>
                <a:lnTo>
                  <a:pt x="1628173" y="996449"/>
                </a:lnTo>
                <a:lnTo>
                  <a:pt x="507850" y="996449"/>
                </a:lnTo>
                <a:lnTo>
                  <a:pt x="0" y="11135"/>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p:style>
      </p:sp>
      <p:sp>
        <p:nvSpPr>
          <p:cNvPr id="52" name="CustomShape 2"/>
          <p:cNvSpPr/>
          <p:nvPr/>
        </p:nvSpPr>
        <p:spPr>
          <a:xfrm>
            <a:off x="-73440" y="0"/>
            <a:ext cx="4416120" cy="6901200"/>
          </a:xfrm>
          <a:custGeom>
            <a:avLst/>
            <a:gdLst/>
            <a:ahLst/>
            <a:rect l="l" t="t" r="r" b="b"/>
            <a:pathLst>
              <a:path w="132505" h="208586">
                <a:moveTo>
                  <a:pt x="132505" y="207264"/>
                </a:moveTo>
                <a:lnTo>
                  <a:pt x="25063" y="0"/>
                </a:lnTo>
                <a:lnTo>
                  <a:pt x="0" y="202"/>
                </a:lnTo>
                <a:lnTo>
                  <a:pt x="1322" y="208586"/>
                </a:lnTo>
                <a:close/>
              </a:path>
            </a:pathLst>
          </a:custGeom>
          <a:solidFill>
            <a:srgbClr val="f9f9f9"/>
          </a:solidFill>
          <a:ln>
            <a:noFill/>
          </a:ln>
        </p:spPr>
        <p:style>
          <a:lnRef idx="0"/>
          <a:fillRef idx="0"/>
          <a:effectRef idx="0"/>
          <a:fontRef idx="minor"/>
        </p:style>
      </p:sp>
      <p:sp>
        <p:nvSpPr>
          <p:cNvPr id="53" name="CustomShape 3"/>
          <p:cNvSpPr/>
          <p:nvPr/>
        </p:nvSpPr>
        <p:spPr>
          <a:xfrm>
            <a:off x="1320840" y="6554160"/>
            <a:ext cx="10870560" cy="303120"/>
          </a:xfrm>
          <a:custGeom>
            <a:avLst/>
            <a:gdLst/>
            <a:ahLst/>
            <a:rect l="l" t="t" r="r" b="b"/>
            <a:pathLst>
              <a:path w="10871289" h="304000">
                <a:moveTo>
                  <a:pt x="0" y="0"/>
                </a:moveTo>
                <a:lnTo>
                  <a:pt x="10871289" y="0"/>
                </a:lnTo>
                <a:lnTo>
                  <a:pt x="10871289" y="304000"/>
                </a:lnTo>
                <a:lnTo>
                  <a:pt x="156688" y="304000"/>
                </a:lnTo>
                <a:close/>
              </a:path>
            </a:pathLst>
          </a:custGeom>
          <a:solidFill>
            <a:srgbClr val="21527f"/>
          </a:solidFill>
          <a:ln>
            <a:noFill/>
          </a:ln>
        </p:spPr>
        <p:style>
          <a:lnRef idx="2">
            <a:schemeClr val="accent1">
              <a:shade val="50000"/>
            </a:schemeClr>
          </a:lnRef>
          <a:fillRef idx="1">
            <a:schemeClr val="accent1"/>
          </a:fillRef>
          <a:effectRef idx="0">
            <a:schemeClr val="accent1"/>
          </a:effectRef>
          <a:fontRef idx="minor"/>
        </p:style>
      </p:sp>
      <p:sp>
        <p:nvSpPr>
          <p:cNvPr id="54" name="CustomShape 4"/>
          <p:cNvSpPr/>
          <p:nvPr/>
        </p:nvSpPr>
        <p:spPr>
          <a:xfrm flipH="1">
            <a:off x="628920" y="-12600"/>
            <a:ext cx="690480" cy="997920"/>
          </a:xfrm>
          <a:prstGeom prst="parallelogram">
            <a:avLst>
              <a:gd name="adj" fmla="val 75009"/>
            </a:avLst>
          </a:prstGeom>
          <a:solidFill>
            <a:srgbClr val="21527f"/>
          </a:solidFill>
          <a:ln>
            <a:noFill/>
          </a:ln>
        </p:spPr>
        <p:style>
          <a:lnRef idx="0"/>
          <a:fillRef idx="0"/>
          <a:effectRef idx="0"/>
          <a:fontRef idx="minor"/>
        </p:style>
      </p:sp>
      <p:sp>
        <p:nvSpPr>
          <p:cNvPr id="55" name="CustomShape 5"/>
          <p:cNvSpPr/>
          <p:nvPr/>
        </p:nvSpPr>
        <p:spPr>
          <a:xfrm flipH="1">
            <a:off x="1043640" y="106560"/>
            <a:ext cx="10006920" cy="997920"/>
          </a:xfrm>
          <a:prstGeom prst="parallelogram">
            <a:avLst>
              <a:gd name="adj" fmla="val 51542"/>
            </a:avLst>
          </a:prstGeom>
          <a:solidFill>
            <a:srgbClr val="21527f"/>
          </a:solidFill>
          <a:ln>
            <a:noFill/>
          </a:ln>
        </p:spPr>
        <p:style>
          <a:lnRef idx="0"/>
          <a:fillRef idx="0"/>
          <a:effectRef idx="0"/>
          <a:fontRef idx="minor"/>
        </p:style>
      </p:sp>
      <p:pic>
        <p:nvPicPr>
          <p:cNvPr id="56" name="Shape 11" descr=""/>
          <p:cNvPicPr/>
          <p:nvPr/>
        </p:nvPicPr>
        <p:blipFill>
          <a:blip r:embed="rId2"/>
          <a:stretch/>
        </p:blipFill>
        <p:spPr>
          <a:xfrm>
            <a:off x="10995840" y="343080"/>
            <a:ext cx="1076760" cy="524160"/>
          </a:xfrm>
          <a:prstGeom prst="rect">
            <a:avLst/>
          </a:prstGeom>
          <a:ln>
            <a:noFill/>
          </a:ln>
        </p:spPr>
      </p:pic>
      <p:sp>
        <p:nvSpPr>
          <p:cNvPr id="57" name="CustomShape 6"/>
          <p:cNvSpPr/>
          <p:nvPr/>
        </p:nvSpPr>
        <p:spPr>
          <a:xfrm flipH="1">
            <a:off x="-74160" y="-8280"/>
            <a:ext cx="1213560" cy="993600"/>
          </a:xfrm>
          <a:custGeom>
            <a:avLst/>
            <a:gdLst/>
            <a:ahLst/>
            <a:rect l="l" t="t" r="r" b="b"/>
            <a:pathLst>
              <a:path w="1214317" h="994421">
                <a:moveTo>
                  <a:pt x="1214317" y="0"/>
                </a:moveTo>
                <a:lnTo>
                  <a:pt x="512271" y="0"/>
                </a:lnTo>
                <a:lnTo>
                  <a:pt x="0" y="993891"/>
                </a:lnTo>
                <a:lnTo>
                  <a:pt x="0" y="994421"/>
                </a:lnTo>
                <a:lnTo>
                  <a:pt x="1200576" y="994421"/>
                </a:lnTo>
                <a:lnTo>
                  <a:pt x="1214317" y="967761"/>
                </a:lnTo>
                <a:close/>
              </a:path>
            </a:pathLst>
          </a:custGeom>
          <a:solidFill>
            <a:srgbClr val="222222"/>
          </a:solidFill>
          <a:ln>
            <a:noFill/>
          </a:ln>
        </p:spPr>
        <p:style>
          <a:lnRef idx="0"/>
          <a:fillRef idx="0"/>
          <a:effectRef idx="0"/>
          <a:fontRef idx="minor"/>
        </p:style>
      </p:sp>
      <p:sp>
        <p:nvSpPr>
          <p:cNvPr id="58" name="PlaceHolder 7"/>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59"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talks.golang.org/2012/waza.slide#51"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96520" y="1041480"/>
            <a:ext cx="10746720" cy="2386800"/>
          </a:xfrm>
          <a:prstGeom prst="rect">
            <a:avLst/>
          </a:prstGeom>
          <a:noFill/>
          <a:ln>
            <a:noFill/>
          </a:ln>
        </p:spPr>
        <p:style>
          <a:lnRef idx="0"/>
          <a:fillRef idx="0"/>
          <a:effectRef idx="0"/>
          <a:fontRef idx="minor"/>
        </p:style>
        <p:txBody>
          <a:bodyPr lIns="90000" rIns="90000" tIns="91440" bIns="91440" anchor="b"/>
          <a:p>
            <a:pPr>
              <a:lnSpc>
                <a:spcPct val="90000"/>
              </a:lnSpc>
            </a:pPr>
            <a:r>
              <a:rPr b="1" lang="en-GB" sz="8000" spc="-1" strike="noStrike">
                <a:solidFill>
                  <a:srgbClr val="ffffff"/>
                </a:solidFill>
                <a:latin typeface="Roboto"/>
                <a:ea typeface="Roboto"/>
              </a:rPr>
              <a:t>Concurrency and Parallellism</a:t>
            </a:r>
            <a:endParaRPr b="0" lang="en-GB" sz="8000" spc="-1" strike="noStrike">
              <a:latin typeface="Arial"/>
            </a:endParaRPr>
          </a:p>
        </p:txBody>
      </p:sp>
      <p:sp>
        <p:nvSpPr>
          <p:cNvPr id="97" name="CustomShape 2"/>
          <p:cNvSpPr/>
          <p:nvPr/>
        </p:nvSpPr>
        <p:spPr>
          <a:xfrm>
            <a:off x="596520" y="3081240"/>
            <a:ext cx="7949520" cy="694800"/>
          </a:xfrm>
          <a:prstGeom prst="rect">
            <a:avLst/>
          </a:prstGeom>
          <a:noFill/>
          <a:ln>
            <a:noFill/>
          </a:ln>
        </p:spPr>
        <p:style>
          <a:lnRef idx="0"/>
          <a:fillRef idx="0"/>
          <a:effectRef idx="0"/>
          <a:fontRef idx="minor"/>
        </p:style>
        <p:txBody>
          <a:bodyPr lIns="90000" rIns="90000" tIns="91440" bIns="91440"/>
          <a:p>
            <a:pPr marL="457200" indent="-405720">
              <a:lnSpc>
                <a:spcPct val="90000"/>
              </a:lnSpc>
              <a:spcBef>
                <a:spcPts val="1001"/>
              </a:spcBef>
            </a:pPr>
            <a:r>
              <a:rPr b="0" lang="en-GB" sz="4400" spc="-1" strike="noStrike">
                <a:solidFill>
                  <a:srgbClr val="ffffff"/>
                </a:solidFill>
                <a:latin typeface="Roboto Lt"/>
                <a:ea typeface="Roboto Lt"/>
              </a:rPr>
              <a:t>The Python Implementation</a:t>
            </a:r>
            <a:endParaRPr b="0" lang="en-GB" sz="4400" spc="-1" strike="noStrike">
              <a:latin typeface="Arial"/>
            </a:endParaRPr>
          </a:p>
        </p:txBody>
      </p:sp>
      <p:sp>
        <p:nvSpPr>
          <p:cNvPr id="98" name="CustomShape 3"/>
          <p:cNvSpPr/>
          <p:nvPr/>
        </p:nvSpPr>
        <p:spPr>
          <a:xfrm>
            <a:off x="5208120" y="6368040"/>
            <a:ext cx="2742480" cy="364320"/>
          </a:xfrm>
          <a:prstGeom prst="rect">
            <a:avLst/>
          </a:prstGeom>
          <a:noFill/>
          <a:ln>
            <a:noFill/>
          </a:ln>
        </p:spPr>
        <p:style>
          <a:lnRef idx="0"/>
          <a:fillRef idx="0"/>
          <a:effectRef idx="0"/>
          <a:fontRef idx="minor"/>
        </p:style>
        <p:txBody>
          <a:bodyPr lIns="90000" rIns="90000" tIns="91440" bIns="91440" anchor="ctr"/>
          <a:p>
            <a:pPr>
              <a:lnSpc>
                <a:spcPct val="100000"/>
              </a:lnSpc>
            </a:pPr>
            <a:r>
              <a:rPr b="0" lang="en-GB" sz="1400" spc="-1" strike="noStrike">
                <a:solidFill>
                  <a:srgbClr val="000000"/>
                </a:solidFill>
                <a:latin typeface="Roboto"/>
                <a:ea typeface="Roboto"/>
              </a:rPr>
              <a:t>21/09/2018</a:t>
            </a:r>
            <a:endParaRPr b="0" lang="en-GB" sz="1400" spc="-1" strike="noStrike">
              <a:latin typeface="Arial"/>
            </a:endParaRPr>
          </a:p>
        </p:txBody>
      </p:sp>
      <p:sp>
        <p:nvSpPr>
          <p:cNvPr id="99" name="CustomShape 4"/>
          <p:cNvSpPr/>
          <p:nvPr/>
        </p:nvSpPr>
        <p:spPr>
          <a:xfrm>
            <a:off x="105840" y="6368040"/>
            <a:ext cx="4114080" cy="36432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555920" y="-79560"/>
            <a:ext cx="8958960" cy="1324800"/>
          </a:xfrm>
          <a:prstGeom prst="rect">
            <a:avLst/>
          </a:prstGeom>
          <a:noFill/>
          <a:ln>
            <a:noFill/>
          </a:ln>
        </p:spPr>
        <p:style>
          <a:lnRef idx="0"/>
          <a:fillRef idx="0"/>
          <a:effectRef idx="0"/>
          <a:fontRef idx="minor"/>
        </p:style>
        <p:txBody>
          <a:bodyPr lIns="90000" rIns="90000" tIns="91440" bIns="91440" anchor="ctr"/>
          <a:p>
            <a:pPr algn="ctr">
              <a:lnSpc>
                <a:spcPct val="90000"/>
              </a:lnSpc>
            </a:pPr>
            <a:r>
              <a:rPr b="1" lang="en-GB" sz="3600" spc="-1" strike="noStrike">
                <a:solidFill>
                  <a:srgbClr val="ffffff"/>
                </a:solidFill>
                <a:latin typeface="Roboto Bk"/>
                <a:ea typeface="Arial"/>
              </a:rPr>
              <a:t>Parallelism vs Concurrency</a:t>
            </a:r>
            <a:endParaRPr b="0" lang="en-GB" sz="3600" spc="-1" strike="noStrike">
              <a:latin typeface="Arial"/>
            </a:endParaRPr>
          </a:p>
        </p:txBody>
      </p:sp>
      <p:sp>
        <p:nvSpPr>
          <p:cNvPr id="101" name="CustomShape 2"/>
          <p:cNvSpPr/>
          <p:nvPr/>
        </p:nvSpPr>
        <p:spPr>
          <a:xfrm>
            <a:off x="1587960" y="1530000"/>
            <a:ext cx="9594360" cy="4344120"/>
          </a:xfrm>
          <a:prstGeom prst="rect">
            <a:avLst/>
          </a:prstGeom>
          <a:noFill/>
          <a:ln>
            <a:noFill/>
          </a:ln>
        </p:spPr>
        <p:style>
          <a:lnRef idx="0"/>
          <a:fillRef idx="0"/>
          <a:effectRef idx="0"/>
          <a:fontRef idx="minor"/>
        </p:style>
        <p:txBody>
          <a:bodyPr lIns="90000" rIns="90000" tIns="91440" bIns="91440"/>
          <a:p>
            <a:pPr marL="457200" indent="-405720">
              <a:lnSpc>
                <a:spcPct val="150000"/>
              </a:lnSpc>
              <a:spcBef>
                <a:spcPts val="1001"/>
              </a:spcBef>
              <a:buClr>
                <a:srgbClr val="000000"/>
              </a:buClr>
              <a:buFont typeface="Arial"/>
              <a:buChar char="•"/>
            </a:pPr>
            <a:r>
              <a:rPr b="0" lang="en-GB" sz="2400" spc="-1" strike="noStrike">
                <a:solidFill>
                  <a:srgbClr val="000000"/>
                </a:solidFill>
                <a:latin typeface="Roboto"/>
                <a:ea typeface="Roboto"/>
              </a:rPr>
              <a:t>The division of large problems into sub problems are a norms in the field </a:t>
            </a:r>
            <a:r>
              <a:rPr b="0" lang="en-GB" sz="2400" spc="-1" strike="noStrike">
                <a:solidFill>
                  <a:srgbClr val="000000"/>
                </a:solidFill>
                <a:latin typeface="Roboto"/>
                <a:ea typeface="Roboto"/>
              </a:rPr>
              <a:t>of computing</a:t>
            </a:r>
            <a:endParaRPr b="0" lang="en-GB" sz="2400" spc="-1" strike="noStrike">
              <a:latin typeface="Arial"/>
            </a:endParaRPr>
          </a:p>
          <a:p>
            <a:pPr marL="457200" indent="-405720">
              <a:lnSpc>
                <a:spcPct val="150000"/>
              </a:lnSpc>
              <a:spcBef>
                <a:spcPts val="1001"/>
              </a:spcBef>
              <a:buClr>
                <a:srgbClr val="000000"/>
              </a:buClr>
              <a:buFont typeface="Arial"/>
              <a:buChar char="•"/>
            </a:pPr>
            <a:r>
              <a:rPr b="0" lang="en-GB" sz="2400" spc="-1" strike="noStrike">
                <a:solidFill>
                  <a:srgbClr val="000000"/>
                </a:solidFill>
                <a:latin typeface="Roboto"/>
                <a:ea typeface="Roboto"/>
              </a:rPr>
              <a:t>Parallellism is a type of computation in which many calculations or the </a:t>
            </a:r>
            <a:r>
              <a:rPr b="0" lang="en-GB" sz="2400" spc="-1" strike="noStrike">
                <a:solidFill>
                  <a:srgbClr val="000000"/>
                </a:solidFill>
                <a:latin typeface="Roboto"/>
                <a:ea typeface="Roboto"/>
              </a:rPr>
              <a:t>execution of processes are carried out simultaneously.</a:t>
            </a:r>
            <a:endParaRPr b="0" lang="en-GB" sz="2400" spc="-1" strike="noStrike">
              <a:latin typeface="Arial"/>
            </a:endParaRPr>
          </a:p>
          <a:p>
            <a:pPr marL="457200" indent="-405720">
              <a:lnSpc>
                <a:spcPct val="150000"/>
              </a:lnSpc>
              <a:spcBef>
                <a:spcPts val="1001"/>
              </a:spcBef>
              <a:buClr>
                <a:srgbClr val="000000"/>
              </a:buClr>
              <a:buFont typeface="Arial"/>
              <a:buChar char="•"/>
            </a:pPr>
            <a:r>
              <a:rPr b="0" lang="en-GB" sz="2400" spc="-1" strike="noStrike">
                <a:solidFill>
                  <a:srgbClr val="000000"/>
                </a:solidFill>
                <a:latin typeface="Roboto"/>
                <a:ea typeface="Roboto"/>
              </a:rPr>
              <a:t>concurrency refers to the ability of different parts or units of a program, </a:t>
            </a:r>
            <a:r>
              <a:rPr b="0" lang="en-GB" sz="2400" spc="-1" strike="noStrike">
                <a:solidFill>
                  <a:srgbClr val="000000"/>
                </a:solidFill>
                <a:latin typeface="Roboto"/>
                <a:ea typeface="Roboto"/>
              </a:rPr>
              <a:t>algorithm, or problem to be executed out-of-order or in partial order, </a:t>
            </a:r>
            <a:r>
              <a:rPr b="0" lang="en-GB" sz="2400" spc="-1" strike="noStrike">
                <a:solidFill>
                  <a:srgbClr val="000000"/>
                </a:solidFill>
                <a:latin typeface="Roboto"/>
                <a:ea typeface="Roboto"/>
              </a:rPr>
              <a:t>without affecting the final outcome </a:t>
            </a:r>
            <a:endParaRPr b="0" lang="en-GB"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1555920" y="-79560"/>
            <a:ext cx="8958960" cy="1324800"/>
          </a:xfrm>
          <a:prstGeom prst="rect">
            <a:avLst/>
          </a:prstGeom>
          <a:noFill/>
          <a:ln>
            <a:noFill/>
          </a:ln>
        </p:spPr>
        <p:style>
          <a:lnRef idx="0"/>
          <a:fillRef idx="0"/>
          <a:effectRef idx="0"/>
          <a:fontRef idx="minor"/>
        </p:style>
        <p:txBody>
          <a:bodyPr lIns="90000" rIns="90000" tIns="91440" bIns="91440" anchor="ctr"/>
          <a:p>
            <a:pPr algn="ctr">
              <a:lnSpc>
                <a:spcPct val="90000"/>
              </a:lnSpc>
            </a:pPr>
            <a:r>
              <a:rPr b="1" lang="en-GB" sz="3600" spc="-1" strike="noStrike">
                <a:solidFill>
                  <a:srgbClr val="ffffff"/>
                </a:solidFill>
                <a:latin typeface="Roboto Bk"/>
                <a:ea typeface="Arial"/>
              </a:rPr>
              <a:t>Parallelism vs Concurrency</a:t>
            </a:r>
            <a:endParaRPr b="0" lang="en-GB" sz="3600" spc="-1" strike="noStrike">
              <a:latin typeface="Arial"/>
            </a:endParaRPr>
          </a:p>
        </p:txBody>
      </p:sp>
      <p:sp>
        <p:nvSpPr>
          <p:cNvPr id="103" name="CustomShape 2"/>
          <p:cNvSpPr/>
          <p:nvPr/>
        </p:nvSpPr>
        <p:spPr>
          <a:xfrm>
            <a:off x="1587960" y="1530000"/>
            <a:ext cx="9594360" cy="4344120"/>
          </a:xfrm>
          <a:prstGeom prst="rect">
            <a:avLst/>
          </a:prstGeom>
          <a:noFill/>
          <a:ln>
            <a:noFill/>
          </a:ln>
        </p:spPr>
        <p:style>
          <a:lnRef idx="0"/>
          <a:fillRef idx="0"/>
          <a:effectRef idx="0"/>
          <a:fontRef idx="minor"/>
        </p:style>
        <p:txBody>
          <a:bodyPr lIns="90000" rIns="90000" tIns="91440" bIns="91440"/>
          <a:p>
            <a:pPr marL="457200" indent="-405720">
              <a:lnSpc>
                <a:spcPct val="150000"/>
              </a:lnSpc>
              <a:spcBef>
                <a:spcPts val="1001"/>
              </a:spcBef>
              <a:buClr>
                <a:srgbClr val="000000"/>
              </a:buClr>
              <a:buFont typeface="Arial"/>
              <a:buChar char="•"/>
            </a:pPr>
            <a:r>
              <a:rPr b="0" lang="en-GB" sz="2000" spc="-1" strike="noStrike">
                <a:solidFill>
                  <a:srgbClr val="000000"/>
                </a:solidFill>
                <a:latin typeface="Roboto"/>
                <a:ea typeface="Roboto"/>
              </a:rPr>
              <a:t>The two concepts are similar but different; it is possible to have one without the other</a:t>
            </a:r>
            <a:endParaRPr b="0" lang="en-GB" sz="2000" spc="-1" strike="noStrike">
              <a:latin typeface="Arial"/>
            </a:endParaRPr>
          </a:p>
          <a:p>
            <a:pPr marL="457200" indent="-405720">
              <a:lnSpc>
                <a:spcPct val="150000"/>
              </a:lnSpc>
              <a:spcBef>
                <a:spcPts val="1001"/>
              </a:spcBef>
              <a:buClr>
                <a:srgbClr val="000000"/>
              </a:buClr>
              <a:buFont typeface="Arial"/>
              <a:buChar char="•"/>
            </a:pPr>
            <a:r>
              <a:rPr b="0" lang="en-GB" sz="2000" spc="-1" strike="noStrike">
                <a:solidFill>
                  <a:srgbClr val="000000"/>
                </a:solidFill>
                <a:latin typeface="Roboto"/>
                <a:ea typeface="Roboto"/>
              </a:rPr>
              <a:t>Rob Pike’s talk at Heroku's Waza: Concurrency is about structure while parallelism is about execution. </a:t>
            </a:r>
            <a:r>
              <a:rPr b="0" lang="en-GB" sz="2000" spc="-1" strike="noStrike">
                <a:solidFill>
                  <a:srgbClr val="000000"/>
                </a:solidFill>
                <a:latin typeface="Roboto"/>
                <a:ea typeface="Roboto"/>
                <a:hlinkClick r:id="rId1"/>
              </a:rPr>
              <a:t>https://talks.golang.org/2012/waza.slide#51</a:t>
            </a:r>
            <a:endParaRPr b="0" lang="en-GB" sz="2000" spc="-1" strike="noStrike">
              <a:latin typeface="Arial"/>
            </a:endParaRPr>
          </a:p>
          <a:p>
            <a:pPr marL="457200" indent="-405720">
              <a:lnSpc>
                <a:spcPct val="150000"/>
              </a:lnSpc>
              <a:spcBef>
                <a:spcPts val="1001"/>
              </a:spcBef>
              <a:buClr>
                <a:srgbClr val="000000"/>
              </a:buClr>
              <a:buFont typeface="Arial"/>
              <a:buChar char="•"/>
            </a:pPr>
            <a:r>
              <a:rPr b="0" lang="en-GB" sz="2000" spc="-1" strike="noStrike">
                <a:solidFill>
                  <a:srgbClr val="000000"/>
                </a:solidFill>
                <a:latin typeface="Roboto"/>
                <a:ea typeface="Roboto"/>
              </a:rPr>
              <a:t>Concurrency dividing the tasks into several independent subtasks that can then be executed parallelly</a:t>
            </a:r>
            <a:endParaRPr b="0" lang="en-GB" sz="2000" spc="-1" strike="noStrike">
              <a:latin typeface="Arial"/>
            </a:endParaRPr>
          </a:p>
          <a:p>
            <a:pPr marL="457200" indent="-405720">
              <a:lnSpc>
                <a:spcPct val="150000"/>
              </a:lnSpc>
              <a:spcBef>
                <a:spcPts val="1001"/>
              </a:spcBef>
              <a:buClr>
                <a:srgbClr val="000000"/>
              </a:buClr>
              <a:buFont typeface="Arial"/>
              <a:buChar char="•"/>
            </a:pPr>
            <a:r>
              <a:rPr b="0" lang="en-GB" sz="2000" spc="-1" strike="noStrike">
                <a:solidFill>
                  <a:srgbClr val="000000"/>
                </a:solidFill>
                <a:latin typeface="Roboto"/>
                <a:ea typeface="Roboto"/>
              </a:rPr>
              <a:t>Parallelism must occur on multi core cpus while concurrency must not. </a:t>
            </a:r>
            <a:r>
              <a:rPr b="0" i="1" lang="en-GB" sz="2000" spc="-1" strike="noStrike">
                <a:solidFill>
                  <a:srgbClr val="000000"/>
                </a:solidFill>
                <a:latin typeface="Roboto"/>
                <a:ea typeface="Roboto"/>
              </a:rPr>
              <a:t>Use web access for concurrency explanation</a:t>
            </a:r>
            <a:endParaRPr b="0" lang="en-GB" sz="2000" spc="-1" strike="noStrike">
              <a:latin typeface="Arial"/>
            </a:endParaRPr>
          </a:p>
          <a:p>
            <a:pPr marL="457200" indent="-405720">
              <a:lnSpc>
                <a:spcPct val="150000"/>
              </a:lnSpc>
              <a:spcBef>
                <a:spcPts val="1001"/>
              </a:spcBef>
              <a:buClr>
                <a:srgbClr val="000000"/>
              </a:buClr>
              <a:buFont typeface="Arial"/>
              <a:buChar char="•"/>
            </a:pPr>
            <a:r>
              <a:rPr b="0" lang="en-GB" sz="2000" spc="-1" strike="noStrike">
                <a:solidFill>
                  <a:srgbClr val="000000"/>
                </a:solidFill>
                <a:latin typeface="Roboto"/>
                <a:ea typeface="Roboto"/>
              </a:rPr>
              <a:t>The major problem of concurrency and parallelization is communication and messaging between the processes.</a:t>
            </a:r>
            <a:endParaRPr b="0" lang="en-GB"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1555920" y="-79560"/>
            <a:ext cx="8958960" cy="1324800"/>
          </a:xfrm>
          <a:prstGeom prst="rect">
            <a:avLst/>
          </a:prstGeom>
          <a:noFill/>
          <a:ln>
            <a:noFill/>
          </a:ln>
        </p:spPr>
        <p:style>
          <a:lnRef idx="0"/>
          <a:fillRef idx="0"/>
          <a:effectRef idx="0"/>
          <a:fontRef idx="minor"/>
        </p:style>
        <p:txBody>
          <a:bodyPr lIns="90000" rIns="90000" tIns="91440" bIns="91440" anchor="ctr"/>
          <a:p>
            <a:pPr algn="ctr">
              <a:lnSpc>
                <a:spcPct val="90000"/>
              </a:lnSpc>
            </a:pPr>
            <a:r>
              <a:rPr b="1" lang="en-GB" sz="3600" spc="-1" strike="noStrike">
                <a:solidFill>
                  <a:srgbClr val="ffffff"/>
                </a:solidFill>
                <a:latin typeface="Roboto Bk"/>
                <a:ea typeface="Arial"/>
              </a:rPr>
              <a:t>Understanding Parallelism</a:t>
            </a:r>
            <a:endParaRPr b="0" lang="en-GB" sz="3600" spc="-1" strike="noStrike">
              <a:latin typeface="Arial"/>
            </a:endParaRPr>
          </a:p>
        </p:txBody>
      </p:sp>
      <p:sp>
        <p:nvSpPr>
          <p:cNvPr id="105" name="CustomShape 2"/>
          <p:cNvSpPr/>
          <p:nvPr/>
        </p:nvSpPr>
        <p:spPr>
          <a:xfrm>
            <a:off x="1565640" y="1199880"/>
            <a:ext cx="9594360" cy="4344120"/>
          </a:xfrm>
          <a:prstGeom prst="rect">
            <a:avLst/>
          </a:prstGeom>
          <a:noFill/>
          <a:ln>
            <a:noFill/>
          </a:ln>
        </p:spPr>
        <p:style>
          <a:lnRef idx="0"/>
          <a:fillRef idx="0"/>
          <a:effectRef idx="0"/>
          <a:fontRef idx="minor"/>
        </p:style>
        <p:txBody>
          <a:bodyPr lIns="90000" rIns="90000" tIns="91440" bIns="91440"/>
          <a:p>
            <a:pPr marL="457200" indent="-405720">
              <a:lnSpc>
                <a:spcPct val="150000"/>
              </a:lnSpc>
              <a:spcBef>
                <a:spcPts val="1001"/>
              </a:spcBef>
              <a:buClr>
                <a:srgbClr val="000000"/>
              </a:buClr>
              <a:buFont typeface="Arial"/>
              <a:buChar char="•"/>
            </a:pPr>
            <a:r>
              <a:rPr b="0" lang="en-GB" sz="2000" spc="-1" strike="noStrike">
                <a:solidFill>
                  <a:srgbClr val="000000"/>
                </a:solidFill>
                <a:latin typeface="Roboto"/>
                <a:ea typeface="Roboto"/>
              </a:rPr>
              <a:t>Subtasks in parallel computing are </a:t>
            </a:r>
            <a:r>
              <a:rPr b="1" i="1" lang="en-GB" sz="2000" spc="-1" strike="noStrike">
                <a:solidFill>
                  <a:srgbClr val="000000"/>
                </a:solidFill>
                <a:latin typeface="Roboto"/>
                <a:ea typeface="Roboto"/>
              </a:rPr>
              <a:t>often</a:t>
            </a:r>
            <a:r>
              <a:rPr b="1" lang="en-GB" sz="2000" spc="-1" strike="noStrike">
                <a:solidFill>
                  <a:srgbClr val="000000"/>
                </a:solidFill>
                <a:latin typeface="Roboto"/>
                <a:ea typeface="Roboto"/>
              </a:rPr>
              <a:t> </a:t>
            </a:r>
            <a:r>
              <a:rPr b="0" lang="en-GB" sz="2000" spc="-1" strike="noStrike">
                <a:solidFill>
                  <a:srgbClr val="000000"/>
                </a:solidFill>
                <a:latin typeface="Roboto"/>
                <a:ea typeface="Roboto"/>
              </a:rPr>
              <a:t>called threads. </a:t>
            </a:r>
            <a:endParaRPr b="0" lang="en-GB" sz="2000" spc="-1" strike="noStrike">
              <a:latin typeface="Arial"/>
            </a:endParaRPr>
          </a:p>
          <a:p>
            <a:pPr marL="457200" indent="-405720">
              <a:lnSpc>
                <a:spcPct val="150000"/>
              </a:lnSpc>
              <a:spcBef>
                <a:spcPts val="1001"/>
              </a:spcBef>
              <a:buClr>
                <a:srgbClr val="000000"/>
              </a:buClr>
              <a:buFont typeface="Arial"/>
              <a:buChar char="•"/>
            </a:pPr>
            <a:r>
              <a:rPr b="0" lang="en-GB" sz="2000" spc="-1" strike="noStrike">
                <a:solidFill>
                  <a:srgbClr val="000000"/>
                </a:solidFill>
                <a:latin typeface="Roboto"/>
                <a:ea typeface="Roboto"/>
              </a:rPr>
              <a:t>Some parallel computer architectures use smaller, lightweight versions of threads known as </a:t>
            </a:r>
            <a:r>
              <a:rPr b="1" lang="en-GB" sz="2000" spc="-1" strike="noStrike">
                <a:solidFill>
                  <a:srgbClr val="000000"/>
                </a:solidFill>
                <a:latin typeface="Roboto"/>
                <a:ea typeface="Roboto"/>
              </a:rPr>
              <a:t>fibers</a:t>
            </a:r>
            <a:r>
              <a:rPr b="0" lang="en-GB" sz="2000" spc="-1" strike="noStrike">
                <a:solidFill>
                  <a:srgbClr val="000000"/>
                </a:solidFill>
                <a:latin typeface="Roboto"/>
                <a:ea typeface="Roboto"/>
              </a:rPr>
              <a:t>, while others use bigger versions known as </a:t>
            </a:r>
            <a:r>
              <a:rPr b="1" lang="en-GB" sz="2000" spc="-1" strike="noStrike">
                <a:solidFill>
                  <a:srgbClr val="000000"/>
                </a:solidFill>
                <a:latin typeface="Roboto"/>
                <a:ea typeface="Roboto"/>
              </a:rPr>
              <a:t>processes.</a:t>
            </a:r>
            <a:endParaRPr b="0" lang="en-GB" sz="2000" spc="-1" strike="noStrike">
              <a:latin typeface="Arial"/>
            </a:endParaRPr>
          </a:p>
          <a:p>
            <a:pPr marL="457200" indent="-405720">
              <a:lnSpc>
                <a:spcPct val="150000"/>
              </a:lnSpc>
              <a:spcBef>
                <a:spcPts val="1001"/>
              </a:spcBef>
              <a:buClr>
                <a:srgbClr val="000000"/>
              </a:buClr>
              <a:buFont typeface="Arial"/>
              <a:buChar char="•"/>
            </a:pPr>
            <a:r>
              <a:rPr b="0" lang="en-GB" sz="2000" spc="-1" strike="noStrike">
                <a:solidFill>
                  <a:srgbClr val="000000"/>
                </a:solidFill>
                <a:latin typeface="Roboto"/>
                <a:ea typeface="Roboto"/>
              </a:rPr>
              <a:t>a thread of execution is the smallest sequence of programmed instructions that can be managed independently by a scheduler.</a:t>
            </a:r>
            <a:endParaRPr b="0" lang="en-GB" sz="2000" spc="-1" strike="noStrike">
              <a:latin typeface="Arial"/>
            </a:endParaRPr>
          </a:p>
          <a:p>
            <a:pPr marL="457200" indent="-405720">
              <a:lnSpc>
                <a:spcPct val="150000"/>
              </a:lnSpc>
              <a:spcBef>
                <a:spcPts val="1001"/>
              </a:spcBef>
              <a:buClr>
                <a:srgbClr val="000000"/>
              </a:buClr>
              <a:buFont typeface="Arial"/>
              <a:buChar char="•"/>
            </a:pPr>
            <a:r>
              <a:rPr b="0" lang="en-GB" sz="2000" spc="-1" strike="noStrike">
                <a:solidFill>
                  <a:srgbClr val="000000"/>
                </a:solidFill>
                <a:latin typeface="Roboto"/>
                <a:ea typeface="Roboto"/>
              </a:rPr>
              <a:t>a process is an instance of a computer program that is being executed. It can be made up of several threads of execution that execute programs concurrently.</a:t>
            </a:r>
            <a:endParaRPr b="0" lang="en-GB" sz="2000" spc="-1" strike="noStrike">
              <a:latin typeface="Arial"/>
            </a:endParaRPr>
          </a:p>
          <a:p>
            <a:pPr marL="457200" indent="-405720">
              <a:lnSpc>
                <a:spcPct val="150000"/>
              </a:lnSpc>
              <a:spcBef>
                <a:spcPts val="1001"/>
              </a:spcBef>
              <a:buClr>
                <a:srgbClr val="000000"/>
              </a:buClr>
              <a:buFont typeface="Arial"/>
              <a:buChar char="•"/>
            </a:pPr>
            <a:r>
              <a:rPr b="0" lang="en-GB" sz="2000" spc="-1" strike="noStrike">
                <a:solidFill>
                  <a:srgbClr val="000000"/>
                </a:solidFill>
                <a:latin typeface="Roboto"/>
                <a:ea typeface="Roboto"/>
              </a:rPr>
              <a:t>fibers use cooperative multitasking while threads use preemptive multitasking.</a:t>
            </a:r>
            <a:endParaRPr b="0" lang="en-GB" sz="2000" spc="-1" strike="noStrike">
              <a:latin typeface="Arial"/>
            </a:endParaRPr>
          </a:p>
          <a:p>
            <a:pPr marL="457200" indent="-405720">
              <a:lnSpc>
                <a:spcPct val="150000"/>
              </a:lnSpc>
              <a:spcBef>
                <a:spcPts val="1001"/>
              </a:spcBef>
              <a:buClr>
                <a:srgbClr val="000000"/>
              </a:buClr>
              <a:buFont typeface="Arial"/>
              <a:buChar char="•"/>
            </a:pPr>
            <a:endParaRPr b="0" lang="en-GB"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555920" y="-79560"/>
            <a:ext cx="8958960" cy="1324800"/>
          </a:xfrm>
          <a:prstGeom prst="rect">
            <a:avLst/>
          </a:prstGeom>
          <a:noFill/>
          <a:ln>
            <a:noFill/>
          </a:ln>
        </p:spPr>
        <p:style>
          <a:lnRef idx="0"/>
          <a:fillRef idx="0"/>
          <a:effectRef idx="0"/>
          <a:fontRef idx="minor"/>
        </p:style>
        <p:txBody>
          <a:bodyPr lIns="90000" rIns="90000" tIns="91440" bIns="91440" anchor="ctr"/>
          <a:p>
            <a:pPr algn="ctr">
              <a:lnSpc>
                <a:spcPct val="90000"/>
              </a:lnSpc>
            </a:pPr>
            <a:r>
              <a:rPr b="1" lang="en-GB" sz="3600" spc="-1" strike="noStrike">
                <a:solidFill>
                  <a:srgbClr val="ffffff"/>
                </a:solidFill>
                <a:latin typeface="Roboto Bk"/>
                <a:ea typeface="Arial"/>
              </a:rPr>
              <a:t>Concurrency and Parallelism</a:t>
            </a:r>
            <a:endParaRPr b="0" lang="en-GB" sz="3600" spc="-1" strike="noStrike">
              <a:latin typeface="Arial"/>
            </a:endParaRPr>
          </a:p>
        </p:txBody>
      </p:sp>
      <p:sp>
        <p:nvSpPr>
          <p:cNvPr id="107" name="CustomShape 2"/>
          <p:cNvSpPr/>
          <p:nvPr/>
        </p:nvSpPr>
        <p:spPr>
          <a:xfrm>
            <a:off x="1637640" y="983880"/>
            <a:ext cx="9594360" cy="4344120"/>
          </a:xfrm>
          <a:prstGeom prst="rect">
            <a:avLst/>
          </a:prstGeom>
          <a:noFill/>
          <a:ln>
            <a:noFill/>
          </a:ln>
        </p:spPr>
        <p:style>
          <a:lnRef idx="0"/>
          <a:fillRef idx="0"/>
          <a:effectRef idx="0"/>
          <a:fontRef idx="minor"/>
        </p:style>
        <p:txBody>
          <a:bodyPr lIns="90000" rIns="90000" tIns="91440" bIns="91440"/>
          <a:p>
            <a:pPr marL="457200" indent="-405720">
              <a:lnSpc>
                <a:spcPct val="150000"/>
              </a:lnSpc>
              <a:spcBef>
                <a:spcPts val="1001"/>
              </a:spcBef>
              <a:buClr>
                <a:srgbClr val="000000"/>
              </a:buClr>
              <a:buFont typeface="Arial"/>
              <a:buChar char="•"/>
            </a:pPr>
            <a:r>
              <a:rPr b="0" lang="en-GB" sz="2000" spc="-1" strike="noStrike">
                <a:solidFill>
                  <a:srgbClr val="000000"/>
                </a:solidFill>
                <a:latin typeface="Roboto"/>
                <a:ea typeface="Roboto"/>
              </a:rPr>
              <a:t>Not all parallelization results in speed-up</a:t>
            </a:r>
            <a:endParaRPr b="0" lang="en-GB" sz="2000" spc="-1" strike="noStrike">
              <a:latin typeface="Arial"/>
            </a:endParaRPr>
          </a:p>
          <a:p>
            <a:pPr marL="457200" indent="-405720">
              <a:lnSpc>
                <a:spcPct val="150000"/>
              </a:lnSpc>
              <a:spcBef>
                <a:spcPts val="1001"/>
              </a:spcBef>
              <a:buClr>
                <a:srgbClr val="000000"/>
              </a:buClr>
              <a:buFont typeface="Arial"/>
              <a:buChar char="•"/>
            </a:pPr>
            <a:r>
              <a:rPr b="0" lang="en-GB" sz="2000" spc="-1" strike="noStrike">
                <a:solidFill>
                  <a:srgbClr val="000000"/>
                </a:solidFill>
                <a:latin typeface="Roboto"/>
                <a:ea typeface="Roboto"/>
              </a:rPr>
              <a:t>One concept used in programming parallel programs is the future concept, where one part of a program promises to deliver a required datum to another part of a program at some future time.</a:t>
            </a:r>
            <a:endParaRPr b="0" lang="en-GB" sz="2000" spc="-1" strike="noStrike">
              <a:latin typeface="Arial"/>
            </a:endParaRPr>
          </a:p>
          <a:p>
            <a:pPr marL="457200" indent="-405720">
              <a:lnSpc>
                <a:spcPct val="150000"/>
              </a:lnSpc>
              <a:spcBef>
                <a:spcPts val="1001"/>
              </a:spcBef>
              <a:buClr>
                <a:srgbClr val="000000"/>
              </a:buClr>
              <a:buFont typeface="Arial"/>
              <a:buChar char="•"/>
            </a:pPr>
            <a:r>
              <a:rPr b="0" lang="en-GB" sz="2000" spc="-1" strike="noStrike">
                <a:solidFill>
                  <a:srgbClr val="000000"/>
                </a:solidFill>
                <a:latin typeface="Roboto"/>
                <a:ea typeface="Roboto"/>
              </a:rPr>
              <a:t>The </a:t>
            </a:r>
            <a:r>
              <a:rPr b="0" lang="en-GB" sz="2000" spc="-1" strike="noStrike">
                <a:solidFill>
                  <a:srgbClr val="ed1c24"/>
                </a:solidFill>
                <a:latin typeface="Roboto"/>
                <a:ea typeface="Roboto"/>
              </a:rPr>
              <a:t>concurrent.futures  </a:t>
            </a:r>
            <a:r>
              <a:rPr b="0" lang="en-GB" sz="2000" spc="-1" strike="noStrike">
                <a:solidFill>
                  <a:srgbClr val="000000"/>
                </a:solidFill>
                <a:latin typeface="Roboto"/>
                <a:ea typeface="Roboto"/>
              </a:rPr>
              <a:t>in python module provides a high-level interface for asynchronously executing callables using Futures. Futures encapsulate pending operations so that they can be put in queues, their state of completion can be queried, and their results (or exceptions) can be retrieved when available.</a:t>
            </a:r>
            <a:endParaRPr b="0" lang="en-GB" sz="2000" spc="-1" strike="noStrike">
              <a:latin typeface="Arial"/>
            </a:endParaRPr>
          </a:p>
          <a:p>
            <a:pPr marL="457200" indent="-405720">
              <a:lnSpc>
                <a:spcPct val="150000"/>
              </a:lnSpc>
              <a:spcBef>
                <a:spcPts val="1001"/>
              </a:spcBef>
              <a:buClr>
                <a:srgbClr val="000000"/>
              </a:buClr>
              <a:buFont typeface="Arial"/>
              <a:buChar char="•"/>
            </a:pPr>
            <a:r>
              <a:rPr b="0" lang="en-GB" sz="2000" spc="-1" strike="noStrike">
                <a:solidFill>
                  <a:srgbClr val="000000"/>
                </a:solidFill>
                <a:latin typeface="Roboto"/>
                <a:ea typeface="Roboto"/>
              </a:rPr>
              <a:t>Futures are also essential components of </a:t>
            </a:r>
            <a:r>
              <a:rPr b="0" lang="en-GB" sz="2000" spc="-1" strike="noStrike">
                <a:solidFill>
                  <a:srgbClr val="ed1c24"/>
                </a:solidFill>
                <a:latin typeface="Roboto"/>
                <a:ea typeface="Roboto"/>
              </a:rPr>
              <a:t>asyncio </a:t>
            </a:r>
            <a:r>
              <a:rPr b="0" lang="en-GB" sz="2000" spc="-1" strike="noStrike">
                <a:solidFill>
                  <a:srgbClr val="000000"/>
                </a:solidFill>
                <a:latin typeface="Roboto"/>
                <a:ea typeface="Roboto"/>
              </a:rPr>
              <a:t>Libraries. This is similar to the the Deferred class in </a:t>
            </a:r>
            <a:r>
              <a:rPr b="0" lang="en-GB" sz="2000" spc="-1" strike="noStrike">
                <a:solidFill>
                  <a:srgbClr val="ed1c24"/>
                </a:solidFill>
                <a:latin typeface="Roboto"/>
                <a:ea typeface="Roboto"/>
              </a:rPr>
              <a:t>Twisted</a:t>
            </a:r>
            <a:endParaRPr b="0" lang="en-GB"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555920" y="-79560"/>
            <a:ext cx="8958960" cy="1324800"/>
          </a:xfrm>
          <a:prstGeom prst="rect">
            <a:avLst/>
          </a:prstGeom>
          <a:noFill/>
          <a:ln>
            <a:noFill/>
          </a:ln>
        </p:spPr>
        <p:style>
          <a:lnRef idx="0"/>
          <a:fillRef idx="0"/>
          <a:effectRef idx="0"/>
          <a:fontRef idx="minor"/>
        </p:style>
        <p:txBody>
          <a:bodyPr lIns="90000" rIns="90000" tIns="91440" bIns="91440" anchor="ctr"/>
          <a:p>
            <a:pPr algn="ctr">
              <a:lnSpc>
                <a:spcPct val="90000"/>
              </a:lnSpc>
            </a:pPr>
            <a:r>
              <a:rPr b="1" lang="en-GB" sz="3600" spc="-1" strike="noStrike">
                <a:solidFill>
                  <a:srgbClr val="ffffff"/>
                </a:solidFill>
                <a:latin typeface="Roboto Bk"/>
                <a:ea typeface="Arial"/>
              </a:rPr>
              <a:t>Where does Python stand in this?</a:t>
            </a:r>
            <a:endParaRPr b="0" lang="en-GB" sz="3600" spc="-1" strike="noStrike">
              <a:latin typeface="Arial"/>
            </a:endParaRPr>
          </a:p>
        </p:txBody>
      </p:sp>
      <p:sp>
        <p:nvSpPr>
          <p:cNvPr id="109" name="CustomShape 2"/>
          <p:cNvSpPr/>
          <p:nvPr/>
        </p:nvSpPr>
        <p:spPr>
          <a:xfrm>
            <a:off x="1565640" y="1199880"/>
            <a:ext cx="9594360" cy="4344120"/>
          </a:xfrm>
          <a:prstGeom prst="rect">
            <a:avLst/>
          </a:prstGeom>
          <a:noFill/>
          <a:ln>
            <a:noFill/>
          </a:ln>
        </p:spPr>
        <p:style>
          <a:lnRef idx="0"/>
          <a:fillRef idx="0"/>
          <a:effectRef idx="0"/>
          <a:fontRef idx="minor"/>
        </p:style>
        <p:txBody>
          <a:bodyPr lIns="90000" rIns="90000" tIns="91440" bIns="91440"/>
          <a:p>
            <a:pPr marL="457200" indent="-405720">
              <a:lnSpc>
                <a:spcPct val="150000"/>
              </a:lnSpc>
              <a:spcBef>
                <a:spcPts val="1001"/>
              </a:spcBef>
              <a:buClr>
                <a:srgbClr val="000000"/>
              </a:buClr>
              <a:buFont typeface="Arial"/>
              <a:buChar char="•"/>
            </a:pPr>
            <a:r>
              <a:rPr b="0" lang="en-GB" sz="2000" spc="-1" strike="noStrike">
                <a:solidFill>
                  <a:srgbClr val="000000"/>
                </a:solidFill>
                <a:latin typeface="Roboto"/>
                <a:ea typeface="Roboto"/>
              </a:rPr>
              <a:t>Futures method:  </a:t>
            </a:r>
            <a:r>
              <a:rPr b="0" lang="en-GB" sz="2000" spc="-1" strike="noStrike">
                <a:solidFill>
                  <a:srgbClr val="ce181e"/>
                </a:solidFill>
                <a:latin typeface="Roboto"/>
                <a:ea typeface="Roboto"/>
              </a:rPr>
              <a:t>.done(), .result() </a:t>
            </a:r>
            <a:r>
              <a:rPr b="0" lang="en-GB" sz="2000" spc="-1" strike="noStrike">
                <a:solidFill>
                  <a:srgbClr val="000000"/>
                </a:solidFill>
                <a:latin typeface="Roboto"/>
                <a:ea typeface="Roboto"/>
              </a:rPr>
              <a:t>and </a:t>
            </a:r>
            <a:r>
              <a:rPr b="0" lang="en-GB" sz="2000" spc="-1" strike="noStrike">
                <a:solidFill>
                  <a:srgbClr val="ed1c24"/>
                </a:solidFill>
                <a:latin typeface="Roboto"/>
                <a:ea typeface="Roboto"/>
              </a:rPr>
              <a:t>.add_done_callback()</a:t>
            </a:r>
            <a:endParaRPr b="0" lang="en-GB" sz="2000" spc="-1" strike="noStrike">
              <a:latin typeface="Arial"/>
            </a:endParaRPr>
          </a:p>
          <a:p>
            <a:pPr marL="457200" indent="-405720">
              <a:lnSpc>
                <a:spcPct val="150000"/>
              </a:lnSpc>
              <a:spcBef>
                <a:spcPts val="1001"/>
              </a:spcBef>
              <a:buClr>
                <a:srgbClr val="000000"/>
              </a:buClr>
              <a:buFont typeface="Arial"/>
              <a:buChar char="•"/>
            </a:pPr>
            <a:r>
              <a:rPr b="0" lang="en-GB" sz="2000" spc="-1" strike="noStrike">
                <a:solidFill>
                  <a:srgbClr val="000000"/>
                </a:solidFill>
                <a:latin typeface="Roboto"/>
                <a:ea typeface="Roboto"/>
              </a:rPr>
              <a:t>Global Interpreter Lock (GIL)</a:t>
            </a:r>
            <a:endParaRPr b="0" lang="en-GB"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E4E Theme</Template>
  <TotalTime>729</TotalTime>
  <Application>LibreOffice/6.0.3.2$Linux_X86_64 LibreOffice_project/00m0$Build-2</Application>
  <Words>8</Words>
  <Paragraphs>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2018-08-03T09:31:27Z</dcterms:created>
  <dc:creator>hp</dc:creator>
  <dc:description/>
  <dc:language>en-GB</dc:language>
  <cp:lastModifiedBy/>
  <dcterms:modified xsi:type="dcterms:W3CDTF">2018-09-17T12:28:32Z</dcterms:modified>
  <cp:revision>46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vt:i4>
  </property>
</Properties>
</file>