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3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3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0"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4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42"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4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5"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4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4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48"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4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5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5"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6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7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72"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74"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7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7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8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8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8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85"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8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87"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8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90"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9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9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93"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9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9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27"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9"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3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3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0541880" y="106560"/>
            <a:ext cx="1627200" cy="995400"/>
          </a:xfrm>
          <a:custGeom>
            <a:avLst/>
            <a:gdLst/>
            <a:ahLst/>
            <a:rect l="l" t="t" r="r" b="b"/>
            <a:pathLst>
              <a:path w="1628173" h="996449">
                <a:moveTo>
                  <a:pt x="0" y="0"/>
                </a:moveTo>
                <a:lnTo>
                  <a:pt x="1624745" y="0"/>
                </a:lnTo>
                <a:lnTo>
                  <a:pt x="1628173" y="6651"/>
                </a:lnTo>
                <a:lnTo>
                  <a:pt x="1628173" y="996449"/>
                </a:lnTo>
                <a:lnTo>
                  <a:pt x="507850" y="996449"/>
                </a:lnTo>
                <a:lnTo>
                  <a:pt x="0" y="11135"/>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73440" y="0"/>
            <a:ext cx="4415760" cy="6900840"/>
          </a:xfrm>
          <a:custGeom>
            <a:avLst/>
            <a:gdLst/>
            <a:ahLst/>
            <a:rect l="l" t="t" r="r" b="b"/>
            <a:pathLst>
              <a:path w="132505" h="208586">
                <a:moveTo>
                  <a:pt x="132505" y="207264"/>
                </a:moveTo>
                <a:lnTo>
                  <a:pt x="25063" y="0"/>
                </a:lnTo>
                <a:lnTo>
                  <a:pt x="0" y="202"/>
                </a:lnTo>
                <a:lnTo>
                  <a:pt x="1322" y="208586"/>
                </a:lnTo>
                <a:close/>
              </a:path>
            </a:pathLst>
          </a:custGeom>
          <a:solidFill>
            <a:srgbClr val="f9f9f9"/>
          </a:solidFill>
          <a:ln>
            <a:noFill/>
          </a:ln>
        </p:spPr>
        <p:style>
          <a:lnRef idx="0"/>
          <a:fillRef idx="0"/>
          <a:effectRef idx="0"/>
          <a:fontRef idx="minor"/>
        </p:style>
      </p:sp>
      <p:sp>
        <p:nvSpPr>
          <p:cNvPr id="2" name="CustomShape 3"/>
          <p:cNvSpPr/>
          <p:nvPr/>
        </p:nvSpPr>
        <p:spPr>
          <a:xfrm>
            <a:off x="1320840" y="6554160"/>
            <a:ext cx="10870200" cy="302760"/>
          </a:xfrm>
          <a:custGeom>
            <a:avLst/>
            <a:gdLst/>
            <a:ahLst/>
            <a:rect l="l" t="t" r="r" b="b"/>
            <a:pathLst>
              <a:path w="10871289" h="304000">
                <a:moveTo>
                  <a:pt x="0" y="0"/>
                </a:moveTo>
                <a:lnTo>
                  <a:pt x="10871289" y="0"/>
                </a:lnTo>
                <a:lnTo>
                  <a:pt x="10871289" y="304000"/>
                </a:lnTo>
                <a:lnTo>
                  <a:pt x="156688" y="304000"/>
                </a:lnTo>
                <a:close/>
              </a:path>
            </a:pathLst>
          </a:custGeom>
          <a:solidFill>
            <a:srgbClr val="21527f"/>
          </a:solidFill>
          <a:ln>
            <a:noFill/>
          </a:ln>
        </p:spPr>
        <p:style>
          <a:lnRef idx="2">
            <a:schemeClr val="accent1">
              <a:shade val="50000"/>
            </a:schemeClr>
          </a:lnRef>
          <a:fillRef idx="1">
            <a:schemeClr val="accent1"/>
          </a:fillRef>
          <a:effectRef idx="0">
            <a:schemeClr val="accent1"/>
          </a:effectRef>
          <a:fontRef idx="minor"/>
        </p:style>
      </p:sp>
      <p:sp>
        <p:nvSpPr>
          <p:cNvPr id="3" name="CustomShape 4"/>
          <p:cNvSpPr/>
          <p:nvPr/>
        </p:nvSpPr>
        <p:spPr>
          <a:xfrm flipH="1">
            <a:off x="628200" y="-12600"/>
            <a:ext cx="690120" cy="997560"/>
          </a:xfrm>
          <a:prstGeom prst="parallelogram">
            <a:avLst>
              <a:gd name="adj" fmla="val 75009"/>
            </a:avLst>
          </a:prstGeom>
          <a:solidFill>
            <a:srgbClr val="21527f"/>
          </a:solidFill>
          <a:ln>
            <a:noFill/>
          </a:ln>
        </p:spPr>
        <p:style>
          <a:lnRef idx="0"/>
          <a:fillRef idx="0"/>
          <a:effectRef idx="0"/>
          <a:fontRef idx="minor"/>
        </p:style>
      </p:sp>
      <p:sp>
        <p:nvSpPr>
          <p:cNvPr id="4" name="CustomShape 5"/>
          <p:cNvSpPr/>
          <p:nvPr/>
        </p:nvSpPr>
        <p:spPr>
          <a:xfrm flipH="1">
            <a:off x="1043640" y="106560"/>
            <a:ext cx="10006560" cy="997560"/>
          </a:xfrm>
          <a:prstGeom prst="parallelogram">
            <a:avLst>
              <a:gd name="adj" fmla="val 51542"/>
            </a:avLst>
          </a:prstGeom>
          <a:solidFill>
            <a:srgbClr val="21527f"/>
          </a:solidFill>
          <a:ln>
            <a:noFill/>
          </a:ln>
        </p:spPr>
        <p:style>
          <a:lnRef idx="0"/>
          <a:fillRef idx="0"/>
          <a:effectRef idx="0"/>
          <a:fontRef idx="minor"/>
        </p:style>
      </p:sp>
      <p:pic>
        <p:nvPicPr>
          <p:cNvPr id="5" name="Shape 11" descr=""/>
          <p:cNvPicPr/>
          <p:nvPr/>
        </p:nvPicPr>
        <p:blipFill>
          <a:blip r:embed="rId2"/>
          <a:stretch/>
        </p:blipFill>
        <p:spPr>
          <a:xfrm>
            <a:off x="10995840" y="343080"/>
            <a:ext cx="1076400" cy="523800"/>
          </a:xfrm>
          <a:prstGeom prst="rect">
            <a:avLst/>
          </a:prstGeom>
          <a:ln>
            <a:noFill/>
          </a:ln>
        </p:spPr>
      </p:pic>
      <p:sp>
        <p:nvSpPr>
          <p:cNvPr id="6" name="CustomShape 6"/>
          <p:cNvSpPr/>
          <p:nvPr/>
        </p:nvSpPr>
        <p:spPr>
          <a:xfrm flipH="1">
            <a:off x="-74160" y="-8280"/>
            <a:ext cx="1213200" cy="993240"/>
          </a:xfrm>
          <a:custGeom>
            <a:avLst/>
            <a:gdLst/>
            <a:ahLst/>
            <a:rect l="l" t="t" r="r" b="b"/>
            <a:pathLst>
              <a:path w="1214317" h="994421">
                <a:moveTo>
                  <a:pt x="1214317" y="0"/>
                </a:moveTo>
                <a:lnTo>
                  <a:pt x="512271" y="0"/>
                </a:lnTo>
                <a:lnTo>
                  <a:pt x="0" y="993891"/>
                </a:lnTo>
                <a:lnTo>
                  <a:pt x="0" y="994421"/>
                </a:lnTo>
                <a:lnTo>
                  <a:pt x="1200576" y="994421"/>
                </a:lnTo>
                <a:lnTo>
                  <a:pt x="1214317" y="967761"/>
                </a:lnTo>
                <a:close/>
              </a:path>
            </a:pathLst>
          </a:custGeom>
          <a:solidFill>
            <a:srgbClr val="222222"/>
          </a:solidFill>
          <a:ln>
            <a:noFill/>
          </a:ln>
        </p:spPr>
        <p:style>
          <a:lnRef idx="0"/>
          <a:fillRef idx="0"/>
          <a:effectRef idx="0"/>
          <a:fontRef idx="minor"/>
        </p:style>
      </p:sp>
      <p:sp>
        <p:nvSpPr>
          <p:cNvPr id="7" name="CustomShape 7"/>
          <p:cNvSpPr/>
          <p:nvPr/>
        </p:nvSpPr>
        <p:spPr>
          <a:xfrm>
            <a:off x="34920" y="0"/>
            <a:ext cx="12191040" cy="6856920"/>
          </a:xfrm>
          <a:prstGeom prst="rect">
            <a:avLst/>
          </a:prstGeom>
          <a:solidFill>
            <a:srgbClr val="ffffff"/>
          </a:solidFill>
          <a:ln>
            <a:noFill/>
          </a:ln>
        </p:spPr>
        <p:style>
          <a:lnRef idx="0"/>
          <a:fillRef idx="0"/>
          <a:effectRef idx="0"/>
          <a:fontRef idx="minor"/>
        </p:style>
      </p:sp>
      <p:sp>
        <p:nvSpPr>
          <p:cNvPr id="8" name="CustomShape 8"/>
          <p:cNvSpPr/>
          <p:nvPr/>
        </p:nvSpPr>
        <p:spPr>
          <a:xfrm>
            <a:off x="-65520" y="-35640"/>
            <a:ext cx="12330720" cy="5218560"/>
          </a:xfrm>
          <a:prstGeom prst="rect">
            <a:avLst/>
          </a:prstGeom>
          <a:solidFill>
            <a:schemeClr val="accent1">
              <a:lumMod val="50000"/>
            </a:schemeClr>
          </a:solidFill>
          <a:ln>
            <a:noFill/>
          </a:ln>
        </p:spPr>
        <p:style>
          <a:lnRef idx="0"/>
          <a:fillRef idx="0"/>
          <a:effectRef idx="0"/>
          <a:fontRef idx="minor"/>
        </p:style>
      </p:sp>
      <p:sp>
        <p:nvSpPr>
          <p:cNvPr id="9" name="CustomShape 9"/>
          <p:cNvSpPr/>
          <p:nvPr/>
        </p:nvSpPr>
        <p:spPr>
          <a:xfrm rot="16200000">
            <a:off x="7741080" y="697680"/>
            <a:ext cx="4617720" cy="4352040"/>
          </a:xfrm>
          <a:prstGeom prst="rtTriangle">
            <a:avLst/>
          </a:prstGeom>
          <a:solidFill>
            <a:srgbClr val="245a8c"/>
          </a:solidFill>
          <a:ln>
            <a:noFill/>
          </a:ln>
        </p:spPr>
        <p:style>
          <a:lnRef idx="0"/>
          <a:fillRef idx="0"/>
          <a:effectRef idx="0"/>
          <a:fontRef idx="minor"/>
        </p:style>
      </p:sp>
      <p:sp>
        <p:nvSpPr>
          <p:cNvPr id="10" name="CustomShape 10"/>
          <p:cNvSpPr/>
          <p:nvPr/>
        </p:nvSpPr>
        <p:spPr>
          <a:xfrm>
            <a:off x="11311200" y="6074280"/>
            <a:ext cx="730440" cy="523800"/>
          </a:xfrm>
          <a:prstGeom prst="rect">
            <a:avLst/>
          </a:prstGeom>
          <a:noFill/>
          <a:ln>
            <a:noFill/>
          </a:ln>
        </p:spPr>
        <p:style>
          <a:lnRef idx="0"/>
          <a:fillRef idx="0"/>
          <a:effectRef idx="0"/>
          <a:fontRef idx="minor"/>
        </p:style>
        <p:txBody>
          <a:bodyPr lIns="90000" rIns="90000" tIns="91440" bIns="91440" anchor="ctr"/>
          <a:p>
            <a:pPr algn="r">
              <a:lnSpc>
                <a:spcPct val="100000"/>
              </a:lnSpc>
            </a:pPr>
            <a:fld id="{0BC94A1E-7A3F-4ECD-A70E-81A6379C1B02}" type="slidenum">
              <a:rPr b="0" lang="en-GB" sz="1340" spc="-1" strike="noStrike">
                <a:solidFill>
                  <a:srgbClr val="616161"/>
                </a:solidFill>
                <a:latin typeface="Calibri"/>
                <a:ea typeface="Calibri"/>
              </a:rPr>
              <a:t>&lt;number&gt;</a:t>
            </a:fld>
            <a:endParaRPr b="0" lang="en-GB" sz="1340" spc="-1" strike="noStrike">
              <a:latin typeface="Arial"/>
            </a:endParaRPr>
          </a:p>
        </p:txBody>
      </p:sp>
      <p:sp>
        <p:nvSpPr>
          <p:cNvPr id="11" name="CustomShape 11"/>
          <p:cNvSpPr/>
          <p:nvPr/>
        </p:nvSpPr>
        <p:spPr>
          <a:xfrm rot="5400000">
            <a:off x="2015640" y="-2074680"/>
            <a:ext cx="5170320" cy="9277920"/>
          </a:xfrm>
          <a:prstGeom prst="rtTriangle">
            <a:avLst/>
          </a:prstGeom>
          <a:solidFill>
            <a:srgbClr val="21527f"/>
          </a:solidFill>
          <a:ln>
            <a:noFill/>
          </a:ln>
        </p:spPr>
        <p:style>
          <a:lnRef idx="0"/>
          <a:fillRef idx="0"/>
          <a:effectRef idx="0"/>
          <a:fontRef idx="minor"/>
        </p:style>
      </p:sp>
      <p:pic>
        <p:nvPicPr>
          <p:cNvPr id="12" name="Shape 25" descr=""/>
          <p:cNvPicPr/>
          <p:nvPr/>
        </p:nvPicPr>
        <p:blipFill>
          <a:blip r:embed="rId3">
            <a:lum bright="70000" contrast="-70000"/>
          </a:blip>
          <a:stretch/>
        </p:blipFill>
        <p:spPr>
          <a:xfrm>
            <a:off x="10079280" y="168480"/>
            <a:ext cx="1230480" cy="599040"/>
          </a:xfrm>
          <a:prstGeom prst="rect">
            <a:avLst/>
          </a:prstGeom>
          <a:ln>
            <a:noFill/>
          </a:ln>
        </p:spPr>
      </p:pic>
      <p:sp>
        <p:nvSpPr>
          <p:cNvPr id="13" name="PlaceHolder 12"/>
          <p:cNvSpPr>
            <a:spLocks noGrp="1"/>
          </p:cNvSpPr>
          <p:nvPr>
            <p:ph type="title"/>
          </p:nvPr>
        </p:nvSpPr>
        <p:spPr>
          <a:xfrm>
            <a:off x="609480" y="273600"/>
            <a:ext cx="10972080" cy="1144440"/>
          </a:xfrm>
          <a:prstGeom prst="rect">
            <a:avLst/>
          </a:prstGeom>
        </p:spPr>
        <p:txBody>
          <a:bodyPr lIns="0" rIns="0" tIns="0" bIns="0" anchor="ctr"/>
          <a:p>
            <a:r>
              <a:rPr b="0" lang="en-GB" sz="1800" spc="-1" strike="noStrike">
                <a:latin typeface="Arial"/>
              </a:rPr>
              <a:t>Click to edit the title text format</a:t>
            </a:r>
            <a:endParaRPr b="0" lang="en-GB" sz="1800" spc="-1" strike="noStrike">
              <a:latin typeface="Arial"/>
            </a:endParaRPr>
          </a:p>
        </p:txBody>
      </p:sp>
      <p:sp>
        <p:nvSpPr>
          <p:cNvPr id="14" name="PlaceHolder 13"/>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800" spc="-1" strike="noStrike">
                <a:latin typeface="Arial"/>
              </a:rPr>
              <a:t>Click to edit the outline text format</a:t>
            </a:r>
            <a:endParaRPr b="0" lang="en-GB" sz="1800" spc="-1" strike="noStrike">
              <a:latin typeface="Arial"/>
            </a:endParaRPr>
          </a:p>
          <a:p>
            <a:pPr lvl="1" marL="864000" indent="-324000">
              <a:spcBef>
                <a:spcPts val="1134"/>
              </a:spcBef>
              <a:buClr>
                <a:srgbClr val="000000"/>
              </a:buClr>
              <a:buSzPct val="75000"/>
              <a:buFont typeface="Symbol" charset="2"/>
              <a:buChar char=""/>
            </a:pPr>
            <a:r>
              <a:rPr b="0" lang="en-GB" sz="1800" spc="-1" strike="noStrike">
                <a:latin typeface="Arial"/>
              </a:rPr>
              <a:t>Second Outline Level</a:t>
            </a:r>
            <a:endParaRPr b="0" lang="en-GB" sz="1800" spc="-1" strike="noStrike">
              <a:latin typeface="Arial"/>
            </a:endParaRPr>
          </a:p>
          <a:p>
            <a:pPr lvl="2" marL="1296000" indent="-288000">
              <a:spcBef>
                <a:spcPts val="850"/>
              </a:spcBef>
              <a:buClr>
                <a:srgbClr val="000000"/>
              </a:buClr>
              <a:buSzPct val="45000"/>
              <a:buFont typeface="Wingdings" charset="2"/>
              <a:buChar char=""/>
            </a:pPr>
            <a:r>
              <a:rPr b="0" lang="en-GB" sz="1800" spc="-1" strike="noStrike">
                <a:latin typeface="Arial"/>
              </a:rPr>
              <a:t>Third Outline Level</a:t>
            </a:r>
            <a:endParaRPr b="0" lang="en-GB" sz="1800" spc="-1" strike="noStrike">
              <a:latin typeface="Arial"/>
            </a:endParaRPr>
          </a:p>
          <a:p>
            <a:pPr lvl="3" marL="1728000" indent="-216000">
              <a:spcBef>
                <a:spcPts val="567"/>
              </a:spcBef>
              <a:buClr>
                <a:srgbClr val="000000"/>
              </a:buClr>
              <a:buSzPct val="75000"/>
              <a:buFont typeface="Symbol" charset="2"/>
              <a:buChar char=""/>
            </a:pPr>
            <a:r>
              <a:rPr b="0" lang="en-GB" sz="1800" spc="-1" strike="noStrike">
                <a:latin typeface="Arial"/>
              </a:rPr>
              <a:t>Fourth Outline Level</a:t>
            </a:r>
            <a:endParaRPr b="0" lang="en-GB" sz="1800" spc="-1" strike="noStrike">
              <a:latin typeface="Arial"/>
            </a:endParaRPr>
          </a:p>
          <a:p>
            <a:pPr lvl="4" marL="2160000" indent="-216000">
              <a:spcBef>
                <a:spcPts val="283"/>
              </a:spcBef>
              <a:buClr>
                <a:srgbClr val="000000"/>
              </a:buClr>
              <a:buSzPct val="45000"/>
              <a:buFont typeface="Wingdings" charset="2"/>
              <a:buChar char=""/>
            </a:pPr>
            <a:r>
              <a:rPr b="0" lang="en-GB" sz="1800" spc="-1" strike="noStrike">
                <a:latin typeface="Arial"/>
              </a:rPr>
              <a:t>Fifth Outline Level</a:t>
            </a:r>
            <a:endParaRPr b="0" lang="en-GB" sz="1800" spc="-1" strike="noStrike">
              <a:latin typeface="Arial"/>
            </a:endParaRPr>
          </a:p>
          <a:p>
            <a:pPr lvl="5" marL="2592000" indent="-216000">
              <a:spcBef>
                <a:spcPts val="283"/>
              </a:spcBef>
              <a:buClr>
                <a:srgbClr val="000000"/>
              </a:buClr>
              <a:buSzPct val="45000"/>
              <a:buFont typeface="Wingdings" charset="2"/>
              <a:buChar char=""/>
            </a:pPr>
            <a:r>
              <a:rPr b="0" lang="en-GB" sz="1800" spc="-1" strike="noStrike">
                <a:latin typeface="Arial"/>
              </a:rPr>
              <a:t>Sixth Outline Level</a:t>
            </a:r>
            <a:endParaRPr b="0" lang="en-GB" sz="1800" spc="-1" strike="noStrike">
              <a:latin typeface="Arial"/>
            </a:endParaRPr>
          </a:p>
          <a:p>
            <a:pPr lvl="6" marL="3024000" indent="-216000">
              <a:spcBef>
                <a:spcPts val="283"/>
              </a:spcBef>
              <a:buClr>
                <a:srgbClr val="000000"/>
              </a:buClr>
              <a:buSzPct val="45000"/>
              <a:buFont typeface="Wingdings" charset="2"/>
              <a:buChar char=""/>
            </a:pPr>
            <a:r>
              <a:rPr b="0" lang="en-GB" sz="1800" spc="-1" strike="noStrike">
                <a:latin typeface="Arial"/>
              </a:rPr>
              <a:t>Seventh Outline Level</a:t>
            </a:r>
            <a:endParaRPr b="0" lang="en-GB"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CustomShape 1"/>
          <p:cNvSpPr/>
          <p:nvPr/>
        </p:nvSpPr>
        <p:spPr>
          <a:xfrm>
            <a:off x="10541880" y="106560"/>
            <a:ext cx="1627200" cy="995400"/>
          </a:xfrm>
          <a:custGeom>
            <a:avLst/>
            <a:gdLst/>
            <a:ahLst/>
            <a:rect l="l" t="t" r="r" b="b"/>
            <a:pathLst>
              <a:path w="1628173" h="996449">
                <a:moveTo>
                  <a:pt x="0" y="0"/>
                </a:moveTo>
                <a:lnTo>
                  <a:pt x="1624745" y="0"/>
                </a:lnTo>
                <a:lnTo>
                  <a:pt x="1628173" y="6651"/>
                </a:lnTo>
                <a:lnTo>
                  <a:pt x="1628173" y="996449"/>
                </a:lnTo>
                <a:lnTo>
                  <a:pt x="507850" y="996449"/>
                </a:lnTo>
                <a:lnTo>
                  <a:pt x="0" y="11135"/>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p:style>
      </p:sp>
      <p:sp>
        <p:nvSpPr>
          <p:cNvPr id="52" name="CustomShape 2"/>
          <p:cNvSpPr/>
          <p:nvPr/>
        </p:nvSpPr>
        <p:spPr>
          <a:xfrm>
            <a:off x="-73440" y="0"/>
            <a:ext cx="4415760" cy="6900840"/>
          </a:xfrm>
          <a:custGeom>
            <a:avLst/>
            <a:gdLst/>
            <a:ahLst/>
            <a:rect l="l" t="t" r="r" b="b"/>
            <a:pathLst>
              <a:path w="132505" h="208586">
                <a:moveTo>
                  <a:pt x="132505" y="207264"/>
                </a:moveTo>
                <a:lnTo>
                  <a:pt x="25063" y="0"/>
                </a:lnTo>
                <a:lnTo>
                  <a:pt x="0" y="202"/>
                </a:lnTo>
                <a:lnTo>
                  <a:pt x="1322" y="208586"/>
                </a:lnTo>
                <a:close/>
              </a:path>
            </a:pathLst>
          </a:custGeom>
          <a:solidFill>
            <a:srgbClr val="f9f9f9"/>
          </a:solidFill>
          <a:ln>
            <a:noFill/>
          </a:ln>
        </p:spPr>
        <p:style>
          <a:lnRef idx="0"/>
          <a:fillRef idx="0"/>
          <a:effectRef idx="0"/>
          <a:fontRef idx="minor"/>
        </p:style>
      </p:sp>
      <p:sp>
        <p:nvSpPr>
          <p:cNvPr id="53" name="CustomShape 3"/>
          <p:cNvSpPr/>
          <p:nvPr/>
        </p:nvSpPr>
        <p:spPr>
          <a:xfrm>
            <a:off x="1320840" y="6554160"/>
            <a:ext cx="10870200" cy="302760"/>
          </a:xfrm>
          <a:custGeom>
            <a:avLst/>
            <a:gdLst/>
            <a:ahLst/>
            <a:rect l="l" t="t" r="r" b="b"/>
            <a:pathLst>
              <a:path w="10871289" h="304000">
                <a:moveTo>
                  <a:pt x="0" y="0"/>
                </a:moveTo>
                <a:lnTo>
                  <a:pt x="10871289" y="0"/>
                </a:lnTo>
                <a:lnTo>
                  <a:pt x="10871289" y="304000"/>
                </a:lnTo>
                <a:lnTo>
                  <a:pt x="156688" y="304000"/>
                </a:lnTo>
                <a:close/>
              </a:path>
            </a:pathLst>
          </a:custGeom>
          <a:solidFill>
            <a:srgbClr val="21527f"/>
          </a:solidFill>
          <a:ln>
            <a:noFill/>
          </a:ln>
        </p:spPr>
        <p:style>
          <a:lnRef idx="2">
            <a:schemeClr val="accent1">
              <a:shade val="50000"/>
            </a:schemeClr>
          </a:lnRef>
          <a:fillRef idx="1">
            <a:schemeClr val="accent1"/>
          </a:fillRef>
          <a:effectRef idx="0">
            <a:schemeClr val="accent1"/>
          </a:effectRef>
          <a:fontRef idx="minor"/>
        </p:style>
      </p:sp>
      <p:sp>
        <p:nvSpPr>
          <p:cNvPr id="54" name="CustomShape 4"/>
          <p:cNvSpPr/>
          <p:nvPr/>
        </p:nvSpPr>
        <p:spPr>
          <a:xfrm flipH="1">
            <a:off x="628200" y="-12600"/>
            <a:ext cx="690120" cy="997560"/>
          </a:xfrm>
          <a:prstGeom prst="parallelogram">
            <a:avLst>
              <a:gd name="adj" fmla="val 75009"/>
            </a:avLst>
          </a:prstGeom>
          <a:solidFill>
            <a:srgbClr val="21527f"/>
          </a:solidFill>
          <a:ln>
            <a:noFill/>
          </a:ln>
        </p:spPr>
        <p:style>
          <a:lnRef idx="0"/>
          <a:fillRef idx="0"/>
          <a:effectRef idx="0"/>
          <a:fontRef idx="minor"/>
        </p:style>
      </p:sp>
      <p:sp>
        <p:nvSpPr>
          <p:cNvPr id="55" name="CustomShape 5"/>
          <p:cNvSpPr/>
          <p:nvPr/>
        </p:nvSpPr>
        <p:spPr>
          <a:xfrm flipH="1">
            <a:off x="1043640" y="106560"/>
            <a:ext cx="10006560" cy="997560"/>
          </a:xfrm>
          <a:prstGeom prst="parallelogram">
            <a:avLst>
              <a:gd name="adj" fmla="val 51542"/>
            </a:avLst>
          </a:prstGeom>
          <a:solidFill>
            <a:srgbClr val="21527f"/>
          </a:solidFill>
          <a:ln>
            <a:noFill/>
          </a:ln>
        </p:spPr>
        <p:style>
          <a:lnRef idx="0"/>
          <a:fillRef idx="0"/>
          <a:effectRef idx="0"/>
          <a:fontRef idx="minor"/>
        </p:style>
      </p:sp>
      <p:pic>
        <p:nvPicPr>
          <p:cNvPr id="56" name="Shape 11" descr=""/>
          <p:cNvPicPr/>
          <p:nvPr/>
        </p:nvPicPr>
        <p:blipFill>
          <a:blip r:embed="rId2"/>
          <a:stretch/>
        </p:blipFill>
        <p:spPr>
          <a:xfrm>
            <a:off x="10995840" y="343080"/>
            <a:ext cx="1076400" cy="523800"/>
          </a:xfrm>
          <a:prstGeom prst="rect">
            <a:avLst/>
          </a:prstGeom>
          <a:ln>
            <a:noFill/>
          </a:ln>
        </p:spPr>
      </p:pic>
      <p:sp>
        <p:nvSpPr>
          <p:cNvPr id="57" name="CustomShape 6"/>
          <p:cNvSpPr/>
          <p:nvPr/>
        </p:nvSpPr>
        <p:spPr>
          <a:xfrm flipH="1">
            <a:off x="-74160" y="-8280"/>
            <a:ext cx="1213200" cy="993240"/>
          </a:xfrm>
          <a:custGeom>
            <a:avLst/>
            <a:gdLst/>
            <a:ahLst/>
            <a:rect l="l" t="t" r="r" b="b"/>
            <a:pathLst>
              <a:path w="1214317" h="994421">
                <a:moveTo>
                  <a:pt x="1214317" y="0"/>
                </a:moveTo>
                <a:lnTo>
                  <a:pt x="512271" y="0"/>
                </a:lnTo>
                <a:lnTo>
                  <a:pt x="0" y="993891"/>
                </a:lnTo>
                <a:lnTo>
                  <a:pt x="0" y="994421"/>
                </a:lnTo>
                <a:lnTo>
                  <a:pt x="1200576" y="994421"/>
                </a:lnTo>
                <a:lnTo>
                  <a:pt x="1214317" y="967761"/>
                </a:lnTo>
                <a:close/>
              </a:path>
            </a:pathLst>
          </a:custGeom>
          <a:solidFill>
            <a:srgbClr val="222222"/>
          </a:solidFill>
          <a:ln>
            <a:noFill/>
          </a:ln>
        </p:spPr>
        <p:style>
          <a:lnRef idx="0"/>
          <a:fillRef idx="0"/>
          <a:effectRef idx="0"/>
          <a:fontRef idx="minor"/>
        </p:style>
      </p:sp>
      <p:sp>
        <p:nvSpPr>
          <p:cNvPr id="58" name="PlaceHolder 7"/>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59"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s://talks.golang.org/2012/waza.slide#51" TargetMode="External"/><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596520" y="1041480"/>
            <a:ext cx="10746360" cy="2386440"/>
          </a:xfrm>
          <a:prstGeom prst="rect">
            <a:avLst/>
          </a:prstGeom>
          <a:noFill/>
          <a:ln>
            <a:noFill/>
          </a:ln>
        </p:spPr>
        <p:style>
          <a:lnRef idx="0"/>
          <a:fillRef idx="0"/>
          <a:effectRef idx="0"/>
          <a:fontRef idx="minor"/>
        </p:style>
        <p:txBody>
          <a:bodyPr lIns="90000" rIns="90000" tIns="91440" bIns="91440" anchor="b"/>
          <a:p>
            <a:pPr>
              <a:lnSpc>
                <a:spcPct val="90000"/>
              </a:lnSpc>
            </a:pPr>
            <a:r>
              <a:rPr b="1" lang="en-GB" sz="8000" spc="-1" strike="noStrike">
                <a:solidFill>
                  <a:srgbClr val="ffffff"/>
                </a:solidFill>
                <a:latin typeface="Roboto"/>
                <a:ea typeface="Roboto"/>
              </a:rPr>
              <a:t>Concurrency and Parallellism</a:t>
            </a:r>
            <a:endParaRPr b="0" lang="en-GB" sz="8000" spc="-1" strike="noStrike">
              <a:latin typeface="Arial"/>
            </a:endParaRPr>
          </a:p>
        </p:txBody>
      </p:sp>
      <p:sp>
        <p:nvSpPr>
          <p:cNvPr id="97" name="CustomShape 2"/>
          <p:cNvSpPr/>
          <p:nvPr/>
        </p:nvSpPr>
        <p:spPr>
          <a:xfrm>
            <a:off x="596520" y="3081240"/>
            <a:ext cx="7949160" cy="694440"/>
          </a:xfrm>
          <a:prstGeom prst="rect">
            <a:avLst/>
          </a:prstGeom>
          <a:noFill/>
          <a:ln>
            <a:noFill/>
          </a:ln>
        </p:spPr>
        <p:style>
          <a:lnRef idx="0"/>
          <a:fillRef idx="0"/>
          <a:effectRef idx="0"/>
          <a:fontRef idx="minor"/>
        </p:style>
        <p:txBody>
          <a:bodyPr lIns="90000" rIns="90000" tIns="91440" bIns="91440"/>
          <a:p>
            <a:pPr marL="457200" indent="-405360">
              <a:lnSpc>
                <a:spcPct val="90000"/>
              </a:lnSpc>
              <a:spcBef>
                <a:spcPts val="1001"/>
              </a:spcBef>
            </a:pPr>
            <a:r>
              <a:rPr b="0" lang="en-GB" sz="4400" spc="-1" strike="noStrike">
                <a:solidFill>
                  <a:srgbClr val="ffffff"/>
                </a:solidFill>
                <a:latin typeface="Roboto Lt"/>
                <a:ea typeface="Roboto Lt"/>
              </a:rPr>
              <a:t>The Python Implementation</a:t>
            </a:r>
            <a:endParaRPr b="0" lang="en-GB" sz="4400" spc="-1" strike="noStrike">
              <a:latin typeface="Arial"/>
            </a:endParaRPr>
          </a:p>
        </p:txBody>
      </p:sp>
      <p:sp>
        <p:nvSpPr>
          <p:cNvPr id="98" name="CustomShape 3"/>
          <p:cNvSpPr/>
          <p:nvPr/>
        </p:nvSpPr>
        <p:spPr>
          <a:xfrm>
            <a:off x="5208120" y="6368040"/>
            <a:ext cx="2742120" cy="363960"/>
          </a:xfrm>
          <a:prstGeom prst="rect">
            <a:avLst/>
          </a:prstGeom>
          <a:noFill/>
          <a:ln>
            <a:noFill/>
          </a:ln>
        </p:spPr>
        <p:style>
          <a:lnRef idx="0"/>
          <a:fillRef idx="0"/>
          <a:effectRef idx="0"/>
          <a:fontRef idx="minor"/>
        </p:style>
        <p:txBody>
          <a:bodyPr lIns="90000" rIns="90000" tIns="91440" bIns="91440" anchor="ctr"/>
          <a:p>
            <a:pPr>
              <a:lnSpc>
                <a:spcPct val="100000"/>
              </a:lnSpc>
            </a:pPr>
            <a:r>
              <a:rPr b="0" lang="en-GB" sz="1400" spc="-1" strike="noStrike">
                <a:solidFill>
                  <a:srgbClr val="000000"/>
                </a:solidFill>
                <a:latin typeface="Roboto"/>
                <a:ea typeface="Roboto"/>
              </a:rPr>
              <a:t>21/09/2018</a:t>
            </a:r>
            <a:endParaRPr b="0" lang="en-GB" sz="1400" spc="-1" strike="noStrike">
              <a:latin typeface="Arial"/>
            </a:endParaRPr>
          </a:p>
        </p:txBody>
      </p:sp>
      <p:sp>
        <p:nvSpPr>
          <p:cNvPr id="99" name="CustomShape 4"/>
          <p:cNvSpPr/>
          <p:nvPr/>
        </p:nvSpPr>
        <p:spPr>
          <a:xfrm>
            <a:off x="105840" y="6368040"/>
            <a:ext cx="4113720" cy="363960"/>
          </a:xfrm>
          <a:prstGeom prst="rect">
            <a:avLst/>
          </a:prstGeom>
          <a:no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1555920" y="-79560"/>
            <a:ext cx="8958600" cy="1324440"/>
          </a:xfrm>
          <a:prstGeom prst="rect">
            <a:avLst/>
          </a:prstGeom>
          <a:noFill/>
          <a:ln>
            <a:noFill/>
          </a:ln>
        </p:spPr>
        <p:style>
          <a:lnRef idx="0"/>
          <a:fillRef idx="0"/>
          <a:effectRef idx="0"/>
          <a:fontRef idx="minor"/>
        </p:style>
        <p:txBody>
          <a:bodyPr lIns="90000" rIns="90000" tIns="91440" bIns="91440" anchor="ctr"/>
          <a:p>
            <a:pPr algn="ctr">
              <a:lnSpc>
                <a:spcPct val="90000"/>
              </a:lnSpc>
            </a:pPr>
            <a:r>
              <a:rPr b="1" lang="en-GB" sz="3600" spc="-1" strike="noStrike">
                <a:solidFill>
                  <a:srgbClr val="ffffff"/>
                </a:solidFill>
                <a:latin typeface="Roboto Bk"/>
                <a:ea typeface="Arial"/>
              </a:rPr>
              <a:t>Parallelism vs Concurrency</a:t>
            </a:r>
            <a:endParaRPr b="0" lang="en-GB" sz="3600" spc="-1" strike="noStrike">
              <a:latin typeface="Arial"/>
            </a:endParaRPr>
          </a:p>
        </p:txBody>
      </p:sp>
      <p:sp>
        <p:nvSpPr>
          <p:cNvPr id="101" name="CustomShape 2"/>
          <p:cNvSpPr/>
          <p:nvPr/>
        </p:nvSpPr>
        <p:spPr>
          <a:xfrm>
            <a:off x="1587960" y="1530000"/>
            <a:ext cx="9594000" cy="4343760"/>
          </a:xfrm>
          <a:prstGeom prst="rect">
            <a:avLst/>
          </a:prstGeom>
          <a:noFill/>
          <a:ln>
            <a:noFill/>
          </a:ln>
        </p:spPr>
        <p:style>
          <a:lnRef idx="0"/>
          <a:fillRef idx="0"/>
          <a:effectRef idx="0"/>
          <a:fontRef idx="minor"/>
        </p:style>
        <p:txBody>
          <a:bodyPr lIns="90000" rIns="90000" tIns="91440" bIns="91440"/>
          <a:p>
            <a:pPr>
              <a:lnSpc>
                <a:spcPct val="150000"/>
              </a:lnSpc>
              <a:spcBef>
                <a:spcPts val="1001"/>
              </a:spcBef>
            </a:pPr>
            <a:r>
              <a:rPr b="1" lang="en-GB" sz="2400" spc="-1" strike="noStrike">
                <a:solidFill>
                  <a:srgbClr val="000000"/>
                </a:solidFill>
                <a:latin typeface="Roboto"/>
                <a:ea typeface="Roboto"/>
              </a:rPr>
              <a:t>https://github.com/MeNsaaH/python-parallelism-concurrency-talk</a:t>
            </a:r>
            <a:endParaRPr b="0" lang="en-GB" sz="2400" spc="-1" strike="noStrike">
              <a:latin typeface="Arial"/>
            </a:endParaRPr>
          </a:p>
          <a:p>
            <a:pPr marL="457200" indent="-405360">
              <a:lnSpc>
                <a:spcPct val="150000"/>
              </a:lnSpc>
              <a:spcBef>
                <a:spcPts val="1001"/>
              </a:spcBef>
              <a:buClr>
                <a:srgbClr val="000000"/>
              </a:buClr>
              <a:buFont typeface="Arial"/>
              <a:buChar char="•"/>
            </a:pPr>
            <a:r>
              <a:rPr b="0" lang="en-GB" sz="2400" spc="-1" strike="noStrike">
                <a:solidFill>
                  <a:srgbClr val="000000"/>
                </a:solidFill>
                <a:latin typeface="Roboto"/>
                <a:ea typeface="Roboto"/>
              </a:rPr>
              <a:t>The division of large problems into sub problems are a norms in the field of computing</a:t>
            </a:r>
            <a:endParaRPr b="0" lang="en-GB" sz="2400" spc="-1" strike="noStrike">
              <a:latin typeface="Arial"/>
            </a:endParaRPr>
          </a:p>
          <a:p>
            <a:pPr marL="457200" indent="-405360">
              <a:lnSpc>
                <a:spcPct val="150000"/>
              </a:lnSpc>
              <a:spcBef>
                <a:spcPts val="1001"/>
              </a:spcBef>
              <a:buClr>
                <a:srgbClr val="000000"/>
              </a:buClr>
              <a:buFont typeface="Arial"/>
              <a:buChar char="•"/>
            </a:pPr>
            <a:r>
              <a:rPr b="0" lang="en-GB" sz="2400" spc="-1" strike="noStrike">
                <a:solidFill>
                  <a:srgbClr val="000000"/>
                </a:solidFill>
                <a:latin typeface="Roboto"/>
                <a:ea typeface="Roboto"/>
              </a:rPr>
              <a:t>Parallellism is a type of computation in which many calculations or the execution of processes are carried out simultaneously.</a:t>
            </a:r>
            <a:endParaRPr b="0" lang="en-GB" sz="2400" spc="-1" strike="noStrike">
              <a:latin typeface="Arial"/>
            </a:endParaRPr>
          </a:p>
          <a:p>
            <a:pPr marL="457200" indent="-405360">
              <a:lnSpc>
                <a:spcPct val="150000"/>
              </a:lnSpc>
              <a:spcBef>
                <a:spcPts val="1001"/>
              </a:spcBef>
              <a:buClr>
                <a:srgbClr val="000000"/>
              </a:buClr>
              <a:buFont typeface="Arial"/>
              <a:buChar char="•"/>
            </a:pPr>
            <a:r>
              <a:rPr b="0" lang="en-GB" sz="2400" spc="-1" strike="noStrike">
                <a:solidFill>
                  <a:srgbClr val="000000"/>
                </a:solidFill>
                <a:latin typeface="Roboto"/>
                <a:ea typeface="Roboto"/>
              </a:rPr>
              <a:t>concurrency refers to the ability of different parts or units of a program, algorithm, or problem to be executed out-of-order or in partial order, without affecting the final outcome </a:t>
            </a:r>
            <a:endParaRPr b="0" lang="en-GB"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1555920" y="-79560"/>
            <a:ext cx="8958600" cy="1324440"/>
          </a:xfrm>
          <a:prstGeom prst="rect">
            <a:avLst/>
          </a:prstGeom>
          <a:noFill/>
          <a:ln>
            <a:noFill/>
          </a:ln>
        </p:spPr>
        <p:style>
          <a:lnRef idx="0"/>
          <a:fillRef idx="0"/>
          <a:effectRef idx="0"/>
          <a:fontRef idx="minor"/>
        </p:style>
        <p:txBody>
          <a:bodyPr lIns="90000" rIns="90000" tIns="91440" bIns="91440" anchor="ctr"/>
          <a:p>
            <a:pPr algn="ctr">
              <a:lnSpc>
                <a:spcPct val="90000"/>
              </a:lnSpc>
            </a:pPr>
            <a:r>
              <a:rPr b="1" lang="en-GB" sz="3600" spc="-1" strike="noStrike">
                <a:solidFill>
                  <a:srgbClr val="ffffff"/>
                </a:solidFill>
                <a:latin typeface="Roboto Bk"/>
                <a:ea typeface="Arial"/>
              </a:rPr>
              <a:t>Parallelism vs Concurrency</a:t>
            </a:r>
            <a:endParaRPr b="0" lang="en-GB" sz="3600" spc="-1" strike="noStrike">
              <a:latin typeface="Arial"/>
            </a:endParaRPr>
          </a:p>
        </p:txBody>
      </p:sp>
      <p:sp>
        <p:nvSpPr>
          <p:cNvPr id="103" name="CustomShape 2"/>
          <p:cNvSpPr/>
          <p:nvPr/>
        </p:nvSpPr>
        <p:spPr>
          <a:xfrm>
            <a:off x="1587960" y="1530000"/>
            <a:ext cx="9594000" cy="4343760"/>
          </a:xfrm>
          <a:prstGeom prst="rect">
            <a:avLst/>
          </a:prstGeom>
          <a:noFill/>
          <a:ln>
            <a:noFill/>
          </a:ln>
        </p:spPr>
        <p:style>
          <a:lnRef idx="0"/>
          <a:fillRef idx="0"/>
          <a:effectRef idx="0"/>
          <a:fontRef idx="minor"/>
        </p:style>
        <p:txBody>
          <a:bodyPr lIns="90000" rIns="90000" tIns="91440" bIns="91440"/>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The two concepts are similar but different; it is possible to have one without the other</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Rob Pike’s talk at Heroku's Waza: Concurrency is about structure while parallelism is about execution. </a:t>
            </a:r>
            <a:r>
              <a:rPr b="0" lang="en-GB" sz="2000" spc="-1" strike="noStrike" u="sng">
                <a:solidFill>
                  <a:srgbClr val="0000ff"/>
                </a:solidFill>
                <a:uFillTx/>
                <a:latin typeface="Roboto"/>
                <a:ea typeface="Roboto"/>
                <a:hlinkClick r:id="rId1"/>
              </a:rPr>
              <a:t>https://talks.golang.org/2012/waza.slide#51</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Concurrency dividing the tasks into several independent subtasks that can then be executed parallelly</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Parallelism must occur on multi core cpus while concurrency must not. </a:t>
            </a:r>
            <a:r>
              <a:rPr b="0" i="1" lang="en-GB" sz="2000" spc="-1" strike="noStrike">
                <a:solidFill>
                  <a:srgbClr val="000000"/>
                </a:solidFill>
                <a:latin typeface="Roboto"/>
                <a:ea typeface="Roboto"/>
              </a:rPr>
              <a:t>Use web access for concurrency explanation</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The major problem of concurrency and parallelization is communication and messaging between the processes.</a:t>
            </a:r>
            <a:endParaRPr b="0" lang="en-GB" sz="2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1555920" y="-79560"/>
            <a:ext cx="8958600" cy="1324440"/>
          </a:xfrm>
          <a:prstGeom prst="rect">
            <a:avLst/>
          </a:prstGeom>
          <a:noFill/>
          <a:ln>
            <a:noFill/>
          </a:ln>
        </p:spPr>
        <p:style>
          <a:lnRef idx="0"/>
          <a:fillRef idx="0"/>
          <a:effectRef idx="0"/>
          <a:fontRef idx="minor"/>
        </p:style>
        <p:txBody>
          <a:bodyPr lIns="90000" rIns="90000" tIns="91440" bIns="91440" anchor="ctr"/>
          <a:p>
            <a:pPr algn="ctr">
              <a:lnSpc>
                <a:spcPct val="90000"/>
              </a:lnSpc>
            </a:pPr>
            <a:r>
              <a:rPr b="1" lang="en-GB" sz="3600" spc="-1" strike="noStrike">
                <a:solidFill>
                  <a:srgbClr val="ffffff"/>
                </a:solidFill>
                <a:latin typeface="Roboto Bk"/>
                <a:ea typeface="Arial"/>
              </a:rPr>
              <a:t>Understanding Parallelism</a:t>
            </a:r>
            <a:endParaRPr b="0" lang="en-GB" sz="3600" spc="-1" strike="noStrike">
              <a:latin typeface="Arial"/>
            </a:endParaRPr>
          </a:p>
        </p:txBody>
      </p:sp>
      <p:sp>
        <p:nvSpPr>
          <p:cNvPr id="105" name="CustomShape 2"/>
          <p:cNvSpPr/>
          <p:nvPr/>
        </p:nvSpPr>
        <p:spPr>
          <a:xfrm>
            <a:off x="1565640" y="1199880"/>
            <a:ext cx="9594000" cy="4343760"/>
          </a:xfrm>
          <a:prstGeom prst="rect">
            <a:avLst/>
          </a:prstGeom>
          <a:noFill/>
          <a:ln>
            <a:noFill/>
          </a:ln>
        </p:spPr>
        <p:style>
          <a:lnRef idx="0"/>
          <a:fillRef idx="0"/>
          <a:effectRef idx="0"/>
          <a:fontRef idx="minor"/>
        </p:style>
        <p:txBody>
          <a:bodyPr lIns="90000" rIns="90000" tIns="91440" bIns="91440"/>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Subtasks in parallel computing are </a:t>
            </a:r>
            <a:r>
              <a:rPr b="1" i="1" lang="en-GB" sz="2000" spc="-1" strike="noStrike">
                <a:solidFill>
                  <a:srgbClr val="000000"/>
                </a:solidFill>
                <a:latin typeface="Roboto"/>
                <a:ea typeface="Roboto"/>
              </a:rPr>
              <a:t>often</a:t>
            </a:r>
            <a:r>
              <a:rPr b="1" lang="en-GB" sz="2000" spc="-1" strike="noStrike">
                <a:solidFill>
                  <a:srgbClr val="000000"/>
                </a:solidFill>
                <a:latin typeface="Roboto"/>
                <a:ea typeface="Roboto"/>
              </a:rPr>
              <a:t> </a:t>
            </a:r>
            <a:r>
              <a:rPr b="0" lang="en-GB" sz="2000" spc="-1" strike="noStrike">
                <a:solidFill>
                  <a:srgbClr val="000000"/>
                </a:solidFill>
                <a:latin typeface="Roboto"/>
                <a:ea typeface="Roboto"/>
              </a:rPr>
              <a:t>called threads. </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Some parallel computer architectures use smaller, lightweight versions of threads known as </a:t>
            </a:r>
            <a:r>
              <a:rPr b="1" lang="en-GB" sz="2000" spc="-1" strike="noStrike">
                <a:solidFill>
                  <a:srgbClr val="000000"/>
                </a:solidFill>
                <a:latin typeface="Roboto"/>
                <a:ea typeface="Roboto"/>
              </a:rPr>
              <a:t>fibers</a:t>
            </a:r>
            <a:r>
              <a:rPr b="0" lang="en-GB" sz="2000" spc="-1" strike="noStrike">
                <a:solidFill>
                  <a:srgbClr val="000000"/>
                </a:solidFill>
                <a:latin typeface="Roboto"/>
                <a:ea typeface="Roboto"/>
              </a:rPr>
              <a:t>, while others use bigger versions known as </a:t>
            </a:r>
            <a:r>
              <a:rPr b="1" lang="en-GB" sz="2000" spc="-1" strike="noStrike">
                <a:solidFill>
                  <a:srgbClr val="000000"/>
                </a:solidFill>
                <a:latin typeface="Roboto"/>
                <a:ea typeface="Roboto"/>
              </a:rPr>
              <a:t>processes.</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a thread of execution is the smallest sequence of programmed instructions that can be managed independently by a scheduler.</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a process is an instance of a computer program that is being executed. It can be made up of several threads of execution that execute programs concurrently.</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fibers use cooperative multitasking while threads use preemptive multitasking.</a:t>
            </a:r>
            <a:endParaRPr b="0" lang="en-GB" sz="2000" spc="-1" strike="noStrike">
              <a:latin typeface="Arial"/>
            </a:endParaRPr>
          </a:p>
          <a:p>
            <a:pPr>
              <a:lnSpc>
                <a:spcPct val="150000"/>
              </a:lnSpc>
              <a:spcBef>
                <a:spcPts val="1001"/>
              </a:spcBef>
            </a:pPr>
            <a:endParaRPr b="0" lang="en-GB" sz="2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1555920" y="-79560"/>
            <a:ext cx="8958600" cy="1324440"/>
          </a:xfrm>
          <a:prstGeom prst="rect">
            <a:avLst/>
          </a:prstGeom>
          <a:noFill/>
          <a:ln>
            <a:noFill/>
          </a:ln>
        </p:spPr>
        <p:style>
          <a:lnRef idx="0"/>
          <a:fillRef idx="0"/>
          <a:effectRef idx="0"/>
          <a:fontRef idx="minor"/>
        </p:style>
        <p:txBody>
          <a:bodyPr lIns="90000" rIns="90000" tIns="91440" bIns="91440" anchor="ctr"/>
          <a:p>
            <a:pPr algn="ctr">
              <a:lnSpc>
                <a:spcPct val="90000"/>
              </a:lnSpc>
            </a:pPr>
            <a:r>
              <a:rPr b="1" lang="en-GB" sz="3600" spc="-1" strike="noStrike">
                <a:solidFill>
                  <a:srgbClr val="ffffff"/>
                </a:solidFill>
                <a:latin typeface="Roboto Bk"/>
                <a:ea typeface="Arial"/>
              </a:rPr>
              <a:t>Concurrency and Parallelism</a:t>
            </a:r>
            <a:endParaRPr b="0" lang="en-GB" sz="3600" spc="-1" strike="noStrike">
              <a:latin typeface="Arial"/>
            </a:endParaRPr>
          </a:p>
        </p:txBody>
      </p:sp>
      <p:sp>
        <p:nvSpPr>
          <p:cNvPr id="107" name="CustomShape 2"/>
          <p:cNvSpPr/>
          <p:nvPr/>
        </p:nvSpPr>
        <p:spPr>
          <a:xfrm>
            <a:off x="1637640" y="983880"/>
            <a:ext cx="9594000" cy="4343760"/>
          </a:xfrm>
          <a:prstGeom prst="rect">
            <a:avLst/>
          </a:prstGeom>
          <a:noFill/>
          <a:ln>
            <a:noFill/>
          </a:ln>
        </p:spPr>
        <p:style>
          <a:lnRef idx="0"/>
          <a:fillRef idx="0"/>
          <a:effectRef idx="0"/>
          <a:fontRef idx="minor"/>
        </p:style>
        <p:txBody>
          <a:bodyPr lIns="90000" rIns="90000" tIns="91440" bIns="91440"/>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Not all parallelization results in speed-up</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One concept used in programming parallel programs is the future concept, where one part of a program promises to deliver a required datum to another part of a program at some future time.</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The </a:t>
            </a:r>
            <a:r>
              <a:rPr b="0" lang="en-GB" sz="2000" spc="-1" strike="noStrike">
                <a:solidFill>
                  <a:srgbClr val="ed1c24"/>
                </a:solidFill>
                <a:latin typeface="Roboto"/>
                <a:ea typeface="Roboto"/>
              </a:rPr>
              <a:t>concurrent.futures  </a:t>
            </a:r>
            <a:r>
              <a:rPr b="0" lang="en-GB" sz="2000" spc="-1" strike="noStrike">
                <a:solidFill>
                  <a:srgbClr val="000000"/>
                </a:solidFill>
                <a:latin typeface="Roboto"/>
                <a:ea typeface="Roboto"/>
              </a:rPr>
              <a:t>in python module provides a high-level interface for asynchronously executing callables using Futures. Futures encapsulate pending operations so that they can be put in queues, their state of completion can be queried, and their results (or exceptions) can be retrieved when available.</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Futures are also essential components of </a:t>
            </a:r>
            <a:r>
              <a:rPr b="0" lang="en-GB" sz="2000" spc="-1" strike="noStrike">
                <a:solidFill>
                  <a:srgbClr val="ed1c24"/>
                </a:solidFill>
                <a:latin typeface="Roboto"/>
                <a:ea typeface="Roboto"/>
              </a:rPr>
              <a:t>asyncio </a:t>
            </a:r>
            <a:r>
              <a:rPr b="0" lang="en-GB" sz="2000" spc="-1" strike="noStrike">
                <a:solidFill>
                  <a:srgbClr val="000000"/>
                </a:solidFill>
                <a:latin typeface="Roboto"/>
                <a:ea typeface="Roboto"/>
              </a:rPr>
              <a:t>Libraries. This is similar to the the Deferred class in </a:t>
            </a:r>
            <a:r>
              <a:rPr b="0" lang="en-GB" sz="2000" spc="-1" strike="noStrike">
                <a:solidFill>
                  <a:srgbClr val="ed1c24"/>
                </a:solidFill>
                <a:latin typeface="Roboto"/>
                <a:ea typeface="Roboto"/>
              </a:rPr>
              <a:t>Twisted</a:t>
            </a:r>
            <a:endParaRPr b="0" lang="en-GB" sz="20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1555920" y="-79560"/>
            <a:ext cx="8958600" cy="1324440"/>
          </a:xfrm>
          <a:prstGeom prst="rect">
            <a:avLst/>
          </a:prstGeom>
          <a:noFill/>
          <a:ln>
            <a:noFill/>
          </a:ln>
        </p:spPr>
        <p:style>
          <a:lnRef idx="0"/>
          <a:fillRef idx="0"/>
          <a:effectRef idx="0"/>
          <a:fontRef idx="minor"/>
        </p:style>
      </p:sp>
      <p:sp>
        <p:nvSpPr>
          <p:cNvPr id="109" name="CustomShape 2"/>
          <p:cNvSpPr/>
          <p:nvPr/>
        </p:nvSpPr>
        <p:spPr>
          <a:xfrm>
            <a:off x="1565640" y="1199880"/>
            <a:ext cx="9594000" cy="4343760"/>
          </a:xfrm>
          <a:prstGeom prst="rect">
            <a:avLst/>
          </a:prstGeom>
          <a:noFill/>
          <a:ln>
            <a:noFill/>
          </a:ln>
        </p:spPr>
        <p:style>
          <a:lnRef idx="0"/>
          <a:fillRef idx="0"/>
          <a:effectRef idx="0"/>
          <a:fontRef idx="minor"/>
        </p:style>
        <p:txBody>
          <a:bodyPr lIns="90000" rIns="90000" tIns="91440" bIns="91440"/>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Futures method:  </a:t>
            </a:r>
            <a:r>
              <a:rPr b="0" lang="en-GB" sz="2000" spc="-1" strike="noStrike">
                <a:solidFill>
                  <a:srgbClr val="ce181e"/>
                </a:solidFill>
                <a:latin typeface="Roboto"/>
                <a:ea typeface="Roboto"/>
              </a:rPr>
              <a:t>.done(), .result() </a:t>
            </a:r>
            <a:r>
              <a:rPr b="0" lang="en-GB" sz="2000" spc="-1" strike="noStrike">
                <a:solidFill>
                  <a:srgbClr val="000000"/>
                </a:solidFill>
                <a:latin typeface="Roboto"/>
                <a:ea typeface="Roboto"/>
              </a:rPr>
              <a:t>and </a:t>
            </a:r>
            <a:r>
              <a:rPr b="0" lang="en-GB" sz="2000" spc="-1" strike="noStrike">
                <a:solidFill>
                  <a:srgbClr val="ed1c24"/>
                </a:solidFill>
                <a:latin typeface="Roboto"/>
                <a:ea typeface="Roboto"/>
              </a:rPr>
              <a:t>.add_done_callback()</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Global Interpreter Lock (GIL)</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Concurrent.futures</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Multiprocessing</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Threading</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Asyncio</a:t>
            </a:r>
            <a:endParaRPr b="0" lang="en-GB" sz="2000" spc="-1" strike="noStrike">
              <a:latin typeface="Arial"/>
            </a:endParaRPr>
          </a:p>
          <a:p>
            <a:pPr marL="457200" indent="-405360" algn="ctr">
              <a:lnSpc>
                <a:spcPct val="150000"/>
              </a:lnSpc>
              <a:spcBef>
                <a:spcPts val="1001"/>
              </a:spcBef>
              <a:buClr>
                <a:srgbClr val="000000"/>
              </a:buClr>
              <a:buFont typeface="Arial"/>
              <a:buChar char="•"/>
            </a:pPr>
            <a:r>
              <a:rPr b="0" lang="en-GB" sz="2600" spc="-1" strike="noStrike">
                <a:solidFill>
                  <a:srgbClr val="000000"/>
                </a:solidFill>
                <a:latin typeface="Noto Sans CJK JP Bold"/>
                <a:ea typeface="Roboto"/>
              </a:rPr>
              <a:t>Lets Code</a:t>
            </a:r>
            <a:endParaRPr b="0" lang="en-GB" sz="2600" spc="-1" strike="noStrike">
              <a:latin typeface="Arial"/>
            </a:endParaRPr>
          </a:p>
        </p:txBody>
      </p:sp>
      <p:sp>
        <p:nvSpPr>
          <p:cNvPr id="110" name="TextShape 3"/>
          <p:cNvSpPr txBox="1"/>
          <p:nvPr/>
        </p:nvSpPr>
        <p:spPr>
          <a:xfrm>
            <a:off x="1656000" y="216000"/>
            <a:ext cx="8784000" cy="681840"/>
          </a:xfrm>
          <a:prstGeom prst="rect">
            <a:avLst/>
          </a:prstGeom>
          <a:noFill/>
          <a:ln>
            <a:noFill/>
          </a:ln>
        </p:spPr>
        <p:txBody>
          <a:bodyPr lIns="90000" rIns="90000" tIns="45000" bIns="45000"/>
          <a:p>
            <a:r>
              <a:rPr b="1" lang="en-GB" sz="4000" spc="-1" strike="noStrike">
                <a:solidFill>
                  <a:srgbClr val="ffffff"/>
                </a:solidFill>
                <a:latin typeface="Roboto bk"/>
              </a:rPr>
              <a:t>Where Does Python Stand​?</a:t>
            </a:r>
            <a:endParaRPr b="1" lang="en-GB" sz="4000" spc="-1" strike="noStrike">
              <a:solidFill>
                <a:srgbClr val="ffffff"/>
              </a:solidFill>
              <a:latin typeface="Roboto bk"/>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1555920" y="-79560"/>
            <a:ext cx="8958600" cy="1324440"/>
          </a:xfrm>
          <a:prstGeom prst="rect">
            <a:avLst/>
          </a:prstGeom>
          <a:noFill/>
          <a:ln>
            <a:noFill/>
          </a:ln>
        </p:spPr>
        <p:style>
          <a:lnRef idx="0"/>
          <a:fillRef idx="0"/>
          <a:effectRef idx="0"/>
          <a:fontRef idx="minor"/>
        </p:style>
      </p:sp>
      <p:sp>
        <p:nvSpPr>
          <p:cNvPr id="112" name="CustomShape 2"/>
          <p:cNvSpPr/>
          <p:nvPr/>
        </p:nvSpPr>
        <p:spPr>
          <a:xfrm>
            <a:off x="1565640" y="1199880"/>
            <a:ext cx="9594000" cy="4343760"/>
          </a:xfrm>
          <a:prstGeom prst="rect">
            <a:avLst/>
          </a:prstGeom>
          <a:noFill/>
          <a:ln>
            <a:noFill/>
          </a:ln>
        </p:spPr>
        <p:style>
          <a:lnRef idx="0"/>
          <a:fillRef idx="0"/>
          <a:effectRef idx="0"/>
          <a:fontRef idx="minor"/>
        </p:style>
        <p:txBody>
          <a:bodyPr lIns="90000" rIns="90000" tIns="91440" bIns="91440"/>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Concurrency is not parallelism, Its better</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When its possible make your code concurrent</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For heavy computations you can use parallelism</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But you can use both, feel free to explore</a:t>
            </a:r>
            <a:endParaRPr b="0" lang="en-GB" sz="2000" spc="-1" strike="noStrike">
              <a:latin typeface="Arial"/>
            </a:endParaRPr>
          </a:p>
          <a:p>
            <a:pPr marL="457200" indent="-405360" algn="ctr">
              <a:lnSpc>
                <a:spcPct val="150000"/>
              </a:lnSpc>
              <a:spcBef>
                <a:spcPts val="1001"/>
              </a:spcBef>
              <a:buClr>
                <a:srgbClr val="000000"/>
              </a:buClr>
              <a:buFont typeface="Arial"/>
              <a:buChar char="•"/>
            </a:pPr>
            <a:r>
              <a:rPr b="0" lang="en-GB" sz="2600" spc="-1" strike="noStrike" u="sng">
                <a:solidFill>
                  <a:srgbClr val="000000"/>
                </a:solidFill>
                <a:uFillTx/>
                <a:latin typeface="Noto Sans CJK JP Bold"/>
                <a:ea typeface="Roboto"/>
              </a:rPr>
              <a:t>Next Talk:</a:t>
            </a:r>
            <a:r>
              <a:rPr b="0" lang="en-GB" sz="2600" spc="-1" strike="noStrike">
                <a:solidFill>
                  <a:srgbClr val="000000"/>
                </a:solidFill>
                <a:latin typeface="Noto Sans CJK JP Bold"/>
                <a:ea typeface="Roboto"/>
              </a:rPr>
              <a:t> Control Flow with Task Queues </a:t>
            </a:r>
            <a:endParaRPr b="0" lang="en-GB" sz="2600" spc="-1" strike="noStrike">
              <a:latin typeface="Arial"/>
            </a:endParaRPr>
          </a:p>
        </p:txBody>
      </p:sp>
      <p:sp>
        <p:nvSpPr>
          <p:cNvPr id="113" name="TextShape 3"/>
          <p:cNvSpPr txBox="1"/>
          <p:nvPr/>
        </p:nvSpPr>
        <p:spPr>
          <a:xfrm>
            <a:off x="1440000" y="216000"/>
            <a:ext cx="8928000" cy="564480"/>
          </a:xfrm>
          <a:prstGeom prst="rect">
            <a:avLst/>
          </a:prstGeom>
          <a:noFill/>
          <a:ln>
            <a:noFill/>
          </a:ln>
        </p:spPr>
        <p:txBody>
          <a:bodyPr lIns="90000" rIns="90000" tIns="45000" bIns="45000"/>
          <a:p>
            <a:r>
              <a:rPr b="1" lang="en-GB" sz="3200" spc="-1" strike="noStrike">
                <a:solidFill>
                  <a:srgbClr val="ffffff"/>
                </a:solidFill>
                <a:latin typeface="Roboto bk"/>
              </a:rPr>
              <a:t>Conclusion</a:t>
            </a:r>
            <a:endParaRPr b="1" lang="en-GB" sz="3200" spc="-1" strike="noStrike">
              <a:solidFill>
                <a:srgbClr val="ffffff"/>
              </a:solidFill>
              <a:latin typeface="Roboto bk"/>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E4E Theme</Template>
  <TotalTime>737</TotalTime>
  <Application>LibreOffice/6.0.3.2$Linux_X86_64 LibreOffice_project/00m0$Build-2</Application>
  <Words>8</Words>
  <Paragraphs>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2018-08-03T09:31:27Z</dcterms:created>
  <dc:creator>hp</dc:creator>
  <dc:description/>
  <dc:language>en-GB</dc:language>
  <cp:lastModifiedBy/>
  <dcterms:modified xsi:type="dcterms:W3CDTF">2018-09-21T09:00:15Z</dcterms:modified>
  <cp:revision>48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vt:i4>
  </property>
</Properties>
</file>