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0541880" y="106560"/>
            <a:ext cx="1627560" cy="995760"/>
          </a:xfrm>
          <a:custGeom>
            <a:avLst/>
            <a:gdLst/>
            <a:ahLst/>
            <a:rect l="l" t="t" r="r" b="b"/>
            <a:pathLst>
              <a:path w="1628173" h="996449">
                <a:moveTo>
                  <a:pt x="0" y="0"/>
                </a:moveTo>
                <a:lnTo>
                  <a:pt x="1624745" y="0"/>
                </a:lnTo>
                <a:lnTo>
                  <a:pt x="1628173" y="6651"/>
                </a:lnTo>
                <a:lnTo>
                  <a:pt x="1628173" y="996449"/>
                </a:lnTo>
                <a:lnTo>
                  <a:pt x="507850" y="996449"/>
                </a:lnTo>
                <a:lnTo>
                  <a:pt x="0" y="1113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73440" y="0"/>
            <a:ext cx="4416120" cy="6901200"/>
          </a:xfrm>
          <a:custGeom>
            <a:avLst/>
            <a:gdLst/>
            <a:ahLst/>
            <a:rect l="l" t="t" r="r" b="b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320840" y="6554160"/>
            <a:ext cx="10870560" cy="303120"/>
          </a:xfrm>
          <a:custGeom>
            <a:avLst/>
            <a:gdLst/>
            <a:ahLst/>
            <a:rect l="l" t="t" r="r" b="b"/>
            <a:pathLst>
              <a:path w="10871289" h="304000">
                <a:moveTo>
                  <a:pt x="0" y="0"/>
                </a:moveTo>
                <a:lnTo>
                  <a:pt x="10871289" y="0"/>
                </a:lnTo>
                <a:lnTo>
                  <a:pt x="10871289" y="304000"/>
                </a:lnTo>
                <a:lnTo>
                  <a:pt x="156688" y="304000"/>
                </a:lnTo>
                <a:close/>
              </a:path>
            </a:pathLst>
          </a:custGeom>
          <a:solidFill>
            <a:srgbClr val="215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628920" y="-12600"/>
            <a:ext cx="690480" cy="997920"/>
          </a:xfrm>
          <a:prstGeom prst="parallelogram">
            <a:avLst>
              <a:gd name="adj" fmla="val 75009"/>
            </a:avLst>
          </a:prstGeom>
          <a:solidFill>
            <a:srgbClr val="2152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1043640" y="106560"/>
            <a:ext cx="10006920" cy="997920"/>
          </a:xfrm>
          <a:prstGeom prst="parallelogram">
            <a:avLst>
              <a:gd name="adj" fmla="val 51542"/>
            </a:avLst>
          </a:prstGeom>
          <a:solidFill>
            <a:srgbClr val="2152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Shape 11" descr=""/>
          <p:cNvPicPr/>
          <p:nvPr/>
        </p:nvPicPr>
        <p:blipFill>
          <a:blip r:embed="rId2"/>
          <a:stretch/>
        </p:blipFill>
        <p:spPr>
          <a:xfrm>
            <a:off x="10995840" y="343080"/>
            <a:ext cx="1076760" cy="52416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 flipH="1">
            <a:off x="-74160" y="-8280"/>
            <a:ext cx="1213560" cy="993600"/>
          </a:xfrm>
          <a:custGeom>
            <a:avLst/>
            <a:gdLst/>
            <a:ahLst/>
            <a:rect l="l" t="t" r="r" b="b"/>
            <a:pathLst>
              <a:path w="1214317" h="994421">
                <a:moveTo>
                  <a:pt x="1214317" y="0"/>
                </a:moveTo>
                <a:lnTo>
                  <a:pt x="512271" y="0"/>
                </a:lnTo>
                <a:lnTo>
                  <a:pt x="0" y="993891"/>
                </a:lnTo>
                <a:lnTo>
                  <a:pt x="0" y="994421"/>
                </a:lnTo>
                <a:lnTo>
                  <a:pt x="1200576" y="994421"/>
                </a:lnTo>
                <a:lnTo>
                  <a:pt x="1214317" y="967761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3492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-65520" y="-35640"/>
            <a:ext cx="12331080" cy="5218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 rot="16200000">
            <a:off x="7741080" y="697320"/>
            <a:ext cx="4618080" cy="4352400"/>
          </a:xfrm>
          <a:prstGeom prst="rtTriangle">
            <a:avLst/>
          </a:prstGeom>
          <a:solidFill>
            <a:srgbClr val="245a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11311200" y="6074280"/>
            <a:ext cx="73080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3F83A52-13A1-49C5-819E-EEF813EDEE06}" type="slidenum">
              <a:rPr b="0" lang="en-GB" sz="1340" spc="-1" strike="noStrike">
                <a:solidFill>
                  <a:srgbClr val="616161"/>
                </a:solidFill>
                <a:latin typeface="Calibri"/>
                <a:ea typeface="Calibri"/>
              </a:rPr>
              <a:t>&lt;number&gt;</a:t>
            </a:fld>
            <a:endParaRPr b="0" lang="en-GB" sz="1340" spc="-1" strike="noStrike">
              <a:latin typeface="Arial"/>
            </a:endParaRPr>
          </a:p>
        </p:txBody>
      </p:sp>
      <p:sp>
        <p:nvSpPr>
          <p:cNvPr id="11" name="CustomShape 11"/>
          <p:cNvSpPr/>
          <p:nvPr/>
        </p:nvSpPr>
        <p:spPr>
          <a:xfrm rot="5400000">
            <a:off x="2015280" y="-2074680"/>
            <a:ext cx="5170680" cy="9278280"/>
          </a:xfrm>
          <a:prstGeom prst="rtTriangle">
            <a:avLst/>
          </a:prstGeom>
          <a:solidFill>
            <a:srgbClr val="2152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Shape 25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0079280" y="168480"/>
            <a:ext cx="1230840" cy="59940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1555920" y="-79560"/>
            <a:ext cx="89589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0541880" y="106560"/>
            <a:ext cx="1627560" cy="995760"/>
          </a:xfrm>
          <a:custGeom>
            <a:avLst/>
            <a:gdLst/>
            <a:ahLst/>
            <a:rect l="l" t="t" r="r" b="b"/>
            <a:pathLst>
              <a:path w="1628173" h="996449">
                <a:moveTo>
                  <a:pt x="0" y="0"/>
                </a:moveTo>
                <a:lnTo>
                  <a:pt x="1624745" y="0"/>
                </a:lnTo>
                <a:lnTo>
                  <a:pt x="1628173" y="6651"/>
                </a:lnTo>
                <a:lnTo>
                  <a:pt x="1628173" y="996449"/>
                </a:lnTo>
                <a:lnTo>
                  <a:pt x="507850" y="996449"/>
                </a:lnTo>
                <a:lnTo>
                  <a:pt x="0" y="1113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-73440" y="0"/>
            <a:ext cx="4416120" cy="6901200"/>
          </a:xfrm>
          <a:custGeom>
            <a:avLst/>
            <a:gdLst/>
            <a:ahLst/>
            <a:rect l="l" t="t" r="r" b="b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320840" y="6554160"/>
            <a:ext cx="10870560" cy="303120"/>
          </a:xfrm>
          <a:custGeom>
            <a:avLst/>
            <a:gdLst/>
            <a:ahLst/>
            <a:rect l="l" t="t" r="r" b="b"/>
            <a:pathLst>
              <a:path w="10871289" h="304000">
                <a:moveTo>
                  <a:pt x="0" y="0"/>
                </a:moveTo>
                <a:lnTo>
                  <a:pt x="10871289" y="0"/>
                </a:lnTo>
                <a:lnTo>
                  <a:pt x="10871289" y="304000"/>
                </a:lnTo>
                <a:lnTo>
                  <a:pt x="156688" y="304000"/>
                </a:lnTo>
                <a:close/>
              </a:path>
            </a:pathLst>
          </a:custGeom>
          <a:solidFill>
            <a:srgbClr val="215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 flipH="1">
            <a:off x="628920" y="-12600"/>
            <a:ext cx="690480" cy="997920"/>
          </a:xfrm>
          <a:prstGeom prst="parallelogram">
            <a:avLst>
              <a:gd name="adj" fmla="val 75009"/>
            </a:avLst>
          </a:prstGeom>
          <a:solidFill>
            <a:srgbClr val="2152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 flipH="1">
            <a:off x="1043640" y="106560"/>
            <a:ext cx="10006920" cy="997920"/>
          </a:xfrm>
          <a:prstGeom prst="parallelogram">
            <a:avLst>
              <a:gd name="adj" fmla="val 51542"/>
            </a:avLst>
          </a:prstGeom>
          <a:solidFill>
            <a:srgbClr val="2152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Shape 11" descr=""/>
          <p:cNvPicPr/>
          <p:nvPr/>
        </p:nvPicPr>
        <p:blipFill>
          <a:blip r:embed="rId2"/>
          <a:stretch/>
        </p:blipFill>
        <p:spPr>
          <a:xfrm>
            <a:off x="10995840" y="343080"/>
            <a:ext cx="1076760" cy="524160"/>
          </a:xfrm>
          <a:prstGeom prst="rect">
            <a:avLst/>
          </a:prstGeom>
          <a:ln>
            <a:noFill/>
          </a:ln>
        </p:spPr>
      </p:pic>
      <p:sp>
        <p:nvSpPr>
          <p:cNvPr id="57" name="CustomShape 6"/>
          <p:cNvSpPr/>
          <p:nvPr/>
        </p:nvSpPr>
        <p:spPr>
          <a:xfrm flipH="1">
            <a:off x="-74160" y="-8280"/>
            <a:ext cx="1213560" cy="993600"/>
          </a:xfrm>
          <a:custGeom>
            <a:avLst/>
            <a:gdLst/>
            <a:ahLst/>
            <a:rect l="l" t="t" r="r" b="b"/>
            <a:pathLst>
              <a:path w="1214317" h="994421">
                <a:moveTo>
                  <a:pt x="1214317" y="0"/>
                </a:moveTo>
                <a:lnTo>
                  <a:pt x="512271" y="0"/>
                </a:lnTo>
                <a:lnTo>
                  <a:pt x="0" y="993891"/>
                </a:lnTo>
                <a:lnTo>
                  <a:pt x="0" y="994421"/>
                </a:lnTo>
                <a:lnTo>
                  <a:pt x="1200576" y="994421"/>
                </a:lnTo>
                <a:lnTo>
                  <a:pt x="1214317" y="967761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talks.golang.org/2012/waza.slide#51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96520" y="1041480"/>
            <a:ext cx="1074672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90000"/>
              </a:lnSpc>
            </a:pPr>
            <a:r>
              <a:rPr b="1" lang="en-GB" sz="8000" spc="-1" strike="noStrike">
                <a:solidFill>
                  <a:srgbClr val="ffffff"/>
                </a:solidFill>
                <a:latin typeface="Roboto"/>
                <a:ea typeface="Roboto"/>
              </a:rPr>
              <a:t>Concurrency and Parallellism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96520" y="3081240"/>
            <a:ext cx="794952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05720">
              <a:lnSpc>
                <a:spcPct val="90000"/>
              </a:lnSpc>
              <a:spcBef>
                <a:spcPts val="1001"/>
              </a:spcBef>
            </a:pPr>
            <a:r>
              <a:rPr b="0" lang="en-GB" sz="4400" spc="-1" strike="noStrike">
                <a:solidFill>
                  <a:srgbClr val="ffffff"/>
                </a:solidFill>
                <a:latin typeface="Roboto Lt"/>
                <a:ea typeface="Roboto Lt"/>
              </a:rPr>
              <a:t>The Python Implementation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208120" y="63680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21/09/2018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05840" y="636804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55920" y="-79560"/>
            <a:ext cx="8958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Roboto Bk"/>
                <a:ea typeface="Arial"/>
              </a:rPr>
              <a:t>Parallelism vs Concurrency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587960" y="1530000"/>
            <a:ext cx="9594360" cy="43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Roboto"/>
              </a:rPr>
              <a:t>The division of large problems into sub problems are a norms in the field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Roboto"/>
              </a:rPr>
              <a:t>of computing</a:t>
            </a:r>
            <a:endParaRPr b="0" lang="en-GB" sz="24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Roboto"/>
              </a:rPr>
              <a:t>Parallel computing is a type of computation in which many calculations or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Roboto"/>
              </a:rPr>
              <a:t>the execution of processes are carried out simultaneously.</a:t>
            </a:r>
            <a:endParaRPr b="0" lang="en-GB" sz="24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Roboto"/>
              </a:rPr>
              <a:t>Concurrent computing is a form of computing in which several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Roboto"/>
              </a:rPr>
              <a:t>computations are executed during overlapping time periods—concurrently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Roboto"/>
              </a:rPr>
              <a:t>—instead of sequentially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55920" y="-79560"/>
            <a:ext cx="8958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Roboto Bk"/>
                <a:ea typeface="Arial"/>
              </a:rPr>
              <a:t>Parallelism vs Concurrency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87960" y="1530000"/>
            <a:ext cx="9594360" cy="43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The two concepts are similar but different; it is possible to have one without the other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Rob Pike’s talk at Heroku's Waza: Concurrency is about structure while parallelism is about execution. </a:t>
            </a: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  <a:hlinkClick r:id="rId1"/>
              </a:rPr>
              <a:t>https://talks.golang.org/2012/waza.slide#51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Concurrency dividing the tasks into several independent subtasks that can then be executed parallelly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Parallelism must occur on multi core cpus while concurrency must not. </a:t>
            </a:r>
            <a:r>
              <a:rPr b="0" i="1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Use web access for concurrency explanation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The major problem of concurrency and parallelization is communication and messaging between the processes.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55920" y="-79560"/>
            <a:ext cx="8958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Roboto Bk"/>
                <a:ea typeface="Arial"/>
              </a:rPr>
              <a:t>Understanding Parallelism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65640" y="1199880"/>
            <a:ext cx="9594360" cy="43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Subtasks in parallel computing are </a:t>
            </a:r>
            <a:r>
              <a:rPr b="1" i="1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often</a:t>
            </a:r>
            <a:r>
              <a:rPr b="1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called threads. 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Some parallel computer architectures use smaller, lightweight versions of threads known as </a:t>
            </a:r>
            <a:r>
              <a:rPr b="1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fibers</a:t>
            </a: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, while others use bigger versions known as </a:t>
            </a:r>
            <a:r>
              <a:rPr b="1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processes.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a thread of execution is the smallest sequence of programmed instructions that can be managed independently by a scheduler.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a process is an instance of a computer program that is being executed. It can be made up of several threads of execution that execute programs concurrently.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fibers use cooperative multitasking while threads use preemptive multitasking.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55920" y="-79560"/>
            <a:ext cx="8958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Roboto Bk"/>
                <a:ea typeface="Arial"/>
              </a:rPr>
              <a:t>Understanding Parallelism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565640" y="1199880"/>
            <a:ext cx="9594360" cy="43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Not all parallelization results in speed-up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One concept used in programming parallel programs is the future concept, where one part of a program promises to deliver a required datum to another part of a program at some future time.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55920" y="-79560"/>
            <a:ext cx="8958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Roboto Bk"/>
                <a:ea typeface="Arial"/>
              </a:rPr>
              <a:t>Futures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65640" y="1199880"/>
            <a:ext cx="9594360" cy="43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Not all parallelization results in speed-up</a:t>
            </a:r>
            <a:endParaRPr b="0" lang="en-GB" sz="2000" spc="-1" strike="noStrike">
              <a:latin typeface="Arial"/>
            </a:endParaRPr>
          </a:p>
          <a:p>
            <a:pPr marL="457200" indent="-40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oboto"/>
                <a:ea typeface="Roboto"/>
              </a:rPr>
              <a:t>One concept used in programming parallel programs is the future concept, where one part of a program promises to deliver a required datum to another part of a program at some future time.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E4E Theme</Template>
  <TotalTime>683</TotalTime>
  <Application>LibreOffice/6.0.3.2$Linux_X86_64 LibreOffice_project/00m0$Build-2</Application>
  <Words>8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2018-08-03T09:31:27Z</dcterms:created>
  <dc:creator>hp</dc:creator>
  <dc:description/>
  <dc:language>en-GB</dc:language>
  <cp:lastModifiedBy/>
  <dcterms:modified xsi:type="dcterms:W3CDTF">2018-09-17T11:32:23Z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