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8" r:id="rId3"/>
    <p:sldId id="259" r:id="rId4"/>
    <p:sldId id="260" r:id="rId5"/>
    <p:sldId id="261" r:id="rId6"/>
    <p:sldId id="262" r:id="rId7"/>
    <p:sldId id="263" r:id="rId8"/>
    <p:sldId id="264" r:id="rId9"/>
    <p:sldId id="265" r:id="rId10"/>
    <p:sldId id="274" r:id="rId11"/>
    <p:sldId id="266" r:id="rId12"/>
    <p:sldId id="275" r:id="rId13"/>
    <p:sldId id="267" r:id="rId14"/>
    <p:sldId id="276" r:id="rId15"/>
    <p:sldId id="277" r:id="rId16"/>
    <p:sldId id="268" r:id="rId17"/>
    <p:sldId id="269" r:id="rId18"/>
    <p:sldId id="290" r:id="rId19"/>
    <p:sldId id="282" r:id="rId20"/>
    <p:sldId id="283" r:id="rId21"/>
    <p:sldId id="285" r:id="rId22"/>
    <p:sldId id="286" r:id="rId23"/>
    <p:sldId id="287" r:id="rId24"/>
    <p:sldId id="284" r:id="rId25"/>
    <p:sldId id="288" r:id="rId26"/>
    <p:sldId id="289" r:id="rId27"/>
    <p:sldId id="298" r:id="rId28"/>
    <p:sldId id="299" r:id="rId29"/>
    <p:sldId id="278" r:id="rId30"/>
    <p:sldId id="291" r:id="rId31"/>
    <p:sldId id="271" r:id="rId32"/>
    <p:sldId id="272" r:id="rId33"/>
    <p:sldId id="273" r:id="rId34"/>
    <p:sldId id="27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642E23-1C1F-4C8F-A5D7-77EBD378EAE2}" type="datetimeFigureOut">
              <a:rPr lang="en-IN" smtClean="0"/>
              <a:t>29-12-2024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4ABD3-225E-4F4E-94D4-AEA58017CAA5}" type="slidenum">
              <a:rPr lang="en-IN" smtClean="0"/>
              <a:t>‹#›</a:t>
            </a:fld>
            <a:endParaRPr lang="en-IN"/>
          </a:p>
        </p:txBody>
      </p:sp>
    </p:spTree>
    <p:extLst>
      <p:ext uri="{BB962C8B-B14F-4D97-AF65-F5344CB8AC3E}">
        <p14:creationId xmlns:p14="http://schemas.microsoft.com/office/powerpoint/2010/main" val="786061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624ABD3-225E-4F4E-94D4-AEA58017CAA5}" type="slidenum">
              <a:rPr lang="en-IN" smtClean="0"/>
              <a:t>18</a:t>
            </a:fld>
            <a:endParaRPr lang="en-IN"/>
          </a:p>
        </p:txBody>
      </p:sp>
    </p:spTree>
    <p:extLst>
      <p:ext uri="{BB962C8B-B14F-4D97-AF65-F5344CB8AC3E}">
        <p14:creationId xmlns:p14="http://schemas.microsoft.com/office/powerpoint/2010/main" val="184697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4D4EF-EE29-6DD2-5C55-3B88072A0236}"/>
              </a:ext>
            </a:extLst>
          </p:cNvPr>
          <p:cNvSpPr>
            <a:spLocks noGrp="1"/>
          </p:cNvSpPr>
          <p:nvPr>
            <p:ph type="ctrTitle"/>
          </p:nvPr>
        </p:nvSpPr>
        <p:spPr>
          <a:xfrm>
            <a:off x="1507067" y="3657600"/>
            <a:ext cx="7766936" cy="928468"/>
          </a:xfrm>
        </p:spPr>
        <p:txBody>
          <a:bodyPr/>
          <a:lstStyle/>
          <a:p>
            <a:r>
              <a:rPr lang="en-US" sz="4400" i="1" dirty="0">
                <a:solidFill>
                  <a:schemeClr val="tx1"/>
                </a:solidFill>
              </a:rPr>
              <a:t>ONLINE BUS BOOKING SYSTEM</a:t>
            </a:r>
          </a:p>
        </p:txBody>
      </p:sp>
      <p:pic>
        <p:nvPicPr>
          <p:cNvPr id="11" name="Picture 10">
            <a:extLst>
              <a:ext uri="{FF2B5EF4-FFF2-40B4-BE49-F238E27FC236}">
                <a16:creationId xmlns:a16="http://schemas.microsoft.com/office/drawing/2014/main" id="{84B5AD63-2C64-5784-C699-36FF3226A08C}"/>
              </a:ext>
            </a:extLst>
          </p:cNvPr>
          <p:cNvPicPr>
            <a:picLocks noChangeAspect="1"/>
          </p:cNvPicPr>
          <p:nvPr/>
        </p:nvPicPr>
        <p:blipFill>
          <a:blip r:embed="rId2"/>
          <a:stretch>
            <a:fillRect/>
          </a:stretch>
        </p:blipFill>
        <p:spPr>
          <a:xfrm>
            <a:off x="2672861" y="358726"/>
            <a:ext cx="4909625" cy="2807968"/>
          </a:xfrm>
          <a:prstGeom prst="rect">
            <a:avLst/>
          </a:prstGeom>
        </p:spPr>
      </p:pic>
    </p:spTree>
    <p:extLst>
      <p:ext uri="{BB962C8B-B14F-4D97-AF65-F5344CB8AC3E}">
        <p14:creationId xmlns:p14="http://schemas.microsoft.com/office/powerpoint/2010/main" val="987767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A19C-D190-2E9B-B10A-753D773D72CD}"/>
              </a:ext>
            </a:extLst>
          </p:cNvPr>
          <p:cNvSpPr>
            <a:spLocks noGrp="1"/>
          </p:cNvSpPr>
          <p:nvPr>
            <p:ph type="title"/>
          </p:nvPr>
        </p:nvSpPr>
        <p:spPr>
          <a:xfrm>
            <a:off x="677334" y="543340"/>
            <a:ext cx="8596668" cy="874644"/>
          </a:xfrm>
        </p:spPr>
        <p:txBody>
          <a:bodyPr/>
          <a:lstStyle/>
          <a:p>
            <a:r>
              <a:rPr lang="en-US" i="1" dirty="0">
                <a:solidFill>
                  <a:schemeClr val="tx1"/>
                </a:solidFill>
              </a:rPr>
              <a:t>ADMIN OPERATIONS:</a:t>
            </a:r>
          </a:p>
        </p:txBody>
      </p:sp>
      <p:sp>
        <p:nvSpPr>
          <p:cNvPr id="3" name="Content Placeholder 2">
            <a:extLst>
              <a:ext uri="{FF2B5EF4-FFF2-40B4-BE49-F238E27FC236}">
                <a16:creationId xmlns:a16="http://schemas.microsoft.com/office/drawing/2014/main" id="{DDD23A9D-36D4-14C0-D15A-3108C5D34D6C}"/>
              </a:ext>
            </a:extLst>
          </p:cNvPr>
          <p:cNvSpPr>
            <a:spLocks noGrp="1"/>
          </p:cNvSpPr>
          <p:nvPr>
            <p:ph idx="1"/>
          </p:nvPr>
        </p:nvSpPr>
        <p:spPr>
          <a:xfrm>
            <a:off x="677334" y="1643271"/>
            <a:ext cx="8596668" cy="4398092"/>
          </a:xfrm>
        </p:spPr>
        <p:txBody>
          <a:bodyPr/>
          <a:lstStyle/>
          <a:p>
            <a:pPr>
              <a:buClr>
                <a:schemeClr val="tx1"/>
              </a:buClr>
              <a:buFont typeface="Wingdings" panose="05000000000000000000" pitchFamily="2" charset="2"/>
              <a:buChar char="Ø"/>
            </a:pPr>
            <a:r>
              <a:rPr lang="en-US" sz="1800" dirty="0">
                <a:cs typeface="Times New Roman" panose="02020603050405020304" pitchFamily="18" charset="0"/>
              </a:rPr>
              <a:t>Admin can </a:t>
            </a:r>
            <a:r>
              <a:rPr lang="en-US" sz="1800" b="0" i="0" dirty="0">
                <a:effectLst/>
                <a:cs typeface="Times New Roman" panose="02020603050405020304" pitchFamily="18" charset="0"/>
              </a:rPr>
              <a:t>Login to the Admin Panel.</a:t>
            </a:r>
          </a:p>
          <a:p>
            <a:pPr>
              <a:buClr>
                <a:schemeClr val="tx1"/>
              </a:buClr>
              <a:buFont typeface="Wingdings" panose="05000000000000000000" pitchFamily="2" charset="2"/>
              <a:buChar char="Ø"/>
            </a:pPr>
            <a:endParaRPr lang="en-US" sz="1800" b="0" i="0" dirty="0">
              <a:effectLst/>
              <a:cs typeface="Times New Roman" panose="02020603050405020304" pitchFamily="18" charset="0"/>
            </a:endParaRPr>
          </a:p>
          <a:p>
            <a:pPr>
              <a:buClr>
                <a:schemeClr val="tx1"/>
              </a:buClr>
              <a:buFont typeface="Wingdings" panose="05000000000000000000" pitchFamily="2" charset="2"/>
              <a:buChar char="Ø"/>
            </a:pPr>
            <a:r>
              <a:rPr lang="en-US" sz="1800" dirty="0">
                <a:cs typeface="Times New Roman" panose="02020603050405020304" pitchFamily="18" charset="0"/>
              </a:rPr>
              <a:t>Admin can </a:t>
            </a:r>
            <a:r>
              <a:rPr lang="en-US" sz="1800" b="0" i="0" dirty="0">
                <a:effectLst/>
                <a:cs typeface="Times New Roman" panose="02020603050405020304" pitchFamily="18" charset="0"/>
              </a:rPr>
              <a:t>View / Delete User’s.</a:t>
            </a:r>
          </a:p>
          <a:p>
            <a:pPr>
              <a:buClr>
                <a:schemeClr val="tx1"/>
              </a:buClr>
              <a:buFont typeface="Wingdings" panose="05000000000000000000" pitchFamily="2" charset="2"/>
              <a:buChar char="Ø"/>
            </a:pPr>
            <a:endParaRPr lang="en-US" sz="1800" b="0" i="0" dirty="0">
              <a:effectLst/>
              <a:cs typeface="Times New Roman" panose="02020603050405020304" pitchFamily="18" charset="0"/>
            </a:endParaRPr>
          </a:p>
          <a:p>
            <a:pPr>
              <a:buClr>
                <a:schemeClr val="tx1"/>
              </a:buClr>
              <a:buFont typeface="Wingdings" panose="05000000000000000000" pitchFamily="2" charset="2"/>
              <a:buChar char="Ø"/>
            </a:pPr>
            <a:r>
              <a:rPr lang="en-US" sz="1800" dirty="0">
                <a:cs typeface="Times New Roman" panose="02020603050405020304" pitchFamily="18" charset="0"/>
              </a:rPr>
              <a:t>Admin can </a:t>
            </a:r>
            <a:r>
              <a:rPr lang="en-US" sz="1800" b="0" i="0" dirty="0">
                <a:effectLst/>
                <a:cs typeface="Times New Roman" panose="02020603050405020304" pitchFamily="18" charset="0"/>
              </a:rPr>
              <a:t>View / Add / Update / Delete – LOCATIONS.</a:t>
            </a:r>
          </a:p>
          <a:p>
            <a:pPr>
              <a:buClr>
                <a:schemeClr val="tx1"/>
              </a:buClr>
              <a:buFont typeface="Wingdings" panose="05000000000000000000" pitchFamily="2" charset="2"/>
              <a:buChar char="Ø"/>
            </a:pPr>
            <a:endParaRPr lang="en-US" sz="1800" dirty="0">
              <a:cs typeface="Times New Roman" panose="02020603050405020304" pitchFamily="18" charset="0"/>
            </a:endParaRPr>
          </a:p>
          <a:p>
            <a:pPr>
              <a:buClr>
                <a:schemeClr val="tx1"/>
              </a:buClr>
              <a:buFont typeface="Wingdings" panose="05000000000000000000" pitchFamily="2" charset="2"/>
              <a:buChar char="Ø"/>
            </a:pPr>
            <a:r>
              <a:rPr lang="en-US" sz="1800" dirty="0">
                <a:cs typeface="Times New Roman" panose="02020603050405020304" pitchFamily="18" charset="0"/>
              </a:rPr>
              <a:t>Admin can Schedule / Add / View / Update / Delete –  BUSES.</a:t>
            </a:r>
          </a:p>
          <a:p>
            <a:pPr>
              <a:buClr>
                <a:schemeClr val="tx1"/>
              </a:buClr>
              <a:buFont typeface="Wingdings" panose="05000000000000000000" pitchFamily="2" charset="2"/>
              <a:buChar char="Ø"/>
            </a:pPr>
            <a:endParaRPr lang="en-US" sz="1800" dirty="0">
              <a:cs typeface="Times New Roman" panose="02020603050405020304" pitchFamily="18" charset="0"/>
            </a:endParaRPr>
          </a:p>
          <a:p>
            <a:pPr>
              <a:buClr>
                <a:schemeClr val="tx1"/>
              </a:buClr>
              <a:buFont typeface="Wingdings" panose="05000000000000000000" pitchFamily="2" charset="2"/>
              <a:buChar char="Ø"/>
            </a:pPr>
            <a:r>
              <a:rPr lang="en-US" sz="1800" dirty="0">
                <a:cs typeface="Times New Roman" panose="02020603050405020304" pitchFamily="18" charset="0"/>
              </a:rPr>
              <a:t>Admin can Manage / Update Payment status of Booking’s.</a:t>
            </a:r>
          </a:p>
          <a:p>
            <a:pPr marL="0" indent="0">
              <a:buNone/>
            </a:pPr>
            <a:endParaRPr lang="en-US" dirty="0"/>
          </a:p>
        </p:txBody>
      </p:sp>
    </p:spTree>
    <p:extLst>
      <p:ext uri="{BB962C8B-B14F-4D97-AF65-F5344CB8AC3E}">
        <p14:creationId xmlns:p14="http://schemas.microsoft.com/office/powerpoint/2010/main" val="1908667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1BFC4-A9DE-517F-1894-BAF8C5351F4C}"/>
              </a:ext>
            </a:extLst>
          </p:cNvPr>
          <p:cNvSpPr>
            <a:spLocks noGrp="1"/>
          </p:cNvSpPr>
          <p:nvPr>
            <p:ph type="title"/>
          </p:nvPr>
        </p:nvSpPr>
        <p:spPr>
          <a:xfrm>
            <a:off x="677334" y="450575"/>
            <a:ext cx="8596668" cy="768626"/>
          </a:xfrm>
        </p:spPr>
        <p:txBody>
          <a:bodyPr/>
          <a:lstStyle/>
          <a:p>
            <a:r>
              <a:rPr lang="en-US" i="1" dirty="0">
                <a:solidFill>
                  <a:schemeClr val="tx1"/>
                </a:solidFill>
              </a:rPr>
              <a:t>ADMIN FLOWCHART:</a:t>
            </a:r>
          </a:p>
        </p:txBody>
      </p:sp>
      <p:pic>
        <p:nvPicPr>
          <p:cNvPr id="4" name="Content Placeholder 3">
            <a:extLst>
              <a:ext uri="{FF2B5EF4-FFF2-40B4-BE49-F238E27FC236}">
                <a16:creationId xmlns:a16="http://schemas.microsoft.com/office/drawing/2014/main" id="{5520FB6F-0AF2-D169-197F-9EBD3900A3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7998" y="1404938"/>
            <a:ext cx="3681585" cy="4843462"/>
          </a:xfrm>
          <a:prstGeom prst="rect">
            <a:avLst/>
          </a:prstGeom>
        </p:spPr>
      </p:pic>
    </p:spTree>
    <p:extLst>
      <p:ext uri="{BB962C8B-B14F-4D97-AF65-F5344CB8AC3E}">
        <p14:creationId xmlns:p14="http://schemas.microsoft.com/office/powerpoint/2010/main" val="261195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64A89-8D41-41B6-B81D-3B1D9E8412EE}"/>
              </a:ext>
            </a:extLst>
          </p:cNvPr>
          <p:cNvSpPr>
            <a:spLocks noGrp="1"/>
          </p:cNvSpPr>
          <p:nvPr>
            <p:ph type="title"/>
          </p:nvPr>
        </p:nvSpPr>
        <p:spPr>
          <a:xfrm>
            <a:off x="677334" y="609600"/>
            <a:ext cx="8596668" cy="927652"/>
          </a:xfrm>
        </p:spPr>
        <p:txBody>
          <a:bodyPr/>
          <a:lstStyle/>
          <a:p>
            <a:r>
              <a:rPr lang="en-US" i="1" dirty="0">
                <a:solidFill>
                  <a:schemeClr val="tx1"/>
                </a:solidFill>
              </a:rPr>
              <a:t>ADMIN DASHBOARD:</a:t>
            </a:r>
          </a:p>
        </p:txBody>
      </p:sp>
      <p:pic>
        <p:nvPicPr>
          <p:cNvPr id="4" name="Content Placeholder 3">
            <a:extLst>
              <a:ext uri="{FF2B5EF4-FFF2-40B4-BE49-F238E27FC236}">
                <a16:creationId xmlns:a16="http://schemas.microsoft.com/office/drawing/2014/main" id="{A4E9C1C7-7ABE-F591-13CE-880C0EA75A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36619"/>
            <a:ext cx="8155724" cy="4041775"/>
          </a:xfrm>
          <a:prstGeom prst="rect">
            <a:avLst/>
          </a:prstGeom>
        </p:spPr>
      </p:pic>
    </p:spTree>
    <p:extLst>
      <p:ext uri="{BB962C8B-B14F-4D97-AF65-F5344CB8AC3E}">
        <p14:creationId xmlns:p14="http://schemas.microsoft.com/office/powerpoint/2010/main" val="3958507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ED38-18BE-F630-257C-75E0AF53B9E0}"/>
              </a:ext>
            </a:extLst>
          </p:cNvPr>
          <p:cNvSpPr>
            <a:spLocks noGrp="1"/>
          </p:cNvSpPr>
          <p:nvPr>
            <p:ph type="title"/>
          </p:nvPr>
        </p:nvSpPr>
        <p:spPr>
          <a:xfrm>
            <a:off x="677334" y="609600"/>
            <a:ext cx="8596668" cy="811237"/>
          </a:xfrm>
        </p:spPr>
        <p:txBody>
          <a:bodyPr/>
          <a:lstStyle/>
          <a:p>
            <a:r>
              <a:rPr lang="en-US" i="1" dirty="0">
                <a:solidFill>
                  <a:schemeClr val="tx1"/>
                </a:solidFill>
              </a:rPr>
              <a:t>USER MODULE:</a:t>
            </a:r>
          </a:p>
        </p:txBody>
      </p:sp>
      <p:sp>
        <p:nvSpPr>
          <p:cNvPr id="3" name="Content Placeholder 2">
            <a:extLst>
              <a:ext uri="{FF2B5EF4-FFF2-40B4-BE49-F238E27FC236}">
                <a16:creationId xmlns:a16="http://schemas.microsoft.com/office/drawing/2014/main" id="{2207E993-4D70-7C21-EADE-6C6A43AAB750}"/>
              </a:ext>
            </a:extLst>
          </p:cNvPr>
          <p:cNvSpPr>
            <a:spLocks noGrp="1"/>
          </p:cNvSpPr>
          <p:nvPr>
            <p:ph idx="1"/>
          </p:nvPr>
        </p:nvSpPr>
        <p:spPr>
          <a:xfrm>
            <a:off x="677334" y="1775791"/>
            <a:ext cx="8596668" cy="4240696"/>
          </a:xfrm>
        </p:spPr>
        <p:txBody>
          <a:bodyPr/>
          <a:lstStyle/>
          <a:p>
            <a:pPr>
              <a:buClr>
                <a:schemeClr val="tx1"/>
              </a:buClr>
              <a:buFont typeface="Wingdings" panose="05000000000000000000" pitchFamily="2" charset="2"/>
              <a:buChar char="Ø"/>
            </a:pPr>
            <a:r>
              <a:rPr lang="en-IN" dirty="0"/>
              <a:t>My Bookings</a:t>
            </a:r>
          </a:p>
          <a:p>
            <a:pPr>
              <a:buClr>
                <a:schemeClr val="tx1"/>
              </a:buClr>
              <a:buFont typeface="Wingdings" panose="05000000000000000000" pitchFamily="2" charset="2"/>
              <a:buChar char="Ø"/>
            </a:pPr>
            <a:endParaRPr lang="en-IN" dirty="0"/>
          </a:p>
          <a:p>
            <a:pPr>
              <a:buClr>
                <a:schemeClr val="tx1"/>
              </a:buClr>
              <a:buFont typeface="Wingdings" panose="05000000000000000000" pitchFamily="2" charset="2"/>
              <a:buChar char="Ø"/>
            </a:pPr>
            <a:r>
              <a:rPr lang="en-IN" dirty="0"/>
              <a:t>My Profile</a:t>
            </a:r>
            <a:br>
              <a:rPr lang="en-IN" dirty="0"/>
            </a:br>
            <a:endParaRPr lang="en-IN" dirty="0"/>
          </a:p>
          <a:p>
            <a:pPr>
              <a:buClr>
                <a:schemeClr val="tx1"/>
              </a:buClr>
              <a:buFont typeface="Wingdings" panose="05000000000000000000" pitchFamily="2" charset="2"/>
              <a:buChar char="Ø"/>
            </a:pPr>
            <a:r>
              <a:rPr lang="en-IN" dirty="0"/>
              <a:t>Update Profile</a:t>
            </a:r>
          </a:p>
          <a:p>
            <a:pPr>
              <a:buClr>
                <a:schemeClr val="tx1"/>
              </a:buClr>
              <a:buFont typeface="Wingdings" panose="05000000000000000000" pitchFamily="2" charset="2"/>
              <a:buChar char="Ø"/>
            </a:pPr>
            <a:endParaRPr lang="en-IN" dirty="0"/>
          </a:p>
          <a:p>
            <a:pPr>
              <a:buClr>
                <a:schemeClr val="tx1"/>
              </a:buClr>
              <a:buFont typeface="Wingdings" panose="05000000000000000000" pitchFamily="2" charset="2"/>
              <a:buChar char="Ø"/>
            </a:pPr>
            <a:r>
              <a:rPr lang="en-IN" dirty="0"/>
              <a:t>Book Buses</a:t>
            </a:r>
            <a:endParaRPr lang="en-US" dirty="0"/>
          </a:p>
          <a:p>
            <a:pPr marL="0" indent="0">
              <a:buNone/>
            </a:pPr>
            <a:endParaRPr lang="en-US" dirty="0"/>
          </a:p>
        </p:txBody>
      </p:sp>
    </p:spTree>
    <p:extLst>
      <p:ext uri="{BB962C8B-B14F-4D97-AF65-F5344CB8AC3E}">
        <p14:creationId xmlns:p14="http://schemas.microsoft.com/office/powerpoint/2010/main" val="2590477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D980-5640-266D-2CD4-074F17F5CB71}"/>
              </a:ext>
            </a:extLst>
          </p:cNvPr>
          <p:cNvSpPr>
            <a:spLocks noGrp="1"/>
          </p:cNvSpPr>
          <p:nvPr>
            <p:ph type="title"/>
          </p:nvPr>
        </p:nvSpPr>
        <p:spPr>
          <a:xfrm>
            <a:off x="677334" y="463826"/>
            <a:ext cx="8596668" cy="980661"/>
          </a:xfrm>
        </p:spPr>
        <p:txBody>
          <a:bodyPr/>
          <a:lstStyle/>
          <a:p>
            <a:r>
              <a:rPr lang="en-US" i="1" dirty="0">
                <a:solidFill>
                  <a:schemeClr val="tx1"/>
                </a:solidFill>
              </a:rPr>
              <a:t>USER OPERATIONS:</a:t>
            </a:r>
          </a:p>
        </p:txBody>
      </p:sp>
      <p:sp>
        <p:nvSpPr>
          <p:cNvPr id="3" name="Content Placeholder 2">
            <a:extLst>
              <a:ext uri="{FF2B5EF4-FFF2-40B4-BE49-F238E27FC236}">
                <a16:creationId xmlns:a16="http://schemas.microsoft.com/office/drawing/2014/main" id="{CF98CEAA-6056-C622-4A21-C2EF77824B66}"/>
              </a:ext>
            </a:extLst>
          </p:cNvPr>
          <p:cNvSpPr>
            <a:spLocks noGrp="1"/>
          </p:cNvSpPr>
          <p:nvPr>
            <p:ph idx="1"/>
          </p:nvPr>
        </p:nvSpPr>
        <p:spPr>
          <a:xfrm>
            <a:off x="677334" y="1444486"/>
            <a:ext cx="8596668" cy="5075583"/>
          </a:xfrm>
        </p:spPr>
        <p:txBody>
          <a:bodyPr>
            <a:noAutofit/>
          </a:bodyPr>
          <a:lstStyle/>
          <a:p>
            <a:pPr marL="285750" indent="-285750" algn="just">
              <a:buFont typeface="Wingdings" panose="05000000000000000000" pitchFamily="2" charset="2"/>
              <a:buChar char="Ø"/>
            </a:pPr>
            <a:r>
              <a:rPr lang="en-US" b="0" i="0" dirty="0">
                <a:effectLst/>
              </a:rPr>
              <a:t>Create account (no approval required by admin)</a:t>
            </a:r>
          </a:p>
          <a:p>
            <a:pPr algn="just"/>
            <a:endParaRPr lang="en-US" b="0" i="0" dirty="0">
              <a:effectLst/>
            </a:endParaRPr>
          </a:p>
          <a:p>
            <a:pPr marL="285750" indent="-285750" algn="just">
              <a:buFont typeface="Wingdings" panose="05000000000000000000" pitchFamily="2" charset="2"/>
              <a:buChar char="Ø"/>
            </a:pPr>
            <a:r>
              <a:rPr lang="en-US" b="0" i="0" dirty="0">
                <a:effectLst/>
              </a:rPr>
              <a:t>Change the Password.</a:t>
            </a:r>
          </a:p>
          <a:p>
            <a:pPr algn="just"/>
            <a:endParaRPr lang="en-US" b="0" i="0" dirty="0">
              <a:effectLst/>
            </a:endParaRPr>
          </a:p>
          <a:p>
            <a:pPr marL="285750" indent="-285750" algn="just">
              <a:buFont typeface="Wingdings" panose="05000000000000000000" pitchFamily="2" charset="2"/>
              <a:buChar char="Ø"/>
            </a:pPr>
            <a:r>
              <a:rPr lang="en-US" b="0" i="0" dirty="0">
                <a:effectLst/>
              </a:rPr>
              <a:t>Change Name, </a:t>
            </a:r>
            <a:r>
              <a:rPr lang="en-US" dirty="0"/>
              <a:t>E</a:t>
            </a:r>
            <a:r>
              <a:rPr lang="en-US" b="0" i="0" dirty="0">
                <a:effectLst/>
              </a:rPr>
              <a:t>mail, Mobile Number.</a:t>
            </a:r>
          </a:p>
          <a:p>
            <a:pPr marL="0" indent="0" algn="just">
              <a:buNone/>
            </a:pPr>
            <a:endParaRPr lang="en-IN" dirty="0"/>
          </a:p>
          <a:p>
            <a:pPr marL="285750" indent="-285750" algn="just">
              <a:buFont typeface="Wingdings" panose="05000000000000000000" pitchFamily="2" charset="2"/>
              <a:buChar char="Ø"/>
            </a:pPr>
            <a:r>
              <a:rPr lang="en-IN" dirty="0"/>
              <a:t>View user profile.</a:t>
            </a:r>
            <a:endParaRPr lang="en-US" b="0" i="0" dirty="0">
              <a:effectLst/>
            </a:endParaRPr>
          </a:p>
          <a:p>
            <a:pPr algn="just"/>
            <a:endParaRPr lang="en-US" b="0" i="0" dirty="0">
              <a:effectLst/>
            </a:endParaRPr>
          </a:p>
          <a:p>
            <a:pPr marL="285750" indent="-285750" algn="just">
              <a:buFont typeface="Wingdings" panose="05000000000000000000" pitchFamily="2" charset="2"/>
              <a:buChar char="Ø"/>
            </a:pPr>
            <a:r>
              <a:rPr lang="en-US" b="0" i="0" dirty="0">
                <a:effectLst/>
              </a:rPr>
              <a:t>Search available busses based on location.</a:t>
            </a:r>
            <a:endParaRPr lang="en-IN" dirty="0"/>
          </a:p>
          <a:p>
            <a:pPr algn="just"/>
            <a:endParaRPr lang="en-US" b="0" i="0" dirty="0">
              <a:effectLst/>
            </a:endParaRPr>
          </a:p>
          <a:p>
            <a:pPr marL="285750" indent="-285750" algn="just">
              <a:buFont typeface="Wingdings" panose="05000000000000000000" pitchFamily="2" charset="2"/>
              <a:buChar char="Ø"/>
            </a:pPr>
            <a:r>
              <a:rPr lang="en-IN" dirty="0"/>
              <a:t>User can Book bus by adding Passenger details.</a:t>
            </a:r>
            <a:endParaRPr lang="en-US" b="0" i="0" dirty="0">
              <a:effectLst/>
            </a:endParaRPr>
          </a:p>
          <a:p>
            <a:pPr algn="just"/>
            <a:endParaRPr lang="en-US" b="0" i="0" dirty="0">
              <a:effectLst/>
            </a:endParaRPr>
          </a:p>
          <a:p>
            <a:pPr marL="285750" indent="-285750" algn="just">
              <a:buFont typeface="Wingdings" panose="05000000000000000000" pitchFamily="2" charset="2"/>
              <a:buChar char="Ø"/>
            </a:pPr>
            <a:r>
              <a:rPr lang="en-IN" dirty="0"/>
              <a:t>View all booking details</a:t>
            </a:r>
            <a:endParaRPr lang="en-US" b="0" i="0" dirty="0">
              <a:effectLst/>
            </a:endParaRPr>
          </a:p>
          <a:p>
            <a:pPr algn="just"/>
            <a:endParaRPr lang="en-US" b="0" i="0" dirty="0">
              <a:effectLst/>
            </a:endParaRPr>
          </a:p>
          <a:p>
            <a:pPr marL="285750" indent="-285750" algn="just">
              <a:buFont typeface="Wingdings" panose="05000000000000000000" pitchFamily="2" charset="2"/>
              <a:buChar char="Ø"/>
            </a:pPr>
            <a:r>
              <a:rPr lang="en-IN" b="0" i="0" dirty="0">
                <a:effectLst/>
              </a:rPr>
              <a:t>Update the passengers</a:t>
            </a:r>
            <a:endParaRPr lang="en-US" dirty="0"/>
          </a:p>
          <a:p>
            <a:pPr marL="0" indent="0">
              <a:buNone/>
            </a:pPr>
            <a:endParaRPr lang="en-US" dirty="0"/>
          </a:p>
        </p:txBody>
      </p:sp>
    </p:spTree>
    <p:extLst>
      <p:ext uri="{BB962C8B-B14F-4D97-AF65-F5344CB8AC3E}">
        <p14:creationId xmlns:p14="http://schemas.microsoft.com/office/powerpoint/2010/main" val="3745331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BDFD-333B-F604-731D-6F10B81EF36E}"/>
              </a:ext>
            </a:extLst>
          </p:cNvPr>
          <p:cNvSpPr>
            <a:spLocks noGrp="1"/>
          </p:cNvSpPr>
          <p:nvPr>
            <p:ph type="title"/>
          </p:nvPr>
        </p:nvSpPr>
        <p:spPr>
          <a:xfrm>
            <a:off x="677334" y="609600"/>
            <a:ext cx="8596668" cy="887896"/>
          </a:xfrm>
        </p:spPr>
        <p:txBody>
          <a:bodyPr/>
          <a:lstStyle/>
          <a:p>
            <a:r>
              <a:rPr lang="en-US" i="1" dirty="0"/>
              <a:t>USER DASHBOARD:</a:t>
            </a:r>
          </a:p>
        </p:txBody>
      </p:sp>
      <p:pic>
        <p:nvPicPr>
          <p:cNvPr id="4" name="Content Placeholder 3">
            <a:extLst>
              <a:ext uri="{FF2B5EF4-FFF2-40B4-BE49-F238E27FC236}">
                <a16:creationId xmlns:a16="http://schemas.microsoft.com/office/drawing/2014/main" id="{A9F01439-BF3E-2E57-D15B-A6E69FFC5D21}"/>
              </a:ext>
            </a:extLst>
          </p:cNvPr>
          <p:cNvPicPr>
            <a:picLocks noGrp="1" noChangeAspect="1" noChangeArrowheads="1"/>
          </p:cNvPicPr>
          <p:nvPr>
            <p:ph idx="1"/>
          </p:nvPr>
        </p:nvPicPr>
        <p:blipFill>
          <a:blip r:embed="rId2"/>
          <a:srcRect/>
          <a:stretch>
            <a:fillRect/>
          </a:stretch>
        </p:blipFill>
        <p:spPr bwMode="auto">
          <a:xfrm>
            <a:off x="677863" y="1570466"/>
            <a:ext cx="8596312" cy="4252055"/>
          </a:xfrm>
          <a:prstGeom prst="rect">
            <a:avLst/>
          </a:prstGeom>
          <a:noFill/>
          <a:ln w="9525">
            <a:noFill/>
            <a:miter lim="800000"/>
            <a:headEnd/>
            <a:tailEnd/>
          </a:ln>
          <a:effectLst/>
        </p:spPr>
      </p:pic>
    </p:spTree>
    <p:extLst>
      <p:ext uri="{BB962C8B-B14F-4D97-AF65-F5344CB8AC3E}">
        <p14:creationId xmlns:p14="http://schemas.microsoft.com/office/powerpoint/2010/main" val="3523655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FA6E-0FF6-25E0-AE1B-A3316BF3AADC}"/>
              </a:ext>
            </a:extLst>
          </p:cNvPr>
          <p:cNvSpPr>
            <a:spLocks noGrp="1"/>
          </p:cNvSpPr>
          <p:nvPr>
            <p:ph type="title"/>
          </p:nvPr>
        </p:nvSpPr>
        <p:spPr>
          <a:xfrm>
            <a:off x="677334" y="311426"/>
            <a:ext cx="8596668" cy="1039072"/>
          </a:xfrm>
        </p:spPr>
        <p:txBody>
          <a:bodyPr/>
          <a:lstStyle/>
          <a:p>
            <a:r>
              <a:rPr lang="en-US" i="1" dirty="0">
                <a:solidFill>
                  <a:schemeClr val="tx1"/>
                </a:solidFill>
              </a:rPr>
              <a:t>USER FLOWCHART:</a:t>
            </a:r>
          </a:p>
        </p:txBody>
      </p:sp>
      <p:pic>
        <p:nvPicPr>
          <p:cNvPr id="4" name="Content Placeholder 3">
            <a:extLst>
              <a:ext uri="{FF2B5EF4-FFF2-40B4-BE49-F238E27FC236}">
                <a16:creationId xmlns:a16="http://schemas.microsoft.com/office/drawing/2014/main" id="{859FF361-D0C8-9E28-842A-C1CA82B8EBC0}"/>
              </a:ext>
            </a:extLst>
          </p:cNvPr>
          <p:cNvPicPr>
            <a:picLocks noGrp="1" noChangeAspect="1" noChangeArrowheads="1"/>
          </p:cNvPicPr>
          <p:nvPr>
            <p:ph idx="1"/>
          </p:nvPr>
        </p:nvPicPr>
        <p:blipFill>
          <a:blip r:embed="rId2"/>
          <a:srcRect/>
          <a:stretch>
            <a:fillRect/>
          </a:stretch>
        </p:blipFill>
        <p:spPr bwMode="auto">
          <a:xfrm>
            <a:off x="2676940" y="1350498"/>
            <a:ext cx="4664764" cy="5196076"/>
          </a:xfrm>
          <a:prstGeom prst="rect">
            <a:avLst/>
          </a:prstGeom>
          <a:noFill/>
        </p:spPr>
      </p:pic>
    </p:spTree>
    <p:extLst>
      <p:ext uri="{BB962C8B-B14F-4D97-AF65-F5344CB8AC3E}">
        <p14:creationId xmlns:p14="http://schemas.microsoft.com/office/powerpoint/2010/main" val="261456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02AE-B7D4-C70A-887E-7DA3CBF093BD}"/>
              </a:ext>
            </a:extLst>
          </p:cNvPr>
          <p:cNvSpPr>
            <a:spLocks noGrp="1"/>
          </p:cNvSpPr>
          <p:nvPr>
            <p:ph type="title"/>
          </p:nvPr>
        </p:nvSpPr>
        <p:spPr>
          <a:xfrm>
            <a:off x="677334" y="304800"/>
            <a:ext cx="8596668" cy="834683"/>
          </a:xfrm>
        </p:spPr>
        <p:txBody>
          <a:bodyPr/>
          <a:lstStyle/>
          <a:p>
            <a:r>
              <a:rPr lang="en-US" i="1" dirty="0">
                <a:solidFill>
                  <a:schemeClr val="tx1"/>
                </a:solidFill>
              </a:rPr>
              <a:t>DB SCHEMA:</a:t>
            </a:r>
          </a:p>
        </p:txBody>
      </p:sp>
      <p:pic>
        <p:nvPicPr>
          <p:cNvPr id="5" name="Content Placeholder 4">
            <a:extLst>
              <a:ext uri="{FF2B5EF4-FFF2-40B4-BE49-F238E27FC236}">
                <a16:creationId xmlns:a16="http://schemas.microsoft.com/office/drawing/2014/main" id="{A213D93B-4068-66EE-9FBF-26C353AFD19A}"/>
              </a:ext>
            </a:extLst>
          </p:cNvPr>
          <p:cNvPicPr>
            <a:picLocks noGrp="1" noChangeAspect="1"/>
          </p:cNvPicPr>
          <p:nvPr>
            <p:ph idx="1"/>
          </p:nvPr>
        </p:nvPicPr>
        <p:blipFill>
          <a:blip r:embed="rId2"/>
          <a:stretch>
            <a:fillRect/>
          </a:stretch>
        </p:blipFill>
        <p:spPr>
          <a:xfrm>
            <a:off x="393034" y="1325642"/>
            <a:ext cx="8989506" cy="4854062"/>
          </a:xfrm>
        </p:spPr>
      </p:pic>
    </p:spTree>
    <p:extLst>
      <p:ext uri="{BB962C8B-B14F-4D97-AF65-F5344CB8AC3E}">
        <p14:creationId xmlns:p14="http://schemas.microsoft.com/office/powerpoint/2010/main" val="2222295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2EF63A-9C55-D7CC-275A-069124C317EE}"/>
              </a:ext>
            </a:extLst>
          </p:cNvPr>
          <p:cNvPicPr>
            <a:picLocks noChangeAspect="1"/>
          </p:cNvPicPr>
          <p:nvPr/>
        </p:nvPicPr>
        <p:blipFill rotWithShape="1">
          <a:blip r:embed="rId3"/>
          <a:srcRect l="723" b="18847"/>
          <a:stretch/>
        </p:blipFill>
        <p:spPr>
          <a:xfrm>
            <a:off x="364142" y="906308"/>
            <a:ext cx="9241105" cy="4527678"/>
          </a:xfrm>
          <a:prstGeom prst="rect">
            <a:avLst/>
          </a:prstGeom>
        </p:spPr>
      </p:pic>
      <p:sp>
        <p:nvSpPr>
          <p:cNvPr id="2" name="TextBox 1"/>
          <p:cNvSpPr txBox="1"/>
          <p:nvPr/>
        </p:nvSpPr>
        <p:spPr>
          <a:xfrm>
            <a:off x="364142" y="258946"/>
            <a:ext cx="3441198" cy="461665"/>
          </a:xfrm>
          <a:prstGeom prst="rect">
            <a:avLst/>
          </a:prstGeom>
          <a:noFill/>
        </p:spPr>
        <p:txBody>
          <a:bodyPr wrap="none" rtlCol="0">
            <a:spAutoFit/>
          </a:bodyPr>
          <a:lstStyle/>
          <a:p>
            <a:r>
              <a:rPr lang="en-IN" sz="2400" u="sng" dirty="0"/>
              <a:t>OUTPUT SCREENSHOT’S</a:t>
            </a:r>
          </a:p>
        </p:txBody>
      </p:sp>
    </p:spTree>
    <p:extLst>
      <p:ext uri="{BB962C8B-B14F-4D97-AF65-F5344CB8AC3E}">
        <p14:creationId xmlns:p14="http://schemas.microsoft.com/office/powerpoint/2010/main" val="2694778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49" y="74501"/>
            <a:ext cx="7039335" cy="3317962"/>
          </a:xfrm>
          <a:prstGeom prst="rect">
            <a:avLst/>
          </a:prstGeom>
        </p:spPr>
      </p:pic>
      <p:pic>
        <p:nvPicPr>
          <p:cNvPr id="5" name="Picture 4">
            <a:extLst>
              <a:ext uri="{FF2B5EF4-FFF2-40B4-BE49-F238E27FC236}">
                <a16:creationId xmlns:a16="http://schemas.microsoft.com/office/drawing/2014/main" id="{01D1E4BF-5EF5-622C-DDA7-82CE95643E69}"/>
              </a:ext>
            </a:extLst>
          </p:cNvPr>
          <p:cNvPicPr>
            <a:picLocks noChangeAspect="1"/>
          </p:cNvPicPr>
          <p:nvPr/>
        </p:nvPicPr>
        <p:blipFill rotWithShape="1">
          <a:blip r:embed="rId3"/>
          <a:srcRect b="6672"/>
          <a:stretch/>
        </p:blipFill>
        <p:spPr>
          <a:xfrm>
            <a:off x="1021120" y="3291288"/>
            <a:ext cx="7503817" cy="3461515"/>
          </a:xfrm>
          <a:prstGeom prst="rect">
            <a:avLst/>
          </a:prstGeom>
        </p:spPr>
      </p:pic>
    </p:spTree>
    <p:extLst>
      <p:ext uri="{BB962C8B-B14F-4D97-AF65-F5344CB8AC3E}">
        <p14:creationId xmlns:p14="http://schemas.microsoft.com/office/powerpoint/2010/main" val="2204221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A50A-C34A-9AB8-65F0-A6EBFD4CB576}"/>
              </a:ext>
            </a:extLst>
          </p:cNvPr>
          <p:cNvSpPr>
            <a:spLocks noGrp="1"/>
          </p:cNvSpPr>
          <p:nvPr>
            <p:ph type="title"/>
          </p:nvPr>
        </p:nvSpPr>
        <p:spPr>
          <a:xfrm>
            <a:off x="1090954" y="430422"/>
            <a:ext cx="5917675" cy="759655"/>
          </a:xfrm>
        </p:spPr>
        <p:txBody>
          <a:bodyPr/>
          <a:lstStyle/>
          <a:p>
            <a:r>
              <a:rPr lang="en-US" dirty="0">
                <a:solidFill>
                  <a:schemeClr val="tx1"/>
                </a:solidFill>
              </a:rPr>
              <a:t> </a:t>
            </a:r>
            <a:r>
              <a:rPr lang="en-US" i="1" dirty="0">
                <a:solidFill>
                  <a:schemeClr val="tx1"/>
                </a:solidFill>
              </a:rPr>
              <a:t>INDEX:</a:t>
            </a:r>
          </a:p>
        </p:txBody>
      </p:sp>
      <p:sp>
        <p:nvSpPr>
          <p:cNvPr id="3" name="Content Placeholder 2">
            <a:extLst>
              <a:ext uri="{FF2B5EF4-FFF2-40B4-BE49-F238E27FC236}">
                <a16:creationId xmlns:a16="http://schemas.microsoft.com/office/drawing/2014/main" id="{5F4668EA-9E85-DC63-0FF6-D049A722E4CD}"/>
              </a:ext>
            </a:extLst>
          </p:cNvPr>
          <p:cNvSpPr>
            <a:spLocks noGrp="1"/>
          </p:cNvSpPr>
          <p:nvPr>
            <p:ph idx="1"/>
          </p:nvPr>
        </p:nvSpPr>
        <p:spPr>
          <a:xfrm>
            <a:off x="1090028" y="1190077"/>
            <a:ext cx="3368684" cy="5122985"/>
          </a:xfrm>
        </p:spPr>
        <p:txBody>
          <a:bodyPr>
            <a:normAutofit/>
          </a:bodyPr>
          <a:lstStyle/>
          <a:p>
            <a:pPr>
              <a:lnSpc>
                <a:spcPct val="110000"/>
              </a:lnSpc>
              <a:buClr>
                <a:schemeClr val="tx1"/>
              </a:buClr>
              <a:buFont typeface="Wingdings" panose="05000000000000000000" pitchFamily="2" charset="2"/>
              <a:buChar char="Ø"/>
            </a:pPr>
            <a:r>
              <a:rPr lang="en-US" b="1" dirty="0">
                <a:solidFill>
                  <a:schemeClr val="tx1"/>
                </a:solidFill>
              </a:rPr>
              <a:t>Introduction</a:t>
            </a:r>
          </a:p>
          <a:p>
            <a:pPr>
              <a:lnSpc>
                <a:spcPct val="110000"/>
              </a:lnSpc>
              <a:buClr>
                <a:schemeClr val="tx1"/>
              </a:buClr>
              <a:buFont typeface="Wingdings" panose="05000000000000000000" pitchFamily="2" charset="2"/>
              <a:buChar char="Ø"/>
            </a:pPr>
            <a:r>
              <a:rPr lang="en-US" b="1" dirty="0">
                <a:solidFill>
                  <a:schemeClr val="tx1"/>
                </a:solidFill>
              </a:rPr>
              <a:t>Project Scope</a:t>
            </a:r>
          </a:p>
          <a:p>
            <a:pPr>
              <a:lnSpc>
                <a:spcPct val="110000"/>
              </a:lnSpc>
              <a:buClr>
                <a:schemeClr val="tx1"/>
              </a:buClr>
              <a:buFont typeface="Wingdings" panose="05000000000000000000" pitchFamily="2" charset="2"/>
              <a:buChar char="Ø"/>
            </a:pPr>
            <a:r>
              <a:rPr lang="en-US" b="1" dirty="0">
                <a:solidFill>
                  <a:schemeClr val="tx1"/>
                </a:solidFill>
              </a:rPr>
              <a:t>Tools and Technologies</a:t>
            </a:r>
          </a:p>
          <a:p>
            <a:pPr>
              <a:lnSpc>
                <a:spcPct val="110000"/>
              </a:lnSpc>
              <a:buClr>
                <a:schemeClr val="tx1"/>
              </a:buClr>
              <a:buFont typeface="Wingdings" panose="05000000000000000000" pitchFamily="2" charset="2"/>
              <a:buChar char="Ø"/>
            </a:pPr>
            <a:r>
              <a:rPr lang="en-US" b="1" dirty="0">
                <a:solidFill>
                  <a:schemeClr val="tx1"/>
                </a:solidFill>
              </a:rPr>
              <a:t>Existing System</a:t>
            </a:r>
          </a:p>
          <a:p>
            <a:pPr>
              <a:lnSpc>
                <a:spcPct val="110000"/>
              </a:lnSpc>
              <a:buClr>
                <a:schemeClr val="tx1"/>
              </a:buClr>
              <a:buFont typeface="Wingdings" panose="05000000000000000000" pitchFamily="2" charset="2"/>
              <a:buChar char="Ø"/>
            </a:pPr>
            <a:r>
              <a:rPr lang="en-US" b="1" dirty="0">
                <a:solidFill>
                  <a:schemeClr val="tx1"/>
                </a:solidFill>
              </a:rPr>
              <a:t>Proposed System</a:t>
            </a:r>
          </a:p>
          <a:p>
            <a:pPr>
              <a:lnSpc>
                <a:spcPct val="110000"/>
              </a:lnSpc>
              <a:buClr>
                <a:schemeClr val="tx1"/>
              </a:buClr>
              <a:buFont typeface="Wingdings" panose="05000000000000000000" pitchFamily="2" charset="2"/>
              <a:buChar char="Ø"/>
            </a:pPr>
            <a:r>
              <a:rPr lang="en-US" b="1" dirty="0">
                <a:solidFill>
                  <a:schemeClr val="tx1"/>
                </a:solidFill>
              </a:rPr>
              <a:t>Flowchart</a:t>
            </a:r>
          </a:p>
          <a:p>
            <a:pPr>
              <a:lnSpc>
                <a:spcPct val="110000"/>
              </a:lnSpc>
              <a:buClr>
                <a:schemeClr val="tx1"/>
              </a:buClr>
              <a:buFont typeface="Wingdings" panose="05000000000000000000" pitchFamily="2" charset="2"/>
              <a:buChar char="Ø"/>
            </a:pPr>
            <a:r>
              <a:rPr lang="en-US" b="1" dirty="0">
                <a:solidFill>
                  <a:schemeClr val="tx1"/>
                </a:solidFill>
              </a:rPr>
              <a:t>Admin Module</a:t>
            </a:r>
          </a:p>
          <a:p>
            <a:pPr>
              <a:lnSpc>
                <a:spcPct val="110000"/>
              </a:lnSpc>
              <a:buClr>
                <a:schemeClr val="tx1"/>
              </a:buClr>
              <a:buFont typeface="Wingdings" panose="05000000000000000000" pitchFamily="2" charset="2"/>
              <a:buChar char="Ø"/>
            </a:pPr>
            <a:r>
              <a:rPr lang="en-US" b="1" dirty="0">
                <a:solidFill>
                  <a:schemeClr val="tx1"/>
                </a:solidFill>
              </a:rPr>
              <a:t>Admin Flowchart</a:t>
            </a:r>
          </a:p>
          <a:p>
            <a:pPr marL="0" indent="0">
              <a:buClr>
                <a:schemeClr val="tx1"/>
              </a:buClr>
              <a:buNone/>
            </a:pPr>
            <a:endParaRPr lang="en-US" dirty="0">
              <a:solidFill>
                <a:schemeClr val="tx1"/>
              </a:solidFill>
            </a:endParaRPr>
          </a:p>
        </p:txBody>
      </p:sp>
      <p:sp>
        <p:nvSpPr>
          <p:cNvPr id="5" name="TextBox 4">
            <a:extLst>
              <a:ext uri="{FF2B5EF4-FFF2-40B4-BE49-F238E27FC236}">
                <a16:creationId xmlns:a16="http://schemas.microsoft.com/office/drawing/2014/main" id="{63B1D073-D639-9743-B75A-ADB9DDA25AAF}"/>
              </a:ext>
            </a:extLst>
          </p:cNvPr>
          <p:cNvSpPr txBox="1"/>
          <p:nvPr/>
        </p:nvSpPr>
        <p:spPr>
          <a:xfrm>
            <a:off x="5380269" y="1190077"/>
            <a:ext cx="3256721" cy="3416320"/>
          </a:xfrm>
          <a:prstGeom prst="rect">
            <a:avLst/>
          </a:prstGeom>
          <a:noFill/>
        </p:spPr>
        <p:txBody>
          <a:bodyPr wrap="square">
            <a:spAutoFit/>
          </a:bodyPr>
          <a:lstStyle/>
          <a:p>
            <a:pPr>
              <a:lnSpc>
                <a:spcPct val="150000"/>
              </a:lnSpc>
              <a:buClr>
                <a:schemeClr val="tx1"/>
              </a:buClr>
              <a:buFont typeface="Wingdings" panose="05000000000000000000" pitchFamily="2" charset="2"/>
              <a:buChar char="Ø"/>
            </a:pPr>
            <a:r>
              <a:rPr lang="en-US" b="1" dirty="0"/>
              <a:t>User Module</a:t>
            </a:r>
          </a:p>
          <a:p>
            <a:pPr>
              <a:lnSpc>
                <a:spcPct val="150000"/>
              </a:lnSpc>
              <a:buClr>
                <a:schemeClr val="tx1"/>
              </a:buClr>
              <a:buFont typeface="Wingdings" panose="05000000000000000000" pitchFamily="2" charset="2"/>
              <a:buChar char="Ø"/>
            </a:pPr>
            <a:r>
              <a:rPr lang="en-US" b="1" dirty="0"/>
              <a:t>User Flowchart</a:t>
            </a:r>
          </a:p>
          <a:p>
            <a:pPr>
              <a:lnSpc>
                <a:spcPct val="150000"/>
              </a:lnSpc>
              <a:buClr>
                <a:schemeClr val="tx1"/>
              </a:buClr>
              <a:buFont typeface="Wingdings" panose="05000000000000000000" pitchFamily="2" charset="2"/>
              <a:buChar char="Ø"/>
            </a:pPr>
            <a:r>
              <a:rPr lang="en-US" b="1" dirty="0"/>
              <a:t>DB Schema</a:t>
            </a:r>
          </a:p>
          <a:p>
            <a:pPr>
              <a:lnSpc>
                <a:spcPct val="150000"/>
              </a:lnSpc>
              <a:buClr>
                <a:schemeClr val="tx1"/>
              </a:buClr>
              <a:buFont typeface="Wingdings" panose="05000000000000000000" pitchFamily="2" charset="2"/>
              <a:buChar char="Ø"/>
            </a:pPr>
            <a:r>
              <a:rPr lang="en-US" b="1" dirty="0"/>
              <a:t>Output</a:t>
            </a:r>
          </a:p>
          <a:p>
            <a:pPr>
              <a:lnSpc>
                <a:spcPct val="150000"/>
              </a:lnSpc>
              <a:buClr>
                <a:schemeClr val="tx1"/>
              </a:buClr>
              <a:buFont typeface="Wingdings" panose="05000000000000000000" pitchFamily="2" charset="2"/>
              <a:buChar char="Ø"/>
            </a:pPr>
            <a:r>
              <a:rPr lang="en-US" b="1" dirty="0"/>
              <a:t>Testing</a:t>
            </a:r>
          </a:p>
          <a:p>
            <a:pPr>
              <a:lnSpc>
                <a:spcPct val="150000"/>
              </a:lnSpc>
              <a:buClr>
                <a:schemeClr val="tx1"/>
              </a:buClr>
              <a:buFont typeface="Wingdings" panose="05000000000000000000" pitchFamily="2" charset="2"/>
              <a:buChar char="Ø"/>
            </a:pPr>
            <a:r>
              <a:rPr lang="en-US" b="1" dirty="0"/>
              <a:t>Advantages</a:t>
            </a:r>
          </a:p>
          <a:p>
            <a:pPr algn="just">
              <a:lnSpc>
                <a:spcPct val="150000"/>
              </a:lnSpc>
              <a:buClr>
                <a:schemeClr val="tx1"/>
              </a:buClr>
              <a:buFont typeface="Wingdings" panose="05000000000000000000" pitchFamily="2" charset="2"/>
              <a:buChar char="Ø"/>
            </a:pPr>
            <a:r>
              <a:rPr lang="en-US" b="1" dirty="0"/>
              <a:t>Future Scope</a:t>
            </a:r>
          </a:p>
          <a:p>
            <a:pPr>
              <a:lnSpc>
                <a:spcPct val="150000"/>
              </a:lnSpc>
              <a:buClr>
                <a:schemeClr val="tx1"/>
              </a:buClr>
              <a:buFont typeface="Wingdings" panose="05000000000000000000" pitchFamily="2" charset="2"/>
              <a:buChar char="Ø"/>
            </a:pPr>
            <a:r>
              <a:rPr lang="en-US" b="1" dirty="0"/>
              <a:t>Conclusion</a:t>
            </a:r>
          </a:p>
        </p:txBody>
      </p:sp>
    </p:spTree>
    <p:extLst>
      <p:ext uri="{BB962C8B-B14F-4D97-AF65-F5344CB8AC3E}">
        <p14:creationId xmlns:p14="http://schemas.microsoft.com/office/powerpoint/2010/main" val="3833172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6C3B7B-7283-B499-288F-7C817F9E20CB}"/>
              </a:ext>
            </a:extLst>
          </p:cNvPr>
          <p:cNvPicPr>
            <a:picLocks noChangeAspect="1"/>
          </p:cNvPicPr>
          <p:nvPr/>
        </p:nvPicPr>
        <p:blipFill rotWithShape="1">
          <a:blip r:embed="rId2"/>
          <a:srcRect r="621" b="7087"/>
          <a:stretch/>
        </p:blipFill>
        <p:spPr>
          <a:xfrm>
            <a:off x="290753" y="92765"/>
            <a:ext cx="7421220" cy="3165614"/>
          </a:xfrm>
          <a:prstGeom prst="rect">
            <a:avLst/>
          </a:prstGeom>
        </p:spPr>
      </p:pic>
      <p:pic>
        <p:nvPicPr>
          <p:cNvPr id="9" name="Picture 8">
            <a:extLst>
              <a:ext uri="{FF2B5EF4-FFF2-40B4-BE49-F238E27FC236}">
                <a16:creationId xmlns:a16="http://schemas.microsoft.com/office/drawing/2014/main" id="{20A8C8A4-E315-291C-7153-05C39AEBC4AE}"/>
              </a:ext>
            </a:extLst>
          </p:cNvPr>
          <p:cNvPicPr>
            <a:picLocks noChangeAspect="1"/>
          </p:cNvPicPr>
          <p:nvPr/>
        </p:nvPicPr>
        <p:blipFill>
          <a:blip r:embed="rId3"/>
          <a:stretch>
            <a:fillRect/>
          </a:stretch>
        </p:blipFill>
        <p:spPr>
          <a:xfrm>
            <a:off x="816733" y="3323804"/>
            <a:ext cx="7774143" cy="3433046"/>
          </a:xfrm>
          <a:prstGeom prst="rect">
            <a:avLst/>
          </a:prstGeom>
        </p:spPr>
      </p:pic>
    </p:spTree>
    <p:extLst>
      <p:ext uri="{BB962C8B-B14F-4D97-AF65-F5344CB8AC3E}">
        <p14:creationId xmlns:p14="http://schemas.microsoft.com/office/powerpoint/2010/main" val="3736643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14" y="94860"/>
            <a:ext cx="6305556" cy="325524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274" y="3422930"/>
            <a:ext cx="6818998" cy="3435070"/>
          </a:xfrm>
          <a:prstGeom prst="rect">
            <a:avLst/>
          </a:prstGeom>
        </p:spPr>
      </p:pic>
    </p:spTree>
    <p:extLst>
      <p:ext uri="{BB962C8B-B14F-4D97-AF65-F5344CB8AC3E}">
        <p14:creationId xmlns:p14="http://schemas.microsoft.com/office/powerpoint/2010/main" val="1201848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75" y="79417"/>
            <a:ext cx="5616496" cy="3191739"/>
          </a:xfrm>
          <a:prstGeom prst="rect">
            <a:avLst/>
          </a:prstGeom>
        </p:spPr>
      </p:pic>
      <p:sp>
        <p:nvSpPr>
          <p:cNvPr id="6" name="AutoShape 2" descr="blob:https://web.whatsapp.com/9f4f8dbc-7a91-459d-9954-12ab3a0310e3"/>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blob:https://web.whatsapp.com/9f4f8dbc-7a91-459d-9954-12ab3a0310e3"/>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405" y="3094127"/>
            <a:ext cx="7140447" cy="3715321"/>
          </a:xfrm>
          <a:prstGeom prst="rect">
            <a:avLst/>
          </a:prstGeom>
        </p:spPr>
      </p:pic>
    </p:spTree>
    <p:extLst>
      <p:ext uri="{BB962C8B-B14F-4D97-AF65-F5344CB8AC3E}">
        <p14:creationId xmlns:p14="http://schemas.microsoft.com/office/powerpoint/2010/main" val="2030093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85" y="112712"/>
            <a:ext cx="6928579" cy="337495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746" y="3544312"/>
            <a:ext cx="7269307" cy="3228722"/>
          </a:xfrm>
          <a:prstGeom prst="rect">
            <a:avLst/>
          </a:prstGeom>
        </p:spPr>
      </p:pic>
    </p:spTree>
    <p:extLst>
      <p:ext uri="{BB962C8B-B14F-4D97-AF65-F5344CB8AC3E}">
        <p14:creationId xmlns:p14="http://schemas.microsoft.com/office/powerpoint/2010/main" val="2903073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737" y="1141600"/>
            <a:ext cx="8748446" cy="4409535"/>
          </a:xfrm>
          <a:prstGeom prst="rect">
            <a:avLst/>
          </a:prstGeom>
        </p:spPr>
      </p:pic>
    </p:spTree>
    <p:extLst>
      <p:ext uri="{BB962C8B-B14F-4D97-AF65-F5344CB8AC3E}">
        <p14:creationId xmlns:p14="http://schemas.microsoft.com/office/powerpoint/2010/main" val="3069920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61" y="58872"/>
            <a:ext cx="6557996" cy="344497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1010" y="3371124"/>
            <a:ext cx="6973720" cy="3486876"/>
          </a:xfrm>
          <a:prstGeom prst="rect">
            <a:avLst/>
          </a:prstGeom>
        </p:spPr>
      </p:pic>
    </p:spTree>
    <p:extLst>
      <p:ext uri="{BB962C8B-B14F-4D97-AF65-F5344CB8AC3E}">
        <p14:creationId xmlns:p14="http://schemas.microsoft.com/office/powerpoint/2010/main" val="1716814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46" y="75229"/>
            <a:ext cx="6608060" cy="3517636"/>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b="4253"/>
          <a:stretch/>
        </p:blipFill>
        <p:spPr>
          <a:xfrm>
            <a:off x="776835" y="3486184"/>
            <a:ext cx="7963753" cy="3278757"/>
          </a:xfrm>
          <a:prstGeom prst="rect">
            <a:avLst/>
          </a:prstGeom>
        </p:spPr>
      </p:pic>
    </p:spTree>
    <p:extLst>
      <p:ext uri="{BB962C8B-B14F-4D97-AF65-F5344CB8AC3E}">
        <p14:creationId xmlns:p14="http://schemas.microsoft.com/office/powerpoint/2010/main" val="3449703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800" y="184435"/>
            <a:ext cx="6789217" cy="322356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258" y="3461267"/>
            <a:ext cx="7622476" cy="3281238"/>
          </a:xfrm>
          <a:prstGeom prst="rect">
            <a:avLst/>
          </a:prstGeom>
        </p:spPr>
      </p:pic>
    </p:spTree>
    <p:extLst>
      <p:ext uri="{BB962C8B-B14F-4D97-AF65-F5344CB8AC3E}">
        <p14:creationId xmlns:p14="http://schemas.microsoft.com/office/powerpoint/2010/main" val="3377298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010" y="1086413"/>
            <a:ext cx="8627456" cy="4076305"/>
          </a:xfrm>
          <a:prstGeom prst="rect">
            <a:avLst/>
          </a:prstGeom>
        </p:spPr>
      </p:pic>
    </p:spTree>
    <p:extLst>
      <p:ext uri="{BB962C8B-B14F-4D97-AF65-F5344CB8AC3E}">
        <p14:creationId xmlns:p14="http://schemas.microsoft.com/office/powerpoint/2010/main" val="1848927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A08A-F1D6-0F9D-4FFC-D45A1326B81D}"/>
              </a:ext>
            </a:extLst>
          </p:cNvPr>
          <p:cNvSpPr>
            <a:spLocks noGrp="1"/>
          </p:cNvSpPr>
          <p:nvPr>
            <p:ph type="title"/>
          </p:nvPr>
        </p:nvSpPr>
        <p:spPr>
          <a:xfrm>
            <a:off x="677334" y="609600"/>
            <a:ext cx="8596668" cy="702365"/>
          </a:xfrm>
        </p:spPr>
        <p:txBody>
          <a:bodyPr/>
          <a:lstStyle/>
          <a:p>
            <a:r>
              <a:rPr lang="en-US" i="1" dirty="0">
                <a:solidFill>
                  <a:schemeClr val="tx1"/>
                </a:solidFill>
              </a:rPr>
              <a:t>JUNIT TESTING:</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70615"/>
          <a:stretch/>
        </p:blipFill>
        <p:spPr>
          <a:xfrm>
            <a:off x="5037101" y="1304474"/>
            <a:ext cx="4359767" cy="4975547"/>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59" t="-292" r="74555" b="292"/>
          <a:stretch/>
        </p:blipFill>
        <p:spPr>
          <a:xfrm>
            <a:off x="738767" y="1311965"/>
            <a:ext cx="4236901" cy="4960564"/>
          </a:xfrm>
          <a:prstGeom prst="rect">
            <a:avLst/>
          </a:prstGeom>
        </p:spPr>
      </p:pic>
    </p:spTree>
    <p:extLst>
      <p:ext uri="{BB962C8B-B14F-4D97-AF65-F5344CB8AC3E}">
        <p14:creationId xmlns:p14="http://schemas.microsoft.com/office/powerpoint/2010/main" val="2478189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F172-2889-2B33-030C-DD791C6D83F6}"/>
              </a:ext>
            </a:extLst>
          </p:cNvPr>
          <p:cNvSpPr>
            <a:spLocks noGrp="1"/>
          </p:cNvSpPr>
          <p:nvPr>
            <p:ph type="title"/>
          </p:nvPr>
        </p:nvSpPr>
        <p:spPr>
          <a:xfrm>
            <a:off x="677334" y="677739"/>
            <a:ext cx="8596668" cy="717452"/>
          </a:xfrm>
        </p:spPr>
        <p:txBody>
          <a:bodyPr>
            <a:normAutofit/>
          </a:bodyPr>
          <a:lstStyle/>
          <a:p>
            <a:r>
              <a:rPr lang="en-US" i="1" dirty="0">
                <a:solidFill>
                  <a:schemeClr val="tx1"/>
                </a:solidFill>
              </a:rPr>
              <a:t>INTRODUCTION:</a:t>
            </a:r>
          </a:p>
        </p:txBody>
      </p:sp>
      <p:sp>
        <p:nvSpPr>
          <p:cNvPr id="3" name="Content Placeholder 2">
            <a:extLst>
              <a:ext uri="{FF2B5EF4-FFF2-40B4-BE49-F238E27FC236}">
                <a16:creationId xmlns:a16="http://schemas.microsoft.com/office/drawing/2014/main" id="{81A08778-9710-B3B6-265E-2533584D123A}"/>
              </a:ext>
            </a:extLst>
          </p:cNvPr>
          <p:cNvSpPr>
            <a:spLocks noGrp="1"/>
          </p:cNvSpPr>
          <p:nvPr>
            <p:ph idx="1"/>
          </p:nvPr>
        </p:nvSpPr>
        <p:spPr>
          <a:xfrm>
            <a:off x="677334" y="1533377"/>
            <a:ext cx="8596668" cy="4507985"/>
          </a:xfrm>
        </p:spPr>
        <p:txBody>
          <a:bodyPr/>
          <a:lstStyle/>
          <a:p>
            <a:pPr>
              <a:buClr>
                <a:schemeClr val="tx1"/>
              </a:buClr>
              <a:buFont typeface="Wingdings" panose="05000000000000000000" pitchFamily="2" charset="2"/>
              <a:buChar char="Ø"/>
            </a:pPr>
            <a:r>
              <a:rPr lang="en-US" b="0" i="0" dirty="0">
                <a:solidFill>
                  <a:srgbClr val="374151"/>
                </a:solidFill>
                <a:effectLst/>
              </a:rPr>
              <a:t>The Online Bus Booking System is an all-encompassing solution designed to streamline and simplify the bus ticketing process for both the company and its passengers</a:t>
            </a:r>
            <a:r>
              <a:rPr lang="en-US" dirty="0">
                <a:solidFill>
                  <a:srgbClr val="374151"/>
                </a:solidFill>
                <a:latin typeface="Söhne"/>
              </a:rPr>
              <a:t>.</a:t>
            </a:r>
            <a:endParaRPr lang="en-US" b="0" i="0" dirty="0">
              <a:solidFill>
                <a:srgbClr val="374151"/>
              </a:solidFill>
              <a:effectLst/>
              <a:latin typeface="Söhne"/>
            </a:endParaRPr>
          </a:p>
          <a:p>
            <a:pPr>
              <a:buClr>
                <a:schemeClr val="tx1"/>
              </a:buClr>
              <a:buFont typeface="Wingdings" panose="05000000000000000000" pitchFamily="2" charset="2"/>
              <a:buChar char="Ø"/>
            </a:pPr>
            <a:r>
              <a:rPr lang="en-US" b="0" i="0" dirty="0">
                <a:solidFill>
                  <a:srgbClr val="374151"/>
                </a:solidFill>
                <a:effectLst/>
              </a:rPr>
              <a:t>With a user-friendly interface, it caters to the needs of passengers seeking efficient and convenient bus booking services, while also providing administrators with the necessary tools to manage buses, locations, schedules, and bookings seamlessly.</a:t>
            </a:r>
          </a:p>
          <a:p>
            <a:pPr>
              <a:buClr>
                <a:schemeClr val="tx1"/>
              </a:buClr>
              <a:buFont typeface="Wingdings" panose="05000000000000000000" pitchFamily="2" charset="2"/>
              <a:buChar char="Ø"/>
            </a:pPr>
            <a:r>
              <a:rPr lang="en-US" b="0" i="0" dirty="0">
                <a:solidFill>
                  <a:srgbClr val="374151"/>
                </a:solidFill>
                <a:effectLst/>
              </a:rPr>
              <a:t>By integrating robust features and a dynamic platform, it aims to facilitate a smooth and hassle-free booking process, ultimately redefining the standards of online bus reservations</a:t>
            </a:r>
            <a:r>
              <a:rPr lang="en-US" b="0" i="0" dirty="0">
                <a:solidFill>
                  <a:srgbClr val="374151"/>
                </a:solidFill>
                <a:effectLst/>
                <a:latin typeface="Söhne"/>
              </a:rPr>
              <a:t>.</a:t>
            </a:r>
          </a:p>
          <a:p>
            <a:pPr>
              <a:buClr>
                <a:schemeClr val="tx1"/>
              </a:buClr>
              <a:buFont typeface="Wingdings" panose="05000000000000000000" pitchFamily="2" charset="2"/>
              <a:buChar char="Ø"/>
            </a:pPr>
            <a:r>
              <a:rPr lang="en-US" b="0" i="0" dirty="0">
                <a:solidFill>
                  <a:srgbClr val="374151"/>
                </a:solidFill>
                <a:effectLst/>
              </a:rPr>
              <a:t>With a focus on efficiency, security, and user satisfaction, our development efforts aim to propel the Online Bus Booking.</a:t>
            </a:r>
            <a:endParaRPr lang="en-US" dirty="0"/>
          </a:p>
        </p:txBody>
      </p:sp>
    </p:spTree>
    <p:extLst>
      <p:ext uri="{BB962C8B-B14F-4D97-AF65-F5344CB8AC3E}">
        <p14:creationId xmlns:p14="http://schemas.microsoft.com/office/powerpoint/2010/main" val="3914021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A08A-F1D6-0F9D-4FFC-D45A1326B81D}"/>
              </a:ext>
            </a:extLst>
          </p:cNvPr>
          <p:cNvSpPr>
            <a:spLocks noGrp="1"/>
          </p:cNvSpPr>
          <p:nvPr>
            <p:ph type="title"/>
          </p:nvPr>
        </p:nvSpPr>
        <p:spPr>
          <a:xfrm>
            <a:off x="677334" y="609600"/>
            <a:ext cx="8596668" cy="702365"/>
          </a:xfrm>
        </p:spPr>
        <p:txBody>
          <a:bodyPr/>
          <a:lstStyle/>
          <a:p>
            <a:r>
              <a:rPr lang="en-US" i="1" dirty="0">
                <a:solidFill>
                  <a:schemeClr val="tx1"/>
                </a:solidFill>
              </a:rPr>
              <a:t>POSTMAN TESTING: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8890" y="552955"/>
            <a:ext cx="3893732" cy="179429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5" y="1311965"/>
            <a:ext cx="4084190" cy="491081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8890" y="2576553"/>
            <a:ext cx="3893732" cy="3871857"/>
          </a:xfrm>
          <a:prstGeom prst="rect">
            <a:avLst/>
          </a:prstGeom>
        </p:spPr>
      </p:pic>
    </p:spTree>
    <p:extLst>
      <p:ext uri="{BB962C8B-B14F-4D97-AF65-F5344CB8AC3E}">
        <p14:creationId xmlns:p14="http://schemas.microsoft.com/office/powerpoint/2010/main" val="2445148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923F8-4FA4-F5A9-BF17-984C52E07832}"/>
              </a:ext>
            </a:extLst>
          </p:cNvPr>
          <p:cNvSpPr>
            <a:spLocks noGrp="1"/>
          </p:cNvSpPr>
          <p:nvPr>
            <p:ph type="title"/>
          </p:nvPr>
        </p:nvSpPr>
        <p:spPr/>
        <p:txBody>
          <a:bodyPr/>
          <a:lstStyle/>
          <a:p>
            <a:r>
              <a:rPr lang="en-US" i="1" dirty="0">
                <a:solidFill>
                  <a:schemeClr val="tx1"/>
                </a:solidFill>
              </a:rPr>
              <a:t>ADVANTAGES:</a:t>
            </a:r>
          </a:p>
        </p:txBody>
      </p:sp>
      <p:sp>
        <p:nvSpPr>
          <p:cNvPr id="3" name="Content Placeholder 2">
            <a:extLst>
              <a:ext uri="{FF2B5EF4-FFF2-40B4-BE49-F238E27FC236}">
                <a16:creationId xmlns:a16="http://schemas.microsoft.com/office/drawing/2014/main" id="{03F59FE8-5CEA-0DA3-38F9-5B194351EF8A}"/>
              </a:ext>
            </a:extLst>
          </p:cNvPr>
          <p:cNvSpPr>
            <a:spLocks noGrp="1"/>
          </p:cNvSpPr>
          <p:nvPr>
            <p:ph idx="1"/>
          </p:nvPr>
        </p:nvSpPr>
        <p:spPr>
          <a:xfrm>
            <a:off x="677334" y="1749287"/>
            <a:ext cx="8596668" cy="4292076"/>
          </a:xfrm>
        </p:spPr>
        <p:txBody>
          <a:bodyPr/>
          <a:lstStyle/>
          <a:p>
            <a:r>
              <a:rPr lang="en-US" dirty="0"/>
              <a:t>Online bus booking systems allow users to book tickets from anywhere, anytime, without having to stand in long queues or visit a ticket counter</a:t>
            </a:r>
          </a:p>
          <a:p>
            <a:r>
              <a:rPr lang="en-US" dirty="0"/>
              <a:t>Online bus booking systems are user-friendly and easy to navigate, making it easy for users to book tickets without any hassle</a:t>
            </a:r>
          </a:p>
          <a:p>
            <a:r>
              <a:rPr lang="en-US" dirty="0"/>
              <a:t>Online bus booking systems provide real-time information on bus schedules, seat availability, and fares</a:t>
            </a:r>
          </a:p>
          <a:p>
            <a:r>
              <a:rPr lang="en-US" dirty="0"/>
              <a:t>Bus operators benefit from online booking systems by streamlining their operations, managing ticket sales more efficiently.</a:t>
            </a:r>
          </a:p>
          <a:p>
            <a:r>
              <a:rPr lang="en-US" dirty="0"/>
              <a:t>By reducing the need for physical tickets and minimizing the paper trail associated with traditional ticketing, online booking systems contribute to environmental sustainability</a:t>
            </a:r>
          </a:p>
        </p:txBody>
      </p:sp>
    </p:spTree>
    <p:extLst>
      <p:ext uri="{BB962C8B-B14F-4D97-AF65-F5344CB8AC3E}">
        <p14:creationId xmlns:p14="http://schemas.microsoft.com/office/powerpoint/2010/main" val="3814972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69FA-C7BE-BC76-1A57-E7A11E6C18FF}"/>
              </a:ext>
            </a:extLst>
          </p:cNvPr>
          <p:cNvSpPr>
            <a:spLocks noGrp="1"/>
          </p:cNvSpPr>
          <p:nvPr>
            <p:ph type="title"/>
          </p:nvPr>
        </p:nvSpPr>
        <p:spPr>
          <a:xfrm>
            <a:off x="677334" y="609600"/>
            <a:ext cx="8596668" cy="923778"/>
          </a:xfrm>
        </p:spPr>
        <p:txBody>
          <a:bodyPr/>
          <a:lstStyle/>
          <a:p>
            <a:r>
              <a:rPr lang="en-US" i="1" dirty="0">
                <a:solidFill>
                  <a:schemeClr val="tx1"/>
                </a:solidFill>
              </a:rPr>
              <a:t>FUTURE SCOPE:</a:t>
            </a:r>
          </a:p>
        </p:txBody>
      </p:sp>
      <p:sp>
        <p:nvSpPr>
          <p:cNvPr id="3" name="Content Placeholder 2">
            <a:extLst>
              <a:ext uri="{FF2B5EF4-FFF2-40B4-BE49-F238E27FC236}">
                <a16:creationId xmlns:a16="http://schemas.microsoft.com/office/drawing/2014/main" id="{411D4A7A-74F9-DE50-A648-353EC0A84D5A}"/>
              </a:ext>
            </a:extLst>
          </p:cNvPr>
          <p:cNvSpPr>
            <a:spLocks noGrp="1"/>
          </p:cNvSpPr>
          <p:nvPr>
            <p:ph idx="1"/>
          </p:nvPr>
        </p:nvSpPr>
        <p:spPr>
          <a:xfrm>
            <a:off x="677334" y="1842051"/>
            <a:ext cx="8596668" cy="4199311"/>
          </a:xfrm>
        </p:spPr>
        <p:txBody>
          <a:bodyPr/>
          <a:lstStyle/>
          <a:p>
            <a:r>
              <a:rPr lang="en-US" dirty="0"/>
              <a:t>Online bus booking systems that operate regionally may expand their services to cover a broader geographical area, facilitating international travel options and cross-border bookings.</a:t>
            </a:r>
          </a:p>
          <a:p>
            <a:r>
              <a:rPr lang="en-US" dirty="0"/>
              <a:t>Bus booking platforms may collaborate with other travel-related services, such as hotels, airlines, and tour operators, to offer bundled packages and more comprehensive travel solutions</a:t>
            </a:r>
          </a:p>
          <a:p>
            <a:r>
              <a:rPr lang="en-US" dirty="0"/>
              <a:t>As environmental concerns continue to rise, the future of bus booking systems may include options to choose eco-friendly buses or carbon-neutral travel.</a:t>
            </a:r>
          </a:p>
          <a:p>
            <a:r>
              <a:rPr lang="en-US" dirty="0"/>
              <a:t> Online bus booking systems can promote environmental sustainability by encouraging users to opt for eco-friendly buses and reducing paper waste by providing e-tickets</a:t>
            </a:r>
          </a:p>
        </p:txBody>
      </p:sp>
    </p:spTree>
    <p:extLst>
      <p:ext uri="{BB962C8B-B14F-4D97-AF65-F5344CB8AC3E}">
        <p14:creationId xmlns:p14="http://schemas.microsoft.com/office/powerpoint/2010/main" val="3220714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817D0-115A-AFC9-9075-0C1173075DE0}"/>
              </a:ext>
            </a:extLst>
          </p:cNvPr>
          <p:cNvSpPr>
            <a:spLocks noGrp="1"/>
          </p:cNvSpPr>
          <p:nvPr>
            <p:ph type="title"/>
          </p:nvPr>
        </p:nvSpPr>
        <p:spPr>
          <a:xfrm>
            <a:off x="677334" y="609600"/>
            <a:ext cx="8596668" cy="754966"/>
          </a:xfrm>
        </p:spPr>
        <p:txBody>
          <a:bodyPr/>
          <a:lstStyle/>
          <a:p>
            <a:r>
              <a:rPr lang="en-US" i="1" dirty="0">
                <a:solidFill>
                  <a:schemeClr val="tx1"/>
                </a:solidFill>
              </a:rPr>
              <a:t>CONCLUSION:</a:t>
            </a:r>
          </a:p>
        </p:txBody>
      </p:sp>
      <p:sp>
        <p:nvSpPr>
          <p:cNvPr id="3" name="Content Placeholder 2">
            <a:extLst>
              <a:ext uri="{FF2B5EF4-FFF2-40B4-BE49-F238E27FC236}">
                <a16:creationId xmlns:a16="http://schemas.microsoft.com/office/drawing/2014/main" id="{45AC47BD-0B9A-5374-F526-10DA8B938E8C}"/>
              </a:ext>
            </a:extLst>
          </p:cNvPr>
          <p:cNvSpPr>
            <a:spLocks noGrp="1"/>
          </p:cNvSpPr>
          <p:nvPr>
            <p:ph idx="1"/>
          </p:nvPr>
        </p:nvSpPr>
        <p:spPr>
          <a:xfrm>
            <a:off x="677334" y="2133600"/>
            <a:ext cx="8596668" cy="3451274"/>
          </a:xfrm>
        </p:spPr>
        <p:txBody>
          <a:bodyPr/>
          <a:lstStyle/>
          <a:p>
            <a:pPr marL="0" indent="0" algn="just">
              <a:lnSpc>
                <a:spcPct val="150000"/>
              </a:lnSpc>
              <a:buNone/>
            </a:pPr>
            <a:r>
              <a:rPr lang="en-US" dirty="0"/>
              <a:t>Online bus booking systems have revolutionized the way people plan and book their bus travel. They offer a host of benefits to both passengers and bus operators, making the process more convenient, efficient, and user-friendly The end goal of the project was  to create a rich and user-friendly application for Online Bus Booking System which was accomplished Best Practices were followed and future Scaling of the application is also viable </a:t>
            </a:r>
          </a:p>
        </p:txBody>
      </p:sp>
    </p:spTree>
    <p:extLst>
      <p:ext uri="{BB962C8B-B14F-4D97-AF65-F5344CB8AC3E}">
        <p14:creationId xmlns:p14="http://schemas.microsoft.com/office/powerpoint/2010/main" val="28410748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15F8-211B-31C0-D19A-9666D03FA18D}"/>
              </a:ext>
            </a:extLst>
          </p:cNvPr>
          <p:cNvSpPr>
            <a:spLocks noGrp="1"/>
          </p:cNvSpPr>
          <p:nvPr>
            <p:ph type="title"/>
          </p:nvPr>
        </p:nvSpPr>
        <p:spPr>
          <a:xfrm>
            <a:off x="677334" y="2716696"/>
            <a:ext cx="8596668" cy="1417982"/>
          </a:xfrm>
        </p:spPr>
        <p:txBody>
          <a:bodyPr/>
          <a:lstStyle/>
          <a:p>
            <a:pPr algn="ctr"/>
            <a:r>
              <a:rPr lang="en-US" i="1" dirty="0">
                <a:solidFill>
                  <a:schemeClr val="tx1"/>
                </a:solidFill>
              </a:rPr>
              <a:t>THE END!!</a:t>
            </a:r>
            <a:br>
              <a:rPr lang="en-US" i="1" dirty="0">
                <a:solidFill>
                  <a:schemeClr val="tx1"/>
                </a:solidFill>
              </a:rPr>
            </a:br>
            <a:r>
              <a:rPr lang="en-US" i="1" dirty="0" err="1">
                <a:solidFill>
                  <a:schemeClr val="tx1"/>
                </a:solidFill>
              </a:rPr>
              <a:t>Thankyou</a:t>
            </a:r>
            <a:endParaRPr lang="en-US" i="1" dirty="0">
              <a:solidFill>
                <a:schemeClr val="tx1"/>
              </a:solidFill>
            </a:endParaRPr>
          </a:p>
        </p:txBody>
      </p:sp>
    </p:spTree>
    <p:extLst>
      <p:ext uri="{BB962C8B-B14F-4D97-AF65-F5344CB8AC3E}">
        <p14:creationId xmlns:p14="http://schemas.microsoft.com/office/powerpoint/2010/main" val="1027784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5FFE-5644-F4F0-9BE4-87134D34624A}"/>
              </a:ext>
            </a:extLst>
          </p:cNvPr>
          <p:cNvSpPr>
            <a:spLocks noGrp="1"/>
          </p:cNvSpPr>
          <p:nvPr>
            <p:ph type="title"/>
          </p:nvPr>
        </p:nvSpPr>
        <p:spPr>
          <a:xfrm>
            <a:off x="677334" y="609600"/>
            <a:ext cx="8596668" cy="698695"/>
          </a:xfrm>
        </p:spPr>
        <p:txBody>
          <a:bodyPr/>
          <a:lstStyle/>
          <a:p>
            <a:r>
              <a:rPr lang="en-US" i="1" dirty="0">
                <a:solidFill>
                  <a:schemeClr val="tx1"/>
                </a:solidFill>
              </a:rPr>
              <a:t>PROJECT SCOPE:</a:t>
            </a:r>
          </a:p>
        </p:txBody>
      </p:sp>
      <p:sp>
        <p:nvSpPr>
          <p:cNvPr id="3" name="Content Placeholder 2">
            <a:extLst>
              <a:ext uri="{FF2B5EF4-FFF2-40B4-BE49-F238E27FC236}">
                <a16:creationId xmlns:a16="http://schemas.microsoft.com/office/drawing/2014/main" id="{D7B40C8C-6E8E-DF51-EA13-2BB1151463D2}"/>
              </a:ext>
            </a:extLst>
          </p:cNvPr>
          <p:cNvSpPr>
            <a:spLocks noGrp="1"/>
          </p:cNvSpPr>
          <p:nvPr>
            <p:ph idx="1"/>
          </p:nvPr>
        </p:nvSpPr>
        <p:spPr>
          <a:xfrm>
            <a:off x="677334" y="1308295"/>
            <a:ext cx="8596668" cy="4507984"/>
          </a:xfrm>
        </p:spPr>
        <p:txBody>
          <a:bodyPr/>
          <a:lstStyle/>
          <a:p>
            <a:pPr algn="just">
              <a:lnSpc>
                <a:spcPct val="150000"/>
              </a:lnSpc>
              <a:buClr>
                <a:schemeClr val="tx1"/>
              </a:buClr>
              <a:buFont typeface="Wingdings" panose="05000000000000000000" pitchFamily="2" charset="2"/>
              <a:buChar char="Ø"/>
            </a:pPr>
            <a:r>
              <a:rPr lang="en-US" dirty="0"/>
              <a:t>User Interface</a:t>
            </a:r>
          </a:p>
          <a:p>
            <a:pPr algn="just">
              <a:lnSpc>
                <a:spcPct val="150000"/>
              </a:lnSpc>
              <a:buClr>
                <a:schemeClr val="tx1"/>
              </a:buClr>
              <a:buFont typeface="Wingdings" panose="05000000000000000000" pitchFamily="2" charset="2"/>
              <a:buChar char="Ø"/>
            </a:pPr>
            <a:r>
              <a:rPr lang="en-US" dirty="0"/>
              <a:t>Administrator Dashboard</a:t>
            </a:r>
          </a:p>
          <a:p>
            <a:pPr algn="just">
              <a:lnSpc>
                <a:spcPct val="150000"/>
              </a:lnSpc>
              <a:buClr>
                <a:schemeClr val="tx1"/>
              </a:buClr>
              <a:buFont typeface="Wingdings" panose="05000000000000000000" pitchFamily="2" charset="2"/>
              <a:buChar char="Ø"/>
            </a:pPr>
            <a:r>
              <a:rPr lang="en-US" dirty="0"/>
              <a:t>Database Management</a:t>
            </a:r>
          </a:p>
          <a:p>
            <a:pPr algn="just">
              <a:lnSpc>
                <a:spcPct val="150000"/>
              </a:lnSpc>
              <a:buClr>
                <a:schemeClr val="tx1"/>
              </a:buClr>
              <a:buFont typeface="Wingdings" panose="05000000000000000000" pitchFamily="2" charset="2"/>
              <a:buChar char="Ø"/>
            </a:pPr>
            <a:r>
              <a:rPr lang="en-US" dirty="0"/>
              <a:t>Security Measures</a:t>
            </a:r>
          </a:p>
          <a:p>
            <a:pPr algn="just">
              <a:lnSpc>
                <a:spcPct val="150000"/>
              </a:lnSpc>
              <a:buClr>
                <a:schemeClr val="tx1"/>
              </a:buClr>
              <a:buFont typeface="Wingdings" panose="05000000000000000000" pitchFamily="2" charset="2"/>
              <a:buChar char="Ø"/>
            </a:pPr>
            <a:r>
              <a:rPr lang="en-US" dirty="0"/>
              <a:t>Responsive Design</a:t>
            </a:r>
          </a:p>
        </p:txBody>
      </p:sp>
    </p:spTree>
    <p:extLst>
      <p:ext uri="{BB962C8B-B14F-4D97-AF65-F5344CB8AC3E}">
        <p14:creationId xmlns:p14="http://schemas.microsoft.com/office/powerpoint/2010/main" val="283629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CB71A-A7E7-D263-9728-339AE3092520}"/>
              </a:ext>
            </a:extLst>
          </p:cNvPr>
          <p:cNvSpPr>
            <a:spLocks noGrp="1"/>
          </p:cNvSpPr>
          <p:nvPr>
            <p:ph type="title"/>
          </p:nvPr>
        </p:nvSpPr>
        <p:spPr>
          <a:xfrm>
            <a:off x="769033" y="365491"/>
            <a:ext cx="6435051" cy="647383"/>
          </a:xfrm>
        </p:spPr>
        <p:txBody>
          <a:bodyPr>
            <a:normAutofit/>
          </a:bodyPr>
          <a:lstStyle/>
          <a:p>
            <a:r>
              <a:rPr lang="en-US" i="1" dirty="0">
                <a:solidFill>
                  <a:schemeClr val="tx1"/>
                </a:solidFill>
              </a:rPr>
              <a:t>TOOLS AND TECHNOLOGIES:</a:t>
            </a:r>
          </a:p>
        </p:txBody>
      </p:sp>
      <p:sp>
        <p:nvSpPr>
          <p:cNvPr id="3" name="Content Placeholder 2">
            <a:extLst>
              <a:ext uri="{FF2B5EF4-FFF2-40B4-BE49-F238E27FC236}">
                <a16:creationId xmlns:a16="http://schemas.microsoft.com/office/drawing/2014/main" id="{313E8467-00DE-CE32-8442-285A9055C4C8}"/>
              </a:ext>
            </a:extLst>
          </p:cNvPr>
          <p:cNvSpPr>
            <a:spLocks noGrp="1"/>
          </p:cNvSpPr>
          <p:nvPr>
            <p:ph idx="1"/>
          </p:nvPr>
        </p:nvSpPr>
        <p:spPr>
          <a:xfrm>
            <a:off x="769033" y="1070889"/>
            <a:ext cx="2796210" cy="4832092"/>
          </a:xfrm>
        </p:spPr>
        <p:txBody>
          <a:bodyPr>
            <a:normAutofit fontScale="92500" lnSpcReduction="20000"/>
          </a:bodyPr>
          <a:lstStyle/>
          <a:p>
            <a:pPr marL="0" indent="0" algn="l">
              <a:buNone/>
            </a:pPr>
            <a:r>
              <a:rPr lang="en-IN" sz="1900" b="1" dirty="0">
                <a:solidFill>
                  <a:schemeClr val="tx1"/>
                </a:solidFill>
                <a:latin typeface="+mj-lt"/>
              </a:rPr>
              <a:t>Front-End Technologies</a:t>
            </a:r>
          </a:p>
          <a:p>
            <a:pPr marL="0" indent="0" algn="l">
              <a:buNone/>
            </a:pPr>
            <a:endParaRPr lang="en-IN" sz="2000" b="1" dirty="0">
              <a:solidFill>
                <a:schemeClr val="tx1"/>
              </a:solidFill>
            </a:endParaRPr>
          </a:p>
          <a:p>
            <a:pPr marL="0" indent="0" algn="l">
              <a:buNone/>
            </a:pPr>
            <a:r>
              <a:rPr lang="en-IN" sz="1700" b="0" i="0" dirty="0">
                <a:solidFill>
                  <a:schemeClr val="tx1"/>
                </a:solidFill>
                <a:effectLst/>
              </a:rPr>
              <a:t>The front-end of the online bus booking system is built using a combination of technologies to ensure a responsive and user-friendly experience for passengers. </a:t>
            </a:r>
          </a:p>
          <a:p>
            <a:pPr marL="0" indent="0" algn="l">
              <a:buNone/>
            </a:pPr>
            <a:r>
              <a:rPr lang="en-IN" sz="1700" b="0" i="0" dirty="0">
                <a:solidFill>
                  <a:schemeClr val="tx1"/>
                </a:solidFill>
                <a:effectLst/>
              </a:rPr>
              <a:t>The following technologies are employed:</a:t>
            </a:r>
          </a:p>
          <a:p>
            <a:pPr marL="0" indent="0" algn="l">
              <a:buNone/>
            </a:pPr>
            <a:r>
              <a:rPr lang="en-US" sz="1600" b="0" i="0" dirty="0">
                <a:solidFill>
                  <a:schemeClr val="tx1"/>
                </a:solidFill>
                <a:effectLst/>
                <a:latin typeface="arial" panose="020B0604020202020204" pitchFamily="34" charset="0"/>
              </a:rPr>
              <a:t>•</a:t>
            </a:r>
            <a:r>
              <a:rPr lang="en-IN" sz="1700" b="0" i="0" dirty="0">
                <a:solidFill>
                  <a:schemeClr val="tx1"/>
                </a:solidFill>
                <a:effectLst/>
              </a:rPr>
              <a:t>Angular, a widely adopted JavaScript framework for creating dynamic user interfaces.</a:t>
            </a:r>
          </a:p>
          <a:p>
            <a:pPr algn="l"/>
            <a:endParaRPr lang="en-IN" sz="1700" b="0" i="0" dirty="0">
              <a:solidFill>
                <a:schemeClr val="tx1"/>
              </a:solidFill>
              <a:effectLst/>
            </a:endParaRPr>
          </a:p>
          <a:p>
            <a:pPr marL="0" indent="0" algn="l">
              <a:buNone/>
            </a:pPr>
            <a:r>
              <a:rPr lang="en-US" sz="1600" b="0" i="0" dirty="0">
                <a:solidFill>
                  <a:schemeClr val="tx1"/>
                </a:solidFill>
                <a:effectLst/>
                <a:latin typeface="arial" panose="020B0604020202020204" pitchFamily="34" charset="0"/>
              </a:rPr>
              <a:t>•</a:t>
            </a:r>
            <a:r>
              <a:rPr lang="en-IN" sz="1700" b="0" i="0" dirty="0">
                <a:solidFill>
                  <a:schemeClr val="tx1"/>
                </a:solidFill>
                <a:effectLst/>
              </a:rPr>
              <a:t>HTML5, CSS3, and JavaScript for structuring, styling, and adding interactivity to the web application.</a:t>
            </a:r>
          </a:p>
          <a:p>
            <a:pPr marL="0" indent="0">
              <a:buNone/>
            </a:pPr>
            <a:endParaRPr lang="en-US" dirty="0">
              <a:solidFill>
                <a:schemeClr val="tx1"/>
              </a:solidFill>
            </a:endParaRPr>
          </a:p>
        </p:txBody>
      </p:sp>
      <p:sp>
        <p:nvSpPr>
          <p:cNvPr id="5" name="TextBox 4">
            <a:extLst>
              <a:ext uri="{FF2B5EF4-FFF2-40B4-BE49-F238E27FC236}">
                <a16:creationId xmlns:a16="http://schemas.microsoft.com/office/drawing/2014/main" id="{B76D24D5-F9D5-7E35-02FA-7844CD75E321}"/>
              </a:ext>
            </a:extLst>
          </p:cNvPr>
          <p:cNvSpPr txBox="1"/>
          <p:nvPr/>
        </p:nvSpPr>
        <p:spPr>
          <a:xfrm>
            <a:off x="3565243" y="1012874"/>
            <a:ext cx="3045950" cy="4832092"/>
          </a:xfrm>
          <a:prstGeom prst="rect">
            <a:avLst/>
          </a:prstGeom>
          <a:noFill/>
        </p:spPr>
        <p:txBody>
          <a:bodyPr wrap="square">
            <a:spAutoFit/>
          </a:bodyPr>
          <a:lstStyle/>
          <a:p>
            <a:r>
              <a:rPr lang="en-IN" b="1" dirty="0">
                <a:effectLst/>
                <a:latin typeface="+mj-lt"/>
              </a:rPr>
              <a:t>Server-Side Technologies</a:t>
            </a:r>
          </a:p>
          <a:p>
            <a:endParaRPr lang="en-IN" b="1" dirty="0"/>
          </a:p>
          <a:p>
            <a:pPr algn="l"/>
            <a:r>
              <a:rPr lang="en-IN" sz="1600" b="0" i="0" dirty="0">
                <a:effectLst/>
              </a:rPr>
              <a:t>The server-side of the online bus booking system is responsible for handling passenger and admin requests, processing data, and interacting with the database. The following technologies are utilized:</a:t>
            </a:r>
          </a:p>
          <a:p>
            <a:pPr algn="l"/>
            <a:endParaRPr lang="en-IN" sz="1600" b="0" i="0" dirty="0">
              <a:effectLst/>
            </a:endParaRPr>
          </a:p>
          <a:p>
            <a:pPr algn="l">
              <a:buFont typeface="Arial" panose="020B0604020202020204" pitchFamily="34" charset="0"/>
              <a:buChar char="•"/>
            </a:pPr>
            <a:r>
              <a:rPr lang="en-IN" sz="1600" b="0" i="0" dirty="0">
                <a:effectLst/>
              </a:rPr>
              <a:t>Spring Boot, a Java-based framework for building robust and scalable server-side applications.</a:t>
            </a:r>
          </a:p>
          <a:p>
            <a:pPr algn="l"/>
            <a:endParaRPr lang="en-IN" sz="1600" b="0" i="0" dirty="0">
              <a:effectLst/>
            </a:endParaRPr>
          </a:p>
          <a:p>
            <a:pPr algn="l">
              <a:buFont typeface="Arial" panose="020B0604020202020204" pitchFamily="34" charset="0"/>
              <a:buChar char="•"/>
            </a:pPr>
            <a:r>
              <a:rPr lang="en-IN" sz="1600" b="0" i="0" dirty="0">
                <a:effectLst/>
              </a:rPr>
              <a:t>Tomcat, a widely-used servlet container for deploying Java web applications.</a:t>
            </a:r>
          </a:p>
        </p:txBody>
      </p:sp>
      <p:sp>
        <p:nvSpPr>
          <p:cNvPr id="7" name="TextBox 6">
            <a:extLst>
              <a:ext uri="{FF2B5EF4-FFF2-40B4-BE49-F238E27FC236}">
                <a16:creationId xmlns:a16="http://schemas.microsoft.com/office/drawing/2014/main" id="{38DE6E97-48CB-9E6C-2938-DC83A1B7A0AB}"/>
              </a:ext>
            </a:extLst>
          </p:cNvPr>
          <p:cNvSpPr txBox="1"/>
          <p:nvPr/>
        </p:nvSpPr>
        <p:spPr>
          <a:xfrm>
            <a:off x="6758609" y="1015614"/>
            <a:ext cx="2796209" cy="4832092"/>
          </a:xfrm>
          <a:prstGeom prst="rect">
            <a:avLst/>
          </a:prstGeom>
          <a:noFill/>
        </p:spPr>
        <p:txBody>
          <a:bodyPr wrap="square">
            <a:spAutoFit/>
          </a:bodyPr>
          <a:lstStyle/>
          <a:p>
            <a:r>
              <a:rPr lang="en-IN" b="1" dirty="0">
                <a:latin typeface="+mj-lt"/>
              </a:rPr>
              <a:t>Back-End Technologies</a:t>
            </a:r>
          </a:p>
          <a:p>
            <a:endParaRPr lang="en-IN" dirty="0">
              <a:latin typeface="+mj-lt"/>
            </a:endParaRPr>
          </a:p>
          <a:p>
            <a:pPr algn="l"/>
            <a:r>
              <a:rPr lang="en-IN" sz="1600" b="0" i="0" dirty="0">
                <a:effectLst/>
              </a:rPr>
              <a:t>The back-end of the online bus booking system is responsible for managing the database and ensuring data integrity. The following technologies are incorporated:</a:t>
            </a:r>
          </a:p>
          <a:p>
            <a:pPr algn="l"/>
            <a:endParaRPr lang="en-IN" sz="1600" b="0" i="0" dirty="0">
              <a:effectLst/>
            </a:endParaRPr>
          </a:p>
          <a:p>
            <a:pPr algn="l">
              <a:buFont typeface="Arial" panose="020B0604020202020204" pitchFamily="34" charset="0"/>
              <a:buChar char="•"/>
            </a:pPr>
            <a:r>
              <a:rPr lang="en-IN" sz="1600" b="0" i="0" dirty="0">
                <a:effectLst/>
              </a:rPr>
              <a:t>MySQL, an open-source relational database management system.</a:t>
            </a:r>
          </a:p>
          <a:p>
            <a:pPr algn="l"/>
            <a:endParaRPr lang="en-IN" sz="1600" b="0" i="0" dirty="0">
              <a:effectLst/>
            </a:endParaRPr>
          </a:p>
          <a:p>
            <a:pPr algn="l">
              <a:buFont typeface="Arial" panose="020B0604020202020204" pitchFamily="34" charset="0"/>
              <a:buChar char="•"/>
            </a:pPr>
            <a:r>
              <a:rPr lang="en-IN" sz="1600" b="0" i="0" dirty="0">
                <a:effectLst/>
              </a:rPr>
              <a:t>Hibernate, a Java-based Object-Relational Mapping (ORM) framework that simplifies database interactions.</a:t>
            </a:r>
          </a:p>
        </p:txBody>
      </p:sp>
    </p:spTree>
    <p:extLst>
      <p:ext uri="{BB962C8B-B14F-4D97-AF65-F5344CB8AC3E}">
        <p14:creationId xmlns:p14="http://schemas.microsoft.com/office/powerpoint/2010/main" val="401874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7253-A2EA-7583-B6A3-86354748B625}"/>
              </a:ext>
            </a:extLst>
          </p:cNvPr>
          <p:cNvSpPr>
            <a:spLocks noGrp="1"/>
          </p:cNvSpPr>
          <p:nvPr>
            <p:ph type="title"/>
          </p:nvPr>
        </p:nvSpPr>
        <p:spPr>
          <a:xfrm>
            <a:off x="677334" y="225287"/>
            <a:ext cx="8596668" cy="649356"/>
          </a:xfrm>
        </p:spPr>
        <p:txBody>
          <a:bodyPr>
            <a:normAutofit/>
          </a:bodyPr>
          <a:lstStyle/>
          <a:p>
            <a:r>
              <a:rPr lang="en-US" i="1" dirty="0">
                <a:solidFill>
                  <a:schemeClr val="tx1"/>
                </a:solidFill>
              </a:rPr>
              <a:t>EXISTING SYSTEM:</a:t>
            </a:r>
          </a:p>
        </p:txBody>
      </p:sp>
      <p:sp>
        <p:nvSpPr>
          <p:cNvPr id="3" name="Content Placeholder 2">
            <a:extLst>
              <a:ext uri="{FF2B5EF4-FFF2-40B4-BE49-F238E27FC236}">
                <a16:creationId xmlns:a16="http://schemas.microsoft.com/office/drawing/2014/main" id="{BF40CCE2-96CD-E735-E810-5B794D949593}"/>
              </a:ext>
            </a:extLst>
          </p:cNvPr>
          <p:cNvSpPr>
            <a:spLocks noGrp="1"/>
          </p:cNvSpPr>
          <p:nvPr>
            <p:ph idx="1"/>
          </p:nvPr>
        </p:nvSpPr>
        <p:spPr>
          <a:xfrm>
            <a:off x="437322" y="1033670"/>
            <a:ext cx="9475303" cy="5824330"/>
          </a:xfrm>
        </p:spPr>
        <p:txBody>
          <a:bodyPr>
            <a:noAutofit/>
          </a:bodyPr>
          <a:lstStyle/>
          <a:p>
            <a:pPr marL="285750" indent="-285750" algn="l">
              <a:buClr>
                <a:schemeClr val="tx1"/>
              </a:buClr>
              <a:buFont typeface="Wingdings" panose="05000000000000000000" pitchFamily="2" charset="2"/>
              <a:buChar char="§"/>
            </a:pPr>
            <a:r>
              <a:rPr lang="en-IN" sz="1600" b="1" i="0" dirty="0">
                <a:solidFill>
                  <a:schemeClr val="tx1"/>
                </a:solidFill>
                <a:effectLst/>
              </a:rPr>
              <a:t>Manual and Paper-Based Processes: </a:t>
            </a:r>
            <a:r>
              <a:rPr lang="en-IN" sz="1600" i="0" dirty="0">
                <a:solidFill>
                  <a:schemeClr val="tx1"/>
                </a:solidFill>
                <a:effectLst/>
              </a:rPr>
              <a:t>The offline bus booking system relies on manual and paper-based processes, leading to slower operations in comparison to digital systems. This results in delays in ticket booking, route information, and fare updates, which can frustrate passengers.</a:t>
            </a:r>
          </a:p>
          <a:p>
            <a:pPr marL="285750" indent="-285750" algn="l">
              <a:buClr>
                <a:schemeClr val="tx1"/>
              </a:buClr>
              <a:buFont typeface="Wingdings" panose="05000000000000000000" pitchFamily="2" charset="2"/>
              <a:buChar char="§"/>
            </a:pPr>
            <a:endParaRPr lang="en-IN" sz="1600" dirty="0">
              <a:solidFill>
                <a:schemeClr val="tx1"/>
              </a:solidFill>
            </a:endParaRPr>
          </a:p>
          <a:p>
            <a:pPr marL="285750" indent="-285750" algn="l">
              <a:buClr>
                <a:schemeClr val="tx1"/>
              </a:buClr>
              <a:buFont typeface="Wingdings" panose="05000000000000000000" pitchFamily="2" charset="2"/>
              <a:buChar char="§"/>
            </a:pPr>
            <a:r>
              <a:rPr lang="en-IN" sz="1600" b="1" i="0" dirty="0">
                <a:solidFill>
                  <a:schemeClr val="tx1"/>
                </a:solidFill>
                <a:effectLst/>
              </a:rPr>
              <a:t>Data Inefficiencies and Errors: </a:t>
            </a:r>
            <a:r>
              <a:rPr lang="en-IN" sz="1600" i="0" dirty="0">
                <a:solidFill>
                  <a:schemeClr val="tx1"/>
                </a:solidFill>
                <a:effectLst/>
              </a:rPr>
              <a:t>Offline systems introduce data inefficiencies and errors due to manual data entry and paperwork handling. This raises the risk of inaccuracies in bus schedules, routes, and fares, impacting the overall passenger experience.</a:t>
            </a:r>
          </a:p>
          <a:p>
            <a:pPr marL="0" indent="0" algn="l">
              <a:buClr>
                <a:schemeClr val="tx1"/>
              </a:buClr>
              <a:buNone/>
            </a:pPr>
            <a:endParaRPr lang="en-IN" sz="1600" dirty="0">
              <a:solidFill>
                <a:schemeClr val="tx1"/>
              </a:solidFill>
            </a:endParaRPr>
          </a:p>
          <a:p>
            <a:pPr marL="285750" indent="-285750" algn="l">
              <a:buClr>
                <a:schemeClr val="tx1"/>
              </a:buClr>
              <a:buFont typeface="Wingdings" panose="05000000000000000000" pitchFamily="2" charset="2"/>
              <a:buChar char="§"/>
            </a:pPr>
            <a:r>
              <a:rPr lang="en-IN" sz="1600" b="1" i="0" dirty="0">
                <a:solidFill>
                  <a:schemeClr val="tx1"/>
                </a:solidFill>
                <a:effectLst/>
              </a:rPr>
              <a:t>High Costs: </a:t>
            </a:r>
            <a:r>
              <a:rPr lang="en-IN" sz="1600" i="0" dirty="0">
                <a:solidFill>
                  <a:schemeClr val="tx1"/>
                </a:solidFill>
                <a:effectLst/>
              </a:rPr>
              <a:t>The system involves high costs associated with agents or customer service representatives for ticket booking, route information, and fare inquiries. Passengers may face additional expenses and inconveniences.</a:t>
            </a:r>
          </a:p>
          <a:p>
            <a:pPr marL="285750" indent="-285750" algn="l">
              <a:buClr>
                <a:schemeClr val="tx1"/>
              </a:buClr>
              <a:buFont typeface="Wingdings" panose="05000000000000000000" pitchFamily="2" charset="2"/>
              <a:buChar char="§"/>
            </a:pPr>
            <a:endParaRPr lang="en-IN" sz="1600" b="1" dirty="0">
              <a:solidFill>
                <a:schemeClr val="tx1"/>
              </a:solidFill>
            </a:endParaRPr>
          </a:p>
          <a:p>
            <a:pPr marL="285750" indent="-285750" algn="l">
              <a:buClr>
                <a:schemeClr val="tx1"/>
              </a:buClr>
              <a:buFont typeface="Wingdings" panose="05000000000000000000" pitchFamily="2" charset="2"/>
              <a:buChar char="§"/>
            </a:pPr>
            <a:r>
              <a:rPr lang="en-IN" sz="1600" b="1" i="0" dirty="0">
                <a:solidFill>
                  <a:schemeClr val="tx1"/>
                </a:solidFill>
                <a:effectLst/>
              </a:rPr>
              <a:t>Limited Accessibility: </a:t>
            </a:r>
            <a:r>
              <a:rPr lang="en-IN" sz="1600" i="0" dirty="0">
                <a:solidFill>
                  <a:schemeClr val="tx1"/>
                </a:solidFill>
                <a:effectLst/>
              </a:rPr>
              <a:t>Passengers have limited access to real-time information and services. This hinders their ability to make informed decisions regarding bus schedules and routes.</a:t>
            </a:r>
          </a:p>
          <a:p>
            <a:pPr marL="0" indent="0" algn="l">
              <a:buClr>
                <a:schemeClr val="tx1"/>
              </a:buClr>
              <a:buNone/>
            </a:pPr>
            <a:endParaRPr lang="en-IN" sz="1600" dirty="0">
              <a:solidFill>
                <a:schemeClr val="tx1"/>
              </a:solidFill>
            </a:endParaRPr>
          </a:p>
          <a:p>
            <a:pPr marL="285750" indent="-285750" algn="l">
              <a:buClr>
                <a:schemeClr val="tx1"/>
              </a:buClr>
              <a:buFont typeface="Wingdings" panose="05000000000000000000" pitchFamily="2" charset="2"/>
              <a:buChar char="§"/>
            </a:pPr>
            <a:r>
              <a:rPr lang="en-IN" sz="1600" b="1" i="0" dirty="0">
                <a:solidFill>
                  <a:schemeClr val="tx1"/>
                </a:solidFill>
                <a:effectLst/>
              </a:rPr>
              <a:t>Security Concerns: </a:t>
            </a:r>
            <a:r>
              <a:rPr lang="en-IN" sz="1600" i="0" dirty="0">
                <a:solidFill>
                  <a:schemeClr val="tx1"/>
                </a:solidFill>
                <a:effectLst/>
              </a:rPr>
              <a:t>Offline systems may have security concerns related to data handling and storage, potentially putting passengers' information at risk.</a:t>
            </a:r>
          </a:p>
          <a:p>
            <a:pPr marL="0" indent="0">
              <a:buNone/>
            </a:pPr>
            <a:endParaRPr lang="en-US" dirty="0"/>
          </a:p>
        </p:txBody>
      </p:sp>
    </p:spTree>
    <p:extLst>
      <p:ext uri="{BB962C8B-B14F-4D97-AF65-F5344CB8AC3E}">
        <p14:creationId xmlns:p14="http://schemas.microsoft.com/office/powerpoint/2010/main" val="404087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59FB-5AFF-AC48-7D8C-5B0FE8260A4E}"/>
              </a:ext>
            </a:extLst>
          </p:cNvPr>
          <p:cNvSpPr>
            <a:spLocks noGrp="1"/>
          </p:cNvSpPr>
          <p:nvPr>
            <p:ph type="title"/>
          </p:nvPr>
        </p:nvSpPr>
        <p:spPr>
          <a:xfrm>
            <a:off x="617485" y="172278"/>
            <a:ext cx="8743915" cy="914400"/>
          </a:xfrm>
        </p:spPr>
        <p:txBody>
          <a:bodyPr>
            <a:noAutofit/>
          </a:bodyPr>
          <a:lstStyle/>
          <a:p>
            <a:r>
              <a:rPr lang="en-US" i="1" dirty="0">
                <a:solidFill>
                  <a:schemeClr val="tx1"/>
                </a:solidFill>
              </a:rPr>
              <a:t>PROPOSED SYSTEM:</a:t>
            </a:r>
          </a:p>
        </p:txBody>
      </p:sp>
      <p:sp>
        <p:nvSpPr>
          <p:cNvPr id="3" name="Content Placeholder 2">
            <a:extLst>
              <a:ext uri="{FF2B5EF4-FFF2-40B4-BE49-F238E27FC236}">
                <a16:creationId xmlns:a16="http://schemas.microsoft.com/office/drawing/2014/main" id="{E36DEB4E-B48D-ADF7-C948-61BF93F7C3A9}"/>
              </a:ext>
            </a:extLst>
          </p:cNvPr>
          <p:cNvSpPr>
            <a:spLocks noGrp="1"/>
          </p:cNvSpPr>
          <p:nvPr>
            <p:ph idx="1"/>
          </p:nvPr>
        </p:nvSpPr>
        <p:spPr>
          <a:xfrm>
            <a:off x="331304" y="1086678"/>
            <a:ext cx="9316279" cy="5221357"/>
          </a:xfrm>
        </p:spPr>
        <p:txBody>
          <a:bodyPr>
            <a:noAutofit/>
          </a:bodyPr>
          <a:lstStyle/>
          <a:p>
            <a:pPr algn="l">
              <a:buClr>
                <a:schemeClr val="tx1"/>
              </a:buClr>
              <a:buFont typeface="Wingdings" panose="05000000000000000000" pitchFamily="2" charset="2"/>
              <a:buChar char="§"/>
            </a:pPr>
            <a:r>
              <a:rPr lang="en-IN" sz="1600" b="1" i="0" dirty="0">
                <a:solidFill>
                  <a:schemeClr val="tx1"/>
                </a:solidFill>
                <a:effectLst/>
              </a:rPr>
              <a:t>Convenient Booking:</a:t>
            </a:r>
            <a:r>
              <a:rPr lang="en-IN" sz="1600" b="0" i="0" dirty="0">
                <a:solidFill>
                  <a:schemeClr val="tx1"/>
                </a:solidFill>
                <a:effectLst/>
              </a:rPr>
              <a:t> Passengers can easily search for available buses, routes, and fares from the comfort of their own devices, enabling quick and hassle-free ticket booking.</a:t>
            </a:r>
          </a:p>
          <a:p>
            <a:pPr marL="0" indent="0" algn="l">
              <a:buClr>
                <a:schemeClr val="tx1"/>
              </a:buClr>
              <a:buNone/>
            </a:pPr>
            <a:endParaRPr lang="en-IN" sz="1600" dirty="0">
              <a:solidFill>
                <a:schemeClr val="tx1"/>
              </a:solidFill>
            </a:endParaRPr>
          </a:p>
          <a:p>
            <a:pPr algn="l">
              <a:buClr>
                <a:schemeClr val="tx1"/>
              </a:buClr>
              <a:buFont typeface="Wingdings" panose="05000000000000000000" pitchFamily="2" charset="2"/>
              <a:buChar char="§"/>
            </a:pPr>
            <a:r>
              <a:rPr lang="en-IN" sz="1600" b="1" i="0" dirty="0">
                <a:solidFill>
                  <a:schemeClr val="tx1"/>
                </a:solidFill>
                <a:effectLst/>
              </a:rPr>
              <a:t>Real-time Updates:</a:t>
            </a:r>
            <a:r>
              <a:rPr lang="en-IN" sz="1600" b="0" i="0" dirty="0">
                <a:solidFill>
                  <a:schemeClr val="tx1"/>
                </a:solidFill>
                <a:effectLst/>
              </a:rPr>
              <a:t> Passengers can access up-to-date bus schedules, routes, and fares, ensuring they are always well-informed about their travel options.</a:t>
            </a:r>
          </a:p>
          <a:p>
            <a:pPr algn="l">
              <a:buClr>
                <a:schemeClr val="tx1"/>
              </a:buClr>
              <a:buFont typeface="Wingdings" panose="05000000000000000000" pitchFamily="2" charset="2"/>
              <a:buChar char="§"/>
            </a:pPr>
            <a:endParaRPr lang="en-IN" sz="1600" dirty="0">
              <a:solidFill>
                <a:schemeClr val="tx1"/>
              </a:solidFill>
            </a:endParaRPr>
          </a:p>
          <a:p>
            <a:pPr algn="l">
              <a:buClr>
                <a:schemeClr val="tx1"/>
              </a:buClr>
              <a:buFont typeface="Wingdings" panose="05000000000000000000" pitchFamily="2" charset="2"/>
              <a:buChar char="§"/>
            </a:pPr>
            <a:r>
              <a:rPr lang="en-IN" sz="1600" b="1" i="0" dirty="0">
                <a:solidFill>
                  <a:schemeClr val="tx1"/>
                </a:solidFill>
                <a:effectLst/>
              </a:rPr>
              <a:t>Efficient Administration:</a:t>
            </a:r>
            <a:r>
              <a:rPr lang="en-IN" sz="1600" b="0" i="0" dirty="0">
                <a:solidFill>
                  <a:schemeClr val="tx1"/>
                </a:solidFill>
                <a:effectLst/>
              </a:rPr>
              <a:t> Admins have a user-friendly dashboard for managing bus schedules, routes, and fares. They can add, edit, and delete buses and related information effortlessly.</a:t>
            </a:r>
          </a:p>
          <a:p>
            <a:pPr algn="l">
              <a:buClr>
                <a:schemeClr val="tx1"/>
              </a:buClr>
              <a:buFont typeface="Wingdings" panose="05000000000000000000" pitchFamily="2" charset="2"/>
              <a:buChar char="§"/>
            </a:pPr>
            <a:endParaRPr lang="en-IN" sz="1600" dirty="0">
              <a:solidFill>
                <a:schemeClr val="tx1"/>
              </a:solidFill>
            </a:endParaRPr>
          </a:p>
          <a:p>
            <a:pPr>
              <a:buClr>
                <a:schemeClr val="tx1"/>
              </a:buClr>
              <a:buFont typeface="Wingdings" panose="05000000000000000000" pitchFamily="2" charset="2"/>
              <a:buChar char="§"/>
            </a:pPr>
            <a:r>
              <a:rPr lang="en-US" sz="1600" b="1" dirty="0">
                <a:solidFill>
                  <a:schemeClr val="tx1"/>
                </a:solidFill>
              </a:rPr>
              <a:t>Cost Savings: </a:t>
            </a:r>
            <a:r>
              <a:rPr lang="en-US" sz="1600" dirty="0">
                <a:solidFill>
                  <a:schemeClr val="tx1"/>
                </a:solidFill>
              </a:rPr>
              <a:t>There will be no middle-man or agents involved in between. So, this transition simplifies the passenger experience and optimizes internal processes, leading to improved operational efficiency and associated cost reductions</a:t>
            </a:r>
            <a:r>
              <a:rPr lang="en-US" sz="1600" b="1" dirty="0">
                <a:solidFill>
                  <a:schemeClr val="tx1"/>
                </a:solidFill>
              </a:rPr>
              <a:t>.</a:t>
            </a:r>
          </a:p>
          <a:p>
            <a:pPr>
              <a:buClr>
                <a:schemeClr val="tx1"/>
              </a:buClr>
              <a:buFont typeface="Wingdings" panose="05000000000000000000" pitchFamily="2" charset="2"/>
              <a:buChar char="§"/>
            </a:pPr>
            <a:endParaRPr lang="en-IN" sz="1600" dirty="0">
              <a:solidFill>
                <a:schemeClr val="tx1"/>
              </a:solidFill>
            </a:endParaRPr>
          </a:p>
          <a:p>
            <a:pPr algn="l">
              <a:buClr>
                <a:schemeClr val="tx1"/>
              </a:buClr>
              <a:buFont typeface="Wingdings" panose="05000000000000000000" pitchFamily="2" charset="2"/>
              <a:buChar char="§"/>
            </a:pPr>
            <a:r>
              <a:rPr lang="en-IN" sz="1600" b="1" i="0" dirty="0">
                <a:solidFill>
                  <a:schemeClr val="tx1"/>
                </a:solidFill>
                <a:effectLst/>
              </a:rPr>
              <a:t>Data Accuracy:</a:t>
            </a:r>
            <a:r>
              <a:rPr lang="en-IN" sz="1600" b="0" i="0" dirty="0">
                <a:solidFill>
                  <a:schemeClr val="tx1"/>
                </a:solidFill>
                <a:effectLst/>
              </a:rPr>
              <a:t> Digital data management minimizes the risk of inaccuracies in policy details and claims processing, enhancing the overall passenger experience.</a:t>
            </a:r>
          </a:p>
        </p:txBody>
      </p:sp>
    </p:spTree>
    <p:extLst>
      <p:ext uri="{BB962C8B-B14F-4D97-AF65-F5344CB8AC3E}">
        <p14:creationId xmlns:p14="http://schemas.microsoft.com/office/powerpoint/2010/main" val="778126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746F2-0E9A-E66E-051A-AD594D57838D}"/>
              </a:ext>
            </a:extLst>
          </p:cNvPr>
          <p:cNvSpPr>
            <a:spLocks noGrp="1"/>
          </p:cNvSpPr>
          <p:nvPr>
            <p:ph type="title"/>
          </p:nvPr>
        </p:nvSpPr>
        <p:spPr>
          <a:xfrm>
            <a:off x="351693" y="182881"/>
            <a:ext cx="8922309" cy="717452"/>
          </a:xfrm>
        </p:spPr>
        <p:txBody>
          <a:bodyPr/>
          <a:lstStyle/>
          <a:p>
            <a:r>
              <a:rPr lang="en-US" i="1" dirty="0">
                <a:solidFill>
                  <a:schemeClr val="tx1"/>
                </a:solidFill>
              </a:rPr>
              <a:t>FLOWCHART:</a:t>
            </a:r>
          </a:p>
        </p:txBody>
      </p:sp>
      <p:pic>
        <p:nvPicPr>
          <p:cNvPr id="5" name="Content Placeholder 4">
            <a:extLst>
              <a:ext uri="{FF2B5EF4-FFF2-40B4-BE49-F238E27FC236}">
                <a16:creationId xmlns:a16="http://schemas.microsoft.com/office/drawing/2014/main" id="{4B5C2341-C8BF-99B0-5679-44695041C79C}"/>
              </a:ext>
            </a:extLst>
          </p:cNvPr>
          <p:cNvPicPr>
            <a:picLocks noGrp="1" noChangeAspect="1"/>
          </p:cNvPicPr>
          <p:nvPr>
            <p:ph idx="1"/>
          </p:nvPr>
        </p:nvPicPr>
        <p:blipFill>
          <a:blip r:embed="rId2"/>
          <a:stretch>
            <a:fillRect/>
          </a:stretch>
        </p:blipFill>
        <p:spPr>
          <a:xfrm>
            <a:off x="351693" y="937229"/>
            <a:ext cx="9113528" cy="5322894"/>
          </a:xfrm>
        </p:spPr>
      </p:pic>
    </p:spTree>
    <p:extLst>
      <p:ext uri="{BB962C8B-B14F-4D97-AF65-F5344CB8AC3E}">
        <p14:creationId xmlns:p14="http://schemas.microsoft.com/office/powerpoint/2010/main" val="526664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60310-63AB-CDE8-8741-B0E25AFFFCBA}"/>
              </a:ext>
            </a:extLst>
          </p:cNvPr>
          <p:cNvSpPr>
            <a:spLocks noGrp="1"/>
          </p:cNvSpPr>
          <p:nvPr>
            <p:ph type="title"/>
          </p:nvPr>
        </p:nvSpPr>
        <p:spPr>
          <a:xfrm>
            <a:off x="677334" y="609600"/>
            <a:ext cx="8596668" cy="797169"/>
          </a:xfrm>
        </p:spPr>
        <p:txBody>
          <a:bodyPr/>
          <a:lstStyle/>
          <a:p>
            <a:r>
              <a:rPr lang="en-US" i="1" dirty="0">
                <a:solidFill>
                  <a:schemeClr val="tx1"/>
                </a:solidFill>
              </a:rPr>
              <a:t>ADMIN MODULE:</a:t>
            </a:r>
          </a:p>
        </p:txBody>
      </p:sp>
      <p:sp>
        <p:nvSpPr>
          <p:cNvPr id="3" name="Content Placeholder 2">
            <a:extLst>
              <a:ext uri="{FF2B5EF4-FFF2-40B4-BE49-F238E27FC236}">
                <a16:creationId xmlns:a16="http://schemas.microsoft.com/office/drawing/2014/main" id="{DEA436A1-4136-3338-F166-D045C42EED49}"/>
              </a:ext>
            </a:extLst>
          </p:cNvPr>
          <p:cNvSpPr>
            <a:spLocks noGrp="1"/>
          </p:cNvSpPr>
          <p:nvPr>
            <p:ph idx="1"/>
          </p:nvPr>
        </p:nvSpPr>
        <p:spPr>
          <a:xfrm>
            <a:off x="677334" y="1550505"/>
            <a:ext cx="8596668" cy="4490858"/>
          </a:xfrm>
        </p:spPr>
        <p:txBody>
          <a:bodyPr/>
          <a:lstStyle/>
          <a:p>
            <a:pPr algn="just">
              <a:buClr>
                <a:schemeClr val="tx1"/>
              </a:buClr>
              <a:buFont typeface="Wingdings" panose="05000000000000000000" pitchFamily="2" charset="2"/>
              <a:buChar char="Ø"/>
            </a:pPr>
            <a:r>
              <a:rPr lang="en-US" sz="1800" dirty="0">
                <a:cs typeface="Times New Roman" panose="02020603050405020304" pitchFamily="18" charset="0"/>
              </a:rPr>
              <a:t>Bus Scheduler</a:t>
            </a:r>
            <a:r>
              <a:rPr lang="en-US" sz="1800" b="0" i="0" dirty="0">
                <a:effectLst/>
                <a:cs typeface="Times New Roman" panose="02020603050405020304" pitchFamily="18" charset="0"/>
              </a:rPr>
              <a:t>.</a:t>
            </a:r>
          </a:p>
          <a:p>
            <a:pPr algn="just">
              <a:buClr>
                <a:schemeClr val="tx1"/>
              </a:buClr>
              <a:buFont typeface="Wingdings" panose="05000000000000000000" pitchFamily="2" charset="2"/>
              <a:buChar char="Ø"/>
            </a:pPr>
            <a:endParaRPr lang="en-US" sz="1800" b="0" i="0" dirty="0">
              <a:effectLst/>
              <a:cs typeface="Times New Roman" panose="02020603050405020304" pitchFamily="18" charset="0"/>
            </a:endParaRPr>
          </a:p>
          <a:p>
            <a:pPr algn="just">
              <a:buClr>
                <a:schemeClr val="tx1"/>
              </a:buClr>
              <a:buFont typeface="Wingdings" panose="05000000000000000000" pitchFamily="2" charset="2"/>
              <a:buChar char="Ø"/>
            </a:pPr>
            <a:r>
              <a:rPr lang="en-US" sz="1800" dirty="0">
                <a:cs typeface="Times New Roman" panose="02020603050405020304" pitchFamily="18" charset="0"/>
              </a:rPr>
              <a:t> Bus Management Module.</a:t>
            </a:r>
          </a:p>
          <a:p>
            <a:pPr algn="just">
              <a:buClr>
                <a:schemeClr val="tx1"/>
              </a:buClr>
              <a:buFont typeface="Wingdings" panose="05000000000000000000" pitchFamily="2" charset="2"/>
              <a:buChar char="Ø"/>
            </a:pPr>
            <a:endParaRPr lang="en-US" sz="1800" b="0" i="0" dirty="0">
              <a:effectLst/>
              <a:cs typeface="Times New Roman" panose="02020603050405020304" pitchFamily="18" charset="0"/>
            </a:endParaRPr>
          </a:p>
          <a:p>
            <a:pPr algn="just">
              <a:buClr>
                <a:schemeClr val="tx1"/>
              </a:buClr>
              <a:buFont typeface="Wingdings" panose="05000000000000000000" pitchFamily="2" charset="2"/>
              <a:buChar char="Ø"/>
            </a:pPr>
            <a:r>
              <a:rPr lang="en-US" sz="1800" dirty="0">
                <a:cs typeface="Times New Roman" panose="02020603050405020304" pitchFamily="18" charset="0"/>
              </a:rPr>
              <a:t> User Management Module.</a:t>
            </a:r>
          </a:p>
          <a:p>
            <a:pPr algn="just">
              <a:buClr>
                <a:schemeClr val="tx1"/>
              </a:buClr>
              <a:buFont typeface="Wingdings" panose="05000000000000000000" pitchFamily="2" charset="2"/>
              <a:buChar char="Ø"/>
            </a:pPr>
            <a:endParaRPr lang="en-US" sz="1800" b="0" i="0" dirty="0">
              <a:effectLst/>
              <a:cs typeface="Times New Roman" panose="02020603050405020304" pitchFamily="18" charset="0"/>
            </a:endParaRPr>
          </a:p>
          <a:p>
            <a:pPr algn="just">
              <a:buClr>
                <a:schemeClr val="tx1"/>
              </a:buClr>
              <a:buFont typeface="Wingdings" panose="05000000000000000000" pitchFamily="2" charset="2"/>
              <a:buChar char="Ø"/>
            </a:pPr>
            <a:r>
              <a:rPr lang="en-US" sz="1800" dirty="0">
                <a:cs typeface="Times New Roman" panose="02020603050405020304" pitchFamily="18" charset="0"/>
              </a:rPr>
              <a:t> Location Management Module.</a:t>
            </a:r>
          </a:p>
          <a:p>
            <a:pPr algn="just">
              <a:buClr>
                <a:schemeClr val="tx1"/>
              </a:buClr>
              <a:buFont typeface="Wingdings" panose="05000000000000000000" pitchFamily="2" charset="2"/>
              <a:buChar char="Ø"/>
            </a:pPr>
            <a:endParaRPr lang="en-US" sz="1800" b="0" i="0" dirty="0">
              <a:effectLst/>
              <a:cs typeface="Times New Roman" panose="02020603050405020304" pitchFamily="18" charset="0"/>
            </a:endParaRPr>
          </a:p>
          <a:p>
            <a:pPr algn="just">
              <a:buClr>
                <a:schemeClr val="tx1"/>
              </a:buClr>
              <a:buFont typeface="Wingdings" panose="05000000000000000000" pitchFamily="2" charset="2"/>
              <a:buChar char="Ø"/>
            </a:pPr>
            <a:r>
              <a:rPr lang="en-US" sz="1800" dirty="0">
                <a:cs typeface="Times New Roman" panose="02020603050405020304" pitchFamily="18" charset="0"/>
              </a:rPr>
              <a:t> Payment’s Management Module.</a:t>
            </a:r>
          </a:p>
          <a:p>
            <a:endParaRPr lang="en-US" dirty="0"/>
          </a:p>
        </p:txBody>
      </p:sp>
    </p:spTree>
    <p:extLst>
      <p:ext uri="{BB962C8B-B14F-4D97-AF65-F5344CB8AC3E}">
        <p14:creationId xmlns:p14="http://schemas.microsoft.com/office/powerpoint/2010/main" val="9396050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506</TotalTime>
  <Words>1141</Words>
  <Application>Microsoft Office PowerPoint</Application>
  <PresentationFormat>Widescreen</PresentationFormat>
  <Paragraphs>138</Paragraphs>
  <Slides>34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Arial</vt:lpstr>
      <vt:lpstr>Calibri</vt:lpstr>
      <vt:lpstr>Söhne</vt:lpstr>
      <vt:lpstr>Times New Roman</vt:lpstr>
      <vt:lpstr>Trebuchet MS</vt:lpstr>
      <vt:lpstr>Wingdings</vt:lpstr>
      <vt:lpstr>Wingdings 3</vt:lpstr>
      <vt:lpstr>Facet</vt:lpstr>
      <vt:lpstr>ONLINE BUS BOOKING SYSTEM</vt:lpstr>
      <vt:lpstr> INDEX:</vt:lpstr>
      <vt:lpstr>INTRODUCTION:</vt:lpstr>
      <vt:lpstr>PROJECT SCOPE:</vt:lpstr>
      <vt:lpstr>TOOLS AND TECHNOLOGIES:</vt:lpstr>
      <vt:lpstr>EXISTING SYSTEM:</vt:lpstr>
      <vt:lpstr>PROPOSED SYSTEM:</vt:lpstr>
      <vt:lpstr>FLOWCHART:</vt:lpstr>
      <vt:lpstr>ADMIN MODULE:</vt:lpstr>
      <vt:lpstr>ADMIN OPERATIONS:</vt:lpstr>
      <vt:lpstr>ADMIN FLOWCHART:</vt:lpstr>
      <vt:lpstr>ADMIN DASHBOARD:</vt:lpstr>
      <vt:lpstr>USER MODULE:</vt:lpstr>
      <vt:lpstr>USER OPERATIONS:</vt:lpstr>
      <vt:lpstr>USER DASHBOARD:</vt:lpstr>
      <vt:lpstr>USER FLOWCHART:</vt:lpstr>
      <vt:lpstr>DB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JUNIT TESTING:</vt:lpstr>
      <vt:lpstr>POSTMAN TESTING:</vt:lpstr>
      <vt:lpstr>ADVANTAGES:</vt:lpstr>
      <vt:lpstr>FUTURE SCOPE:</vt:lpstr>
      <vt:lpstr>CONCLUSION:</vt:lpstr>
      <vt:lpstr>THE END!!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BUS BOOKING SYSTEM</dc:title>
  <dc:creator>Supraja Ganisetti</dc:creator>
  <cp:lastModifiedBy>Saptarshi Paul</cp:lastModifiedBy>
  <cp:revision>26</cp:revision>
  <dcterms:created xsi:type="dcterms:W3CDTF">2023-10-23T05:34:21Z</dcterms:created>
  <dcterms:modified xsi:type="dcterms:W3CDTF">2024-12-28T20:11:00Z</dcterms:modified>
</cp:coreProperties>
</file>