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79" r:id="rId5"/>
    <p:sldId id="260" r:id="rId6"/>
    <p:sldId id="261" r:id="rId7"/>
    <p:sldId id="259" r:id="rId8"/>
    <p:sldId id="262" r:id="rId9"/>
    <p:sldId id="263" r:id="rId10"/>
    <p:sldId id="264" r:id="rId11"/>
    <p:sldId id="265" r:id="rId12"/>
    <p:sldId id="266" r:id="rId13"/>
    <p:sldId id="267" r:id="rId14"/>
    <p:sldId id="268" r:id="rId15"/>
    <p:sldId id="269" r:id="rId16"/>
    <p:sldId id="271" r:id="rId17"/>
    <p:sldId id="270" r:id="rId18"/>
    <p:sldId id="272" r:id="rId19"/>
    <p:sldId id="273" r:id="rId20"/>
    <p:sldId id="274" r:id="rId21"/>
    <p:sldId id="277" r:id="rId22"/>
    <p:sldId id="275" r:id="rId23"/>
    <p:sldId id="276" r:id="rId24"/>
    <p:sldId id="278"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31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3E913F-9E02-4FC6-A126-0C17E368869E}" type="datetimeFigureOut">
              <a:rPr lang="en-US" smtClean="0"/>
              <a:t>11/25/2024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4364C-DFC1-455B-840D-1F6DC0393A2C}" type="slidenum">
              <a:rPr lang="en-US" smtClean="0"/>
              <a:t>‹#›</a:t>
            </a:fld>
            <a:endParaRPr lang="en-US"/>
          </a:p>
        </p:txBody>
      </p:sp>
    </p:spTree>
    <p:extLst>
      <p:ext uri="{BB962C8B-B14F-4D97-AF65-F5344CB8AC3E}">
        <p14:creationId xmlns:p14="http://schemas.microsoft.com/office/powerpoint/2010/main" val="2285687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24364C-DFC1-455B-840D-1F6DC0393A2C}" type="slidenum">
              <a:rPr lang="en-US" smtClean="0"/>
              <a:t>14</a:t>
            </a:fld>
            <a:endParaRPr lang="en-US"/>
          </a:p>
        </p:txBody>
      </p:sp>
    </p:spTree>
    <p:extLst>
      <p:ext uri="{BB962C8B-B14F-4D97-AF65-F5344CB8AC3E}">
        <p14:creationId xmlns:p14="http://schemas.microsoft.com/office/powerpoint/2010/main" val="2583827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71C18-DA5D-CDC8-AFC5-0EE9EF148F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EC76C92-8525-EB82-A261-D538D339D3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67D9B2-8773-30C3-A7BF-D341CFE3CA02}"/>
              </a:ext>
            </a:extLst>
          </p:cNvPr>
          <p:cNvSpPr>
            <a:spLocks noGrp="1"/>
          </p:cNvSpPr>
          <p:nvPr>
            <p:ph type="dt" sz="half" idx="10"/>
          </p:nvPr>
        </p:nvSpPr>
        <p:spPr/>
        <p:txBody>
          <a:bodyPr/>
          <a:lstStyle/>
          <a:p>
            <a:fld id="{F70E041D-D5FB-4C3D-8A28-83404D3FE7D9}" type="datetimeFigureOut">
              <a:rPr lang="en-US" smtClean="0"/>
              <a:t>11/25/2024</a:t>
            </a:fld>
            <a:endParaRPr lang="en-US"/>
          </a:p>
        </p:txBody>
      </p:sp>
      <p:sp>
        <p:nvSpPr>
          <p:cNvPr id="5" name="Footer Placeholder 4">
            <a:extLst>
              <a:ext uri="{FF2B5EF4-FFF2-40B4-BE49-F238E27FC236}">
                <a16:creationId xmlns:a16="http://schemas.microsoft.com/office/drawing/2014/main" id="{FCC2FF31-A823-7A4F-F468-EC83512CE4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3965AD-44DB-F514-DE13-9F7BB61AB0BE}"/>
              </a:ext>
            </a:extLst>
          </p:cNvPr>
          <p:cNvSpPr>
            <a:spLocks noGrp="1"/>
          </p:cNvSpPr>
          <p:nvPr>
            <p:ph type="sldNum" sz="quarter" idx="12"/>
          </p:nvPr>
        </p:nvSpPr>
        <p:spPr/>
        <p:txBody>
          <a:bodyPr/>
          <a:lstStyle/>
          <a:p>
            <a:fld id="{3889341D-12AD-48BF-86F8-BCD644E83ACF}" type="slidenum">
              <a:rPr lang="en-US" smtClean="0"/>
              <a:t>‹#›</a:t>
            </a:fld>
            <a:endParaRPr lang="en-US"/>
          </a:p>
        </p:txBody>
      </p:sp>
    </p:spTree>
    <p:extLst>
      <p:ext uri="{BB962C8B-B14F-4D97-AF65-F5344CB8AC3E}">
        <p14:creationId xmlns:p14="http://schemas.microsoft.com/office/powerpoint/2010/main" val="723534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3F29-4EF2-15A2-1236-8A8ECE453A1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D71B51-4946-41C1-012D-FA5AF650C7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3745FE-91F1-410A-CFCD-D43E522B33A3}"/>
              </a:ext>
            </a:extLst>
          </p:cNvPr>
          <p:cNvSpPr>
            <a:spLocks noGrp="1"/>
          </p:cNvSpPr>
          <p:nvPr>
            <p:ph type="dt" sz="half" idx="10"/>
          </p:nvPr>
        </p:nvSpPr>
        <p:spPr/>
        <p:txBody>
          <a:bodyPr/>
          <a:lstStyle/>
          <a:p>
            <a:fld id="{F70E041D-D5FB-4C3D-8A28-83404D3FE7D9}" type="datetimeFigureOut">
              <a:rPr lang="en-US" smtClean="0"/>
              <a:t>11/25/2024</a:t>
            </a:fld>
            <a:endParaRPr lang="en-US"/>
          </a:p>
        </p:txBody>
      </p:sp>
      <p:sp>
        <p:nvSpPr>
          <p:cNvPr id="5" name="Footer Placeholder 4">
            <a:extLst>
              <a:ext uri="{FF2B5EF4-FFF2-40B4-BE49-F238E27FC236}">
                <a16:creationId xmlns:a16="http://schemas.microsoft.com/office/drawing/2014/main" id="{EA3F80AD-0CBE-8E84-F797-091B322F8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70D551-4E32-CD5C-1A95-6340275A5B02}"/>
              </a:ext>
            </a:extLst>
          </p:cNvPr>
          <p:cNvSpPr>
            <a:spLocks noGrp="1"/>
          </p:cNvSpPr>
          <p:nvPr>
            <p:ph type="sldNum" sz="quarter" idx="12"/>
          </p:nvPr>
        </p:nvSpPr>
        <p:spPr/>
        <p:txBody>
          <a:bodyPr/>
          <a:lstStyle/>
          <a:p>
            <a:fld id="{3889341D-12AD-48BF-86F8-BCD644E83ACF}" type="slidenum">
              <a:rPr lang="en-US" smtClean="0"/>
              <a:t>‹#›</a:t>
            </a:fld>
            <a:endParaRPr lang="en-US"/>
          </a:p>
        </p:txBody>
      </p:sp>
    </p:spTree>
    <p:extLst>
      <p:ext uri="{BB962C8B-B14F-4D97-AF65-F5344CB8AC3E}">
        <p14:creationId xmlns:p14="http://schemas.microsoft.com/office/powerpoint/2010/main" val="915273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D1E5D4-3723-F9A4-089F-EBE78FEB08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5FFBA2-B64A-FED4-E9FE-291DE4C2B4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F58F1A-A3A4-2267-FEE6-6B6A85AE18B0}"/>
              </a:ext>
            </a:extLst>
          </p:cNvPr>
          <p:cNvSpPr>
            <a:spLocks noGrp="1"/>
          </p:cNvSpPr>
          <p:nvPr>
            <p:ph type="dt" sz="half" idx="10"/>
          </p:nvPr>
        </p:nvSpPr>
        <p:spPr/>
        <p:txBody>
          <a:bodyPr/>
          <a:lstStyle/>
          <a:p>
            <a:fld id="{F70E041D-D5FB-4C3D-8A28-83404D3FE7D9}" type="datetimeFigureOut">
              <a:rPr lang="en-US" smtClean="0"/>
              <a:t>11/25/2024</a:t>
            </a:fld>
            <a:endParaRPr lang="en-US"/>
          </a:p>
        </p:txBody>
      </p:sp>
      <p:sp>
        <p:nvSpPr>
          <p:cNvPr id="5" name="Footer Placeholder 4">
            <a:extLst>
              <a:ext uri="{FF2B5EF4-FFF2-40B4-BE49-F238E27FC236}">
                <a16:creationId xmlns:a16="http://schemas.microsoft.com/office/drawing/2014/main" id="{860471AB-5DA7-7E22-817F-1B400848C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64E85-E761-930E-8EF8-6779C549B0E0}"/>
              </a:ext>
            </a:extLst>
          </p:cNvPr>
          <p:cNvSpPr>
            <a:spLocks noGrp="1"/>
          </p:cNvSpPr>
          <p:nvPr>
            <p:ph type="sldNum" sz="quarter" idx="12"/>
          </p:nvPr>
        </p:nvSpPr>
        <p:spPr/>
        <p:txBody>
          <a:bodyPr/>
          <a:lstStyle/>
          <a:p>
            <a:fld id="{3889341D-12AD-48BF-86F8-BCD644E83ACF}" type="slidenum">
              <a:rPr lang="en-US" smtClean="0"/>
              <a:t>‹#›</a:t>
            </a:fld>
            <a:endParaRPr lang="en-US"/>
          </a:p>
        </p:txBody>
      </p:sp>
    </p:spTree>
    <p:extLst>
      <p:ext uri="{BB962C8B-B14F-4D97-AF65-F5344CB8AC3E}">
        <p14:creationId xmlns:p14="http://schemas.microsoft.com/office/powerpoint/2010/main" val="1783612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5CBE2-541F-63AB-0078-6AEECB0EE7D2}"/>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2DEFCA-15F5-628D-B532-5436D5AABFBE}"/>
              </a:ext>
            </a:extLst>
          </p:cNvPr>
          <p:cNvSpPr>
            <a:spLocks noGrp="1"/>
          </p:cNvSpPr>
          <p:nvPr>
            <p:ph idx="1"/>
          </p:nvPr>
        </p:nvSpPr>
        <p:spPr>
          <a:xfrm>
            <a:off x="838200" y="1310326"/>
            <a:ext cx="10515600" cy="4866637"/>
          </a:xfrm>
        </p:spPr>
        <p:txBody>
          <a:bodyPr>
            <a:normAutofit/>
          </a:bodyPr>
          <a:lstStyle>
            <a:lvl1pPr>
              <a:defRPr sz="1800">
                <a:latin typeface="Roboto" panose="02000000000000000000" pitchFamily="2" charset="0"/>
                <a:ea typeface="Roboto" panose="02000000000000000000" pitchFamily="2" charset="0"/>
                <a:cs typeface="Roboto" panose="02000000000000000000" pitchFamily="2" charset="0"/>
              </a:defRPr>
            </a:lvl1pPr>
            <a:lvl2pPr>
              <a:defRPr sz="1800">
                <a:latin typeface="Roboto" panose="02000000000000000000" pitchFamily="2" charset="0"/>
                <a:ea typeface="Roboto" panose="02000000000000000000" pitchFamily="2" charset="0"/>
                <a:cs typeface="Roboto" panose="02000000000000000000" pitchFamily="2" charset="0"/>
              </a:defRPr>
            </a:lvl2pPr>
            <a:lvl3pPr>
              <a:defRPr sz="1800">
                <a:latin typeface="Roboto" panose="02000000000000000000" pitchFamily="2" charset="0"/>
                <a:ea typeface="Roboto" panose="02000000000000000000" pitchFamily="2" charset="0"/>
                <a:cs typeface="Roboto" panose="02000000000000000000" pitchFamily="2" charset="0"/>
              </a:defRPr>
            </a:lvl3pPr>
            <a:lvl4pPr>
              <a:defRPr sz="1800">
                <a:latin typeface="Roboto" panose="02000000000000000000" pitchFamily="2" charset="0"/>
                <a:ea typeface="Roboto" panose="02000000000000000000" pitchFamily="2" charset="0"/>
                <a:cs typeface="Roboto" panose="02000000000000000000" pitchFamily="2" charset="0"/>
              </a:defRPr>
            </a:lvl4pPr>
            <a:lvl5pPr>
              <a:defRPr sz="1800">
                <a:latin typeface="Roboto" panose="02000000000000000000" pitchFamily="2" charset="0"/>
                <a:ea typeface="Roboto" panose="02000000000000000000" pitchFamily="2" charset="0"/>
                <a:cs typeface="Roboto" panose="02000000000000000000" pitchFamily="2"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3938CE9-6423-F41A-B335-5E3221D04A80}"/>
              </a:ext>
            </a:extLst>
          </p:cNvPr>
          <p:cNvSpPr>
            <a:spLocks noGrp="1"/>
          </p:cNvSpPr>
          <p:nvPr>
            <p:ph type="dt" sz="half" idx="10"/>
          </p:nvPr>
        </p:nvSpPr>
        <p:spPr/>
        <p:txBody>
          <a:bodyPr/>
          <a:lstStyle/>
          <a:p>
            <a:fld id="{F70E041D-D5FB-4C3D-8A28-83404D3FE7D9}" type="datetimeFigureOut">
              <a:rPr lang="en-US" smtClean="0"/>
              <a:t>11/25/2024</a:t>
            </a:fld>
            <a:endParaRPr lang="en-US"/>
          </a:p>
        </p:txBody>
      </p:sp>
      <p:sp>
        <p:nvSpPr>
          <p:cNvPr id="5" name="Footer Placeholder 4">
            <a:extLst>
              <a:ext uri="{FF2B5EF4-FFF2-40B4-BE49-F238E27FC236}">
                <a16:creationId xmlns:a16="http://schemas.microsoft.com/office/drawing/2014/main" id="{702F8C9F-A999-8B1E-4251-19F5812710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62238-9E67-EA9D-A871-E6D610A3ECA6}"/>
              </a:ext>
            </a:extLst>
          </p:cNvPr>
          <p:cNvSpPr>
            <a:spLocks noGrp="1"/>
          </p:cNvSpPr>
          <p:nvPr>
            <p:ph type="sldNum" sz="quarter" idx="12"/>
          </p:nvPr>
        </p:nvSpPr>
        <p:spPr/>
        <p:txBody>
          <a:bodyPr/>
          <a:lstStyle/>
          <a:p>
            <a:fld id="{3889341D-12AD-48BF-86F8-BCD644E83ACF}" type="slidenum">
              <a:rPr lang="en-US" smtClean="0"/>
              <a:t>‹#›</a:t>
            </a:fld>
            <a:endParaRPr lang="en-US"/>
          </a:p>
        </p:txBody>
      </p:sp>
      <p:sp>
        <p:nvSpPr>
          <p:cNvPr id="7" name="Rectangle 6">
            <a:extLst>
              <a:ext uri="{FF2B5EF4-FFF2-40B4-BE49-F238E27FC236}">
                <a16:creationId xmlns:a16="http://schemas.microsoft.com/office/drawing/2014/main" id="{20574948-3EF0-6334-3EF3-27DEA7A0AAE5}"/>
              </a:ext>
            </a:extLst>
          </p:cNvPr>
          <p:cNvSpPr/>
          <p:nvPr userDrawn="1"/>
        </p:nvSpPr>
        <p:spPr>
          <a:xfrm>
            <a:off x="838200" y="365125"/>
            <a:ext cx="10515600" cy="822652"/>
          </a:xfrm>
          <a:prstGeom prst="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lang="en-US" sz="3200" dirty="0">
              <a:solidFill>
                <a:schemeClr val="bg1"/>
              </a:solidFill>
              <a:latin typeface="Rockwell" panose="02060603020205020403" pitchFamily="18" charset="0"/>
            </a:endParaRPr>
          </a:p>
        </p:txBody>
      </p:sp>
    </p:spTree>
    <p:extLst>
      <p:ext uri="{BB962C8B-B14F-4D97-AF65-F5344CB8AC3E}">
        <p14:creationId xmlns:p14="http://schemas.microsoft.com/office/powerpoint/2010/main" val="11862269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61AA8-D9AA-8CD4-BDEB-7BC4BF4BA2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494244-BCA6-4DE1-82F1-CAC82634A45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59DF0D-A10A-9A3F-48C9-8CBCFB2759AD}"/>
              </a:ext>
            </a:extLst>
          </p:cNvPr>
          <p:cNvSpPr>
            <a:spLocks noGrp="1"/>
          </p:cNvSpPr>
          <p:nvPr>
            <p:ph type="dt" sz="half" idx="10"/>
          </p:nvPr>
        </p:nvSpPr>
        <p:spPr/>
        <p:txBody>
          <a:bodyPr/>
          <a:lstStyle/>
          <a:p>
            <a:fld id="{F70E041D-D5FB-4C3D-8A28-83404D3FE7D9}" type="datetimeFigureOut">
              <a:rPr lang="en-US" smtClean="0"/>
              <a:t>11/25/2024</a:t>
            </a:fld>
            <a:endParaRPr lang="en-US"/>
          </a:p>
        </p:txBody>
      </p:sp>
      <p:sp>
        <p:nvSpPr>
          <p:cNvPr id="5" name="Footer Placeholder 4">
            <a:extLst>
              <a:ext uri="{FF2B5EF4-FFF2-40B4-BE49-F238E27FC236}">
                <a16:creationId xmlns:a16="http://schemas.microsoft.com/office/drawing/2014/main" id="{72A47F80-F3D3-BF64-6F59-2020E85A10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B19AB1-FE6E-4515-DE75-85E38519CA9F}"/>
              </a:ext>
            </a:extLst>
          </p:cNvPr>
          <p:cNvSpPr>
            <a:spLocks noGrp="1"/>
          </p:cNvSpPr>
          <p:nvPr>
            <p:ph type="sldNum" sz="quarter" idx="12"/>
          </p:nvPr>
        </p:nvSpPr>
        <p:spPr/>
        <p:txBody>
          <a:bodyPr/>
          <a:lstStyle/>
          <a:p>
            <a:fld id="{3889341D-12AD-48BF-86F8-BCD644E83ACF}" type="slidenum">
              <a:rPr lang="en-US" smtClean="0"/>
              <a:t>‹#›</a:t>
            </a:fld>
            <a:endParaRPr lang="en-US"/>
          </a:p>
        </p:txBody>
      </p:sp>
    </p:spTree>
    <p:extLst>
      <p:ext uri="{BB962C8B-B14F-4D97-AF65-F5344CB8AC3E}">
        <p14:creationId xmlns:p14="http://schemas.microsoft.com/office/powerpoint/2010/main" val="3809274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B78C7-5F91-4747-9C99-1F396269005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C2B01A-F333-F410-C98D-3A8510A8DF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C47AAC-D168-A87D-E3EE-FFE98D08FC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F03B841-9BD8-69F5-43FE-ACBFD5DEAA1A}"/>
              </a:ext>
            </a:extLst>
          </p:cNvPr>
          <p:cNvSpPr>
            <a:spLocks noGrp="1"/>
          </p:cNvSpPr>
          <p:nvPr>
            <p:ph type="dt" sz="half" idx="10"/>
          </p:nvPr>
        </p:nvSpPr>
        <p:spPr/>
        <p:txBody>
          <a:bodyPr/>
          <a:lstStyle/>
          <a:p>
            <a:fld id="{F70E041D-D5FB-4C3D-8A28-83404D3FE7D9}" type="datetimeFigureOut">
              <a:rPr lang="en-US" smtClean="0"/>
              <a:t>11/25/2024</a:t>
            </a:fld>
            <a:endParaRPr lang="en-US"/>
          </a:p>
        </p:txBody>
      </p:sp>
      <p:sp>
        <p:nvSpPr>
          <p:cNvPr id="6" name="Footer Placeholder 5">
            <a:extLst>
              <a:ext uri="{FF2B5EF4-FFF2-40B4-BE49-F238E27FC236}">
                <a16:creationId xmlns:a16="http://schemas.microsoft.com/office/drawing/2014/main" id="{42480820-8FF7-DF47-2559-BB2A79FC56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A4CFB0-770D-4B82-6054-567403176334}"/>
              </a:ext>
            </a:extLst>
          </p:cNvPr>
          <p:cNvSpPr>
            <a:spLocks noGrp="1"/>
          </p:cNvSpPr>
          <p:nvPr>
            <p:ph type="sldNum" sz="quarter" idx="12"/>
          </p:nvPr>
        </p:nvSpPr>
        <p:spPr/>
        <p:txBody>
          <a:bodyPr/>
          <a:lstStyle/>
          <a:p>
            <a:fld id="{3889341D-12AD-48BF-86F8-BCD644E83ACF}" type="slidenum">
              <a:rPr lang="en-US" smtClean="0"/>
              <a:t>‹#›</a:t>
            </a:fld>
            <a:endParaRPr lang="en-US"/>
          </a:p>
        </p:txBody>
      </p:sp>
    </p:spTree>
    <p:extLst>
      <p:ext uri="{BB962C8B-B14F-4D97-AF65-F5344CB8AC3E}">
        <p14:creationId xmlns:p14="http://schemas.microsoft.com/office/powerpoint/2010/main" val="4921343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F9818-A687-8587-C0CF-B6E2F1F0F7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93FE98-69F0-1969-83AF-B7FD3EA882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C40EE2-0A91-A874-D765-DB4E3359D6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245346-8CD4-EE45-3D05-3A0A461F21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CEDE76-7FA5-0771-E647-85880159D9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B947C2-3E30-70F7-612F-2D4D100C9337}"/>
              </a:ext>
            </a:extLst>
          </p:cNvPr>
          <p:cNvSpPr>
            <a:spLocks noGrp="1"/>
          </p:cNvSpPr>
          <p:nvPr>
            <p:ph type="dt" sz="half" idx="10"/>
          </p:nvPr>
        </p:nvSpPr>
        <p:spPr/>
        <p:txBody>
          <a:bodyPr/>
          <a:lstStyle/>
          <a:p>
            <a:fld id="{F70E041D-D5FB-4C3D-8A28-83404D3FE7D9}" type="datetimeFigureOut">
              <a:rPr lang="en-US" smtClean="0"/>
              <a:t>11/25/2024</a:t>
            </a:fld>
            <a:endParaRPr lang="en-US"/>
          </a:p>
        </p:txBody>
      </p:sp>
      <p:sp>
        <p:nvSpPr>
          <p:cNvPr id="8" name="Footer Placeholder 7">
            <a:extLst>
              <a:ext uri="{FF2B5EF4-FFF2-40B4-BE49-F238E27FC236}">
                <a16:creationId xmlns:a16="http://schemas.microsoft.com/office/drawing/2014/main" id="{EF275E2D-09F8-89C2-564D-ABBB2C450F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57E234-2304-2816-BBCE-C555E420C0AF}"/>
              </a:ext>
            </a:extLst>
          </p:cNvPr>
          <p:cNvSpPr>
            <a:spLocks noGrp="1"/>
          </p:cNvSpPr>
          <p:nvPr>
            <p:ph type="sldNum" sz="quarter" idx="12"/>
          </p:nvPr>
        </p:nvSpPr>
        <p:spPr/>
        <p:txBody>
          <a:bodyPr/>
          <a:lstStyle/>
          <a:p>
            <a:fld id="{3889341D-12AD-48BF-86F8-BCD644E83ACF}" type="slidenum">
              <a:rPr lang="en-US" smtClean="0"/>
              <a:t>‹#›</a:t>
            </a:fld>
            <a:endParaRPr lang="en-US"/>
          </a:p>
        </p:txBody>
      </p:sp>
    </p:spTree>
    <p:extLst>
      <p:ext uri="{BB962C8B-B14F-4D97-AF65-F5344CB8AC3E}">
        <p14:creationId xmlns:p14="http://schemas.microsoft.com/office/powerpoint/2010/main" val="2654784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7E7E2-8F2A-97B9-8BAB-07AD661353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E97919-7C54-1B9E-B32A-F2B443085715}"/>
              </a:ext>
            </a:extLst>
          </p:cNvPr>
          <p:cNvSpPr>
            <a:spLocks noGrp="1"/>
          </p:cNvSpPr>
          <p:nvPr>
            <p:ph type="dt" sz="half" idx="10"/>
          </p:nvPr>
        </p:nvSpPr>
        <p:spPr/>
        <p:txBody>
          <a:bodyPr/>
          <a:lstStyle/>
          <a:p>
            <a:fld id="{F70E041D-D5FB-4C3D-8A28-83404D3FE7D9}" type="datetimeFigureOut">
              <a:rPr lang="en-US" smtClean="0"/>
              <a:t>11/25/2024</a:t>
            </a:fld>
            <a:endParaRPr lang="en-US"/>
          </a:p>
        </p:txBody>
      </p:sp>
      <p:sp>
        <p:nvSpPr>
          <p:cNvPr id="4" name="Footer Placeholder 3">
            <a:extLst>
              <a:ext uri="{FF2B5EF4-FFF2-40B4-BE49-F238E27FC236}">
                <a16:creationId xmlns:a16="http://schemas.microsoft.com/office/drawing/2014/main" id="{75170B32-D944-312A-CAB5-F0272D89D0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68C2-3ED5-CFBD-6B48-202A35212BE4}"/>
              </a:ext>
            </a:extLst>
          </p:cNvPr>
          <p:cNvSpPr>
            <a:spLocks noGrp="1"/>
          </p:cNvSpPr>
          <p:nvPr>
            <p:ph type="sldNum" sz="quarter" idx="12"/>
          </p:nvPr>
        </p:nvSpPr>
        <p:spPr/>
        <p:txBody>
          <a:bodyPr/>
          <a:lstStyle/>
          <a:p>
            <a:fld id="{3889341D-12AD-48BF-86F8-BCD644E83ACF}" type="slidenum">
              <a:rPr lang="en-US" smtClean="0"/>
              <a:t>‹#›</a:t>
            </a:fld>
            <a:endParaRPr lang="en-US"/>
          </a:p>
        </p:txBody>
      </p:sp>
    </p:spTree>
    <p:extLst>
      <p:ext uri="{BB962C8B-B14F-4D97-AF65-F5344CB8AC3E}">
        <p14:creationId xmlns:p14="http://schemas.microsoft.com/office/powerpoint/2010/main" val="1768914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50B982-9AB7-43BF-8FF4-0779EF2025C0}"/>
              </a:ext>
            </a:extLst>
          </p:cNvPr>
          <p:cNvSpPr>
            <a:spLocks noGrp="1"/>
          </p:cNvSpPr>
          <p:nvPr>
            <p:ph type="dt" sz="half" idx="10"/>
          </p:nvPr>
        </p:nvSpPr>
        <p:spPr/>
        <p:txBody>
          <a:bodyPr/>
          <a:lstStyle/>
          <a:p>
            <a:fld id="{F70E041D-D5FB-4C3D-8A28-83404D3FE7D9}" type="datetimeFigureOut">
              <a:rPr lang="en-US" smtClean="0"/>
              <a:t>11/25/2024</a:t>
            </a:fld>
            <a:endParaRPr lang="en-US"/>
          </a:p>
        </p:txBody>
      </p:sp>
      <p:sp>
        <p:nvSpPr>
          <p:cNvPr id="3" name="Footer Placeholder 2">
            <a:extLst>
              <a:ext uri="{FF2B5EF4-FFF2-40B4-BE49-F238E27FC236}">
                <a16:creationId xmlns:a16="http://schemas.microsoft.com/office/drawing/2014/main" id="{518ECE3F-0E73-E14F-59EC-D3E2E072765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0D2F6E-DEF7-EBA0-8476-CD0B15C42A35}"/>
              </a:ext>
            </a:extLst>
          </p:cNvPr>
          <p:cNvSpPr>
            <a:spLocks noGrp="1"/>
          </p:cNvSpPr>
          <p:nvPr>
            <p:ph type="sldNum" sz="quarter" idx="12"/>
          </p:nvPr>
        </p:nvSpPr>
        <p:spPr/>
        <p:txBody>
          <a:bodyPr/>
          <a:lstStyle/>
          <a:p>
            <a:fld id="{3889341D-12AD-48BF-86F8-BCD644E83ACF}" type="slidenum">
              <a:rPr lang="en-US" smtClean="0"/>
              <a:t>‹#›</a:t>
            </a:fld>
            <a:endParaRPr lang="en-US"/>
          </a:p>
        </p:txBody>
      </p:sp>
    </p:spTree>
    <p:extLst>
      <p:ext uri="{BB962C8B-B14F-4D97-AF65-F5344CB8AC3E}">
        <p14:creationId xmlns:p14="http://schemas.microsoft.com/office/powerpoint/2010/main" val="3343854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142AE-9418-B721-7F4B-8D8032220C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F95418-46D3-A452-8F09-1649F576A1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95B165-77E4-E5B2-5CDA-D0DB40C3C7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54D251-606A-C280-95D1-051FFEC08ECD}"/>
              </a:ext>
            </a:extLst>
          </p:cNvPr>
          <p:cNvSpPr>
            <a:spLocks noGrp="1"/>
          </p:cNvSpPr>
          <p:nvPr>
            <p:ph type="dt" sz="half" idx="10"/>
          </p:nvPr>
        </p:nvSpPr>
        <p:spPr/>
        <p:txBody>
          <a:bodyPr/>
          <a:lstStyle/>
          <a:p>
            <a:fld id="{F70E041D-D5FB-4C3D-8A28-83404D3FE7D9}" type="datetimeFigureOut">
              <a:rPr lang="en-US" smtClean="0"/>
              <a:t>11/25/2024</a:t>
            </a:fld>
            <a:endParaRPr lang="en-US"/>
          </a:p>
        </p:txBody>
      </p:sp>
      <p:sp>
        <p:nvSpPr>
          <p:cNvPr id="6" name="Footer Placeholder 5">
            <a:extLst>
              <a:ext uri="{FF2B5EF4-FFF2-40B4-BE49-F238E27FC236}">
                <a16:creationId xmlns:a16="http://schemas.microsoft.com/office/drawing/2014/main" id="{56EE5FA9-D8E5-D623-BF8A-FCF2834904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B2CA7F-7F37-8C9A-C010-0F7D858B7BC3}"/>
              </a:ext>
            </a:extLst>
          </p:cNvPr>
          <p:cNvSpPr>
            <a:spLocks noGrp="1"/>
          </p:cNvSpPr>
          <p:nvPr>
            <p:ph type="sldNum" sz="quarter" idx="12"/>
          </p:nvPr>
        </p:nvSpPr>
        <p:spPr/>
        <p:txBody>
          <a:bodyPr/>
          <a:lstStyle/>
          <a:p>
            <a:fld id="{3889341D-12AD-48BF-86F8-BCD644E83ACF}" type="slidenum">
              <a:rPr lang="en-US" smtClean="0"/>
              <a:t>‹#›</a:t>
            </a:fld>
            <a:endParaRPr lang="en-US"/>
          </a:p>
        </p:txBody>
      </p:sp>
    </p:spTree>
    <p:extLst>
      <p:ext uri="{BB962C8B-B14F-4D97-AF65-F5344CB8AC3E}">
        <p14:creationId xmlns:p14="http://schemas.microsoft.com/office/powerpoint/2010/main" val="2279738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1FBE2-9DED-660E-59B0-BA753FC24A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56D466-A62C-54BF-8EF0-81290BA2CC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474376-4630-776E-ABD7-3A6E76F269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34E0A7-64E0-38D1-03F3-D7AF18772796}"/>
              </a:ext>
            </a:extLst>
          </p:cNvPr>
          <p:cNvSpPr>
            <a:spLocks noGrp="1"/>
          </p:cNvSpPr>
          <p:nvPr>
            <p:ph type="dt" sz="half" idx="10"/>
          </p:nvPr>
        </p:nvSpPr>
        <p:spPr/>
        <p:txBody>
          <a:bodyPr/>
          <a:lstStyle/>
          <a:p>
            <a:fld id="{F70E041D-D5FB-4C3D-8A28-83404D3FE7D9}" type="datetimeFigureOut">
              <a:rPr lang="en-US" smtClean="0"/>
              <a:t>11/25/2024</a:t>
            </a:fld>
            <a:endParaRPr lang="en-US"/>
          </a:p>
        </p:txBody>
      </p:sp>
      <p:sp>
        <p:nvSpPr>
          <p:cNvPr id="6" name="Footer Placeholder 5">
            <a:extLst>
              <a:ext uri="{FF2B5EF4-FFF2-40B4-BE49-F238E27FC236}">
                <a16:creationId xmlns:a16="http://schemas.microsoft.com/office/drawing/2014/main" id="{7E4082AB-D1CC-ACC7-32EA-6D8F6D58A0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FDB89F-8749-EBAF-C9AA-9DC26F110099}"/>
              </a:ext>
            </a:extLst>
          </p:cNvPr>
          <p:cNvSpPr>
            <a:spLocks noGrp="1"/>
          </p:cNvSpPr>
          <p:nvPr>
            <p:ph type="sldNum" sz="quarter" idx="12"/>
          </p:nvPr>
        </p:nvSpPr>
        <p:spPr/>
        <p:txBody>
          <a:bodyPr/>
          <a:lstStyle/>
          <a:p>
            <a:fld id="{3889341D-12AD-48BF-86F8-BCD644E83ACF}" type="slidenum">
              <a:rPr lang="en-US" smtClean="0"/>
              <a:t>‹#›</a:t>
            </a:fld>
            <a:endParaRPr lang="en-US"/>
          </a:p>
        </p:txBody>
      </p:sp>
    </p:spTree>
    <p:extLst>
      <p:ext uri="{BB962C8B-B14F-4D97-AF65-F5344CB8AC3E}">
        <p14:creationId xmlns:p14="http://schemas.microsoft.com/office/powerpoint/2010/main" val="1073935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AA2F37-CD32-02EA-8FC8-E40B5BF426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6D8B693-51FC-5450-958A-C382B85391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6B26F5-19AE-914F-12AB-AEFAF15065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70E041D-D5FB-4C3D-8A28-83404D3FE7D9}" type="datetimeFigureOut">
              <a:rPr lang="en-US" smtClean="0"/>
              <a:t>11/25/2024</a:t>
            </a:fld>
            <a:endParaRPr lang="en-US"/>
          </a:p>
        </p:txBody>
      </p:sp>
      <p:sp>
        <p:nvSpPr>
          <p:cNvPr id="5" name="Footer Placeholder 4">
            <a:extLst>
              <a:ext uri="{FF2B5EF4-FFF2-40B4-BE49-F238E27FC236}">
                <a16:creationId xmlns:a16="http://schemas.microsoft.com/office/drawing/2014/main" id="{0545D591-FB9F-B3F9-6AE2-536D6FCC40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C29C47A-A1E2-9C9A-4D90-C1345DB577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889341D-12AD-48BF-86F8-BCD644E83ACF}" type="slidenum">
              <a:rPr lang="en-US" smtClean="0"/>
              <a:t>‹#›</a:t>
            </a:fld>
            <a:endParaRPr lang="en-US"/>
          </a:p>
        </p:txBody>
      </p:sp>
      <p:pic>
        <p:nvPicPr>
          <p:cNvPr id="10" name="Picture 9">
            <a:extLst>
              <a:ext uri="{FF2B5EF4-FFF2-40B4-BE49-F238E27FC236}">
                <a16:creationId xmlns:a16="http://schemas.microsoft.com/office/drawing/2014/main" id="{F865AAC3-2D71-9077-212C-F61DF30FB09A}"/>
              </a:ext>
            </a:extLst>
          </p:cNvPr>
          <p:cNvPicPr>
            <a:picLocks noChangeAspect="1"/>
          </p:cNvPicPr>
          <p:nvPr userDrawn="1"/>
        </p:nvPicPr>
        <p:blipFill>
          <a:blip r:embed="rId13">
            <a:alphaModFix amt="20000"/>
            <a:extLst>
              <a:ext uri="{28A0092B-C50C-407E-A947-70E740481C1C}">
                <a14:useLocalDpi xmlns:a14="http://schemas.microsoft.com/office/drawing/2010/main" val="0"/>
              </a:ext>
            </a:extLst>
          </a:blip>
          <a:srcRect/>
          <a:stretch/>
        </p:blipFill>
        <p:spPr>
          <a:xfrm>
            <a:off x="406400" y="228600"/>
            <a:ext cx="11379200" cy="6400800"/>
          </a:xfrm>
          <a:prstGeom prst="rect">
            <a:avLst/>
          </a:prstGeom>
        </p:spPr>
      </p:pic>
    </p:spTree>
    <p:extLst>
      <p:ext uri="{BB962C8B-B14F-4D97-AF65-F5344CB8AC3E}">
        <p14:creationId xmlns:p14="http://schemas.microsoft.com/office/powerpoint/2010/main" val="10225173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3.xml"/><Relationship Id="rId1" Type="http://schemas.openxmlformats.org/officeDocument/2006/relationships/slideLayout" Target="../slideLayouts/slideLayout2.xml"/><Relationship Id="rId5" Type="http://schemas.openxmlformats.org/officeDocument/2006/relationships/slide" Target="slide15.xml"/><Relationship Id="rId4" Type="http://schemas.openxmlformats.org/officeDocument/2006/relationships/slide" Target="slide14.xml"/></Relationships>
</file>

<file path=ppt/slides/_rels/slide13.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slide" Target="slide2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6.png"/><Relationship Id="rId7"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8.png"/><Relationship Id="rId5" Type="http://schemas.microsoft.com/office/2007/relationships/hdphoto" Target="../media/hdphoto1.wdp"/><Relationship Id="rId10" Type="http://schemas.openxmlformats.org/officeDocument/2006/relationships/image" Target="../media/image12.png"/><Relationship Id="rId4" Type="http://schemas.openxmlformats.org/officeDocument/2006/relationships/image" Target="../media/image7.png"/><Relationship Id="rId9" Type="http://schemas.openxmlformats.org/officeDocument/2006/relationships/image" Target="../media/image11.png"/></Relationships>
</file>

<file path=ppt/slides/_rels/slide2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E55E8-2215-372E-69A8-9F15E65604D1}"/>
              </a:ext>
            </a:extLst>
          </p:cNvPr>
          <p:cNvSpPr>
            <a:spLocks noGrp="1"/>
          </p:cNvSpPr>
          <p:nvPr>
            <p:ph type="ctrTitle"/>
          </p:nvPr>
        </p:nvSpPr>
        <p:spPr>
          <a:xfrm>
            <a:off x="1995947" y="1041400"/>
            <a:ext cx="9144000" cy="2930832"/>
          </a:xfrm>
        </p:spPr>
        <p:txBody>
          <a:bodyPr>
            <a:normAutofit/>
          </a:bodyPr>
          <a:lstStyle/>
          <a:p>
            <a:r>
              <a:rPr lang="en-US" sz="6600" dirty="0">
                <a:effectLst>
                  <a:innerShdw blurRad="63500" dist="50800" dir="18900000">
                    <a:prstClr val="black">
                      <a:alpha val="50000"/>
                    </a:prstClr>
                  </a:innerShdw>
                </a:effectLst>
                <a:latin typeface="Rockwell" panose="02060603020205020403" pitchFamily="18" charset="0"/>
              </a:rPr>
              <a:t>Keda in depth </a:t>
            </a:r>
            <a:br>
              <a:rPr lang="en-US" sz="6600" dirty="0">
                <a:latin typeface="Rockwell" panose="02060603020205020403" pitchFamily="18" charset="0"/>
              </a:rPr>
            </a:br>
            <a:r>
              <a:rPr lang="en-US" sz="2000" dirty="0">
                <a:latin typeface="Rockwell" panose="02060603020205020403" pitchFamily="18" charset="0"/>
              </a:rPr>
              <a:t>Kubernetes Event-Driven </a:t>
            </a:r>
            <a:r>
              <a:rPr lang="en-US" sz="2000" dirty="0" err="1">
                <a:latin typeface="Rockwell" panose="02060603020205020403" pitchFamily="18" charset="0"/>
              </a:rPr>
              <a:t>Autoscaler</a:t>
            </a:r>
            <a:endParaRPr lang="en-US" sz="6600" dirty="0">
              <a:latin typeface="Rockwell" panose="02060603020205020403" pitchFamily="18" charset="0"/>
            </a:endParaRPr>
          </a:p>
        </p:txBody>
      </p:sp>
      <p:sp>
        <p:nvSpPr>
          <p:cNvPr id="7" name="Rectangle: Single Corner Rounded 6">
            <a:extLst>
              <a:ext uri="{FF2B5EF4-FFF2-40B4-BE49-F238E27FC236}">
                <a16:creationId xmlns:a16="http://schemas.microsoft.com/office/drawing/2014/main" id="{7F834243-ACC2-613C-0B06-37BB36512295}"/>
              </a:ext>
            </a:extLst>
          </p:cNvPr>
          <p:cNvSpPr/>
          <p:nvPr/>
        </p:nvSpPr>
        <p:spPr>
          <a:xfrm>
            <a:off x="9655278" y="5978013"/>
            <a:ext cx="2222090" cy="599768"/>
          </a:xfrm>
          <a:prstGeom prst="round1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Sabyasachi Nayak</a:t>
            </a:r>
          </a:p>
        </p:txBody>
      </p:sp>
    </p:spTree>
    <p:extLst>
      <p:ext uri="{BB962C8B-B14F-4D97-AF65-F5344CB8AC3E}">
        <p14:creationId xmlns:p14="http://schemas.microsoft.com/office/powerpoint/2010/main" val="122437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0FD59-DD49-E219-8689-20AD4BA954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BE42C1-43F5-CED6-1A12-6B1616FD83E7}"/>
              </a:ext>
            </a:extLst>
          </p:cNvPr>
          <p:cNvSpPr>
            <a:spLocks noGrp="1"/>
          </p:cNvSpPr>
          <p:nvPr>
            <p:ph type="title"/>
          </p:nvPr>
        </p:nvSpPr>
        <p:spPr/>
        <p:txBody>
          <a:bodyPr/>
          <a:lstStyle/>
          <a:p>
            <a:pPr algn="ctr"/>
            <a:r>
              <a:rPr lang="en-US" sz="3600" dirty="0">
                <a:solidFill>
                  <a:schemeClr val="bg1"/>
                </a:solidFill>
                <a:effectLst>
                  <a:glow rad="228600">
                    <a:schemeClr val="accent3">
                      <a:satMod val="175000"/>
                      <a:alpha val="40000"/>
                    </a:schemeClr>
                  </a:glow>
                </a:effectLst>
                <a:latin typeface="Rockwell" panose="02060603020205020403" pitchFamily="18" charset="0"/>
              </a:rPr>
              <a:t>How  KEDA  works</a:t>
            </a:r>
          </a:p>
        </p:txBody>
      </p:sp>
      <p:sp>
        <p:nvSpPr>
          <p:cNvPr id="3" name="Content Placeholder 2">
            <a:extLst>
              <a:ext uri="{FF2B5EF4-FFF2-40B4-BE49-F238E27FC236}">
                <a16:creationId xmlns:a16="http://schemas.microsoft.com/office/drawing/2014/main" id="{A2E2AE5A-38D0-7C92-23C2-87152199E401}"/>
              </a:ext>
            </a:extLst>
          </p:cNvPr>
          <p:cNvSpPr>
            <a:spLocks noGrp="1"/>
          </p:cNvSpPr>
          <p:nvPr>
            <p:ph idx="1"/>
          </p:nvPr>
        </p:nvSpPr>
        <p:spPr/>
        <p:txBody>
          <a:bodyPr/>
          <a:lstStyle/>
          <a:p>
            <a:pPr marL="0" indent="0" algn="l">
              <a:spcBef>
                <a:spcPts val="1875"/>
              </a:spcBef>
              <a:spcAft>
                <a:spcPts val="750"/>
              </a:spcAft>
              <a:buNone/>
            </a:pPr>
            <a:r>
              <a:rPr lang="en-US" b="1" dirty="0">
                <a:solidFill>
                  <a:srgbClr val="1A1A1A"/>
                </a:solidFill>
              </a:rPr>
              <a:t>3</a:t>
            </a:r>
            <a:r>
              <a:rPr lang="en-US" b="1" i="0" dirty="0">
                <a:solidFill>
                  <a:srgbClr val="1A1A1A"/>
                </a:solidFill>
                <a:effectLst/>
              </a:rPr>
              <a:t>. Admission Webhooks</a:t>
            </a:r>
          </a:p>
          <a:p>
            <a:pPr marL="0" indent="0" algn="l">
              <a:spcBef>
                <a:spcPts val="1875"/>
              </a:spcBef>
              <a:spcAft>
                <a:spcPts val="750"/>
              </a:spcAft>
              <a:buNone/>
            </a:pPr>
            <a:r>
              <a:rPr lang="en-US" b="0" i="0" dirty="0">
                <a:solidFill>
                  <a:srgbClr val="061431"/>
                </a:solidFill>
                <a:effectLst/>
                <a:latin typeface="Roboto" panose="02000000000000000000" pitchFamily="2" charset="0"/>
              </a:rPr>
              <a:t>The webhooks enforce configuration rules, ensuring that only valid scaling policies are applied. This prevents misconfigurations that could lead to instability or inefficiency in the cluster.</a:t>
            </a:r>
            <a:endParaRPr lang="en-US" b="1" dirty="0">
              <a:solidFill>
                <a:srgbClr val="1A1A1A"/>
              </a:solidFill>
              <a:latin typeface="Roboto" panose="02000000000000000000" pitchFamily="2" charset="0"/>
            </a:endParaRPr>
          </a:p>
          <a:p>
            <a:pPr marL="0" indent="0" algn="l">
              <a:spcBef>
                <a:spcPts val="1875"/>
              </a:spcBef>
              <a:spcAft>
                <a:spcPts val="750"/>
              </a:spcAft>
              <a:buNone/>
            </a:pPr>
            <a:r>
              <a:rPr lang="en-US" b="0" i="0" dirty="0">
                <a:solidFill>
                  <a:srgbClr val="061431"/>
                </a:solidFill>
                <a:effectLst/>
                <a:latin typeface="Roboto" panose="02000000000000000000" pitchFamily="2" charset="0"/>
              </a:rPr>
              <a:t>They allow for dynamic updates to scaling configurations without requiring application restarts or manual interventions. This means scaling policies can be adjusted on-the-fly based on changing workload patterns.</a:t>
            </a:r>
            <a:endParaRPr lang="en-US" b="1" i="0" dirty="0">
              <a:solidFill>
                <a:srgbClr val="1A1A1A"/>
              </a:solidFill>
              <a:effectLst/>
            </a:endParaRPr>
          </a:p>
        </p:txBody>
      </p:sp>
    </p:spTree>
    <p:extLst>
      <p:ext uri="{BB962C8B-B14F-4D97-AF65-F5344CB8AC3E}">
        <p14:creationId xmlns:p14="http://schemas.microsoft.com/office/powerpoint/2010/main" val="38645163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0B00D-1DD1-C2F4-414A-696DA743A8C3}"/>
              </a:ext>
            </a:extLst>
          </p:cNvPr>
          <p:cNvSpPr>
            <a:spLocks noGrp="1"/>
          </p:cNvSpPr>
          <p:nvPr>
            <p:ph type="title"/>
          </p:nvPr>
        </p:nvSpPr>
        <p:spPr/>
        <p:txBody>
          <a:bodyPr>
            <a:noAutofit/>
          </a:bodyPr>
          <a:lstStyle/>
          <a:p>
            <a:pPr algn="ctr"/>
            <a:br>
              <a:rPr lang="en-US" sz="3600" dirty="0">
                <a:solidFill>
                  <a:schemeClr val="bg1"/>
                </a:solidFill>
                <a:effectLst>
                  <a:glow rad="228600">
                    <a:schemeClr val="accent3">
                      <a:satMod val="175000"/>
                      <a:alpha val="40000"/>
                    </a:schemeClr>
                  </a:glow>
                </a:effectLst>
                <a:latin typeface="Rockwell" panose="02060603020205020403" pitchFamily="18" charset="0"/>
              </a:rPr>
            </a:br>
            <a:r>
              <a:rPr lang="en-US" sz="3600" dirty="0">
                <a:solidFill>
                  <a:schemeClr val="bg1"/>
                </a:solidFill>
                <a:effectLst>
                  <a:glow rad="228600">
                    <a:schemeClr val="accent3">
                      <a:satMod val="175000"/>
                      <a:alpha val="40000"/>
                    </a:schemeClr>
                  </a:glow>
                </a:effectLst>
                <a:latin typeface="Rockwell" panose="02060603020205020403" pitchFamily="18" charset="0"/>
              </a:rPr>
              <a:t>Understanding KEDA’s Architecture</a:t>
            </a:r>
            <a:br>
              <a:rPr lang="en-US" sz="3600" b="1" i="0" dirty="0">
                <a:effectLst/>
                <a:latin typeface="Rockwell" panose="02060603020205020403" pitchFamily="18" charset="0"/>
              </a:rPr>
            </a:br>
            <a:endParaRPr lang="en-US" sz="3600" dirty="0">
              <a:latin typeface="Rockwell" panose="02060603020205020403" pitchFamily="18" charset="0"/>
            </a:endParaRPr>
          </a:p>
        </p:txBody>
      </p:sp>
      <p:sp>
        <p:nvSpPr>
          <p:cNvPr id="3" name="Content Placeholder 2">
            <a:extLst>
              <a:ext uri="{FF2B5EF4-FFF2-40B4-BE49-F238E27FC236}">
                <a16:creationId xmlns:a16="http://schemas.microsoft.com/office/drawing/2014/main" id="{2BE0C2AE-F183-E39B-B8EF-FA82674774B3}"/>
              </a:ext>
            </a:extLst>
          </p:cNvPr>
          <p:cNvSpPr>
            <a:spLocks noGrp="1"/>
          </p:cNvSpPr>
          <p:nvPr>
            <p:ph idx="1"/>
          </p:nvPr>
        </p:nvSpPr>
        <p:spPr>
          <a:xfrm>
            <a:off x="838200" y="1331140"/>
            <a:ext cx="10515600" cy="4144749"/>
          </a:xfrm>
        </p:spPr>
        <p:txBody>
          <a:bodyPr>
            <a:normAutofit/>
          </a:bodyPr>
          <a:lstStyle/>
          <a:p>
            <a:r>
              <a:rPr lang="en-US" dirty="0">
                <a:solidFill>
                  <a:srgbClr val="061431"/>
                </a:solidFill>
              </a:rPr>
              <a:t>KEDA extends the standard autoscaling functionality of Kubernetes by allowing event-driven triggers from outside the cluster. </a:t>
            </a:r>
          </a:p>
          <a:p>
            <a:endParaRPr lang="en-US" dirty="0">
              <a:solidFill>
                <a:srgbClr val="061431"/>
              </a:solidFill>
            </a:endParaRPr>
          </a:p>
          <a:p>
            <a:endParaRPr lang="en-US" dirty="0">
              <a:solidFill>
                <a:srgbClr val="061431"/>
              </a:solidFill>
            </a:endParaRPr>
          </a:p>
          <a:p>
            <a:endParaRPr lang="en-US" dirty="0">
              <a:solidFill>
                <a:srgbClr val="061431"/>
              </a:solidFill>
            </a:endParaRPr>
          </a:p>
          <a:p>
            <a:endParaRPr lang="en-US" dirty="0">
              <a:solidFill>
                <a:srgbClr val="061431"/>
              </a:solidFill>
            </a:endParaRPr>
          </a:p>
          <a:p>
            <a:r>
              <a:rPr lang="en-US" sz="2800" dirty="0">
                <a:solidFill>
                  <a:srgbClr val="061431"/>
                </a:solidFill>
              </a:rPr>
              <a:t>How it does ? </a:t>
            </a:r>
          </a:p>
        </p:txBody>
      </p:sp>
      <p:pic>
        <p:nvPicPr>
          <p:cNvPr id="5122" name="Picture 2" descr="Thinking Emoji Royalty-Free Images, Stock Photos &amp; Pictures ...">
            <a:extLst>
              <a:ext uri="{FF2B5EF4-FFF2-40B4-BE49-F238E27FC236}">
                <a16:creationId xmlns:a16="http://schemas.microsoft.com/office/drawing/2014/main" id="{3ECA6BF3-803F-A17F-C64A-02FD74A3D6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6193" y="2726433"/>
            <a:ext cx="2323125" cy="1713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5722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1250"/>
                                  </p:stCondLst>
                                  <p:childTnLst>
                                    <p:set>
                                      <p:cBhvr>
                                        <p:cTn id="6" dur="1" fill="hold">
                                          <p:stCondLst>
                                            <p:cond delay="0"/>
                                          </p:stCondLst>
                                        </p:cTn>
                                        <p:tgtEl>
                                          <p:spTgt spid="3">
                                            <p:txEl>
                                              <p:pRg st="5" end="5"/>
                                            </p:txEl>
                                          </p:spTgt>
                                        </p:tgtEl>
                                        <p:attrNameLst>
                                          <p:attrName>style.visibility</p:attrName>
                                        </p:attrNameLst>
                                      </p:cBhvr>
                                      <p:to>
                                        <p:strVal val="visible"/>
                                      </p:to>
                                    </p:set>
                                    <p:anim calcmode="lin" valueType="num">
                                      <p:cBhvr additive="base">
                                        <p:cTn id="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9" fill="hold">
                            <p:stCondLst>
                              <p:cond delay="1750"/>
                            </p:stCondLst>
                            <p:childTnLst>
                              <p:par>
                                <p:cTn id="10" presetID="42" presetClass="entr" presetSubtype="0" fill="hold" nodeType="afterEffect">
                                  <p:stCondLst>
                                    <p:cond delay="1250"/>
                                  </p:stCondLst>
                                  <p:childTnLst>
                                    <p:set>
                                      <p:cBhvr>
                                        <p:cTn id="11" dur="1" fill="hold">
                                          <p:stCondLst>
                                            <p:cond delay="0"/>
                                          </p:stCondLst>
                                        </p:cTn>
                                        <p:tgtEl>
                                          <p:spTgt spid="5122"/>
                                        </p:tgtEl>
                                        <p:attrNameLst>
                                          <p:attrName>style.visibility</p:attrName>
                                        </p:attrNameLst>
                                      </p:cBhvr>
                                      <p:to>
                                        <p:strVal val="visible"/>
                                      </p:to>
                                    </p:set>
                                    <p:animEffect transition="in" filter="fade">
                                      <p:cBhvr>
                                        <p:cTn id="12" dur="1000"/>
                                        <p:tgtEl>
                                          <p:spTgt spid="5122"/>
                                        </p:tgtEl>
                                      </p:cBhvr>
                                    </p:animEffect>
                                    <p:anim calcmode="lin" valueType="num">
                                      <p:cBhvr>
                                        <p:cTn id="13" dur="1000" fill="hold"/>
                                        <p:tgtEl>
                                          <p:spTgt spid="5122"/>
                                        </p:tgtEl>
                                        <p:attrNameLst>
                                          <p:attrName>ppt_x</p:attrName>
                                        </p:attrNameLst>
                                      </p:cBhvr>
                                      <p:tavLst>
                                        <p:tav tm="0">
                                          <p:val>
                                            <p:strVal val="#ppt_x"/>
                                          </p:val>
                                        </p:tav>
                                        <p:tav tm="100000">
                                          <p:val>
                                            <p:strVal val="#ppt_x"/>
                                          </p:val>
                                        </p:tav>
                                      </p:tavLst>
                                    </p:anim>
                                    <p:anim calcmode="lin" valueType="num">
                                      <p:cBhvr>
                                        <p:cTn id="14" dur="1000" fill="hold"/>
                                        <p:tgtEl>
                                          <p:spTgt spid="51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2C63F-589C-21F1-215D-F31B6B902911}"/>
              </a:ext>
            </a:extLst>
          </p:cNvPr>
          <p:cNvSpPr>
            <a:spLocks noGrp="1"/>
          </p:cNvSpPr>
          <p:nvPr>
            <p:ph type="title"/>
          </p:nvPr>
        </p:nvSpPr>
        <p:spPr/>
        <p:txBody>
          <a:bodyPr/>
          <a:lstStyle/>
          <a:p>
            <a:pPr algn="ctr"/>
            <a:r>
              <a:rPr lang="en-US" sz="3600" dirty="0">
                <a:solidFill>
                  <a:schemeClr val="bg1"/>
                </a:solidFill>
                <a:effectLst>
                  <a:glow rad="228600">
                    <a:schemeClr val="accent3">
                      <a:satMod val="175000"/>
                      <a:alpha val="40000"/>
                    </a:schemeClr>
                  </a:glow>
                </a:effectLst>
                <a:latin typeface="Rockwell" panose="02060603020205020403" pitchFamily="18" charset="0"/>
              </a:rPr>
              <a:t>Understanding KEDA’s Architecture</a:t>
            </a:r>
          </a:p>
        </p:txBody>
      </p:sp>
      <p:sp>
        <p:nvSpPr>
          <p:cNvPr id="3" name="Content Placeholder 2">
            <a:extLst>
              <a:ext uri="{FF2B5EF4-FFF2-40B4-BE49-F238E27FC236}">
                <a16:creationId xmlns:a16="http://schemas.microsoft.com/office/drawing/2014/main" id="{4F215F0D-56B9-E4F7-A496-B3D16FB8150D}"/>
              </a:ext>
            </a:extLst>
          </p:cNvPr>
          <p:cNvSpPr>
            <a:spLocks noGrp="1"/>
          </p:cNvSpPr>
          <p:nvPr>
            <p:ph idx="1"/>
          </p:nvPr>
        </p:nvSpPr>
        <p:spPr>
          <a:xfrm>
            <a:off x="838200" y="1304420"/>
            <a:ext cx="10515600" cy="4866637"/>
          </a:xfrm>
        </p:spPr>
        <p:txBody>
          <a:bodyPr/>
          <a:lstStyle/>
          <a:p>
            <a:pPr marL="0" indent="0">
              <a:buNone/>
            </a:pPr>
            <a:r>
              <a:rPr lang="en-US" b="1" dirty="0"/>
              <a:t>KEDA Components and Internals:</a:t>
            </a:r>
          </a:p>
          <a:p>
            <a:pPr marL="0" indent="0">
              <a:buNone/>
            </a:pPr>
            <a:endParaRPr lang="en-US" b="1" dirty="0"/>
          </a:p>
        </p:txBody>
      </p:sp>
      <p:sp>
        <p:nvSpPr>
          <p:cNvPr id="6" name="Rectangle 5">
            <a:hlinkClick r:id="rId2" action="ppaction://hlinksldjump"/>
            <a:extLst>
              <a:ext uri="{FF2B5EF4-FFF2-40B4-BE49-F238E27FC236}">
                <a16:creationId xmlns:a16="http://schemas.microsoft.com/office/drawing/2014/main" id="{9161BF88-51CC-2F28-48B6-D95EB48C10BF}"/>
              </a:ext>
            </a:extLst>
          </p:cNvPr>
          <p:cNvSpPr/>
          <p:nvPr/>
        </p:nvSpPr>
        <p:spPr>
          <a:xfrm flipH="1">
            <a:off x="855406" y="1846844"/>
            <a:ext cx="4945626" cy="511738"/>
          </a:xfrm>
          <a:prstGeom prst="rect">
            <a:avLst/>
          </a:prstGeom>
          <a:gradFill flip="none" rotWithShape="1">
            <a:gsLst>
              <a:gs pos="0">
                <a:schemeClr val="tx1">
                  <a:lumMod val="65000"/>
                  <a:lumOff val="35000"/>
                  <a:shade val="30000"/>
                  <a:satMod val="115000"/>
                </a:schemeClr>
              </a:gs>
              <a:gs pos="50000">
                <a:schemeClr val="tx1">
                  <a:lumMod val="65000"/>
                  <a:lumOff val="35000"/>
                  <a:shade val="67500"/>
                  <a:satMod val="115000"/>
                </a:schemeClr>
              </a:gs>
              <a:gs pos="100000">
                <a:schemeClr val="tx1">
                  <a:lumMod val="65000"/>
                  <a:lumOff val="35000"/>
                  <a:shade val="100000"/>
                  <a:satMod val="1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KEDA Operator</a:t>
            </a:r>
          </a:p>
        </p:txBody>
      </p:sp>
      <p:sp>
        <p:nvSpPr>
          <p:cNvPr id="7" name="Rectangle 6">
            <a:hlinkClick r:id="rId3" action="ppaction://hlinksldjump"/>
            <a:extLst>
              <a:ext uri="{FF2B5EF4-FFF2-40B4-BE49-F238E27FC236}">
                <a16:creationId xmlns:a16="http://schemas.microsoft.com/office/drawing/2014/main" id="{AD69A691-4C1C-9661-9CFE-71B984433863}"/>
              </a:ext>
            </a:extLst>
          </p:cNvPr>
          <p:cNvSpPr/>
          <p:nvPr/>
        </p:nvSpPr>
        <p:spPr>
          <a:xfrm flipH="1">
            <a:off x="855406" y="2559321"/>
            <a:ext cx="4945626" cy="511738"/>
          </a:xfrm>
          <a:prstGeom prst="rect">
            <a:avLst/>
          </a:prstGeom>
          <a:gradFill flip="none" rotWithShape="1">
            <a:gsLst>
              <a:gs pos="0">
                <a:schemeClr val="tx2">
                  <a:lumMod val="75000"/>
                  <a:lumOff val="25000"/>
                  <a:shade val="30000"/>
                  <a:satMod val="115000"/>
                </a:schemeClr>
              </a:gs>
              <a:gs pos="50000">
                <a:schemeClr val="tx2">
                  <a:lumMod val="75000"/>
                  <a:lumOff val="25000"/>
                  <a:shade val="67500"/>
                  <a:satMod val="115000"/>
                </a:schemeClr>
              </a:gs>
              <a:gs pos="100000">
                <a:schemeClr val="tx2">
                  <a:lumMod val="75000"/>
                  <a:lumOff val="25000"/>
                  <a:shade val="100000"/>
                  <a:satMod val="1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Scaled Object</a:t>
            </a:r>
          </a:p>
        </p:txBody>
      </p:sp>
      <p:sp>
        <p:nvSpPr>
          <p:cNvPr id="8" name="Rectangle 7">
            <a:hlinkClick r:id="rId4" action="ppaction://hlinksldjump"/>
            <a:extLst>
              <a:ext uri="{FF2B5EF4-FFF2-40B4-BE49-F238E27FC236}">
                <a16:creationId xmlns:a16="http://schemas.microsoft.com/office/drawing/2014/main" id="{B5139E8D-7528-A758-2047-15B1DDCF3FEB}"/>
              </a:ext>
            </a:extLst>
          </p:cNvPr>
          <p:cNvSpPr/>
          <p:nvPr/>
        </p:nvSpPr>
        <p:spPr>
          <a:xfrm flipH="1">
            <a:off x="838200" y="3271798"/>
            <a:ext cx="4945626" cy="511738"/>
          </a:xfrm>
          <a:prstGeom prst="rect">
            <a:avLst/>
          </a:prstGeom>
          <a:gradFill flip="none" rotWithShape="1">
            <a:gsLst>
              <a:gs pos="0">
                <a:schemeClr val="accent4">
                  <a:lumMod val="50000"/>
                  <a:shade val="30000"/>
                  <a:satMod val="115000"/>
                </a:schemeClr>
              </a:gs>
              <a:gs pos="50000">
                <a:schemeClr val="accent4">
                  <a:lumMod val="50000"/>
                  <a:shade val="67500"/>
                  <a:satMod val="115000"/>
                </a:schemeClr>
              </a:gs>
              <a:gs pos="100000">
                <a:schemeClr val="accent4">
                  <a:lumMod val="50000"/>
                  <a:shade val="100000"/>
                  <a:satMod val="1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ScaledJob</a:t>
            </a:r>
            <a:endParaRPr lang="en-US" dirty="0"/>
          </a:p>
        </p:txBody>
      </p:sp>
      <p:sp>
        <p:nvSpPr>
          <p:cNvPr id="9" name="Rectangle 8">
            <a:hlinkClick r:id="rId4" action="ppaction://hlinksldjump"/>
            <a:extLst>
              <a:ext uri="{FF2B5EF4-FFF2-40B4-BE49-F238E27FC236}">
                <a16:creationId xmlns:a16="http://schemas.microsoft.com/office/drawing/2014/main" id="{0D3F4731-0F6D-A1B5-C927-9CF3866C35AF}"/>
              </a:ext>
            </a:extLst>
          </p:cNvPr>
          <p:cNvSpPr/>
          <p:nvPr/>
        </p:nvSpPr>
        <p:spPr>
          <a:xfrm flipH="1">
            <a:off x="855406" y="3984275"/>
            <a:ext cx="4945626" cy="511738"/>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External Scalers</a:t>
            </a:r>
          </a:p>
        </p:txBody>
      </p:sp>
      <p:sp>
        <p:nvSpPr>
          <p:cNvPr id="10" name="Content Placeholder 2">
            <a:extLst>
              <a:ext uri="{FF2B5EF4-FFF2-40B4-BE49-F238E27FC236}">
                <a16:creationId xmlns:a16="http://schemas.microsoft.com/office/drawing/2014/main" id="{5149EC17-AEC4-9AFF-7C7C-14C67399053F}"/>
              </a:ext>
            </a:extLst>
          </p:cNvPr>
          <p:cNvSpPr txBox="1">
            <a:spLocks/>
          </p:cNvSpPr>
          <p:nvPr/>
        </p:nvSpPr>
        <p:spPr>
          <a:xfrm>
            <a:off x="990600" y="1310326"/>
            <a:ext cx="10515600" cy="5019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Roboto" panose="02000000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b="1" dirty="0"/>
          </a:p>
          <a:p>
            <a:pPr marL="0" indent="0">
              <a:buFont typeface="Arial" panose="020B0604020202020204" pitchFamily="34" charset="0"/>
              <a:buNone/>
            </a:pPr>
            <a:endParaRPr lang="en-US" b="1" dirty="0"/>
          </a:p>
        </p:txBody>
      </p:sp>
      <p:sp>
        <p:nvSpPr>
          <p:cNvPr id="11" name="Rectangle 10">
            <a:hlinkClick r:id="rId5" action="ppaction://hlinksldjump"/>
            <a:extLst>
              <a:ext uri="{FF2B5EF4-FFF2-40B4-BE49-F238E27FC236}">
                <a16:creationId xmlns:a16="http://schemas.microsoft.com/office/drawing/2014/main" id="{72FAD4C6-7FF4-040A-2996-963C7AABEC91}"/>
              </a:ext>
            </a:extLst>
          </p:cNvPr>
          <p:cNvSpPr/>
          <p:nvPr/>
        </p:nvSpPr>
        <p:spPr>
          <a:xfrm flipH="1">
            <a:off x="855406" y="4696752"/>
            <a:ext cx="4945626" cy="511738"/>
          </a:xfrm>
          <a:prstGeom prst="rect">
            <a:avLst/>
          </a:prstGeom>
          <a:gradFill flip="none" rotWithShape="1">
            <a:gsLst>
              <a:gs pos="0">
                <a:schemeClr val="bg1">
                  <a:lumMod val="50000"/>
                  <a:shade val="30000"/>
                  <a:satMod val="115000"/>
                </a:schemeClr>
              </a:gs>
              <a:gs pos="50000">
                <a:schemeClr val="bg1">
                  <a:lumMod val="50000"/>
                  <a:shade val="67500"/>
                  <a:satMod val="115000"/>
                </a:schemeClr>
              </a:gs>
              <a:gs pos="100000">
                <a:schemeClr val="bg1">
                  <a:lumMod val="50000"/>
                  <a:shade val="100000"/>
                  <a:satMod val="1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Metrics Adapter</a:t>
            </a:r>
          </a:p>
        </p:txBody>
      </p:sp>
      <p:sp>
        <p:nvSpPr>
          <p:cNvPr id="12" name="Rectangle 11">
            <a:extLst>
              <a:ext uri="{FF2B5EF4-FFF2-40B4-BE49-F238E27FC236}">
                <a16:creationId xmlns:a16="http://schemas.microsoft.com/office/drawing/2014/main" id="{8DE303B5-D8E7-CAED-D8FA-E827AE936554}"/>
              </a:ext>
            </a:extLst>
          </p:cNvPr>
          <p:cNvSpPr/>
          <p:nvPr/>
        </p:nvSpPr>
        <p:spPr>
          <a:xfrm flipH="1">
            <a:off x="855406" y="5409229"/>
            <a:ext cx="4945626" cy="511738"/>
          </a:xfrm>
          <a:prstGeom prst="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Trigger </a:t>
            </a:r>
            <a:r>
              <a:rPr lang="en-US" dirty="0">
                <a:hlinkClick r:id="rId5" action="ppaction://hlinksldjump"/>
              </a:rPr>
              <a:t>Authentication</a:t>
            </a:r>
            <a:endParaRPr lang="en-US" dirty="0"/>
          </a:p>
        </p:txBody>
      </p:sp>
      <p:sp>
        <p:nvSpPr>
          <p:cNvPr id="13" name="Rectangle 12">
            <a:extLst>
              <a:ext uri="{FF2B5EF4-FFF2-40B4-BE49-F238E27FC236}">
                <a16:creationId xmlns:a16="http://schemas.microsoft.com/office/drawing/2014/main" id="{AD74665B-2472-B8B0-000F-C726E684DE4D}"/>
              </a:ext>
            </a:extLst>
          </p:cNvPr>
          <p:cNvSpPr/>
          <p:nvPr/>
        </p:nvSpPr>
        <p:spPr>
          <a:xfrm flipH="1">
            <a:off x="855406" y="6121707"/>
            <a:ext cx="4945626" cy="511738"/>
          </a:xfrm>
          <a:prstGeom prst="rec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HPA</a:t>
            </a:r>
          </a:p>
        </p:txBody>
      </p:sp>
    </p:spTree>
    <p:extLst>
      <p:ext uri="{BB962C8B-B14F-4D97-AF65-F5344CB8AC3E}">
        <p14:creationId xmlns:p14="http://schemas.microsoft.com/office/powerpoint/2010/main" val="23880081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0-#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0-#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0-#ppt_w/2"/>
                                          </p:val>
                                        </p:tav>
                                        <p:tav tm="100000">
                                          <p:val>
                                            <p:strVal val="#ppt_x"/>
                                          </p:val>
                                        </p:tav>
                                      </p:tavLst>
                                    </p:anim>
                                    <p:anim calcmode="lin" valueType="num">
                                      <p:cBhvr additive="base">
                                        <p:cTn id="26"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0-#ppt_w/2"/>
                                          </p:val>
                                        </p:tav>
                                        <p:tav tm="100000">
                                          <p:val>
                                            <p:strVal val="#ppt_x"/>
                                          </p:val>
                                        </p:tav>
                                      </p:tavLst>
                                    </p:anim>
                                    <p:anim calcmode="lin" valueType="num">
                                      <p:cBhvr additive="base">
                                        <p:cTn id="32"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0-#ppt_w/2"/>
                                          </p:val>
                                        </p:tav>
                                        <p:tav tm="100000">
                                          <p:val>
                                            <p:strVal val="#ppt_x"/>
                                          </p:val>
                                        </p:tav>
                                      </p:tavLst>
                                    </p:anim>
                                    <p:anim calcmode="lin" valueType="num">
                                      <p:cBhvr additive="base">
                                        <p:cTn id="4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1" grpId="0" animBg="1"/>
      <p:bldP spid="12" grpId="0" animBg="1"/>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52CCC-C973-2A1B-6C7F-408A5BD64659}"/>
              </a:ext>
            </a:extLst>
          </p:cNvPr>
          <p:cNvSpPr>
            <a:spLocks noGrp="1"/>
          </p:cNvSpPr>
          <p:nvPr>
            <p:ph type="title"/>
          </p:nvPr>
        </p:nvSpPr>
        <p:spPr/>
        <p:txBody>
          <a:bodyPr>
            <a:normAutofit/>
          </a:bodyPr>
          <a:lstStyle/>
          <a:p>
            <a:pPr algn="ctr"/>
            <a:r>
              <a:rPr lang="en-US" sz="3600" dirty="0">
                <a:solidFill>
                  <a:schemeClr val="bg1"/>
                </a:solidFill>
                <a:effectLst>
                  <a:glow rad="228600">
                    <a:schemeClr val="accent3">
                      <a:satMod val="175000"/>
                      <a:alpha val="40000"/>
                    </a:schemeClr>
                  </a:glow>
                </a:effectLst>
                <a:latin typeface="Rockwell" panose="02060603020205020403" pitchFamily="18" charset="0"/>
              </a:rPr>
              <a:t>KEDA’s Architecture In depth</a:t>
            </a:r>
            <a:endParaRPr lang="en-US" sz="3600" dirty="0"/>
          </a:p>
        </p:txBody>
      </p:sp>
      <p:sp>
        <p:nvSpPr>
          <p:cNvPr id="4" name="Rectangle 1">
            <a:extLst>
              <a:ext uri="{FF2B5EF4-FFF2-40B4-BE49-F238E27FC236}">
                <a16:creationId xmlns:a16="http://schemas.microsoft.com/office/drawing/2014/main" id="{F0113BFD-5EBF-350C-4495-7EBEA0622231}"/>
              </a:ext>
            </a:extLst>
          </p:cNvPr>
          <p:cNvSpPr>
            <a:spLocks noGrp="1" noChangeArrowheads="1"/>
          </p:cNvSpPr>
          <p:nvPr>
            <p:ph idx="1"/>
          </p:nvPr>
        </p:nvSpPr>
        <p:spPr bwMode="auto">
          <a:xfrm>
            <a:off x="838199" y="1886062"/>
            <a:ext cx="10515601"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1" dirty="0"/>
              <a:t>1. KEDA Controller (Operator)</a:t>
            </a: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Ensures the creation and management of HPAs based on the scaling criteria defined in the custom </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rPr>
              <a:t>  resources.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Watches custom resources like </a:t>
            </a:r>
            <a:r>
              <a:rPr kumimoji="0" lang="en-US" altLang="en-US" b="0" i="0" u="none" strike="noStrike" cap="none" normalizeH="0" baseline="0" dirty="0" err="1">
                <a:ln>
                  <a:noFill/>
                </a:ln>
                <a:solidFill>
                  <a:schemeClr val="tx1"/>
                </a:solidFill>
                <a:effectLst/>
              </a:rPr>
              <a:t>ScaledObject</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err="1">
                <a:ln>
                  <a:noFill/>
                </a:ln>
                <a:solidFill>
                  <a:schemeClr val="tx1"/>
                </a:solidFill>
                <a:effectLst/>
              </a:rPr>
              <a:t>ScaledJob</a:t>
            </a:r>
            <a:r>
              <a:rPr kumimoji="0" lang="en-US" altLang="en-US" b="0" i="0" u="none" strike="noStrike" cap="none" normalizeH="0" baseline="0" dirty="0">
                <a:ln>
                  <a:noFill/>
                </a:ln>
                <a:solidFill>
                  <a:schemeClr val="tx1"/>
                </a:solidFill>
                <a:effectLst/>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 Handles communication with external systems via Scalers.</a:t>
            </a:r>
          </a:p>
        </p:txBody>
      </p:sp>
      <p:sp>
        <p:nvSpPr>
          <p:cNvPr id="11" name="Arrow: Curved Left 10">
            <a:hlinkClick r:id="rId2" action="ppaction://hlinksldjump"/>
            <a:extLst>
              <a:ext uri="{FF2B5EF4-FFF2-40B4-BE49-F238E27FC236}">
                <a16:creationId xmlns:a16="http://schemas.microsoft.com/office/drawing/2014/main" id="{5CDDC1F6-6FEA-0A82-68F0-4F4E3CA888A0}"/>
              </a:ext>
            </a:extLst>
          </p:cNvPr>
          <p:cNvSpPr/>
          <p:nvPr/>
        </p:nvSpPr>
        <p:spPr>
          <a:xfrm>
            <a:off x="11422625" y="6538452"/>
            <a:ext cx="769375" cy="319548"/>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98864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40DD195-6643-1625-E6AF-5A3D2ECCED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6D842C-05BD-A97B-4ABD-AC972337489E}"/>
              </a:ext>
            </a:extLst>
          </p:cNvPr>
          <p:cNvSpPr>
            <a:spLocks noGrp="1"/>
          </p:cNvSpPr>
          <p:nvPr>
            <p:ph type="title"/>
          </p:nvPr>
        </p:nvSpPr>
        <p:spPr/>
        <p:txBody>
          <a:bodyPr>
            <a:normAutofit/>
          </a:bodyPr>
          <a:lstStyle/>
          <a:p>
            <a:pPr algn="ctr"/>
            <a:r>
              <a:rPr lang="en-US" sz="3600" dirty="0">
                <a:solidFill>
                  <a:schemeClr val="bg1"/>
                </a:solidFill>
                <a:effectLst>
                  <a:glow rad="228600">
                    <a:schemeClr val="accent3">
                      <a:satMod val="175000"/>
                      <a:alpha val="40000"/>
                    </a:schemeClr>
                  </a:glow>
                </a:effectLst>
                <a:latin typeface="Rockwell" panose="02060603020205020403" pitchFamily="18" charset="0"/>
              </a:rPr>
              <a:t>KEDA’s Architecture In depth</a:t>
            </a:r>
            <a:endParaRPr lang="en-US" sz="3600" dirty="0"/>
          </a:p>
        </p:txBody>
      </p:sp>
      <p:sp>
        <p:nvSpPr>
          <p:cNvPr id="4" name="Rectangle 1">
            <a:extLst>
              <a:ext uri="{FF2B5EF4-FFF2-40B4-BE49-F238E27FC236}">
                <a16:creationId xmlns:a16="http://schemas.microsoft.com/office/drawing/2014/main" id="{73B6E2E3-C42E-2738-980B-8CD684F844B6}"/>
              </a:ext>
            </a:extLst>
          </p:cNvPr>
          <p:cNvSpPr>
            <a:spLocks noGrp="1" noChangeArrowheads="1"/>
          </p:cNvSpPr>
          <p:nvPr>
            <p:ph idx="1"/>
          </p:nvPr>
        </p:nvSpPr>
        <p:spPr bwMode="auto">
          <a:xfrm>
            <a:off x="838199" y="1059746"/>
            <a:ext cx="10515601"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50000"/>
              </a:lnSpc>
              <a:buNone/>
            </a:pPr>
            <a:r>
              <a:rPr lang="en-US" b="1" dirty="0"/>
              <a:t>2.ScaledJob</a:t>
            </a:r>
          </a:p>
          <a:p>
            <a:pPr marL="0" indent="0">
              <a:lnSpc>
                <a:spcPct val="150000"/>
              </a:lnSpc>
              <a:buNone/>
            </a:pPr>
            <a:r>
              <a:rPr lang="en-US" b="1" dirty="0"/>
              <a:t>Role</a:t>
            </a:r>
            <a:r>
              <a:rPr lang="en-US" dirty="0"/>
              <a:t>: A CRD similar to </a:t>
            </a:r>
            <a:r>
              <a:rPr lang="en-US" dirty="0" err="1"/>
              <a:t>ScaledObject</a:t>
            </a:r>
            <a:r>
              <a:rPr lang="en-US" dirty="0"/>
              <a:t> but tailored for batch jobs instead of deployments.</a:t>
            </a:r>
          </a:p>
          <a:p>
            <a:pPr marL="0" indent="0">
              <a:lnSpc>
                <a:spcPct val="150000"/>
              </a:lnSpc>
              <a:buNone/>
            </a:pPr>
            <a:r>
              <a:rPr lang="en-US" b="1" dirty="0"/>
              <a:t>Attributes</a:t>
            </a:r>
            <a:r>
              <a:rPr lang="en-US" dirty="0"/>
              <a:t>:</a:t>
            </a:r>
          </a:p>
          <a:p>
            <a:pPr marL="742950" lvl="1" indent="-285750">
              <a:lnSpc>
                <a:spcPct val="150000"/>
              </a:lnSpc>
              <a:buFont typeface="Arial" panose="020B0604020202020204" pitchFamily="34" charset="0"/>
              <a:buChar char="•"/>
            </a:pPr>
            <a:r>
              <a:rPr lang="en-US" dirty="0"/>
              <a:t>Triggers: External event sources that determine when jobs should be started.</a:t>
            </a:r>
          </a:p>
          <a:p>
            <a:pPr marL="742950" lvl="1" indent="-285750">
              <a:lnSpc>
                <a:spcPct val="150000"/>
              </a:lnSpc>
              <a:buFont typeface="Arial" panose="020B0604020202020204" pitchFamily="34" charset="0"/>
              <a:buChar char="•"/>
            </a:pPr>
            <a:r>
              <a:rPr lang="en-US" dirty="0"/>
              <a:t>Concurrency limits, polling intervals, retry mechanisms.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
        <p:nvSpPr>
          <p:cNvPr id="8" name="TextBox 7">
            <a:extLst>
              <a:ext uri="{FF2B5EF4-FFF2-40B4-BE49-F238E27FC236}">
                <a16:creationId xmlns:a16="http://schemas.microsoft.com/office/drawing/2014/main" id="{419A8626-90A0-0E5C-85D7-55F2250DFCBF}"/>
              </a:ext>
            </a:extLst>
          </p:cNvPr>
          <p:cNvSpPr txBox="1"/>
          <p:nvPr/>
        </p:nvSpPr>
        <p:spPr>
          <a:xfrm>
            <a:off x="838200" y="3824748"/>
            <a:ext cx="10515600" cy="3000821"/>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cs typeface="Roboto" panose="02000000000000000000" pitchFamily="2" charset="0"/>
              </a:rPr>
              <a:t>3. External Scalers</a:t>
            </a:r>
          </a:p>
          <a:p>
            <a:endParaRPr lang="en-US" b="1" dirty="0"/>
          </a:p>
          <a:p>
            <a:pPr>
              <a:lnSpc>
                <a:spcPct val="150000"/>
              </a:lnSpc>
            </a:pPr>
            <a:r>
              <a:rPr lang="en-US" dirty="0">
                <a:latin typeface="Roboto" panose="02000000000000000000" pitchFamily="2" charset="0"/>
                <a:ea typeface="Roboto" panose="02000000000000000000" pitchFamily="2" charset="0"/>
                <a:cs typeface="Roboto" panose="02000000000000000000" pitchFamily="2" charset="0"/>
              </a:rPr>
              <a:t>Role: Components that interact with external systems to retrieve metrics or events.</a:t>
            </a:r>
          </a:p>
          <a:p>
            <a:pPr>
              <a:lnSpc>
                <a:spcPct val="150000"/>
              </a:lnSpc>
            </a:pPr>
            <a:r>
              <a:rPr lang="en-US" dirty="0">
                <a:latin typeface="Roboto" panose="02000000000000000000" pitchFamily="2" charset="0"/>
                <a:ea typeface="Roboto" panose="02000000000000000000" pitchFamily="2" charset="0"/>
                <a:cs typeface="Roboto" panose="02000000000000000000" pitchFamily="2" charset="0"/>
              </a:rPr>
              <a:t>Functionality:</a:t>
            </a:r>
          </a:p>
          <a:p>
            <a:pPr>
              <a:lnSpc>
                <a:spcPct val="150000"/>
              </a:lnSpc>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Connect to external systems (e.g., Prometheus, Kafka, AWS SQS, Azure Monitor).</a:t>
            </a:r>
          </a:p>
          <a:p>
            <a:pPr>
              <a:lnSpc>
                <a:spcPct val="150000"/>
              </a:lnSpc>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Fetch relevant metrics or event counts.</a:t>
            </a:r>
          </a:p>
          <a:p>
            <a:pPr>
              <a:lnSpc>
                <a:spcPct val="150000"/>
              </a:lnSpc>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Provide these metrics to the controller for scaling decisions.</a:t>
            </a:r>
          </a:p>
          <a:p>
            <a:endParaRPr lang="en-US" dirty="0"/>
          </a:p>
        </p:txBody>
      </p:sp>
      <p:sp>
        <p:nvSpPr>
          <p:cNvPr id="3" name="Arrow: Curved Left 2">
            <a:hlinkClick r:id="rId3" action="ppaction://hlinksldjump"/>
            <a:extLst>
              <a:ext uri="{FF2B5EF4-FFF2-40B4-BE49-F238E27FC236}">
                <a16:creationId xmlns:a16="http://schemas.microsoft.com/office/drawing/2014/main" id="{1F1A8F70-2CC3-A47E-E044-7782165B8435}"/>
              </a:ext>
            </a:extLst>
          </p:cNvPr>
          <p:cNvSpPr/>
          <p:nvPr/>
        </p:nvSpPr>
        <p:spPr>
          <a:xfrm>
            <a:off x="11422625" y="6538452"/>
            <a:ext cx="769375" cy="319548"/>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130383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3BC1203-C7FC-8BC1-BC95-E5FFC908BF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021685-5BCB-FE77-1D7E-A9C691F180D3}"/>
              </a:ext>
            </a:extLst>
          </p:cNvPr>
          <p:cNvSpPr>
            <a:spLocks noGrp="1"/>
          </p:cNvSpPr>
          <p:nvPr>
            <p:ph type="title"/>
          </p:nvPr>
        </p:nvSpPr>
        <p:spPr/>
        <p:txBody>
          <a:bodyPr>
            <a:normAutofit/>
          </a:bodyPr>
          <a:lstStyle/>
          <a:p>
            <a:pPr algn="ctr"/>
            <a:r>
              <a:rPr lang="en-US" sz="3600" dirty="0">
                <a:solidFill>
                  <a:schemeClr val="bg1"/>
                </a:solidFill>
                <a:effectLst>
                  <a:glow rad="228600">
                    <a:schemeClr val="accent3">
                      <a:satMod val="175000"/>
                      <a:alpha val="40000"/>
                    </a:schemeClr>
                  </a:glow>
                </a:effectLst>
                <a:latin typeface="Rockwell" panose="02060603020205020403" pitchFamily="18" charset="0"/>
              </a:rPr>
              <a:t>KEDA’s Architecture In depth</a:t>
            </a:r>
            <a:endParaRPr lang="en-US" sz="3600" dirty="0"/>
          </a:p>
        </p:txBody>
      </p:sp>
      <p:sp>
        <p:nvSpPr>
          <p:cNvPr id="6" name="Content Placeholder 5">
            <a:extLst>
              <a:ext uri="{FF2B5EF4-FFF2-40B4-BE49-F238E27FC236}">
                <a16:creationId xmlns:a16="http://schemas.microsoft.com/office/drawing/2014/main" id="{1BBAD440-7274-508F-7531-DE8DD1C87D92}"/>
              </a:ext>
            </a:extLst>
          </p:cNvPr>
          <p:cNvSpPr>
            <a:spLocks noGrp="1"/>
          </p:cNvSpPr>
          <p:nvPr>
            <p:ph idx="1"/>
          </p:nvPr>
        </p:nvSpPr>
        <p:spPr>
          <a:xfrm>
            <a:off x="838200" y="1310326"/>
            <a:ext cx="10515600" cy="5316616"/>
          </a:xfrm>
        </p:spPr>
        <p:txBody>
          <a:bodyPr/>
          <a:lstStyle/>
          <a:p>
            <a:pPr marL="0" indent="0">
              <a:buNone/>
            </a:pPr>
            <a:r>
              <a:rPr lang="en-US" b="1" dirty="0"/>
              <a:t>4. Metrics Server</a:t>
            </a:r>
          </a:p>
          <a:p>
            <a:pPr>
              <a:buFont typeface="Arial" panose="020B0604020202020204" pitchFamily="34" charset="0"/>
              <a:buChar char="•"/>
            </a:pPr>
            <a:r>
              <a:rPr lang="en-US" b="1" dirty="0"/>
              <a:t>Role</a:t>
            </a:r>
            <a:r>
              <a:rPr lang="en-US" dirty="0"/>
              <a:t>: An internal component of KEDA that acts as an adapter to expose external metrics to Kubernetes.</a:t>
            </a:r>
          </a:p>
          <a:p>
            <a:pPr>
              <a:buFont typeface="Arial" panose="020B0604020202020204" pitchFamily="34" charset="0"/>
              <a:buChar char="•"/>
            </a:pPr>
            <a:r>
              <a:rPr lang="en-US" b="1" dirty="0"/>
              <a:t>Functionality</a:t>
            </a:r>
            <a:r>
              <a:rPr lang="en-US" dirty="0"/>
              <a:t>:</a:t>
            </a:r>
          </a:p>
          <a:p>
            <a:pPr marL="742950" lvl="1" indent="-285750">
              <a:buFont typeface="Arial" panose="020B0604020202020204" pitchFamily="34" charset="0"/>
              <a:buChar char="•"/>
            </a:pPr>
            <a:r>
              <a:rPr lang="en-US" dirty="0"/>
              <a:t>Translates external event data or metrics into a Kubernetes-compatible format.</a:t>
            </a:r>
          </a:p>
          <a:p>
            <a:pPr marL="742950" lvl="1" indent="-285750">
              <a:buFont typeface="Arial" panose="020B0604020202020204" pitchFamily="34" charset="0"/>
              <a:buChar char="•"/>
            </a:pPr>
            <a:r>
              <a:rPr lang="en-US" dirty="0"/>
              <a:t>Integrates with Kubernetes Metrics API to allow HPAs to use these metrics.</a:t>
            </a:r>
          </a:p>
          <a:p>
            <a:r>
              <a:rPr lang="en-US" b="1" dirty="0">
                <a:hlinkClick r:id="rId2" action="ppaction://hlinksldjump"/>
              </a:rPr>
              <a:t>Why  is it needed?</a:t>
            </a:r>
            <a:endParaRPr lang="en-US" b="1" dirty="0"/>
          </a:p>
        </p:txBody>
      </p:sp>
      <p:sp>
        <p:nvSpPr>
          <p:cNvPr id="9" name="TextBox 8">
            <a:extLst>
              <a:ext uri="{FF2B5EF4-FFF2-40B4-BE49-F238E27FC236}">
                <a16:creationId xmlns:a16="http://schemas.microsoft.com/office/drawing/2014/main" id="{7A8EFD6D-DA19-2C01-FB32-EEA232393168}"/>
              </a:ext>
            </a:extLst>
          </p:cNvPr>
          <p:cNvSpPr txBox="1"/>
          <p:nvPr/>
        </p:nvSpPr>
        <p:spPr>
          <a:xfrm>
            <a:off x="838200" y="3647559"/>
            <a:ext cx="9832258" cy="2129878"/>
          </a:xfrm>
          <a:prstGeom prst="rect">
            <a:avLst/>
          </a:prstGeom>
          <a:noFill/>
        </p:spPr>
        <p:txBody>
          <a:bodyPr wrap="square" rtlCol="0">
            <a:spAutoFit/>
          </a:bodyPr>
          <a:lstStyle/>
          <a:p>
            <a:pPr>
              <a:lnSpc>
                <a:spcPct val="150000"/>
              </a:lnSpc>
            </a:pPr>
            <a:r>
              <a:rPr lang="en-US" b="1" dirty="0"/>
              <a:t>5. </a:t>
            </a:r>
            <a:r>
              <a:rPr lang="en-US" b="1" dirty="0">
                <a:latin typeface="Roboto" panose="02000000000000000000" pitchFamily="2" charset="0"/>
                <a:ea typeface="Roboto" panose="02000000000000000000" pitchFamily="2" charset="0"/>
                <a:cs typeface="Roboto" panose="02000000000000000000" pitchFamily="2" charset="0"/>
              </a:rPr>
              <a:t>Trigger Authentication</a:t>
            </a:r>
          </a:p>
          <a:p>
            <a:pPr>
              <a:lnSpc>
                <a:spcPct val="150000"/>
              </a:lnSpc>
              <a:buFont typeface="Arial" panose="020B0604020202020204" pitchFamily="34" charset="0"/>
              <a:buChar char="•"/>
            </a:pPr>
            <a:r>
              <a:rPr lang="en-US" b="1" dirty="0">
                <a:latin typeface="Roboto" panose="02000000000000000000" pitchFamily="2" charset="0"/>
                <a:ea typeface="Roboto" panose="02000000000000000000" pitchFamily="2" charset="0"/>
                <a:cs typeface="Roboto" panose="02000000000000000000" pitchFamily="2" charset="0"/>
              </a:rPr>
              <a:t>Role</a:t>
            </a:r>
            <a:r>
              <a:rPr lang="en-US" dirty="0">
                <a:latin typeface="Roboto" panose="02000000000000000000" pitchFamily="2" charset="0"/>
                <a:ea typeface="Roboto" panose="02000000000000000000" pitchFamily="2" charset="0"/>
                <a:cs typeface="Roboto" panose="02000000000000000000" pitchFamily="2" charset="0"/>
              </a:rPr>
              <a:t>: Defines how KEDA connects to external systems securely.</a:t>
            </a:r>
          </a:p>
          <a:p>
            <a:pPr>
              <a:lnSpc>
                <a:spcPct val="150000"/>
              </a:lnSpc>
              <a:buFont typeface="Arial" panose="020B0604020202020204" pitchFamily="34" charset="0"/>
              <a:buChar char="•"/>
            </a:pPr>
            <a:r>
              <a:rPr lang="en-US" b="1" dirty="0">
                <a:latin typeface="Roboto" panose="02000000000000000000" pitchFamily="2" charset="0"/>
                <a:ea typeface="Roboto" panose="02000000000000000000" pitchFamily="2" charset="0"/>
                <a:cs typeface="Roboto" panose="02000000000000000000" pitchFamily="2" charset="0"/>
              </a:rPr>
              <a:t>Attributes</a:t>
            </a:r>
            <a:r>
              <a:rPr lang="en-US" dirty="0">
                <a:latin typeface="Roboto" panose="02000000000000000000" pitchFamily="2" charset="0"/>
                <a:ea typeface="Roboto" panose="02000000000000000000" pitchFamily="2" charset="0"/>
                <a:cs typeface="Roboto" panose="02000000000000000000" pitchFamily="2" charset="0"/>
              </a:rPr>
              <a:t>:</a:t>
            </a:r>
          </a:p>
          <a:p>
            <a:pPr marL="742950" lvl="1" indent="-285750">
              <a:lnSpc>
                <a:spcPct val="150000"/>
              </a:lnSpc>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Specifies secrets or configurations needed for external scalers (e.g., API keys, connection strings).</a:t>
            </a:r>
          </a:p>
        </p:txBody>
      </p:sp>
      <p:sp>
        <p:nvSpPr>
          <p:cNvPr id="10" name="Arrow: Curved Left 9">
            <a:hlinkClick r:id="rId3" action="ppaction://hlinksldjump"/>
            <a:extLst>
              <a:ext uri="{FF2B5EF4-FFF2-40B4-BE49-F238E27FC236}">
                <a16:creationId xmlns:a16="http://schemas.microsoft.com/office/drawing/2014/main" id="{C9ED598D-27D1-86FF-4762-0D8A7050614E}"/>
              </a:ext>
            </a:extLst>
          </p:cNvPr>
          <p:cNvSpPr/>
          <p:nvPr/>
        </p:nvSpPr>
        <p:spPr>
          <a:xfrm>
            <a:off x="11422625" y="6538452"/>
            <a:ext cx="769375" cy="319548"/>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46983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914748A-6A3F-8177-ECE4-A0B7C36F2E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3EBAAA-BAB0-8537-3B06-37D45BDCF0A8}"/>
              </a:ext>
            </a:extLst>
          </p:cNvPr>
          <p:cNvSpPr>
            <a:spLocks noGrp="1"/>
          </p:cNvSpPr>
          <p:nvPr>
            <p:ph type="title"/>
          </p:nvPr>
        </p:nvSpPr>
        <p:spPr/>
        <p:txBody>
          <a:bodyPr>
            <a:normAutofit/>
          </a:bodyPr>
          <a:lstStyle/>
          <a:p>
            <a:pPr algn="ctr"/>
            <a:r>
              <a:rPr lang="en-US" sz="3600" dirty="0">
                <a:solidFill>
                  <a:schemeClr val="bg1"/>
                </a:solidFill>
                <a:effectLst>
                  <a:glow rad="228600">
                    <a:schemeClr val="accent3">
                      <a:satMod val="175000"/>
                      <a:alpha val="40000"/>
                    </a:schemeClr>
                  </a:glow>
                </a:effectLst>
                <a:latin typeface="Rockwell" panose="02060603020205020403" pitchFamily="18" charset="0"/>
              </a:rPr>
              <a:t>Scaled Object in Depth </a:t>
            </a:r>
          </a:p>
        </p:txBody>
      </p:sp>
      <p:pic>
        <p:nvPicPr>
          <p:cNvPr id="5" name="Content Placeholder 4">
            <a:extLst>
              <a:ext uri="{FF2B5EF4-FFF2-40B4-BE49-F238E27FC236}">
                <a16:creationId xmlns:a16="http://schemas.microsoft.com/office/drawing/2014/main" id="{67FBB429-DF4D-EC73-5A98-FD667E7DBECB}"/>
              </a:ext>
            </a:extLst>
          </p:cNvPr>
          <p:cNvPicPr>
            <a:picLocks noGrp="1" noChangeAspect="1"/>
          </p:cNvPicPr>
          <p:nvPr>
            <p:ph idx="1"/>
          </p:nvPr>
        </p:nvPicPr>
        <p:blipFill>
          <a:blip r:embed="rId2"/>
          <a:stretch>
            <a:fillRect/>
          </a:stretch>
        </p:blipFill>
        <p:spPr>
          <a:xfrm>
            <a:off x="1077795" y="1351167"/>
            <a:ext cx="10036410" cy="4846740"/>
          </a:xfrm>
        </p:spPr>
      </p:pic>
      <p:sp>
        <p:nvSpPr>
          <p:cNvPr id="6" name="Cloud 5">
            <a:extLst>
              <a:ext uri="{FF2B5EF4-FFF2-40B4-BE49-F238E27FC236}">
                <a16:creationId xmlns:a16="http://schemas.microsoft.com/office/drawing/2014/main" id="{F30D1492-3037-643F-347F-7923F159EC7B}"/>
              </a:ext>
            </a:extLst>
          </p:cNvPr>
          <p:cNvSpPr/>
          <p:nvPr/>
        </p:nvSpPr>
        <p:spPr>
          <a:xfrm>
            <a:off x="10953135" y="6197907"/>
            <a:ext cx="1238865" cy="660093"/>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hlinkClick r:id="rId3" action="ppaction://hlinksldjump"/>
              </a:rPr>
              <a:t>Detail</a:t>
            </a:r>
            <a:endParaRPr lang="en-US" dirty="0"/>
          </a:p>
        </p:txBody>
      </p:sp>
    </p:spTree>
    <p:extLst>
      <p:ext uri="{BB962C8B-B14F-4D97-AF65-F5344CB8AC3E}">
        <p14:creationId xmlns:p14="http://schemas.microsoft.com/office/powerpoint/2010/main" val="410194274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731E8-072A-A79B-1D14-9838E7679C70}"/>
              </a:ext>
            </a:extLst>
          </p:cNvPr>
          <p:cNvSpPr>
            <a:spLocks noGrp="1"/>
          </p:cNvSpPr>
          <p:nvPr>
            <p:ph type="title"/>
          </p:nvPr>
        </p:nvSpPr>
        <p:spPr/>
        <p:txBody>
          <a:bodyPr>
            <a:normAutofit/>
          </a:bodyPr>
          <a:lstStyle/>
          <a:p>
            <a:pPr algn="ctr"/>
            <a:r>
              <a:rPr lang="en-US" sz="3600" dirty="0">
                <a:solidFill>
                  <a:schemeClr val="bg1"/>
                </a:solidFill>
                <a:effectLst>
                  <a:glow rad="228600">
                    <a:schemeClr val="accent3">
                      <a:satMod val="175000"/>
                      <a:alpha val="40000"/>
                    </a:schemeClr>
                  </a:glow>
                </a:effectLst>
                <a:latin typeface="Rockwell" panose="02060603020205020403" pitchFamily="18" charset="0"/>
              </a:rPr>
              <a:t>Scaled Object in Depth </a:t>
            </a:r>
          </a:p>
        </p:txBody>
      </p:sp>
      <p:sp>
        <p:nvSpPr>
          <p:cNvPr id="8" name="Rectangle 1">
            <a:extLst>
              <a:ext uri="{FF2B5EF4-FFF2-40B4-BE49-F238E27FC236}">
                <a16:creationId xmlns:a16="http://schemas.microsoft.com/office/drawing/2014/main" id="{55FAE5A4-AB37-8D0B-B327-1F61802C01BB}"/>
              </a:ext>
            </a:extLst>
          </p:cNvPr>
          <p:cNvSpPr>
            <a:spLocks noGrp="1" noChangeArrowheads="1"/>
          </p:cNvSpPr>
          <p:nvPr>
            <p:ph idx="1"/>
          </p:nvPr>
        </p:nvSpPr>
        <p:spPr bwMode="auto">
          <a:xfrm>
            <a:off x="838201" y="1358376"/>
            <a:ext cx="10515599"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rPr>
              <a:t>Key Fields Explained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FontTx/>
              <a:buAutoNum type="arabicPeriod"/>
            </a:pPr>
            <a:r>
              <a:rPr kumimoji="0" lang="en-US" altLang="en-US" sz="1600" b="1" i="0" u="none" strike="noStrike" cap="none" normalizeH="0" baseline="0" dirty="0" err="1">
                <a:ln>
                  <a:noFill/>
                </a:ln>
                <a:solidFill>
                  <a:schemeClr val="tx1"/>
                </a:solidFill>
                <a:effectLst/>
              </a:rPr>
              <a:t>scaleTargetRef</a:t>
            </a:r>
            <a:r>
              <a:rPr kumimoji="0" lang="en-US" altLang="en-US" sz="1600" b="0" i="0" u="none" strike="noStrike" cap="none" normalizeH="0" baseline="0" dirty="0">
                <a:ln>
                  <a:noFill/>
                </a:ln>
                <a:solidFill>
                  <a:schemeClr val="tx1"/>
                </a:solidFill>
                <a:effectLst/>
              </a:rPr>
              <a:t>:  This section identifies the Kubernetes resource that will be scaled.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name</a:t>
            </a:r>
            <a:r>
              <a:rPr kumimoji="0" lang="en-US" altLang="en-US" sz="1600" b="0" i="0" u="none" strike="noStrike" cap="none" normalizeH="0" baseline="0" dirty="0">
                <a:ln>
                  <a:noFill/>
                </a:ln>
                <a:solidFill>
                  <a:schemeClr val="tx1"/>
                </a:solidFill>
                <a:effectLst/>
              </a:rPr>
              <a:t>: The name of the target Kubernetes workload to scale (nginx-deployment).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kind</a:t>
            </a:r>
            <a:r>
              <a:rPr kumimoji="0" lang="en-US" altLang="en-US" sz="1600" b="0" i="0" u="none" strike="noStrike" cap="none" normalizeH="0" baseline="0" dirty="0">
                <a:ln>
                  <a:noFill/>
                </a:ln>
                <a:solidFill>
                  <a:schemeClr val="tx1"/>
                </a:solidFill>
                <a:effectLst/>
              </a:rPr>
              <a:t>: The type of workload (Deployment).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rPr>
              <a:t>apiVersion</a:t>
            </a:r>
            <a:r>
              <a:rPr kumimoji="0" lang="en-US" altLang="en-US" sz="1600" b="0" i="0" u="none" strike="noStrike" cap="none" normalizeH="0" baseline="0" dirty="0">
                <a:ln>
                  <a:noFill/>
                </a:ln>
                <a:solidFill>
                  <a:schemeClr val="tx1"/>
                </a:solidFill>
                <a:effectLst/>
              </a:rPr>
              <a:t>: The API version of the workload (apps/v1).</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err="1">
                <a:ln>
                  <a:noFill/>
                </a:ln>
                <a:solidFill>
                  <a:schemeClr val="tx1"/>
                </a:solidFill>
                <a:effectLst/>
              </a:rPr>
              <a:t>minReplicaCount</a:t>
            </a:r>
            <a:r>
              <a:rPr kumimoji="0" lang="en-US" altLang="en-US" sz="1600"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Ensures there is always at least </a:t>
            </a:r>
            <a:r>
              <a:rPr kumimoji="0" lang="en-US" altLang="en-US" sz="1600" b="1" i="0" u="none" strike="noStrike" cap="none" normalizeH="0" baseline="0" dirty="0">
                <a:ln>
                  <a:noFill/>
                </a:ln>
                <a:solidFill>
                  <a:schemeClr val="tx1"/>
                </a:solidFill>
                <a:effectLst/>
              </a:rPr>
              <a:t>1 replica</a:t>
            </a:r>
            <a:r>
              <a:rPr kumimoji="0" lang="en-US" altLang="en-US" sz="1600" b="0" i="0" u="none" strike="noStrike" cap="none" normalizeH="0" baseline="0" dirty="0">
                <a:ln>
                  <a:noFill/>
                </a:ln>
                <a:solidFill>
                  <a:schemeClr val="tx1"/>
                </a:solidFill>
                <a:effectLst/>
              </a:rPr>
              <a:t> running, even when no scaling conditions are met.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err="1">
                <a:ln>
                  <a:noFill/>
                </a:ln>
                <a:solidFill>
                  <a:schemeClr val="tx1"/>
                </a:solidFill>
                <a:effectLst/>
              </a:rPr>
              <a:t>maxReplicaCount</a:t>
            </a:r>
            <a:r>
              <a:rPr kumimoji="0" lang="en-US" altLang="en-US" sz="1600"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Caps the scaling to a maximum of </a:t>
            </a:r>
            <a:r>
              <a:rPr kumimoji="0" lang="en-US" altLang="en-US" sz="1600" b="1" i="0" u="none" strike="noStrike" cap="none" normalizeH="0" baseline="0" dirty="0">
                <a:ln>
                  <a:noFill/>
                </a:ln>
                <a:solidFill>
                  <a:schemeClr val="tx1"/>
                </a:solidFill>
                <a:effectLst/>
              </a:rPr>
              <a:t>10 replicas</a:t>
            </a:r>
            <a:r>
              <a:rPr kumimoji="0" lang="en-US" altLang="en-US" sz="1600" b="0" i="0" u="none" strike="noStrike" cap="none" normalizeH="0" baseline="0" dirty="0">
                <a:ln>
                  <a:noFill/>
                </a:ln>
                <a:solidFill>
                  <a:schemeClr val="tx1"/>
                </a:solidFill>
                <a:effectLst/>
              </a:rPr>
              <a:t>, regardless of trigger conditions.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600" b="1" i="0" u="none" strike="noStrike" cap="none" normalizeH="0" baseline="0" dirty="0" err="1">
                <a:ln>
                  <a:noFill/>
                </a:ln>
                <a:solidFill>
                  <a:schemeClr val="tx1"/>
                </a:solidFill>
                <a:effectLst/>
              </a:rPr>
              <a:t>cooldownPeriod</a:t>
            </a:r>
            <a:r>
              <a:rPr kumimoji="0" lang="en-US" altLang="en-US" sz="1600"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The </a:t>
            </a:r>
            <a:r>
              <a:rPr kumimoji="0" lang="en-US" altLang="en-US" sz="1600" b="1" i="0" u="none" strike="noStrike" cap="none" normalizeH="0" baseline="0" dirty="0">
                <a:ln>
                  <a:noFill/>
                </a:ln>
                <a:solidFill>
                  <a:schemeClr val="tx1"/>
                </a:solidFill>
                <a:effectLst/>
              </a:rPr>
              <a:t>time (in seconds)</a:t>
            </a:r>
            <a:r>
              <a:rPr kumimoji="0" lang="en-US" altLang="en-US" sz="1600" b="0" i="0" u="none" strike="noStrike" cap="none" normalizeH="0" baseline="0" dirty="0">
                <a:ln>
                  <a:noFill/>
                </a:ln>
                <a:solidFill>
                  <a:schemeClr val="tx1"/>
                </a:solidFill>
                <a:effectLst/>
              </a:rPr>
              <a:t> to wait after a scaling action (either scale-up or scale-down) before considering another scaling event.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Here, it is set to 30 seconds. For example: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rPr>
              <a:t>If the replicas scale up to 10 due to the </a:t>
            </a:r>
            <a:r>
              <a:rPr kumimoji="0" lang="en-US" altLang="en-US" sz="1600" b="0" i="0" u="none" strike="noStrike" cap="none" normalizeH="0" baseline="0" dirty="0" err="1">
                <a:ln>
                  <a:noFill/>
                </a:ln>
                <a:solidFill>
                  <a:schemeClr val="tx1"/>
                </a:solidFill>
                <a:effectLst/>
              </a:rPr>
              <a:t>cron</a:t>
            </a:r>
            <a:r>
              <a:rPr kumimoji="0" lang="en-US" altLang="en-US" sz="1600" b="0" i="0" u="none" strike="noStrike" cap="none" normalizeH="0" baseline="0" dirty="0">
                <a:ln>
                  <a:noFill/>
                </a:ln>
                <a:solidFill>
                  <a:schemeClr val="tx1"/>
                </a:solidFill>
                <a:effectLst/>
              </a:rPr>
              <a:t> trigger, KEDA will wait </a:t>
            </a:r>
            <a:r>
              <a:rPr kumimoji="0" lang="en-US" altLang="en-US" sz="1600" b="1" i="0" u="none" strike="noStrike" cap="none" normalizeH="0" baseline="0" dirty="0">
                <a:ln>
                  <a:noFill/>
                </a:ln>
                <a:solidFill>
                  <a:schemeClr val="tx1"/>
                </a:solidFill>
                <a:effectLst/>
              </a:rPr>
              <a:t>30 seconds</a:t>
            </a:r>
            <a:r>
              <a:rPr kumimoji="0" lang="en-US" altLang="en-US" sz="1600" b="0" i="0" u="none" strike="noStrike" cap="none" normalizeH="0" baseline="0" dirty="0">
                <a:ln>
                  <a:noFill/>
                </a:ln>
                <a:solidFill>
                  <a:schemeClr val="tx1"/>
                </a:solidFill>
                <a:effectLst/>
              </a:rPr>
              <a:t> before evaluating scaling down again.</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chemeClr val="tx1"/>
                </a:solidFill>
                <a:effectLst/>
              </a:rPr>
              <a:t>triggers</a:t>
            </a:r>
            <a:r>
              <a:rPr kumimoji="0" lang="en-US" altLang="en-US" sz="1600"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sz="1600" dirty="0"/>
              <a:t>Defines the event source and criteria for scaling.</a:t>
            </a:r>
            <a:r>
              <a:rPr kumimoji="0" lang="en-US" altLang="en-US" sz="16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874686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41958-3267-8066-0ECD-A3A8460CFCAE}"/>
              </a:ext>
            </a:extLst>
          </p:cNvPr>
          <p:cNvSpPr>
            <a:spLocks noGrp="1"/>
          </p:cNvSpPr>
          <p:nvPr>
            <p:ph type="title"/>
          </p:nvPr>
        </p:nvSpPr>
        <p:spPr/>
        <p:txBody>
          <a:bodyPr/>
          <a:lstStyle/>
          <a:p>
            <a:pPr algn="ctr"/>
            <a:r>
              <a:rPr lang="en-US" sz="3600" dirty="0">
                <a:solidFill>
                  <a:schemeClr val="bg1"/>
                </a:solidFill>
                <a:effectLst>
                  <a:glow rad="228600">
                    <a:schemeClr val="accent3">
                      <a:satMod val="175000"/>
                      <a:alpha val="40000"/>
                    </a:schemeClr>
                  </a:glow>
                </a:effectLst>
                <a:latin typeface="Rockwell" panose="02060603020205020403" pitchFamily="18" charset="0"/>
              </a:rPr>
              <a:t>Scaled Object Vs  Scaled Job Attributes</a:t>
            </a:r>
          </a:p>
        </p:txBody>
      </p:sp>
      <p:graphicFrame>
        <p:nvGraphicFramePr>
          <p:cNvPr id="9" name="Content Placeholder 8">
            <a:extLst>
              <a:ext uri="{FF2B5EF4-FFF2-40B4-BE49-F238E27FC236}">
                <a16:creationId xmlns:a16="http://schemas.microsoft.com/office/drawing/2014/main" id="{D2A738B7-6732-E649-A1FC-107A02A4B128}"/>
              </a:ext>
            </a:extLst>
          </p:cNvPr>
          <p:cNvGraphicFramePr>
            <a:graphicFrameLocks noGrp="1"/>
          </p:cNvGraphicFramePr>
          <p:nvPr>
            <p:ph idx="1"/>
            <p:extLst>
              <p:ext uri="{D42A27DB-BD31-4B8C-83A1-F6EECF244321}">
                <p14:modId xmlns:p14="http://schemas.microsoft.com/office/powerpoint/2010/main" val="3060551157"/>
              </p:ext>
            </p:extLst>
          </p:nvPr>
        </p:nvGraphicFramePr>
        <p:xfrm>
          <a:off x="838200" y="2304374"/>
          <a:ext cx="10515600" cy="3566160"/>
        </p:xfrm>
        <a:graphic>
          <a:graphicData uri="http://schemas.openxmlformats.org/drawingml/2006/table">
            <a:tbl>
              <a:tblPr/>
              <a:tblGrid>
                <a:gridCol w="5257800">
                  <a:extLst>
                    <a:ext uri="{9D8B030D-6E8A-4147-A177-3AD203B41FA5}">
                      <a16:colId xmlns:a16="http://schemas.microsoft.com/office/drawing/2014/main" val="1728621032"/>
                    </a:ext>
                  </a:extLst>
                </a:gridCol>
                <a:gridCol w="5257800">
                  <a:extLst>
                    <a:ext uri="{9D8B030D-6E8A-4147-A177-3AD203B41FA5}">
                      <a16:colId xmlns:a16="http://schemas.microsoft.com/office/drawing/2014/main" val="88698765"/>
                    </a:ext>
                  </a:extLst>
                </a:gridCol>
              </a:tblGrid>
              <a:tr h="258229">
                <a:tc>
                  <a:txBody>
                    <a:bodyPr/>
                    <a:lstStyle/>
                    <a:p>
                      <a:r>
                        <a:rPr lang="en-US" b="1"/>
                        <a:t>Attribute</a:t>
                      </a:r>
                      <a:endParaRPr lang="en-US"/>
                    </a:p>
                  </a:txBody>
                  <a:tcPr anchor="ctr">
                    <a:lnL>
                      <a:noFill/>
                    </a:lnL>
                    <a:lnR>
                      <a:noFill/>
                    </a:lnR>
                    <a:lnT>
                      <a:noFill/>
                    </a:lnT>
                    <a:lnB>
                      <a:noFill/>
                    </a:lnB>
                    <a:noFill/>
                  </a:tcPr>
                </a:tc>
                <a:tc>
                  <a:txBody>
                    <a:bodyPr/>
                    <a:lstStyle/>
                    <a:p>
                      <a:r>
                        <a:rPr lang="en-US" b="1"/>
                        <a:t>Description</a:t>
                      </a:r>
                      <a:endParaRPr lang="en-US"/>
                    </a:p>
                  </a:txBody>
                  <a:tcPr anchor="ctr">
                    <a:lnL>
                      <a:noFill/>
                    </a:lnL>
                    <a:lnR>
                      <a:noFill/>
                    </a:lnR>
                    <a:lnT>
                      <a:noFill/>
                    </a:lnT>
                    <a:lnB>
                      <a:noFill/>
                    </a:lnB>
                    <a:noFill/>
                  </a:tcPr>
                </a:tc>
                <a:extLst>
                  <a:ext uri="{0D108BD9-81ED-4DB2-BD59-A6C34878D82A}">
                    <a16:rowId xmlns:a16="http://schemas.microsoft.com/office/drawing/2014/main" val="2739269275"/>
                  </a:ext>
                </a:extLst>
              </a:tr>
              <a:tr h="451901">
                <a:tc>
                  <a:txBody>
                    <a:bodyPr/>
                    <a:lstStyle/>
                    <a:p>
                      <a:r>
                        <a:rPr lang="en-US" dirty="0" err="1"/>
                        <a:t>minReplicaCount</a:t>
                      </a:r>
                      <a:endParaRPr lang="en-US" dirty="0"/>
                    </a:p>
                  </a:txBody>
                  <a:tcPr anchor="ctr">
                    <a:lnL>
                      <a:noFill/>
                    </a:lnL>
                    <a:lnR>
                      <a:noFill/>
                    </a:lnR>
                    <a:lnT>
                      <a:noFill/>
                    </a:lnT>
                    <a:lnB>
                      <a:noFill/>
                    </a:lnB>
                    <a:noFill/>
                  </a:tcPr>
                </a:tc>
                <a:tc>
                  <a:txBody>
                    <a:bodyPr/>
                    <a:lstStyle/>
                    <a:p>
                      <a:r>
                        <a:rPr lang="en-US"/>
                        <a:t>Minimum number of replicas (ScaledObject) or Jobs (ScaledJob).</a:t>
                      </a:r>
                    </a:p>
                  </a:txBody>
                  <a:tcPr anchor="ctr">
                    <a:lnL>
                      <a:noFill/>
                    </a:lnL>
                    <a:lnR>
                      <a:noFill/>
                    </a:lnR>
                    <a:lnT>
                      <a:noFill/>
                    </a:lnT>
                    <a:lnB>
                      <a:noFill/>
                    </a:lnB>
                    <a:noFill/>
                  </a:tcPr>
                </a:tc>
                <a:extLst>
                  <a:ext uri="{0D108BD9-81ED-4DB2-BD59-A6C34878D82A}">
                    <a16:rowId xmlns:a16="http://schemas.microsoft.com/office/drawing/2014/main" val="2804566435"/>
                  </a:ext>
                </a:extLst>
              </a:tr>
              <a:tr h="451901">
                <a:tc>
                  <a:txBody>
                    <a:bodyPr/>
                    <a:lstStyle/>
                    <a:p>
                      <a:r>
                        <a:rPr lang="en-US"/>
                        <a:t>maxReplicaCount</a:t>
                      </a:r>
                    </a:p>
                  </a:txBody>
                  <a:tcPr anchor="ctr">
                    <a:lnL>
                      <a:noFill/>
                    </a:lnL>
                    <a:lnR>
                      <a:noFill/>
                    </a:lnR>
                    <a:lnT>
                      <a:noFill/>
                    </a:lnT>
                    <a:lnB>
                      <a:noFill/>
                    </a:lnB>
                    <a:noFill/>
                  </a:tcPr>
                </a:tc>
                <a:tc>
                  <a:txBody>
                    <a:bodyPr/>
                    <a:lstStyle/>
                    <a:p>
                      <a:r>
                        <a:rPr lang="en-US"/>
                        <a:t>Maximum number of replicas (ScaledObject) or Jobs (ScaledJob).</a:t>
                      </a:r>
                    </a:p>
                  </a:txBody>
                  <a:tcPr anchor="ctr">
                    <a:lnL>
                      <a:noFill/>
                    </a:lnL>
                    <a:lnR>
                      <a:noFill/>
                    </a:lnR>
                    <a:lnT>
                      <a:noFill/>
                    </a:lnT>
                    <a:lnB>
                      <a:noFill/>
                    </a:lnB>
                    <a:noFill/>
                  </a:tcPr>
                </a:tc>
                <a:extLst>
                  <a:ext uri="{0D108BD9-81ED-4DB2-BD59-A6C34878D82A}">
                    <a16:rowId xmlns:a16="http://schemas.microsoft.com/office/drawing/2014/main" val="1889462877"/>
                  </a:ext>
                </a:extLst>
              </a:tr>
              <a:tr h="451901">
                <a:tc>
                  <a:txBody>
                    <a:bodyPr/>
                    <a:lstStyle/>
                    <a:p>
                      <a:r>
                        <a:rPr lang="en-US"/>
                        <a:t>cooldownPeriod</a:t>
                      </a:r>
                    </a:p>
                  </a:txBody>
                  <a:tcPr anchor="ctr">
                    <a:lnL>
                      <a:noFill/>
                    </a:lnL>
                    <a:lnR>
                      <a:noFill/>
                    </a:lnR>
                    <a:lnT>
                      <a:noFill/>
                    </a:lnT>
                    <a:lnB>
                      <a:noFill/>
                    </a:lnB>
                    <a:noFill/>
                  </a:tcPr>
                </a:tc>
                <a:tc>
                  <a:txBody>
                    <a:bodyPr/>
                    <a:lstStyle/>
                    <a:p>
                      <a:r>
                        <a:rPr lang="en-US"/>
                        <a:t>Time (in seconds) to wait before re-evaluating scaling actions.</a:t>
                      </a:r>
                    </a:p>
                  </a:txBody>
                  <a:tcPr anchor="ctr">
                    <a:lnL>
                      <a:noFill/>
                    </a:lnL>
                    <a:lnR>
                      <a:noFill/>
                    </a:lnR>
                    <a:lnT>
                      <a:noFill/>
                    </a:lnT>
                    <a:lnB>
                      <a:noFill/>
                    </a:lnB>
                    <a:noFill/>
                  </a:tcPr>
                </a:tc>
                <a:extLst>
                  <a:ext uri="{0D108BD9-81ED-4DB2-BD59-A6C34878D82A}">
                    <a16:rowId xmlns:a16="http://schemas.microsoft.com/office/drawing/2014/main" val="1004389611"/>
                  </a:ext>
                </a:extLst>
              </a:tr>
              <a:tr h="451901">
                <a:tc>
                  <a:txBody>
                    <a:bodyPr/>
                    <a:lstStyle/>
                    <a:p>
                      <a:r>
                        <a:rPr lang="en-US"/>
                        <a:t>pollingInterval</a:t>
                      </a:r>
                    </a:p>
                  </a:txBody>
                  <a:tcPr anchor="ctr">
                    <a:lnL>
                      <a:noFill/>
                    </a:lnL>
                    <a:lnR>
                      <a:noFill/>
                    </a:lnR>
                    <a:lnT>
                      <a:noFill/>
                    </a:lnT>
                    <a:lnB>
                      <a:noFill/>
                    </a:lnB>
                    <a:noFill/>
                  </a:tcPr>
                </a:tc>
                <a:tc>
                  <a:txBody>
                    <a:bodyPr/>
                    <a:lstStyle/>
                    <a:p>
                      <a:r>
                        <a:rPr lang="en-US"/>
                        <a:t>How often the triggers are polled for scaling decisions.</a:t>
                      </a:r>
                    </a:p>
                  </a:txBody>
                  <a:tcPr anchor="ctr">
                    <a:lnL>
                      <a:noFill/>
                    </a:lnL>
                    <a:lnR>
                      <a:noFill/>
                    </a:lnR>
                    <a:lnT>
                      <a:noFill/>
                    </a:lnT>
                    <a:lnB>
                      <a:noFill/>
                    </a:lnB>
                    <a:noFill/>
                  </a:tcPr>
                </a:tc>
                <a:extLst>
                  <a:ext uri="{0D108BD9-81ED-4DB2-BD59-A6C34878D82A}">
                    <a16:rowId xmlns:a16="http://schemas.microsoft.com/office/drawing/2014/main" val="241630874"/>
                  </a:ext>
                </a:extLst>
              </a:tr>
              <a:tr h="451901">
                <a:tc>
                  <a:txBody>
                    <a:bodyPr/>
                    <a:lstStyle/>
                    <a:p>
                      <a:r>
                        <a:rPr lang="en-US"/>
                        <a:t>triggers</a:t>
                      </a:r>
                    </a:p>
                  </a:txBody>
                  <a:tcPr anchor="ctr">
                    <a:lnL>
                      <a:noFill/>
                    </a:lnL>
                    <a:lnR>
                      <a:noFill/>
                    </a:lnR>
                    <a:lnT>
                      <a:noFill/>
                    </a:lnT>
                    <a:lnB>
                      <a:noFill/>
                    </a:lnB>
                    <a:noFill/>
                  </a:tcPr>
                </a:tc>
                <a:tc>
                  <a:txBody>
                    <a:bodyPr/>
                    <a:lstStyle/>
                    <a:p>
                      <a:r>
                        <a:rPr lang="en-US" dirty="0"/>
                        <a:t>Defines the conditions (e.g., Cron, Prometheus, RabbitMQ, etc.) for scaling.</a:t>
                      </a:r>
                    </a:p>
                  </a:txBody>
                  <a:tcPr anchor="ctr">
                    <a:lnL>
                      <a:noFill/>
                    </a:lnL>
                    <a:lnR>
                      <a:noFill/>
                    </a:lnR>
                    <a:lnT>
                      <a:noFill/>
                    </a:lnT>
                    <a:lnB>
                      <a:noFill/>
                    </a:lnB>
                    <a:noFill/>
                  </a:tcPr>
                </a:tc>
                <a:extLst>
                  <a:ext uri="{0D108BD9-81ED-4DB2-BD59-A6C34878D82A}">
                    <a16:rowId xmlns:a16="http://schemas.microsoft.com/office/drawing/2014/main" val="3365493227"/>
                  </a:ext>
                </a:extLst>
              </a:tr>
            </a:tbl>
          </a:graphicData>
        </a:graphic>
      </p:graphicFrame>
      <p:sp>
        <p:nvSpPr>
          <p:cNvPr id="11" name="TextBox 10">
            <a:extLst>
              <a:ext uri="{FF2B5EF4-FFF2-40B4-BE49-F238E27FC236}">
                <a16:creationId xmlns:a16="http://schemas.microsoft.com/office/drawing/2014/main" id="{BD0DB4DD-AC0D-9665-DAF6-834115B999EA}"/>
              </a:ext>
            </a:extLst>
          </p:cNvPr>
          <p:cNvSpPr txBox="1"/>
          <p:nvPr/>
        </p:nvSpPr>
        <p:spPr>
          <a:xfrm>
            <a:off x="838200" y="1690688"/>
            <a:ext cx="4766187" cy="369332"/>
          </a:xfrm>
          <a:prstGeom prst="rect">
            <a:avLst/>
          </a:prstGeom>
          <a:noFill/>
        </p:spPr>
        <p:txBody>
          <a:bodyPr wrap="square" rtlCol="0">
            <a:spAutoFit/>
          </a:bodyPr>
          <a:lstStyle/>
          <a:p>
            <a:r>
              <a:rPr lang="en-US" b="1" dirty="0"/>
              <a:t>Common </a:t>
            </a:r>
            <a:r>
              <a:rPr lang="en-US" b="1" dirty="0">
                <a:latin typeface="Roboto" panose="02000000000000000000" pitchFamily="2" charset="0"/>
                <a:ea typeface="Roboto" panose="02000000000000000000" pitchFamily="2" charset="0"/>
                <a:cs typeface="Roboto" panose="02000000000000000000" pitchFamily="2" charset="0"/>
              </a:rPr>
              <a:t>Attributes</a:t>
            </a:r>
          </a:p>
        </p:txBody>
      </p:sp>
    </p:spTree>
    <p:extLst>
      <p:ext uri="{BB962C8B-B14F-4D97-AF65-F5344CB8AC3E}">
        <p14:creationId xmlns:p14="http://schemas.microsoft.com/office/powerpoint/2010/main" val="37663403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A52345-0AFA-45DE-2F4C-C49A64C18F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5CDD21-1499-A9E7-16D6-9FF38A5013EC}"/>
              </a:ext>
            </a:extLst>
          </p:cNvPr>
          <p:cNvSpPr>
            <a:spLocks noGrp="1"/>
          </p:cNvSpPr>
          <p:nvPr>
            <p:ph type="title"/>
          </p:nvPr>
        </p:nvSpPr>
        <p:spPr/>
        <p:txBody>
          <a:bodyPr/>
          <a:lstStyle/>
          <a:p>
            <a:pPr algn="ctr"/>
            <a:r>
              <a:rPr lang="en-US" sz="3600" dirty="0">
                <a:solidFill>
                  <a:schemeClr val="bg1"/>
                </a:solidFill>
                <a:effectLst>
                  <a:glow rad="228600">
                    <a:schemeClr val="accent3">
                      <a:satMod val="175000"/>
                      <a:alpha val="40000"/>
                    </a:schemeClr>
                  </a:glow>
                </a:effectLst>
                <a:latin typeface="Rockwell" panose="02060603020205020403" pitchFamily="18" charset="0"/>
              </a:rPr>
              <a:t>Scaled Object Vs  Scaled Job Attributes</a:t>
            </a:r>
          </a:p>
        </p:txBody>
      </p:sp>
      <p:pic>
        <p:nvPicPr>
          <p:cNvPr id="16" name="Picture 15">
            <a:extLst>
              <a:ext uri="{FF2B5EF4-FFF2-40B4-BE49-F238E27FC236}">
                <a16:creationId xmlns:a16="http://schemas.microsoft.com/office/drawing/2014/main" id="{C9BBC955-AE8C-D2E8-F3E4-61EBA01F52BC}"/>
              </a:ext>
            </a:extLst>
          </p:cNvPr>
          <p:cNvPicPr>
            <a:picLocks noChangeAspect="1"/>
          </p:cNvPicPr>
          <p:nvPr/>
        </p:nvPicPr>
        <p:blipFill>
          <a:blip r:embed="rId2"/>
          <a:stretch>
            <a:fillRect/>
          </a:stretch>
        </p:blipFill>
        <p:spPr>
          <a:xfrm>
            <a:off x="405581" y="1209228"/>
            <a:ext cx="10842523" cy="4100191"/>
          </a:xfrm>
          <a:prstGeom prst="rect">
            <a:avLst/>
          </a:prstGeom>
        </p:spPr>
      </p:pic>
    </p:spTree>
    <p:extLst>
      <p:ext uri="{BB962C8B-B14F-4D97-AF65-F5344CB8AC3E}">
        <p14:creationId xmlns:p14="http://schemas.microsoft.com/office/powerpoint/2010/main" val="26677284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46AB-5126-C5FC-D82F-78EE5C83E4A2}"/>
              </a:ext>
            </a:extLst>
          </p:cNvPr>
          <p:cNvSpPr>
            <a:spLocks noGrp="1"/>
          </p:cNvSpPr>
          <p:nvPr>
            <p:ph type="title"/>
          </p:nvPr>
        </p:nvSpPr>
        <p:spPr/>
        <p:txBody>
          <a:bodyPr>
            <a:normAutofit/>
          </a:bodyPr>
          <a:lstStyle/>
          <a:p>
            <a:pPr algn="ctr"/>
            <a:r>
              <a:rPr lang="en-US" sz="3600" dirty="0">
                <a:solidFill>
                  <a:schemeClr val="bg1"/>
                </a:solidFill>
                <a:effectLst>
                  <a:glow rad="228600">
                    <a:schemeClr val="accent3">
                      <a:satMod val="175000"/>
                      <a:alpha val="40000"/>
                    </a:schemeClr>
                  </a:glow>
                </a:effectLst>
                <a:latin typeface="Rockwell" panose="02060603020205020403" pitchFamily="18" charset="0"/>
              </a:rPr>
              <a:t>Content</a:t>
            </a:r>
          </a:p>
        </p:txBody>
      </p:sp>
      <p:sp>
        <p:nvSpPr>
          <p:cNvPr id="3" name="Content Placeholder 2">
            <a:extLst>
              <a:ext uri="{FF2B5EF4-FFF2-40B4-BE49-F238E27FC236}">
                <a16:creationId xmlns:a16="http://schemas.microsoft.com/office/drawing/2014/main" id="{42C83CEC-353A-EBE9-C513-F4D76339CFB6}"/>
              </a:ext>
            </a:extLst>
          </p:cNvPr>
          <p:cNvSpPr>
            <a:spLocks noGrp="1"/>
          </p:cNvSpPr>
          <p:nvPr>
            <p:ph idx="1"/>
          </p:nvPr>
        </p:nvSpPr>
        <p:spPr>
          <a:xfrm>
            <a:off x="838200" y="1415845"/>
            <a:ext cx="10515600" cy="4761118"/>
          </a:xfrm>
        </p:spPr>
        <p:txBody>
          <a:bodyPr/>
          <a:lstStyle/>
          <a:p>
            <a:pPr>
              <a:buFont typeface="Wingdings" panose="05000000000000000000" pitchFamily="2" charset="2"/>
              <a:buChar char="Ø"/>
            </a:pPr>
            <a:r>
              <a:rPr lang="en-US" b="1" dirty="0"/>
              <a:t>HPA</a:t>
            </a:r>
            <a:r>
              <a:rPr lang="en-US" sz="1600" b="1" dirty="0"/>
              <a:t>  </a:t>
            </a:r>
          </a:p>
          <a:p>
            <a:pPr>
              <a:buFont typeface="Wingdings" panose="05000000000000000000" pitchFamily="2" charset="2"/>
              <a:buChar char="Ø"/>
            </a:pPr>
            <a:r>
              <a:rPr lang="en-US" sz="1600" b="1" dirty="0"/>
              <a:t>HPA Vs KEDA </a:t>
            </a:r>
          </a:p>
          <a:p>
            <a:pPr>
              <a:buFont typeface="Wingdings" panose="05000000000000000000" pitchFamily="2" charset="2"/>
              <a:buChar char="Ø"/>
            </a:pPr>
            <a:r>
              <a:rPr lang="en-US" sz="1600" b="1" dirty="0"/>
              <a:t>KEDA Prerequisite </a:t>
            </a:r>
          </a:p>
          <a:p>
            <a:pPr>
              <a:buFont typeface="Wingdings" panose="05000000000000000000" pitchFamily="2" charset="2"/>
              <a:buChar char="Ø"/>
            </a:pPr>
            <a:r>
              <a:rPr lang="en-US" b="1" dirty="0"/>
              <a:t>HPA Real time use cases</a:t>
            </a:r>
          </a:p>
          <a:p>
            <a:pPr>
              <a:buFont typeface="Wingdings" panose="05000000000000000000" pitchFamily="2" charset="2"/>
              <a:buChar char="Ø"/>
            </a:pPr>
            <a:r>
              <a:rPr lang="en-US" b="1" dirty="0"/>
              <a:t>KEDA  Architecture </a:t>
            </a:r>
          </a:p>
          <a:p>
            <a:pPr>
              <a:buFont typeface="Wingdings" panose="05000000000000000000" pitchFamily="2" charset="2"/>
              <a:buChar char="Ø"/>
            </a:pPr>
            <a:r>
              <a:rPr lang="en-US" b="1" dirty="0"/>
              <a:t>KEDA Installation</a:t>
            </a:r>
          </a:p>
          <a:p>
            <a:pPr>
              <a:buFont typeface="Wingdings" panose="05000000000000000000" pitchFamily="2" charset="2"/>
              <a:buChar char="Ø"/>
            </a:pPr>
            <a:r>
              <a:rPr lang="en-US" b="1" dirty="0"/>
              <a:t>KEDA  using  Cron Job</a:t>
            </a:r>
          </a:p>
          <a:p>
            <a:pPr>
              <a:buFont typeface="Wingdings" panose="05000000000000000000" pitchFamily="2" charset="2"/>
              <a:buChar char="Ø"/>
            </a:pPr>
            <a:r>
              <a:rPr lang="en-US" b="1" dirty="0"/>
              <a:t>Authentication using KEDA </a:t>
            </a:r>
          </a:p>
          <a:p>
            <a:pPr>
              <a:buFont typeface="Wingdings" panose="05000000000000000000" pitchFamily="2" charset="2"/>
              <a:buChar char="Ø"/>
            </a:pPr>
            <a:r>
              <a:rPr lang="en-US" b="1" dirty="0"/>
              <a:t>KEDA Scalers</a:t>
            </a:r>
          </a:p>
          <a:p>
            <a:pPr>
              <a:buFont typeface="Wingdings" panose="05000000000000000000" pitchFamily="2" charset="2"/>
              <a:buChar char="Ø"/>
            </a:pPr>
            <a:r>
              <a:rPr lang="en-US" dirty="0">
                <a:hlinkClick r:id="rId2" action="ppaction://hlinksldjump"/>
              </a:rPr>
              <a:t>Tricky Scenarios</a:t>
            </a:r>
            <a:endParaRPr lang="en-US" dirty="0"/>
          </a:p>
        </p:txBody>
      </p:sp>
    </p:spTree>
    <p:extLst>
      <p:ext uri="{BB962C8B-B14F-4D97-AF65-F5344CB8AC3E}">
        <p14:creationId xmlns:p14="http://schemas.microsoft.com/office/powerpoint/2010/main" val="25662429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5561153-DE35-D9E4-6618-81F679E85962}"/>
              </a:ext>
            </a:extLst>
          </p:cNvPr>
          <p:cNvSpPr/>
          <p:nvPr/>
        </p:nvSpPr>
        <p:spPr>
          <a:xfrm>
            <a:off x="383458" y="365125"/>
            <a:ext cx="11139948" cy="850183"/>
          </a:xfrm>
          <a:prstGeom prst="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604B17-9F58-0762-A1CF-B87A52EF643D}"/>
              </a:ext>
            </a:extLst>
          </p:cNvPr>
          <p:cNvSpPr>
            <a:spLocks noGrp="1"/>
          </p:cNvSpPr>
          <p:nvPr>
            <p:ph type="title"/>
          </p:nvPr>
        </p:nvSpPr>
        <p:spPr/>
        <p:txBody>
          <a:bodyPr/>
          <a:lstStyle/>
          <a:p>
            <a:pPr algn="ctr"/>
            <a:r>
              <a:rPr lang="en-US" sz="3600" dirty="0">
                <a:solidFill>
                  <a:schemeClr val="bg1"/>
                </a:solidFill>
                <a:effectLst>
                  <a:glow rad="228600">
                    <a:schemeClr val="accent3">
                      <a:satMod val="175000"/>
                      <a:alpha val="40000"/>
                    </a:schemeClr>
                  </a:glow>
                </a:effectLst>
                <a:latin typeface="Rockwell" panose="02060603020205020403" pitchFamily="18" charset="0"/>
              </a:rPr>
              <a:t>E2E flow of KEDA With HPA </a:t>
            </a:r>
          </a:p>
        </p:txBody>
      </p:sp>
      <p:pic>
        <p:nvPicPr>
          <p:cNvPr id="11" name="Content Placeholder 10">
            <a:extLst>
              <a:ext uri="{FF2B5EF4-FFF2-40B4-BE49-F238E27FC236}">
                <a16:creationId xmlns:a16="http://schemas.microsoft.com/office/drawing/2014/main" id="{CBEF9B98-6946-16F4-EE8B-A5F7BF33C608}"/>
              </a:ext>
            </a:extLst>
          </p:cNvPr>
          <p:cNvPicPr>
            <a:picLocks noGrp="1" noChangeAspect="1"/>
          </p:cNvPicPr>
          <p:nvPr>
            <p:ph idx="1"/>
          </p:nvPr>
        </p:nvPicPr>
        <p:blipFill>
          <a:blip r:embed="rId2"/>
          <a:stretch>
            <a:fillRect/>
          </a:stretch>
        </p:blipFill>
        <p:spPr>
          <a:xfrm>
            <a:off x="1557744" y="4933712"/>
            <a:ext cx="1455546" cy="1112616"/>
          </a:xfrm>
        </p:spPr>
      </p:pic>
      <p:pic>
        <p:nvPicPr>
          <p:cNvPr id="19" name="Picture 18">
            <a:extLst>
              <a:ext uri="{FF2B5EF4-FFF2-40B4-BE49-F238E27FC236}">
                <a16:creationId xmlns:a16="http://schemas.microsoft.com/office/drawing/2014/main" id="{54579F60-AFC5-3967-AA5F-65AA697A6664}"/>
              </a:ext>
            </a:extLst>
          </p:cNvPr>
          <p:cNvPicPr>
            <a:picLocks noChangeAspect="1"/>
          </p:cNvPicPr>
          <p:nvPr/>
        </p:nvPicPr>
        <p:blipFill>
          <a:blip r:embed="rId3"/>
          <a:stretch>
            <a:fillRect/>
          </a:stretch>
        </p:blipFill>
        <p:spPr>
          <a:xfrm>
            <a:off x="2229587" y="2241690"/>
            <a:ext cx="1435190" cy="928773"/>
          </a:xfrm>
          <a:prstGeom prst="rect">
            <a:avLst/>
          </a:prstGeom>
        </p:spPr>
      </p:pic>
      <p:grpSp>
        <p:nvGrpSpPr>
          <p:cNvPr id="34" name="Group 33">
            <a:extLst>
              <a:ext uri="{FF2B5EF4-FFF2-40B4-BE49-F238E27FC236}">
                <a16:creationId xmlns:a16="http://schemas.microsoft.com/office/drawing/2014/main" id="{866C53BA-56DB-6180-BE0B-5354D83898AC}"/>
              </a:ext>
            </a:extLst>
          </p:cNvPr>
          <p:cNvGrpSpPr/>
          <p:nvPr/>
        </p:nvGrpSpPr>
        <p:grpSpPr>
          <a:xfrm>
            <a:off x="4170061" y="1690688"/>
            <a:ext cx="6889955" cy="3151218"/>
            <a:chOff x="5456902" y="2965947"/>
            <a:chExt cx="5896898" cy="3151218"/>
          </a:xfrm>
        </p:grpSpPr>
        <p:pic>
          <p:nvPicPr>
            <p:cNvPr id="12292" name="Picture 4" descr="KEDA: Scaling Your Applications Made Easy | by Pushkar Kumar | Medium">
              <a:extLst>
                <a:ext uri="{FF2B5EF4-FFF2-40B4-BE49-F238E27FC236}">
                  <a16:creationId xmlns:a16="http://schemas.microsoft.com/office/drawing/2014/main" id="{6C830925-9DE7-768E-7426-6D9D2879E6FB}"/>
                </a:ext>
              </a:extLst>
            </p:cNvPr>
            <p:cNvPicPr>
              <a:picLocks noChangeAspect="1" noChangeArrowheads="1"/>
            </p:cNvPicPr>
            <p:nvPr/>
          </p:nvPicPr>
          <p:blipFill>
            <a:blip r:embed="rId4">
              <a:duotone>
                <a:schemeClr val="accent4">
                  <a:shade val="45000"/>
                  <a:satMod val="135000"/>
                </a:schemeClr>
                <a:prstClr val="white"/>
              </a:duotone>
              <a:alphaModFix amt="20000"/>
              <a:extLst>
                <a:ext uri="{BEBA8EAE-BF5A-486C-A8C5-ECC9F3942E4B}">
                  <a14:imgProps xmlns:a14="http://schemas.microsoft.com/office/drawing/2010/main">
                    <a14:imgLayer r:embed="rId5">
                      <a14:imgEffect>
                        <a14:sharpenSoften amount="93000"/>
                      </a14:imgEffect>
                      <a14:imgEffect>
                        <a14:brightnessContrast bright="-64000" contrast="36000"/>
                      </a14:imgEffect>
                    </a14:imgLayer>
                  </a14:imgProps>
                </a:ext>
                <a:ext uri="{28A0092B-C50C-407E-A947-70E740481C1C}">
                  <a14:useLocalDpi xmlns:a14="http://schemas.microsoft.com/office/drawing/2010/main" val="0"/>
                </a:ext>
              </a:extLst>
            </a:blip>
            <a:srcRect/>
            <a:stretch>
              <a:fillRect/>
            </a:stretch>
          </p:blipFill>
          <p:spPr bwMode="auto">
            <a:xfrm>
              <a:off x="5456902" y="2965947"/>
              <a:ext cx="5896898" cy="3151218"/>
            </a:xfrm>
            <a:prstGeom prst="rect">
              <a:avLst/>
            </a:prstGeom>
            <a:noFill/>
            <a:ln>
              <a:solidFill>
                <a:schemeClr val="tx1"/>
              </a:solidFill>
              <a:prstDash val="sysDot"/>
            </a:ln>
            <a:effectLst>
              <a:reflection stA="19000" endPos="42000" dist="50800" dir="5400000" sy="-100000" algn="bl" rotWithShape="0"/>
            </a:effectLst>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164B1273-F7EB-2E01-80AA-79F46B307AA0}"/>
                </a:ext>
              </a:extLst>
            </p:cNvPr>
            <p:cNvSpPr/>
            <p:nvPr/>
          </p:nvSpPr>
          <p:spPr>
            <a:xfrm>
              <a:off x="5699300" y="3672973"/>
              <a:ext cx="1278195" cy="491613"/>
            </a:xfrm>
            <a:prstGeom prst="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admission webhook</a:t>
              </a:r>
            </a:p>
          </p:txBody>
        </p:sp>
      </p:grpSp>
      <p:sp>
        <p:nvSpPr>
          <p:cNvPr id="24" name="Rectangle 23">
            <a:extLst>
              <a:ext uri="{FF2B5EF4-FFF2-40B4-BE49-F238E27FC236}">
                <a16:creationId xmlns:a16="http://schemas.microsoft.com/office/drawing/2014/main" id="{3BB00AA5-0781-8680-9EC1-D75218AB53F5}"/>
              </a:ext>
            </a:extLst>
          </p:cNvPr>
          <p:cNvSpPr/>
          <p:nvPr/>
        </p:nvSpPr>
        <p:spPr>
          <a:xfrm>
            <a:off x="4224233" y="3937780"/>
            <a:ext cx="1493447" cy="491613"/>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Operator</a:t>
            </a:r>
          </a:p>
        </p:txBody>
      </p:sp>
      <p:pic>
        <p:nvPicPr>
          <p:cNvPr id="27" name="Picture 26">
            <a:extLst>
              <a:ext uri="{FF2B5EF4-FFF2-40B4-BE49-F238E27FC236}">
                <a16:creationId xmlns:a16="http://schemas.microsoft.com/office/drawing/2014/main" id="{A32313CB-1017-8F71-06EB-F2B522DC65AC}"/>
              </a:ext>
            </a:extLst>
          </p:cNvPr>
          <p:cNvPicPr>
            <a:picLocks noChangeAspect="1"/>
          </p:cNvPicPr>
          <p:nvPr/>
        </p:nvPicPr>
        <p:blipFill>
          <a:blip r:embed="rId6"/>
          <a:stretch>
            <a:fillRect/>
          </a:stretch>
        </p:blipFill>
        <p:spPr>
          <a:xfrm>
            <a:off x="7105810" y="4911340"/>
            <a:ext cx="1654893" cy="1266591"/>
          </a:xfrm>
          <a:prstGeom prst="rect">
            <a:avLst/>
          </a:prstGeom>
        </p:spPr>
      </p:pic>
      <p:sp>
        <p:nvSpPr>
          <p:cNvPr id="35" name="Rectangle 34">
            <a:extLst>
              <a:ext uri="{FF2B5EF4-FFF2-40B4-BE49-F238E27FC236}">
                <a16:creationId xmlns:a16="http://schemas.microsoft.com/office/drawing/2014/main" id="{883EB35A-2321-4561-F293-B21AF7D92CBE}"/>
              </a:ext>
            </a:extLst>
          </p:cNvPr>
          <p:cNvSpPr/>
          <p:nvPr/>
        </p:nvSpPr>
        <p:spPr>
          <a:xfrm>
            <a:off x="9811317" y="2313143"/>
            <a:ext cx="1278195" cy="491613"/>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Scaler Plugin</a:t>
            </a:r>
          </a:p>
        </p:txBody>
      </p:sp>
      <p:grpSp>
        <p:nvGrpSpPr>
          <p:cNvPr id="46" name="Group 45">
            <a:extLst>
              <a:ext uri="{FF2B5EF4-FFF2-40B4-BE49-F238E27FC236}">
                <a16:creationId xmlns:a16="http://schemas.microsoft.com/office/drawing/2014/main" id="{960BB9A1-3C84-499D-8E09-7BBFAAAE5177}"/>
              </a:ext>
            </a:extLst>
          </p:cNvPr>
          <p:cNvGrpSpPr/>
          <p:nvPr/>
        </p:nvGrpSpPr>
        <p:grpSpPr>
          <a:xfrm>
            <a:off x="9320497" y="5006009"/>
            <a:ext cx="2335935" cy="1509335"/>
            <a:chOff x="9576229" y="5346028"/>
            <a:chExt cx="2335935" cy="1594361"/>
          </a:xfrm>
        </p:grpSpPr>
        <p:grpSp>
          <p:nvGrpSpPr>
            <p:cNvPr id="44" name="Group 43">
              <a:extLst>
                <a:ext uri="{FF2B5EF4-FFF2-40B4-BE49-F238E27FC236}">
                  <a16:creationId xmlns:a16="http://schemas.microsoft.com/office/drawing/2014/main" id="{5032355F-6789-4391-BC4E-F3576F62E64A}"/>
                </a:ext>
              </a:extLst>
            </p:cNvPr>
            <p:cNvGrpSpPr/>
            <p:nvPr/>
          </p:nvGrpSpPr>
          <p:grpSpPr>
            <a:xfrm>
              <a:off x="9576229" y="5346028"/>
              <a:ext cx="2335935" cy="1022555"/>
              <a:chOff x="9649587" y="5651852"/>
              <a:chExt cx="2335935" cy="1022555"/>
            </a:xfrm>
          </p:grpSpPr>
          <p:sp>
            <p:nvSpPr>
              <p:cNvPr id="43" name="Cloud 42">
                <a:extLst>
                  <a:ext uri="{FF2B5EF4-FFF2-40B4-BE49-F238E27FC236}">
                    <a16:creationId xmlns:a16="http://schemas.microsoft.com/office/drawing/2014/main" id="{8FD62AA9-8098-2B5E-11F7-095251139ED0}"/>
                  </a:ext>
                </a:extLst>
              </p:cNvPr>
              <p:cNvSpPr/>
              <p:nvPr/>
            </p:nvSpPr>
            <p:spPr>
              <a:xfrm>
                <a:off x="9649587" y="5651852"/>
                <a:ext cx="2335935" cy="1022555"/>
              </a:xfrm>
              <a:prstGeom prst="cloud">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36">
                <a:extLst>
                  <a:ext uri="{FF2B5EF4-FFF2-40B4-BE49-F238E27FC236}">
                    <a16:creationId xmlns:a16="http://schemas.microsoft.com/office/drawing/2014/main" id="{141A6955-3487-A277-4EA5-D3EACFBA197A}"/>
                  </a:ext>
                </a:extLst>
              </p:cNvPr>
              <p:cNvPicPr>
                <a:picLocks noChangeAspect="1"/>
              </p:cNvPicPr>
              <p:nvPr/>
            </p:nvPicPr>
            <p:blipFill>
              <a:blip r:embed="rId7"/>
              <a:stretch>
                <a:fillRect/>
              </a:stretch>
            </p:blipFill>
            <p:spPr>
              <a:xfrm>
                <a:off x="9906529" y="6035635"/>
                <a:ext cx="911026" cy="457240"/>
              </a:xfrm>
              <a:prstGeom prst="rect">
                <a:avLst/>
              </a:prstGeom>
            </p:spPr>
          </p:pic>
          <p:pic>
            <p:nvPicPr>
              <p:cNvPr id="39" name="Picture 38">
                <a:extLst>
                  <a:ext uri="{FF2B5EF4-FFF2-40B4-BE49-F238E27FC236}">
                    <a16:creationId xmlns:a16="http://schemas.microsoft.com/office/drawing/2014/main" id="{77C5B665-415C-B1DD-E660-8CF5C17A354C}"/>
                  </a:ext>
                </a:extLst>
              </p:cNvPr>
              <p:cNvPicPr>
                <a:picLocks noChangeAspect="1"/>
              </p:cNvPicPr>
              <p:nvPr/>
            </p:nvPicPr>
            <p:blipFill>
              <a:blip r:embed="rId8"/>
              <a:stretch>
                <a:fillRect/>
              </a:stretch>
            </p:blipFill>
            <p:spPr>
              <a:xfrm>
                <a:off x="10919849" y="6035635"/>
                <a:ext cx="853514" cy="457240"/>
              </a:xfrm>
              <a:prstGeom prst="rect">
                <a:avLst/>
              </a:prstGeom>
            </p:spPr>
          </p:pic>
        </p:grpSp>
        <p:sp>
          <p:nvSpPr>
            <p:cNvPr id="45" name="TextBox 44">
              <a:extLst>
                <a:ext uri="{FF2B5EF4-FFF2-40B4-BE49-F238E27FC236}">
                  <a16:creationId xmlns:a16="http://schemas.microsoft.com/office/drawing/2014/main" id="{94B69BBF-9F24-C72F-381D-EDD6D30668E7}"/>
                </a:ext>
              </a:extLst>
            </p:cNvPr>
            <p:cNvSpPr txBox="1"/>
            <p:nvPr/>
          </p:nvSpPr>
          <p:spPr>
            <a:xfrm>
              <a:off x="9979840" y="6387694"/>
              <a:ext cx="1848648" cy="552695"/>
            </a:xfrm>
            <a:prstGeom prst="rect">
              <a:avLst/>
            </a:prstGeom>
            <a:noFill/>
          </p:spPr>
          <p:txBody>
            <a:bodyPr wrap="square" rtlCol="0">
              <a:spAutoFit/>
            </a:bodyPr>
            <a:lstStyle/>
            <a:p>
              <a:r>
                <a:rPr lang="en-US" sz="1400" b="1" dirty="0"/>
                <a:t>External Trigger </a:t>
              </a:r>
            </a:p>
            <a:p>
              <a:r>
                <a:rPr lang="en-US" sz="1400" b="1" dirty="0"/>
                <a:t>Source</a:t>
              </a:r>
            </a:p>
          </p:txBody>
        </p:sp>
      </p:grpSp>
      <p:grpSp>
        <p:nvGrpSpPr>
          <p:cNvPr id="54" name="Group 53">
            <a:extLst>
              <a:ext uri="{FF2B5EF4-FFF2-40B4-BE49-F238E27FC236}">
                <a16:creationId xmlns:a16="http://schemas.microsoft.com/office/drawing/2014/main" id="{91C5EDAD-E167-C1FA-3BD1-111615CC15F9}"/>
              </a:ext>
            </a:extLst>
          </p:cNvPr>
          <p:cNvGrpSpPr/>
          <p:nvPr/>
        </p:nvGrpSpPr>
        <p:grpSpPr>
          <a:xfrm>
            <a:off x="7525123" y="2275446"/>
            <a:ext cx="1278195" cy="1280566"/>
            <a:chOff x="8230760" y="3072789"/>
            <a:chExt cx="1278195" cy="1280566"/>
          </a:xfrm>
        </p:grpSpPr>
        <p:sp>
          <p:nvSpPr>
            <p:cNvPr id="25" name="Rectangle 24">
              <a:extLst>
                <a:ext uri="{FF2B5EF4-FFF2-40B4-BE49-F238E27FC236}">
                  <a16:creationId xmlns:a16="http://schemas.microsoft.com/office/drawing/2014/main" id="{D3BA4C3C-4960-AB97-74FE-78737952C07C}"/>
                </a:ext>
              </a:extLst>
            </p:cNvPr>
            <p:cNvSpPr/>
            <p:nvPr/>
          </p:nvSpPr>
          <p:spPr>
            <a:xfrm>
              <a:off x="8230760" y="3072789"/>
              <a:ext cx="1278195" cy="491613"/>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Metrics adapter</a:t>
              </a:r>
            </a:p>
          </p:txBody>
        </p:sp>
        <p:sp>
          <p:nvSpPr>
            <p:cNvPr id="47" name="Wave 46">
              <a:extLst>
                <a:ext uri="{FF2B5EF4-FFF2-40B4-BE49-F238E27FC236}">
                  <a16:creationId xmlns:a16="http://schemas.microsoft.com/office/drawing/2014/main" id="{46DCAE3B-D721-E18C-77F6-2FA9D8D646E6}"/>
                </a:ext>
              </a:extLst>
            </p:cNvPr>
            <p:cNvSpPr/>
            <p:nvPr/>
          </p:nvSpPr>
          <p:spPr>
            <a:xfrm>
              <a:off x="8265631" y="3547403"/>
              <a:ext cx="1208455" cy="805952"/>
            </a:xfrm>
            <a:prstGeom prst="wav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Custom metrics API</a:t>
              </a:r>
            </a:p>
          </p:txBody>
        </p:sp>
      </p:grpSp>
      <p:grpSp>
        <p:nvGrpSpPr>
          <p:cNvPr id="12357" name="Group 12356">
            <a:extLst>
              <a:ext uri="{FF2B5EF4-FFF2-40B4-BE49-F238E27FC236}">
                <a16:creationId xmlns:a16="http://schemas.microsoft.com/office/drawing/2014/main" id="{7E953793-618F-85AD-C561-B4653CF4E1F8}"/>
              </a:ext>
            </a:extLst>
          </p:cNvPr>
          <p:cNvGrpSpPr/>
          <p:nvPr/>
        </p:nvGrpSpPr>
        <p:grpSpPr>
          <a:xfrm>
            <a:off x="0" y="2318857"/>
            <a:ext cx="2229587" cy="881558"/>
            <a:chOff x="293784" y="3116200"/>
            <a:chExt cx="2229587" cy="881558"/>
          </a:xfrm>
        </p:grpSpPr>
        <p:pic>
          <p:nvPicPr>
            <p:cNvPr id="12329" name="Picture 12328">
              <a:extLst>
                <a:ext uri="{FF2B5EF4-FFF2-40B4-BE49-F238E27FC236}">
                  <a16:creationId xmlns:a16="http://schemas.microsoft.com/office/drawing/2014/main" id="{9048EE44-8EFF-DE50-0E2D-B0CB64D16977}"/>
                </a:ext>
              </a:extLst>
            </p:cNvPr>
            <p:cNvPicPr>
              <a:picLocks noChangeAspect="1"/>
            </p:cNvPicPr>
            <p:nvPr/>
          </p:nvPicPr>
          <p:blipFill>
            <a:blip r:embed="rId9"/>
            <a:stretch>
              <a:fillRect/>
            </a:stretch>
          </p:blipFill>
          <p:spPr>
            <a:xfrm>
              <a:off x="293784" y="3116200"/>
              <a:ext cx="1221588" cy="881558"/>
            </a:xfrm>
            <a:prstGeom prst="rect">
              <a:avLst/>
            </a:prstGeom>
          </p:spPr>
        </p:pic>
        <p:sp>
          <p:nvSpPr>
            <p:cNvPr id="12330" name="Arrow: Right 12329">
              <a:extLst>
                <a:ext uri="{FF2B5EF4-FFF2-40B4-BE49-F238E27FC236}">
                  <a16:creationId xmlns:a16="http://schemas.microsoft.com/office/drawing/2014/main" id="{302D5904-AEF3-8716-DEA6-B9E28AE04E56}"/>
                </a:ext>
              </a:extLst>
            </p:cNvPr>
            <p:cNvSpPr/>
            <p:nvPr/>
          </p:nvSpPr>
          <p:spPr>
            <a:xfrm>
              <a:off x="1523793" y="3388067"/>
              <a:ext cx="999578" cy="270966"/>
            </a:xfrm>
            <a:prstGeom prst="rightArrow">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62" name="Group 12361">
            <a:extLst>
              <a:ext uri="{FF2B5EF4-FFF2-40B4-BE49-F238E27FC236}">
                <a16:creationId xmlns:a16="http://schemas.microsoft.com/office/drawing/2014/main" id="{030AB4EA-958F-D0BC-6C4B-29350E3C3AFA}"/>
              </a:ext>
            </a:extLst>
          </p:cNvPr>
          <p:cNvGrpSpPr/>
          <p:nvPr/>
        </p:nvGrpSpPr>
        <p:grpSpPr>
          <a:xfrm>
            <a:off x="10366549" y="2861689"/>
            <a:ext cx="1520651" cy="2126228"/>
            <a:chOff x="10660333" y="3659032"/>
            <a:chExt cx="1520651" cy="1858635"/>
          </a:xfrm>
        </p:grpSpPr>
        <p:sp>
          <p:nvSpPr>
            <p:cNvPr id="12326" name="Arrow: Down 12325">
              <a:extLst>
                <a:ext uri="{FF2B5EF4-FFF2-40B4-BE49-F238E27FC236}">
                  <a16:creationId xmlns:a16="http://schemas.microsoft.com/office/drawing/2014/main" id="{234B2B97-B656-AA3E-0715-96B0134DB4A5}"/>
                </a:ext>
              </a:extLst>
            </p:cNvPr>
            <p:cNvSpPr/>
            <p:nvPr/>
          </p:nvSpPr>
          <p:spPr>
            <a:xfrm>
              <a:off x="10660333" y="3659032"/>
              <a:ext cx="243832" cy="1858635"/>
            </a:xfrm>
            <a:prstGeom prst="downArrow">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31" name="TextBox 12330">
              <a:extLst>
                <a:ext uri="{FF2B5EF4-FFF2-40B4-BE49-F238E27FC236}">
                  <a16:creationId xmlns:a16="http://schemas.microsoft.com/office/drawing/2014/main" id="{33C28E0B-6A6E-94A9-40B3-20998AC53AA5}"/>
                </a:ext>
              </a:extLst>
            </p:cNvPr>
            <p:cNvSpPr txBox="1"/>
            <p:nvPr/>
          </p:nvSpPr>
          <p:spPr>
            <a:xfrm>
              <a:off x="10762273" y="4132579"/>
              <a:ext cx="1418711" cy="887838"/>
            </a:xfrm>
            <a:prstGeom prst="rect">
              <a:avLst/>
            </a:prstGeom>
            <a:noFill/>
          </p:spPr>
          <p:txBody>
            <a:bodyPr wrap="square" rtlCol="0">
              <a:spAutoFit/>
            </a:bodyPr>
            <a:lstStyle/>
            <a:p>
              <a:r>
                <a:rPr lang="en-US" sz="1200" b="1" dirty="0">
                  <a:ea typeface="Roboto" panose="02000000000000000000" pitchFamily="2" charset="0"/>
                  <a:cs typeface="Roboto" panose="02000000000000000000" pitchFamily="2" charset="0"/>
                </a:rPr>
                <a:t>Fetch  </a:t>
              </a:r>
            </a:p>
            <a:p>
              <a:r>
                <a:rPr lang="en-US" sz="1200" b="1" dirty="0">
                  <a:ea typeface="Roboto" panose="02000000000000000000" pitchFamily="2" charset="0"/>
                  <a:cs typeface="Roboto" panose="02000000000000000000" pitchFamily="2" charset="0"/>
                </a:rPr>
                <a:t>Metrics based  on polling  interval from Scaled object</a:t>
              </a:r>
            </a:p>
          </p:txBody>
        </p:sp>
      </p:grpSp>
      <p:sp>
        <p:nvSpPr>
          <p:cNvPr id="12333" name="Arrow: Right 12332">
            <a:extLst>
              <a:ext uri="{FF2B5EF4-FFF2-40B4-BE49-F238E27FC236}">
                <a16:creationId xmlns:a16="http://schemas.microsoft.com/office/drawing/2014/main" id="{75209C37-2D7E-DE02-8C64-65F15F5CA6FE}"/>
              </a:ext>
            </a:extLst>
          </p:cNvPr>
          <p:cNvSpPr/>
          <p:nvPr/>
        </p:nvSpPr>
        <p:spPr>
          <a:xfrm flipH="1">
            <a:off x="8803318" y="2423480"/>
            <a:ext cx="1007999" cy="258616"/>
          </a:xfrm>
          <a:prstGeom prst="right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34" name="Arrow: Right 12333">
            <a:extLst>
              <a:ext uri="{FF2B5EF4-FFF2-40B4-BE49-F238E27FC236}">
                <a16:creationId xmlns:a16="http://schemas.microsoft.com/office/drawing/2014/main" id="{0D36913E-4725-8B27-0403-C625DDEAB38D}"/>
              </a:ext>
            </a:extLst>
          </p:cNvPr>
          <p:cNvSpPr/>
          <p:nvPr/>
        </p:nvSpPr>
        <p:spPr>
          <a:xfrm rot="5400000">
            <a:off x="7437842" y="4010840"/>
            <a:ext cx="1371379" cy="276302"/>
          </a:xfrm>
          <a:prstGeom prst="rightArrow">
            <a:avLst>
              <a:gd name="adj1" fmla="val 47564"/>
              <a:gd name="adj2" fmla="val 50000"/>
            </a:avLst>
          </a:prstGeom>
          <a:gradFill flip="none" rotWithShape="1">
            <a:gsLst>
              <a:gs pos="0">
                <a:schemeClr val="accent2">
                  <a:lumMod val="75000"/>
                  <a:tint val="66000"/>
                  <a:satMod val="160000"/>
                </a:schemeClr>
              </a:gs>
              <a:gs pos="50000">
                <a:schemeClr val="accent2">
                  <a:lumMod val="75000"/>
                  <a:tint val="44500"/>
                  <a:satMod val="160000"/>
                </a:schemeClr>
              </a:gs>
              <a:gs pos="100000">
                <a:schemeClr val="accent2">
                  <a:lumMod val="75000"/>
                  <a:tint val="23500"/>
                  <a:satMod val="160000"/>
                </a:schemeClr>
              </a:gs>
            </a:gsLst>
            <a:lin ang="189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50" name="Group 12349">
            <a:extLst>
              <a:ext uri="{FF2B5EF4-FFF2-40B4-BE49-F238E27FC236}">
                <a16:creationId xmlns:a16="http://schemas.microsoft.com/office/drawing/2014/main" id="{B53DDBB5-8A3F-B0A3-8877-314404211796}"/>
              </a:ext>
            </a:extLst>
          </p:cNvPr>
          <p:cNvGrpSpPr/>
          <p:nvPr/>
        </p:nvGrpSpPr>
        <p:grpSpPr>
          <a:xfrm>
            <a:off x="5431560" y="2851853"/>
            <a:ext cx="4462761" cy="1275233"/>
            <a:chOff x="5717680" y="2821734"/>
            <a:chExt cx="4394066" cy="1637566"/>
          </a:xfrm>
        </p:grpSpPr>
        <p:cxnSp>
          <p:nvCxnSpPr>
            <p:cNvPr id="12337" name="Straight Arrow Connector 12336">
              <a:extLst>
                <a:ext uri="{FF2B5EF4-FFF2-40B4-BE49-F238E27FC236}">
                  <a16:creationId xmlns:a16="http://schemas.microsoft.com/office/drawing/2014/main" id="{5A7031B4-A959-DD69-DFF0-9C21F3EDB4F0}"/>
                </a:ext>
              </a:extLst>
            </p:cNvPr>
            <p:cNvCxnSpPr>
              <a:cxnSpLocks/>
              <a:stCxn id="24" idx="3"/>
            </p:cNvCxnSpPr>
            <p:nvPr/>
          </p:nvCxnSpPr>
          <p:spPr>
            <a:xfrm flipV="1">
              <a:off x="5717680" y="2821734"/>
              <a:ext cx="4371401" cy="1361853"/>
            </a:xfrm>
            <a:prstGeom prst="straightConnector1">
              <a:avLst/>
            </a:prstGeom>
            <a:ln>
              <a:prstDash val="lgDashDotDot"/>
              <a:tailEnd type="triangle"/>
            </a:ln>
          </p:spPr>
          <p:style>
            <a:lnRef idx="2">
              <a:schemeClr val="dk1"/>
            </a:lnRef>
            <a:fillRef idx="0">
              <a:schemeClr val="dk1"/>
            </a:fillRef>
            <a:effectRef idx="1">
              <a:schemeClr val="dk1"/>
            </a:effectRef>
            <a:fontRef idx="minor">
              <a:schemeClr val="tx1"/>
            </a:fontRef>
          </p:style>
        </p:cxnSp>
        <p:sp>
          <p:nvSpPr>
            <p:cNvPr id="12340" name="TextBox 12339">
              <a:extLst>
                <a:ext uri="{FF2B5EF4-FFF2-40B4-BE49-F238E27FC236}">
                  <a16:creationId xmlns:a16="http://schemas.microsoft.com/office/drawing/2014/main" id="{EC313543-371D-606B-CE84-C8DB700F7D2D}"/>
                </a:ext>
              </a:extLst>
            </p:cNvPr>
            <p:cNvSpPr txBox="1"/>
            <p:nvPr/>
          </p:nvSpPr>
          <p:spPr>
            <a:xfrm>
              <a:off x="6381975" y="3889908"/>
              <a:ext cx="3729771" cy="569392"/>
            </a:xfrm>
            <a:prstGeom prst="rect">
              <a:avLst/>
            </a:prstGeom>
            <a:noFill/>
          </p:spPr>
          <p:txBody>
            <a:bodyPr wrap="square" rtlCol="0">
              <a:spAutoFit/>
            </a:bodyPr>
            <a:lstStyle/>
            <a:p>
              <a:r>
                <a:rPr lang="en-US" sz="1200" b="1" dirty="0"/>
                <a:t>Spawns  Scaler plugin </a:t>
              </a:r>
            </a:p>
            <a:p>
              <a:r>
                <a:rPr lang="en-US" sz="1200" b="1" dirty="0"/>
                <a:t>as per scaled object</a:t>
              </a:r>
            </a:p>
          </p:txBody>
        </p:sp>
      </p:grpSp>
      <p:pic>
        <p:nvPicPr>
          <p:cNvPr id="12344" name="Picture 12343">
            <a:extLst>
              <a:ext uri="{FF2B5EF4-FFF2-40B4-BE49-F238E27FC236}">
                <a16:creationId xmlns:a16="http://schemas.microsoft.com/office/drawing/2014/main" id="{A540B79D-8EC1-A2AB-4AC0-1F5FBECA77E3}"/>
              </a:ext>
            </a:extLst>
          </p:cNvPr>
          <p:cNvPicPr>
            <a:picLocks noChangeAspect="1"/>
          </p:cNvPicPr>
          <p:nvPr/>
        </p:nvPicPr>
        <p:blipFill>
          <a:blip r:embed="rId10"/>
          <a:stretch>
            <a:fillRect/>
          </a:stretch>
        </p:blipFill>
        <p:spPr>
          <a:xfrm>
            <a:off x="4447093" y="4857421"/>
            <a:ext cx="1278195" cy="1188907"/>
          </a:xfrm>
          <a:prstGeom prst="rect">
            <a:avLst/>
          </a:prstGeom>
        </p:spPr>
      </p:pic>
      <p:sp>
        <p:nvSpPr>
          <p:cNvPr id="12345" name="TextBox 12344">
            <a:extLst>
              <a:ext uri="{FF2B5EF4-FFF2-40B4-BE49-F238E27FC236}">
                <a16:creationId xmlns:a16="http://schemas.microsoft.com/office/drawing/2014/main" id="{8A5EC375-5DF7-9AD3-2B0E-A3673CAA5695}"/>
              </a:ext>
            </a:extLst>
          </p:cNvPr>
          <p:cNvSpPr txBox="1"/>
          <p:nvPr/>
        </p:nvSpPr>
        <p:spPr>
          <a:xfrm>
            <a:off x="4509278" y="5810445"/>
            <a:ext cx="1848647" cy="276999"/>
          </a:xfrm>
          <a:prstGeom prst="rect">
            <a:avLst/>
          </a:prstGeom>
          <a:noFill/>
        </p:spPr>
        <p:txBody>
          <a:bodyPr wrap="square" rtlCol="0">
            <a:spAutoFit/>
          </a:bodyPr>
          <a:lstStyle/>
          <a:p>
            <a:r>
              <a:rPr lang="en-US" sz="1200" b="1" dirty="0"/>
              <a:t>K8  Controller</a:t>
            </a:r>
          </a:p>
        </p:txBody>
      </p:sp>
      <p:sp>
        <p:nvSpPr>
          <p:cNvPr id="12346" name="Arrow: Left 12345">
            <a:extLst>
              <a:ext uri="{FF2B5EF4-FFF2-40B4-BE49-F238E27FC236}">
                <a16:creationId xmlns:a16="http://schemas.microsoft.com/office/drawing/2014/main" id="{6B717DAF-5748-6C0F-0928-F49366EDAC16}"/>
              </a:ext>
            </a:extLst>
          </p:cNvPr>
          <p:cNvSpPr/>
          <p:nvPr/>
        </p:nvSpPr>
        <p:spPr>
          <a:xfrm>
            <a:off x="5482854" y="5451874"/>
            <a:ext cx="1750142" cy="209095"/>
          </a:xfrm>
          <a:prstGeom prst="leftArrow">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47" name="Arrow: Left 12346">
            <a:extLst>
              <a:ext uri="{FF2B5EF4-FFF2-40B4-BE49-F238E27FC236}">
                <a16:creationId xmlns:a16="http://schemas.microsoft.com/office/drawing/2014/main" id="{F4584589-6DBD-110E-2233-5A9EE049AE62}"/>
              </a:ext>
            </a:extLst>
          </p:cNvPr>
          <p:cNvSpPr/>
          <p:nvPr/>
        </p:nvSpPr>
        <p:spPr>
          <a:xfrm>
            <a:off x="3074087" y="5386696"/>
            <a:ext cx="1435191" cy="209095"/>
          </a:xfrm>
          <a:prstGeom prst="leftArrow">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55" name="Group 12354">
            <a:extLst>
              <a:ext uri="{FF2B5EF4-FFF2-40B4-BE49-F238E27FC236}">
                <a16:creationId xmlns:a16="http://schemas.microsoft.com/office/drawing/2014/main" id="{10EEB39D-B4F5-E78C-8D16-2F3B38A84C5F}"/>
              </a:ext>
            </a:extLst>
          </p:cNvPr>
          <p:cNvGrpSpPr/>
          <p:nvPr/>
        </p:nvGrpSpPr>
        <p:grpSpPr>
          <a:xfrm>
            <a:off x="4920112" y="2557903"/>
            <a:ext cx="2605012" cy="1371380"/>
            <a:chOff x="5433601" y="2521253"/>
            <a:chExt cx="2091522" cy="1398758"/>
          </a:xfrm>
        </p:grpSpPr>
        <p:cxnSp>
          <p:nvCxnSpPr>
            <p:cNvPr id="12352" name="Straight Arrow Connector 12351">
              <a:extLst>
                <a:ext uri="{FF2B5EF4-FFF2-40B4-BE49-F238E27FC236}">
                  <a16:creationId xmlns:a16="http://schemas.microsoft.com/office/drawing/2014/main" id="{68375213-88D2-8925-6C4A-02FB97FF54EC}"/>
                </a:ext>
              </a:extLst>
            </p:cNvPr>
            <p:cNvCxnSpPr>
              <a:endCxn id="25" idx="1"/>
            </p:cNvCxnSpPr>
            <p:nvPr/>
          </p:nvCxnSpPr>
          <p:spPr>
            <a:xfrm flipV="1">
              <a:off x="5433601" y="2521253"/>
              <a:ext cx="2091522" cy="1398758"/>
            </a:xfrm>
            <a:prstGeom prst="straightConnector1">
              <a:avLst/>
            </a:prstGeom>
            <a:ln w="38100">
              <a:solidFill>
                <a:schemeClr val="accent2">
                  <a:lumMod val="75000"/>
                </a:schemeClr>
              </a:solidFill>
              <a:prstDash val="lgDashDot"/>
              <a:tailEnd type="triangle"/>
            </a:ln>
          </p:spPr>
          <p:style>
            <a:lnRef idx="2">
              <a:schemeClr val="accent1"/>
            </a:lnRef>
            <a:fillRef idx="0">
              <a:schemeClr val="accent1"/>
            </a:fillRef>
            <a:effectRef idx="1">
              <a:schemeClr val="accent1"/>
            </a:effectRef>
            <a:fontRef idx="minor">
              <a:schemeClr val="tx1"/>
            </a:fontRef>
          </p:style>
        </p:cxnSp>
        <p:sp>
          <p:nvSpPr>
            <p:cNvPr id="12354" name="TextBox 12353">
              <a:extLst>
                <a:ext uri="{FF2B5EF4-FFF2-40B4-BE49-F238E27FC236}">
                  <a16:creationId xmlns:a16="http://schemas.microsoft.com/office/drawing/2014/main" id="{7231DE07-65DE-94F9-0626-4957FF0F0B24}"/>
                </a:ext>
              </a:extLst>
            </p:cNvPr>
            <p:cNvSpPr txBox="1"/>
            <p:nvPr/>
          </p:nvSpPr>
          <p:spPr>
            <a:xfrm>
              <a:off x="5991690" y="2684769"/>
              <a:ext cx="1479406" cy="830997"/>
            </a:xfrm>
            <a:prstGeom prst="rect">
              <a:avLst/>
            </a:prstGeom>
            <a:noFill/>
          </p:spPr>
          <p:txBody>
            <a:bodyPr wrap="square">
              <a:spAutoFit/>
            </a:bodyPr>
            <a:lstStyle/>
            <a:p>
              <a:r>
                <a:rPr lang="en-US" sz="1200" b="1" dirty="0">
                  <a:solidFill>
                    <a:schemeClr val="accent2">
                      <a:lumMod val="75000"/>
                    </a:schemeClr>
                  </a:solidFill>
                </a:rPr>
                <a:t>Configure  metrics adapter </a:t>
              </a:r>
            </a:p>
            <a:p>
              <a:r>
                <a:rPr lang="en-US" sz="1200" b="1" dirty="0">
                  <a:solidFill>
                    <a:schemeClr val="accent2">
                      <a:lumMod val="75000"/>
                    </a:schemeClr>
                  </a:solidFill>
                </a:rPr>
                <a:t>to expose necessary metrics</a:t>
              </a:r>
            </a:p>
          </p:txBody>
        </p:sp>
      </p:grpSp>
      <p:sp>
        <p:nvSpPr>
          <p:cNvPr id="12356" name="Arrow: Right 12355">
            <a:extLst>
              <a:ext uri="{FF2B5EF4-FFF2-40B4-BE49-F238E27FC236}">
                <a16:creationId xmlns:a16="http://schemas.microsoft.com/office/drawing/2014/main" id="{A60EFD0C-25AB-64E3-DCA2-0F8DF3DF2F2B}"/>
              </a:ext>
            </a:extLst>
          </p:cNvPr>
          <p:cNvSpPr/>
          <p:nvPr/>
        </p:nvSpPr>
        <p:spPr>
          <a:xfrm>
            <a:off x="3304603" y="2589803"/>
            <a:ext cx="1244357" cy="26593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Validate</a:t>
            </a:r>
          </a:p>
        </p:txBody>
      </p:sp>
      <p:grpSp>
        <p:nvGrpSpPr>
          <p:cNvPr id="12361" name="Group 12360">
            <a:extLst>
              <a:ext uri="{FF2B5EF4-FFF2-40B4-BE49-F238E27FC236}">
                <a16:creationId xmlns:a16="http://schemas.microsoft.com/office/drawing/2014/main" id="{4E9FE04F-70C8-24B0-F7B7-E03CE3EAFFF5}"/>
              </a:ext>
            </a:extLst>
          </p:cNvPr>
          <p:cNvGrpSpPr/>
          <p:nvPr/>
        </p:nvGrpSpPr>
        <p:grpSpPr>
          <a:xfrm>
            <a:off x="2548073" y="3443764"/>
            <a:ext cx="1829801" cy="705227"/>
            <a:chOff x="2841857" y="4241107"/>
            <a:chExt cx="1829801" cy="705227"/>
          </a:xfrm>
        </p:grpSpPr>
        <p:sp>
          <p:nvSpPr>
            <p:cNvPr id="12359" name="Arrow: Right 12358">
              <a:extLst>
                <a:ext uri="{FF2B5EF4-FFF2-40B4-BE49-F238E27FC236}">
                  <a16:creationId xmlns:a16="http://schemas.microsoft.com/office/drawing/2014/main" id="{9E667028-AF5E-25BC-B6A1-E60D196CB3C1}"/>
                </a:ext>
              </a:extLst>
            </p:cNvPr>
            <p:cNvSpPr/>
            <p:nvPr/>
          </p:nvSpPr>
          <p:spPr>
            <a:xfrm rot="1380000">
              <a:off x="2841857" y="4241107"/>
              <a:ext cx="1829801" cy="18135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60" name="TextBox 12359">
              <a:extLst>
                <a:ext uri="{FF2B5EF4-FFF2-40B4-BE49-F238E27FC236}">
                  <a16:creationId xmlns:a16="http://schemas.microsoft.com/office/drawing/2014/main" id="{96D6E4E4-8A71-01F1-D2A1-F3F3D106B023}"/>
                </a:ext>
              </a:extLst>
            </p:cNvPr>
            <p:cNvSpPr txBox="1"/>
            <p:nvPr/>
          </p:nvSpPr>
          <p:spPr>
            <a:xfrm>
              <a:off x="3004991" y="4300003"/>
              <a:ext cx="1387191" cy="646331"/>
            </a:xfrm>
            <a:prstGeom prst="rect">
              <a:avLst/>
            </a:prstGeom>
            <a:noFill/>
          </p:spPr>
          <p:txBody>
            <a:bodyPr wrap="square" rtlCol="0">
              <a:spAutoFit/>
            </a:bodyPr>
            <a:lstStyle/>
            <a:p>
              <a:r>
                <a:rPr lang="en-US" sz="1200" b="1" dirty="0"/>
                <a:t>New</a:t>
              </a:r>
            </a:p>
            <a:p>
              <a:r>
                <a:rPr lang="en-US" sz="1200" b="1" dirty="0"/>
                <a:t>Scaled Object</a:t>
              </a:r>
            </a:p>
            <a:p>
              <a:r>
                <a:rPr lang="en-US" sz="1200" b="1" dirty="0"/>
                <a:t>Notification  </a:t>
              </a:r>
            </a:p>
          </p:txBody>
        </p:sp>
      </p:grpSp>
    </p:spTree>
    <p:extLst>
      <p:ext uri="{BB962C8B-B14F-4D97-AF65-F5344CB8AC3E}">
        <p14:creationId xmlns:p14="http://schemas.microsoft.com/office/powerpoint/2010/main" val="28568884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357"/>
                                        </p:tgtEl>
                                        <p:attrNameLst>
                                          <p:attrName>style.visibility</p:attrName>
                                        </p:attrNameLst>
                                      </p:cBhvr>
                                      <p:to>
                                        <p:strVal val="visible"/>
                                      </p:to>
                                    </p:set>
                                    <p:anim calcmode="lin" valueType="num">
                                      <p:cBhvr additive="base">
                                        <p:cTn id="7" dur="500" fill="hold"/>
                                        <p:tgtEl>
                                          <p:spTgt spid="12357"/>
                                        </p:tgtEl>
                                        <p:attrNameLst>
                                          <p:attrName>ppt_x</p:attrName>
                                        </p:attrNameLst>
                                      </p:cBhvr>
                                      <p:tavLst>
                                        <p:tav tm="0">
                                          <p:val>
                                            <p:strVal val="0-#ppt_w/2"/>
                                          </p:val>
                                        </p:tav>
                                        <p:tav tm="100000">
                                          <p:val>
                                            <p:strVal val="#ppt_x"/>
                                          </p:val>
                                        </p:tav>
                                      </p:tavLst>
                                    </p:anim>
                                    <p:anim calcmode="lin" valueType="num">
                                      <p:cBhvr additive="base">
                                        <p:cTn id="8" dur="500" fill="hold"/>
                                        <p:tgtEl>
                                          <p:spTgt spid="123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356"/>
                                        </p:tgtEl>
                                        <p:attrNameLst>
                                          <p:attrName>style.visibility</p:attrName>
                                        </p:attrNameLst>
                                      </p:cBhvr>
                                      <p:to>
                                        <p:strVal val="visible"/>
                                      </p:to>
                                    </p:set>
                                    <p:anim calcmode="lin" valueType="num">
                                      <p:cBhvr additive="base">
                                        <p:cTn id="13" dur="500" fill="hold"/>
                                        <p:tgtEl>
                                          <p:spTgt spid="12356"/>
                                        </p:tgtEl>
                                        <p:attrNameLst>
                                          <p:attrName>ppt_x</p:attrName>
                                        </p:attrNameLst>
                                      </p:cBhvr>
                                      <p:tavLst>
                                        <p:tav tm="0">
                                          <p:val>
                                            <p:strVal val="0-#ppt_w/2"/>
                                          </p:val>
                                        </p:tav>
                                        <p:tav tm="100000">
                                          <p:val>
                                            <p:strVal val="#ppt_x"/>
                                          </p:val>
                                        </p:tav>
                                      </p:tavLst>
                                    </p:anim>
                                    <p:anim calcmode="lin" valueType="num">
                                      <p:cBhvr additive="base">
                                        <p:cTn id="14" dur="500" fill="hold"/>
                                        <p:tgtEl>
                                          <p:spTgt spid="1235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361"/>
                                        </p:tgtEl>
                                        <p:attrNameLst>
                                          <p:attrName>style.visibility</p:attrName>
                                        </p:attrNameLst>
                                      </p:cBhvr>
                                      <p:to>
                                        <p:strVal val="visible"/>
                                      </p:to>
                                    </p:set>
                                    <p:anim calcmode="lin" valueType="num">
                                      <p:cBhvr additive="base">
                                        <p:cTn id="19" dur="500" fill="hold"/>
                                        <p:tgtEl>
                                          <p:spTgt spid="12361"/>
                                        </p:tgtEl>
                                        <p:attrNameLst>
                                          <p:attrName>ppt_x</p:attrName>
                                        </p:attrNameLst>
                                      </p:cBhvr>
                                      <p:tavLst>
                                        <p:tav tm="0">
                                          <p:val>
                                            <p:strVal val="0-#ppt_w/2"/>
                                          </p:val>
                                        </p:tav>
                                        <p:tav tm="100000">
                                          <p:val>
                                            <p:strVal val="#ppt_x"/>
                                          </p:val>
                                        </p:tav>
                                      </p:tavLst>
                                    </p:anim>
                                    <p:anim calcmode="lin" valueType="num">
                                      <p:cBhvr additive="base">
                                        <p:cTn id="20" dur="500" fill="hold"/>
                                        <p:tgtEl>
                                          <p:spTgt spid="1236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350"/>
                                        </p:tgtEl>
                                        <p:attrNameLst>
                                          <p:attrName>style.visibility</p:attrName>
                                        </p:attrNameLst>
                                      </p:cBhvr>
                                      <p:to>
                                        <p:strVal val="visible"/>
                                      </p:to>
                                    </p:set>
                                    <p:anim calcmode="lin" valueType="num">
                                      <p:cBhvr additive="base">
                                        <p:cTn id="25" dur="500" fill="hold"/>
                                        <p:tgtEl>
                                          <p:spTgt spid="12350"/>
                                        </p:tgtEl>
                                        <p:attrNameLst>
                                          <p:attrName>ppt_x</p:attrName>
                                        </p:attrNameLst>
                                      </p:cBhvr>
                                      <p:tavLst>
                                        <p:tav tm="0">
                                          <p:val>
                                            <p:strVal val="#ppt_x"/>
                                          </p:val>
                                        </p:tav>
                                        <p:tav tm="100000">
                                          <p:val>
                                            <p:strVal val="#ppt_x"/>
                                          </p:val>
                                        </p:tav>
                                      </p:tavLst>
                                    </p:anim>
                                    <p:anim calcmode="lin" valueType="num">
                                      <p:cBhvr additive="base">
                                        <p:cTn id="26" dur="500" fill="hold"/>
                                        <p:tgtEl>
                                          <p:spTgt spid="1235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2355"/>
                                        </p:tgtEl>
                                        <p:attrNameLst>
                                          <p:attrName>style.visibility</p:attrName>
                                        </p:attrNameLst>
                                      </p:cBhvr>
                                      <p:to>
                                        <p:strVal val="visible"/>
                                      </p:to>
                                    </p:set>
                                    <p:animEffect transition="in" filter="fade">
                                      <p:cBhvr>
                                        <p:cTn id="31" dur="1000"/>
                                        <p:tgtEl>
                                          <p:spTgt spid="12355"/>
                                        </p:tgtEl>
                                      </p:cBhvr>
                                    </p:animEffect>
                                    <p:anim calcmode="lin" valueType="num">
                                      <p:cBhvr>
                                        <p:cTn id="32" dur="1000" fill="hold"/>
                                        <p:tgtEl>
                                          <p:spTgt spid="12355"/>
                                        </p:tgtEl>
                                        <p:attrNameLst>
                                          <p:attrName>ppt_x</p:attrName>
                                        </p:attrNameLst>
                                      </p:cBhvr>
                                      <p:tavLst>
                                        <p:tav tm="0">
                                          <p:val>
                                            <p:strVal val="#ppt_x"/>
                                          </p:val>
                                        </p:tav>
                                        <p:tav tm="100000">
                                          <p:val>
                                            <p:strVal val="#ppt_x"/>
                                          </p:val>
                                        </p:tav>
                                      </p:tavLst>
                                    </p:anim>
                                    <p:anim calcmode="lin" valueType="num">
                                      <p:cBhvr>
                                        <p:cTn id="33" dur="1000" fill="hold"/>
                                        <p:tgtEl>
                                          <p:spTgt spid="1235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nodeType="clickEffect">
                                  <p:stCondLst>
                                    <p:cond delay="0"/>
                                  </p:stCondLst>
                                  <p:childTnLst>
                                    <p:set>
                                      <p:cBhvr>
                                        <p:cTn id="37" dur="1" fill="hold">
                                          <p:stCondLst>
                                            <p:cond delay="0"/>
                                          </p:stCondLst>
                                        </p:cTn>
                                        <p:tgtEl>
                                          <p:spTgt spid="12362"/>
                                        </p:tgtEl>
                                        <p:attrNameLst>
                                          <p:attrName>style.visibility</p:attrName>
                                        </p:attrNameLst>
                                      </p:cBhvr>
                                      <p:to>
                                        <p:strVal val="visible"/>
                                      </p:to>
                                    </p:set>
                                    <p:animEffect transition="in" filter="fade">
                                      <p:cBhvr>
                                        <p:cTn id="38" dur="1000"/>
                                        <p:tgtEl>
                                          <p:spTgt spid="12362"/>
                                        </p:tgtEl>
                                      </p:cBhvr>
                                    </p:animEffect>
                                    <p:anim calcmode="lin" valueType="num">
                                      <p:cBhvr>
                                        <p:cTn id="39" dur="1000" fill="hold"/>
                                        <p:tgtEl>
                                          <p:spTgt spid="12362"/>
                                        </p:tgtEl>
                                        <p:attrNameLst>
                                          <p:attrName>ppt_x</p:attrName>
                                        </p:attrNameLst>
                                      </p:cBhvr>
                                      <p:tavLst>
                                        <p:tav tm="0">
                                          <p:val>
                                            <p:strVal val="#ppt_x"/>
                                          </p:val>
                                        </p:tav>
                                        <p:tav tm="100000">
                                          <p:val>
                                            <p:strVal val="#ppt_x"/>
                                          </p:val>
                                        </p:tav>
                                      </p:tavLst>
                                    </p:anim>
                                    <p:anim calcmode="lin" valueType="num">
                                      <p:cBhvr>
                                        <p:cTn id="40" dur="1000" fill="hold"/>
                                        <p:tgtEl>
                                          <p:spTgt spid="1236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2333"/>
                                        </p:tgtEl>
                                        <p:attrNameLst>
                                          <p:attrName>style.visibility</p:attrName>
                                        </p:attrNameLst>
                                      </p:cBhvr>
                                      <p:to>
                                        <p:strVal val="visible"/>
                                      </p:to>
                                    </p:set>
                                    <p:anim calcmode="lin" valueType="num">
                                      <p:cBhvr additive="base">
                                        <p:cTn id="45" dur="500" fill="hold"/>
                                        <p:tgtEl>
                                          <p:spTgt spid="12333"/>
                                        </p:tgtEl>
                                        <p:attrNameLst>
                                          <p:attrName>ppt_x</p:attrName>
                                        </p:attrNameLst>
                                      </p:cBhvr>
                                      <p:tavLst>
                                        <p:tav tm="0">
                                          <p:val>
                                            <p:strVal val="1+#ppt_w/2"/>
                                          </p:val>
                                        </p:tav>
                                        <p:tav tm="100000">
                                          <p:val>
                                            <p:strVal val="#ppt_x"/>
                                          </p:val>
                                        </p:tav>
                                      </p:tavLst>
                                    </p:anim>
                                    <p:anim calcmode="lin" valueType="num">
                                      <p:cBhvr additive="base">
                                        <p:cTn id="46" dur="500" fill="hold"/>
                                        <p:tgtEl>
                                          <p:spTgt spid="12333"/>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grpId="0" nodeType="clickEffect">
                                  <p:stCondLst>
                                    <p:cond delay="0"/>
                                  </p:stCondLst>
                                  <p:childTnLst>
                                    <p:set>
                                      <p:cBhvr>
                                        <p:cTn id="50" dur="1" fill="hold">
                                          <p:stCondLst>
                                            <p:cond delay="0"/>
                                          </p:stCondLst>
                                        </p:cTn>
                                        <p:tgtEl>
                                          <p:spTgt spid="12334"/>
                                        </p:tgtEl>
                                        <p:attrNameLst>
                                          <p:attrName>style.visibility</p:attrName>
                                        </p:attrNameLst>
                                      </p:cBhvr>
                                      <p:to>
                                        <p:strVal val="visible"/>
                                      </p:to>
                                    </p:set>
                                    <p:animEffect transition="in" filter="fade">
                                      <p:cBhvr>
                                        <p:cTn id="51" dur="1000"/>
                                        <p:tgtEl>
                                          <p:spTgt spid="12334"/>
                                        </p:tgtEl>
                                      </p:cBhvr>
                                    </p:animEffect>
                                    <p:anim calcmode="lin" valueType="num">
                                      <p:cBhvr>
                                        <p:cTn id="52" dur="1000" fill="hold"/>
                                        <p:tgtEl>
                                          <p:spTgt spid="12334"/>
                                        </p:tgtEl>
                                        <p:attrNameLst>
                                          <p:attrName>ppt_x</p:attrName>
                                        </p:attrNameLst>
                                      </p:cBhvr>
                                      <p:tavLst>
                                        <p:tav tm="0">
                                          <p:val>
                                            <p:strVal val="#ppt_x"/>
                                          </p:val>
                                        </p:tav>
                                        <p:tav tm="100000">
                                          <p:val>
                                            <p:strVal val="#ppt_x"/>
                                          </p:val>
                                        </p:tav>
                                      </p:tavLst>
                                    </p:anim>
                                    <p:anim calcmode="lin" valueType="num">
                                      <p:cBhvr>
                                        <p:cTn id="53" dur="1000" fill="hold"/>
                                        <p:tgtEl>
                                          <p:spTgt spid="12334"/>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grpId="0" nodeType="clickEffect">
                                  <p:stCondLst>
                                    <p:cond delay="0"/>
                                  </p:stCondLst>
                                  <p:childTnLst>
                                    <p:set>
                                      <p:cBhvr>
                                        <p:cTn id="57" dur="1" fill="hold">
                                          <p:stCondLst>
                                            <p:cond delay="0"/>
                                          </p:stCondLst>
                                        </p:cTn>
                                        <p:tgtEl>
                                          <p:spTgt spid="12346"/>
                                        </p:tgtEl>
                                        <p:attrNameLst>
                                          <p:attrName>style.visibility</p:attrName>
                                        </p:attrNameLst>
                                      </p:cBhvr>
                                      <p:to>
                                        <p:strVal val="visible"/>
                                      </p:to>
                                    </p:set>
                                    <p:anim calcmode="lin" valueType="num">
                                      <p:cBhvr additive="base">
                                        <p:cTn id="58" dur="500" fill="hold"/>
                                        <p:tgtEl>
                                          <p:spTgt spid="12346"/>
                                        </p:tgtEl>
                                        <p:attrNameLst>
                                          <p:attrName>ppt_x</p:attrName>
                                        </p:attrNameLst>
                                      </p:cBhvr>
                                      <p:tavLst>
                                        <p:tav tm="0">
                                          <p:val>
                                            <p:strVal val="1+#ppt_w/2"/>
                                          </p:val>
                                        </p:tav>
                                        <p:tav tm="100000">
                                          <p:val>
                                            <p:strVal val="#ppt_x"/>
                                          </p:val>
                                        </p:tav>
                                      </p:tavLst>
                                    </p:anim>
                                    <p:anim calcmode="lin" valueType="num">
                                      <p:cBhvr additive="base">
                                        <p:cTn id="59" dur="500" fill="hold"/>
                                        <p:tgtEl>
                                          <p:spTgt spid="12346"/>
                                        </p:tgtEl>
                                        <p:attrNameLst>
                                          <p:attrName>ppt_y</p:attrName>
                                        </p:attrNameLst>
                                      </p:cBhvr>
                                      <p:tavLst>
                                        <p:tav tm="0">
                                          <p:val>
                                            <p:strVal val="#ppt_y"/>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2" presetClass="entr" presetSubtype="2" fill="hold" grpId="0" nodeType="clickEffect">
                                  <p:stCondLst>
                                    <p:cond delay="0"/>
                                  </p:stCondLst>
                                  <p:childTnLst>
                                    <p:set>
                                      <p:cBhvr>
                                        <p:cTn id="63" dur="1" fill="hold">
                                          <p:stCondLst>
                                            <p:cond delay="0"/>
                                          </p:stCondLst>
                                        </p:cTn>
                                        <p:tgtEl>
                                          <p:spTgt spid="12347"/>
                                        </p:tgtEl>
                                        <p:attrNameLst>
                                          <p:attrName>style.visibility</p:attrName>
                                        </p:attrNameLst>
                                      </p:cBhvr>
                                      <p:to>
                                        <p:strVal val="visible"/>
                                      </p:to>
                                    </p:set>
                                    <p:anim calcmode="lin" valueType="num">
                                      <p:cBhvr additive="base">
                                        <p:cTn id="64" dur="500" fill="hold"/>
                                        <p:tgtEl>
                                          <p:spTgt spid="12347"/>
                                        </p:tgtEl>
                                        <p:attrNameLst>
                                          <p:attrName>ppt_x</p:attrName>
                                        </p:attrNameLst>
                                      </p:cBhvr>
                                      <p:tavLst>
                                        <p:tav tm="0">
                                          <p:val>
                                            <p:strVal val="1+#ppt_w/2"/>
                                          </p:val>
                                        </p:tav>
                                        <p:tav tm="100000">
                                          <p:val>
                                            <p:strVal val="#ppt_x"/>
                                          </p:val>
                                        </p:tav>
                                      </p:tavLst>
                                    </p:anim>
                                    <p:anim calcmode="lin" valueType="num">
                                      <p:cBhvr additive="base">
                                        <p:cTn id="65" dur="500" fill="hold"/>
                                        <p:tgtEl>
                                          <p:spTgt spid="123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3" grpId="0" animBg="1"/>
      <p:bldP spid="12334" grpId="0" animBg="1"/>
      <p:bldP spid="12346" grpId="0" animBg="1"/>
      <p:bldP spid="12347" grpId="0" animBg="1"/>
      <p:bldP spid="12356"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7B018FD-E619-7065-CB05-5AB4265FFDB8}"/>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D81927C7-5EA6-A3F0-E67A-3ECC16D761AF}"/>
              </a:ext>
            </a:extLst>
          </p:cNvPr>
          <p:cNvSpPr/>
          <p:nvPr/>
        </p:nvSpPr>
        <p:spPr>
          <a:xfrm>
            <a:off x="383458" y="365125"/>
            <a:ext cx="11139948" cy="850183"/>
          </a:xfrm>
          <a:prstGeom prst="rect">
            <a:avLst/>
          </a:prstGeom>
          <a:gradFill flip="none" rotWithShape="1">
            <a:gsLst>
              <a:gs pos="0">
                <a:schemeClr val="accent2">
                  <a:lumMod val="50000"/>
                  <a:shade val="30000"/>
                  <a:satMod val="115000"/>
                </a:schemeClr>
              </a:gs>
              <a:gs pos="50000">
                <a:schemeClr val="accent2">
                  <a:lumMod val="50000"/>
                  <a:shade val="67500"/>
                  <a:satMod val="115000"/>
                </a:schemeClr>
              </a:gs>
              <a:gs pos="100000">
                <a:schemeClr val="accent2">
                  <a:lumMod val="50000"/>
                  <a:shade val="100000"/>
                  <a:satMod val="11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561880-A2BB-B553-DF60-062D880B7146}"/>
              </a:ext>
            </a:extLst>
          </p:cNvPr>
          <p:cNvSpPr>
            <a:spLocks noGrp="1"/>
          </p:cNvSpPr>
          <p:nvPr>
            <p:ph type="title"/>
          </p:nvPr>
        </p:nvSpPr>
        <p:spPr/>
        <p:txBody>
          <a:bodyPr/>
          <a:lstStyle/>
          <a:p>
            <a:pPr algn="ctr"/>
            <a:r>
              <a:rPr lang="en-US" sz="3600" dirty="0">
                <a:solidFill>
                  <a:schemeClr val="bg1"/>
                </a:solidFill>
                <a:effectLst>
                  <a:glow rad="228600">
                    <a:schemeClr val="accent3">
                      <a:satMod val="175000"/>
                      <a:alpha val="40000"/>
                    </a:schemeClr>
                  </a:glow>
                </a:effectLst>
                <a:latin typeface="Rockwell" panose="02060603020205020403" pitchFamily="18" charset="0"/>
              </a:rPr>
              <a:t>E2E flow of KEDA Without HPA </a:t>
            </a:r>
          </a:p>
        </p:txBody>
      </p:sp>
      <p:pic>
        <p:nvPicPr>
          <p:cNvPr id="11" name="Content Placeholder 10">
            <a:extLst>
              <a:ext uri="{FF2B5EF4-FFF2-40B4-BE49-F238E27FC236}">
                <a16:creationId xmlns:a16="http://schemas.microsoft.com/office/drawing/2014/main" id="{E473E040-5944-628E-9DFF-4681CEE921FC}"/>
              </a:ext>
            </a:extLst>
          </p:cNvPr>
          <p:cNvPicPr>
            <a:picLocks noGrp="1" noChangeAspect="1"/>
          </p:cNvPicPr>
          <p:nvPr>
            <p:ph idx="1"/>
          </p:nvPr>
        </p:nvPicPr>
        <p:blipFill>
          <a:blip r:embed="rId2"/>
          <a:stretch>
            <a:fillRect/>
          </a:stretch>
        </p:blipFill>
        <p:spPr>
          <a:xfrm>
            <a:off x="1971899" y="5593958"/>
            <a:ext cx="1455546" cy="1112616"/>
          </a:xfrm>
        </p:spPr>
      </p:pic>
      <p:pic>
        <p:nvPicPr>
          <p:cNvPr id="19" name="Picture 18">
            <a:extLst>
              <a:ext uri="{FF2B5EF4-FFF2-40B4-BE49-F238E27FC236}">
                <a16:creationId xmlns:a16="http://schemas.microsoft.com/office/drawing/2014/main" id="{87D78547-F571-0E19-946E-7D7FD8B479F4}"/>
              </a:ext>
            </a:extLst>
          </p:cNvPr>
          <p:cNvPicPr>
            <a:picLocks noChangeAspect="1"/>
          </p:cNvPicPr>
          <p:nvPr/>
        </p:nvPicPr>
        <p:blipFill>
          <a:blip r:embed="rId3"/>
          <a:stretch>
            <a:fillRect/>
          </a:stretch>
        </p:blipFill>
        <p:spPr>
          <a:xfrm>
            <a:off x="2523371" y="3039033"/>
            <a:ext cx="1435190" cy="928773"/>
          </a:xfrm>
          <a:prstGeom prst="rect">
            <a:avLst/>
          </a:prstGeom>
        </p:spPr>
      </p:pic>
      <p:grpSp>
        <p:nvGrpSpPr>
          <p:cNvPr id="34" name="Group 33">
            <a:extLst>
              <a:ext uri="{FF2B5EF4-FFF2-40B4-BE49-F238E27FC236}">
                <a16:creationId xmlns:a16="http://schemas.microsoft.com/office/drawing/2014/main" id="{6AE54E39-1038-9CA9-BBD3-047C427AA5B5}"/>
              </a:ext>
            </a:extLst>
          </p:cNvPr>
          <p:cNvGrpSpPr/>
          <p:nvPr/>
        </p:nvGrpSpPr>
        <p:grpSpPr>
          <a:xfrm>
            <a:off x="4463845" y="2488031"/>
            <a:ext cx="6889955" cy="1131046"/>
            <a:chOff x="5456902" y="2965947"/>
            <a:chExt cx="5896898" cy="1131046"/>
          </a:xfrm>
        </p:grpSpPr>
        <p:pic>
          <p:nvPicPr>
            <p:cNvPr id="12292" name="Picture 4" descr="KEDA: Scaling Your Applications Made Easy | by Pushkar Kumar | Medium">
              <a:extLst>
                <a:ext uri="{FF2B5EF4-FFF2-40B4-BE49-F238E27FC236}">
                  <a16:creationId xmlns:a16="http://schemas.microsoft.com/office/drawing/2014/main" id="{91065BBF-12F3-27C6-63C6-56B837151ADF}"/>
                </a:ext>
              </a:extLst>
            </p:cNvPr>
            <p:cNvPicPr>
              <a:picLocks noChangeAspect="1" noChangeArrowheads="1"/>
            </p:cNvPicPr>
            <p:nvPr/>
          </p:nvPicPr>
          <p:blipFill>
            <a:blip r:embed="rId4">
              <a:alphaModFix amt="19000"/>
              <a:extLst>
                <a:ext uri="{BEBA8EAE-BF5A-486C-A8C5-ECC9F3942E4B}">
                  <a14:imgProps xmlns:a14="http://schemas.microsoft.com/office/drawing/2010/main">
                    <a14:imgLayer r:embed="rId5">
                      <a14:imgEffect>
                        <a14:artisticGlowEdges/>
                      </a14:imgEffect>
                      <a14:imgEffect>
                        <a14:brightnessContrast bright="4000" contrast="4000"/>
                      </a14:imgEffect>
                    </a14:imgLayer>
                  </a14:imgProps>
                </a:ext>
                <a:ext uri="{28A0092B-C50C-407E-A947-70E740481C1C}">
                  <a14:useLocalDpi xmlns:a14="http://schemas.microsoft.com/office/drawing/2010/main" val="0"/>
                </a:ext>
              </a:extLst>
            </a:blip>
            <a:srcRect/>
            <a:stretch>
              <a:fillRect/>
            </a:stretch>
          </p:blipFill>
          <p:spPr bwMode="auto">
            <a:xfrm>
              <a:off x="5456902" y="2965947"/>
              <a:ext cx="5896898" cy="491613"/>
            </a:xfrm>
            <a:prstGeom prst="rect">
              <a:avLst/>
            </a:prstGeom>
            <a:noFill/>
            <a:ln>
              <a:solidFill>
                <a:schemeClr val="tx1"/>
              </a:solidFill>
              <a:prstDash val="sysDot"/>
            </a:ln>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4F34A671-545A-6889-B539-6E3F962C7C7B}"/>
                </a:ext>
              </a:extLst>
            </p:cNvPr>
            <p:cNvSpPr/>
            <p:nvPr/>
          </p:nvSpPr>
          <p:spPr>
            <a:xfrm>
              <a:off x="5456902" y="3605380"/>
              <a:ext cx="1278195" cy="491613"/>
            </a:xfrm>
            <a:prstGeom prst="rect">
              <a:avLst/>
            </a:prstGeom>
            <a:gradFill flip="none" rotWithShape="1">
              <a:gsLst>
                <a:gs pos="0">
                  <a:schemeClr val="accent6">
                    <a:lumMod val="60000"/>
                    <a:lumOff val="40000"/>
                    <a:shade val="30000"/>
                    <a:satMod val="115000"/>
                  </a:schemeClr>
                </a:gs>
                <a:gs pos="50000">
                  <a:schemeClr val="accent6">
                    <a:lumMod val="60000"/>
                    <a:lumOff val="40000"/>
                    <a:shade val="67500"/>
                    <a:satMod val="115000"/>
                  </a:schemeClr>
                </a:gs>
                <a:gs pos="100000">
                  <a:schemeClr val="accent6">
                    <a:lumMod val="60000"/>
                    <a:lumOff val="40000"/>
                    <a:shade val="100000"/>
                    <a:satMod val="1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admission webhook</a:t>
              </a:r>
            </a:p>
          </p:txBody>
        </p:sp>
      </p:grpSp>
      <p:sp>
        <p:nvSpPr>
          <p:cNvPr id="24" name="Rectangle 23">
            <a:extLst>
              <a:ext uri="{FF2B5EF4-FFF2-40B4-BE49-F238E27FC236}">
                <a16:creationId xmlns:a16="http://schemas.microsoft.com/office/drawing/2014/main" id="{354CAD6F-41BC-2FA8-912A-7CE0A4FC3B38}"/>
              </a:ext>
            </a:extLst>
          </p:cNvPr>
          <p:cNvSpPr/>
          <p:nvPr/>
        </p:nvSpPr>
        <p:spPr>
          <a:xfrm>
            <a:off x="4518017" y="4735123"/>
            <a:ext cx="1493447" cy="491613"/>
          </a:xfrm>
          <a:prstGeom prst="rect">
            <a:avLst/>
          </a:prstGeom>
          <a:gradFill flip="none" rotWithShape="1">
            <a:gsLst>
              <a:gs pos="0">
                <a:schemeClr val="accent1">
                  <a:lumMod val="75000"/>
                  <a:shade val="30000"/>
                  <a:satMod val="115000"/>
                </a:schemeClr>
              </a:gs>
              <a:gs pos="50000">
                <a:schemeClr val="accent1">
                  <a:lumMod val="75000"/>
                  <a:shade val="67500"/>
                  <a:satMod val="115000"/>
                </a:schemeClr>
              </a:gs>
              <a:gs pos="100000">
                <a:schemeClr val="accent1">
                  <a:lumMod val="75000"/>
                  <a:shade val="100000"/>
                  <a:satMod val="1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Operator</a:t>
            </a:r>
          </a:p>
        </p:txBody>
      </p:sp>
      <p:sp>
        <p:nvSpPr>
          <p:cNvPr id="35" name="Rectangle 34">
            <a:extLst>
              <a:ext uri="{FF2B5EF4-FFF2-40B4-BE49-F238E27FC236}">
                <a16:creationId xmlns:a16="http://schemas.microsoft.com/office/drawing/2014/main" id="{749368C3-18C0-519A-F6AF-37165E0732CA}"/>
              </a:ext>
            </a:extLst>
          </p:cNvPr>
          <p:cNvSpPr/>
          <p:nvPr/>
        </p:nvSpPr>
        <p:spPr>
          <a:xfrm>
            <a:off x="10105101" y="3110486"/>
            <a:ext cx="1278195" cy="491613"/>
          </a:xfrm>
          <a:prstGeom prst="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Scaler Plugin</a:t>
            </a:r>
          </a:p>
        </p:txBody>
      </p:sp>
      <p:grpSp>
        <p:nvGrpSpPr>
          <p:cNvPr id="46" name="Group 45">
            <a:extLst>
              <a:ext uri="{FF2B5EF4-FFF2-40B4-BE49-F238E27FC236}">
                <a16:creationId xmlns:a16="http://schemas.microsoft.com/office/drawing/2014/main" id="{90F27917-579D-8CF3-3A73-255EB245F450}"/>
              </a:ext>
            </a:extLst>
          </p:cNvPr>
          <p:cNvGrpSpPr/>
          <p:nvPr/>
        </p:nvGrpSpPr>
        <p:grpSpPr>
          <a:xfrm>
            <a:off x="9576230" y="5447784"/>
            <a:ext cx="2335935" cy="1509335"/>
            <a:chOff x="9576229" y="5346028"/>
            <a:chExt cx="2335935" cy="1594361"/>
          </a:xfrm>
        </p:grpSpPr>
        <p:grpSp>
          <p:nvGrpSpPr>
            <p:cNvPr id="44" name="Group 43">
              <a:extLst>
                <a:ext uri="{FF2B5EF4-FFF2-40B4-BE49-F238E27FC236}">
                  <a16:creationId xmlns:a16="http://schemas.microsoft.com/office/drawing/2014/main" id="{BC72080F-7122-724D-C401-DFB45D37EE0D}"/>
                </a:ext>
              </a:extLst>
            </p:cNvPr>
            <p:cNvGrpSpPr/>
            <p:nvPr/>
          </p:nvGrpSpPr>
          <p:grpSpPr>
            <a:xfrm>
              <a:off x="9576229" y="5346028"/>
              <a:ext cx="2335935" cy="1022555"/>
              <a:chOff x="9649587" y="5651852"/>
              <a:chExt cx="2335935" cy="1022555"/>
            </a:xfrm>
          </p:grpSpPr>
          <p:sp>
            <p:nvSpPr>
              <p:cNvPr id="43" name="Cloud 42">
                <a:extLst>
                  <a:ext uri="{FF2B5EF4-FFF2-40B4-BE49-F238E27FC236}">
                    <a16:creationId xmlns:a16="http://schemas.microsoft.com/office/drawing/2014/main" id="{E0EE44F8-D174-4F50-F495-F712ABA6616E}"/>
                  </a:ext>
                </a:extLst>
              </p:cNvPr>
              <p:cNvSpPr/>
              <p:nvPr/>
            </p:nvSpPr>
            <p:spPr>
              <a:xfrm>
                <a:off x="9649587" y="5651852"/>
                <a:ext cx="2335935" cy="1022555"/>
              </a:xfrm>
              <a:prstGeom prst="cloud">
                <a:avLst/>
              </a:prstGeom>
              <a:gradFill flip="none" rotWithShape="1">
                <a:gsLst>
                  <a:gs pos="0">
                    <a:schemeClr val="accent2">
                      <a:lumMod val="20000"/>
                      <a:lumOff val="80000"/>
                      <a:shade val="30000"/>
                      <a:satMod val="115000"/>
                    </a:schemeClr>
                  </a:gs>
                  <a:gs pos="50000">
                    <a:schemeClr val="accent2">
                      <a:lumMod val="20000"/>
                      <a:lumOff val="80000"/>
                      <a:shade val="67500"/>
                      <a:satMod val="115000"/>
                    </a:schemeClr>
                  </a:gs>
                  <a:gs pos="100000">
                    <a:schemeClr val="accent2">
                      <a:lumMod val="20000"/>
                      <a:lumOff val="80000"/>
                      <a:shade val="100000"/>
                      <a:satMod val="11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7" name="Picture 36">
                <a:extLst>
                  <a:ext uri="{FF2B5EF4-FFF2-40B4-BE49-F238E27FC236}">
                    <a16:creationId xmlns:a16="http://schemas.microsoft.com/office/drawing/2014/main" id="{937517D4-021B-0F26-4524-53DBA5B51147}"/>
                  </a:ext>
                </a:extLst>
              </p:cNvPr>
              <p:cNvPicPr>
                <a:picLocks noChangeAspect="1"/>
              </p:cNvPicPr>
              <p:nvPr/>
            </p:nvPicPr>
            <p:blipFill>
              <a:blip r:embed="rId6"/>
              <a:stretch>
                <a:fillRect/>
              </a:stretch>
            </p:blipFill>
            <p:spPr>
              <a:xfrm>
                <a:off x="9906529" y="6035635"/>
                <a:ext cx="911026" cy="457240"/>
              </a:xfrm>
              <a:prstGeom prst="rect">
                <a:avLst/>
              </a:prstGeom>
            </p:spPr>
          </p:pic>
          <p:pic>
            <p:nvPicPr>
              <p:cNvPr id="39" name="Picture 38">
                <a:extLst>
                  <a:ext uri="{FF2B5EF4-FFF2-40B4-BE49-F238E27FC236}">
                    <a16:creationId xmlns:a16="http://schemas.microsoft.com/office/drawing/2014/main" id="{BADDCF50-D1AE-97E3-CE00-43F13279FD36}"/>
                  </a:ext>
                </a:extLst>
              </p:cNvPr>
              <p:cNvPicPr>
                <a:picLocks noChangeAspect="1"/>
              </p:cNvPicPr>
              <p:nvPr/>
            </p:nvPicPr>
            <p:blipFill>
              <a:blip r:embed="rId7"/>
              <a:stretch>
                <a:fillRect/>
              </a:stretch>
            </p:blipFill>
            <p:spPr>
              <a:xfrm>
                <a:off x="10919849" y="6035635"/>
                <a:ext cx="853514" cy="457240"/>
              </a:xfrm>
              <a:prstGeom prst="rect">
                <a:avLst/>
              </a:prstGeom>
            </p:spPr>
          </p:pic>
        </p:grpSp>
        <p:sp>
          <p:nvSpPr>
            <p:cNvPr id="45" name="TextBox 44">
              <a:extLst>
                <a:ext uri="{FF2B5EF4-FFF2-40B4-BE49-F238E27FC236}">
                  <a16:creationId xmlns:a16="http://schemas.microsoft.com/office/drawing/2014/main" id="{A2A539BB-3E07-AE4C-C1CE-70F5AD26A662}"/>
                </a:ext>
              </a:extLst>
            </p:cNvPr>
            <p:cNvSpPr txBox="1"/>
            <p:nvPr/>
          </p:nvSpPr>
          <p:spPr>
            <a:xfrm>
              <a:off x="9979840" y="6387694"/>
              <a:ext cx="1848648" cy="552695"/>
            </a:xfrm>
            <a:prstGeom prst="rect">
              <a:avLst/>
            </a:prstGeom>
            <a:noFill/>
          </p:spPr>
          <p:txBody>
            <a:bodyPr wrap="square" rtlCol="0">
              <a:spAutoFit/>
            </a:bodyPr>
            <a:lstStyle/>
            <a:p>
              <a:r>
                <a:rPr lang="en-US" sz="1400" b="1" dirty="0"/>
                <a:t>External Trigger </a:t>
              </a:r>
            </a:p>
            <a:p>
              <a:r>
                <a:rPr lang="en-US" sz="1400" b="1" dirty="0"/>
                <a:t>Source</a:t>
              </a:r>
            </a:p>
          </p:txBody>
        </p:sp>
      </p:grpSp>
      <p:grpSp>
        <p:nvGrpSpPr>
          <p:cNvPr id="54" name="Group 53">
            <a:extLst>
              <a:ext uri="{FF2B5EF4-FFF2-40B4-BE49-F238E27FC236}">
                <a16:creationId xmlns:a16="http://schemas.microsoft.com/office/drawing/2014/main" id="{EBF5F729-7D5A-2E92-5945-6AF8FA0927FC}"/>
              </a:ext>
            </a:extLst>
          </p:cNvPr>
          <p:cNvGrpSpPr/>
          <p:nvPr/>
        </p:nvGrpSpPr>
        <p:grpSpPr>
          <a:xfrm>
            <a:off x="7818907" y="3072789"/>
            <a:ext cx="1278195" cy="1280566"/>
            <a:chOff x="8230760" y="3072789"/>
            <a:chExt cx="1278195" cy="1280566"/>
          </a:xfrm>
        </p:grpSpPr>
        <p:sp>
          <p:nvSpPr>
            <p:cNvPr id="25" name="Rectangle 24">
              <a:extLst>
                <a:ext uri="{FF2B5EF4-FFF2-40B4-BE49-F238E27FC236}">
                  <a16:creationId xmlns:a16="http://schemas.microsoft.com/office/drawing/2014/main" id="{D863A2EE-2116-21CC-AA3A-A7C42B3EEA14}"/>
                </a:ext>
              </a:extLst>
            </p:cNvPr>
            <p:cNvSpPr/>
            <p:nvPr/>
          </p:nvSpPr>
          <p:spPr>
            <a:xfrm>
              <a:off x="8230760" y="3072789"/>
              <a:ext cx="1278195" cy="491613"/>
            </a:xfrm>
            <a:prstGeom prst="rect">
              <a:avLst/>
            </a:prstGeom>
            <a:gradFill flip="none" rotWithShape="1">
              <a:gsLst>
                <a:gs pos="0">
                  <a:schemeClr val="accent2">
                    <a:lumMod val="75000"/>
                    <a:shade val="30000"/>
                    <a:satMod val="115000"/>
                  </a:schemeClr>
                </a:gs>
                <a:gs pos="50000">
                  <a:schemeClr val="accent2">
                    <a:lumMod val="75000"/>
                    <a:shade val="67500"/>
                    <a:satMod val="115000"/>
                  </a:schemeClr>
                </a:gs>
                <a:gs pos="100000">
                  <a:schemeClr val="accent2">
                    <a:lumMod val="75000"/>
                    <a:shade val="100000"/>
                    <a:satMod val="115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Metrics adapter</a:t>
              </a:r>
            </a:p>
          </p:txBody>
        </p:sp>
        <p:sp>
          <p:nvSpPr>
            <p:cNvPr id="47" name="Wave 46">
              <a:extLst>
                <a:ext uri="{FF2B5EF4-FFF2-40B4-BE49-F238E27FC236}">
                  <a16:creationId xmlns:a16="http://schemas.microsoft.com/office/drawing/2014/main" id="{A223CF1A-2BBB-D254-4664-BE4E4EC1BA81}"/>
                </a:ext>
              </a:extLst>
            </p:cNvPr>
            <p:cNvSpPr/>
            <p:nvPr/>
          </p:nvSpPr>
          <p:spPr>
            <a:xfrm>
              <a:off x="8265631" y="3547403"/>
              <a:ext cx="1208455" cy="805952"/>
            </a:xfrm>
            <a:prstGeom prst="wave">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Custom metrics API</a:t>
              </a:r>
            </a:p>
          </p:txBody>
        </p:sp>
      </p:grpSp>
      <p:grpSp>
        <p:nvGrpSpPr>
          <p:cNvPr id="12357" name="Group 12356">
            <a:extLst>
              <a:ext uri="{FF2B5EF4-FFF2-40B4-BE49-F238E27FC236}">
                <a16:creationId xmlns:a16="http://schemas.microsoft.com/office/drawing/2014/main" id="{1255D29F-5E2D-C099-3490-50632546C4D8}"/>
              </a:ext>
            </a:extLst>
          </p:cNvPr>
          <p:cNvGrpSpPr/>
          <p:nvPr/>
        </p:nvGrpSpPr>
        <p:grpSpPr>
          <a:xfrm>
            <a:off x="293784" y="3116200"/>
            <a:ext cx="2229587" cy="881558"/>
            <a:chOff x="293784" y="3116200"/>
            <a:chExt cx="2229587" cy="881558"/>
          </a:xfrm>
        </p:grpSpPr>
        <p:pic>
          <p:nvPicPr>
            <p:cNvPr id="12329" name="Picture 12328">
              <a:extLst>
                <a:ext uri="{FF2B5EF4-FFF2-40B4-BE49-F238E27FC236}">
                  <a16:creationId xmlns:a16="http://schemas.microsoft.com/office/drawing/2014/main" id="{36641F42-7E40-6A93-8ECA-CBE4594F2AF2}"/>
                </a:ext>
              </a:extLst>
            </p:cNvPr>
            <p:cNvPicPr>
              <a:picLocks noChangeAspect="1"/>
            </p:cNvPicPr>
            <p:nvPr/>
          </p:nvPicPr>
          <p:blipFill>
            <a:blip r:embed="rId8"/>
            <a:stretch>
              <a:fillRect/>
            </a:stretch>
          </p:blipFill>
          <p:spPr>
            <a:xfrm>
              <a:off x="293784" y="3116200"/>
              <a:ext cx="1221588" cy="881558"/>
            </a:xfrm>
            <a:prstGeom prst="rect">
              <a:avLst/>
            </a:prstGeom>
          </p:spPr>
        </p:pic>
        <p:sp>
          <p:nvSpPr>
            <p:cNvPr id="12330" name="Arrow: Right 12329">
              <a:extLst>
                <a:ext uri="{FF2B5EF4-FFF2-40B4-BE49-F238E27FC236}">
                  <a16:creationId xmlns:a16="http://schemas.microsoft.com/office/drawing/2014/main" id="{FC09C44A-0E92-BFC4-8405-8B85D8CDB923}"/>
                </a:ext>
              </a:extLst>
            </p:cNvPr>
            <p:cNvSpPr/>
            <p:nvPr/>
          </p:nvSpPr>
          <p:spPr>
            <a:xfrm>
              <a:off x="1523793" y="3388067"/>
              <a:ext cx="999578" cy="270966"/>
            </a:xfrm>
            <a:prstGeom prst="rightArrow">
              <a:avLst/>
            </a:prstGeom>
            <a:gradFill flip="none" rotWithShape="1">
              <a:gsLst>
                <a:gs pos="0">
                  <a:schemeClr val="accent2">
                    <a:lumMod val="40000"/>
                    <a:lumOff val="60000"/>
                    <a:shade val="30000"/>
                    <a:satMod val="115000"/>
                  </a:schemeClr>
                </a:gs>
                <a:gs pos="50000">
                  <a:schemeClr val="accent2">
                    <a:lumMod val="40000"/>
                    <a:lumOff val="60000"/>
                    <a:shade val="67500"/>
                    <a:satMod val="115000"/>
                  </a:schemeClr>
                </a:gs>
                <a:gs pos="100000">
                  <a:schemeClr val="accent2">
                    <a:lumMod val="40000"/>
                    <a:lumOff val="60000"/>
                    <a:shade val="100000"/>
                    <a:satMod val="11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362" name="Group 12361">
            <a:extLst>
              <a:ext uri="{FF2B5EF4-FFF2-40B4-BE49-F238E27FC236}">
                <a16:creationId xmlns:a16="http://schemas.microsoft.com/office/drawing/2014/main" id="{E9F6D5FE-14DC-154A-8147-F2C97C2285DF}"/>
              </a:ext>
            </a:extLst>
          </p:cNvPr>
          <p:cNvGrpSpPr/>
          <p:nvPr/>
        </p:nvGrpSpPr>
        <p:grpSpPr>
          <a:xfrm>
            <a:off x="10660333" y="3659032"/>
            <a:ext cx="1251831" cy="1858635"/>
            <a:chOff x="10660333" y="3659032"/>
            <a:chExt cx="1251831" cy="1858635"/>
          </a:xfrm>
        </p:grpSpPr>
        <p:sp>
          <p:nvSpPr>
            <p:cNvPr id="12326" name="Arrow: Down 12325">
              <a:extLst>
                <a:ext uri="{FF2B5EF4-FFF2-40B4-BE49-F238E27FC236}">
                  <a16:creationId xmlns:a16="http://schemas.microsoft.com/office/drawing/2014/main" id="{1E64EEFC-9AC5-CB16-8F30-120D5A9A9263}"/>
                </a:ext>
              </a:extLst>
            </p:cNvPr>
            <p:cNvSpPr/>
            <p:nvPr/>
          </p:nvSpPr>
          <p:spPr>
            <a:xfrm>
              <a:off x="10660333" y="3659032"/>
              <a:ext cx="243832" cy="1858635"/>
            </a:xfrm>
            <a:prstGeom prst="downArrow">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31" name="TextBox 12330">
              <a:extLst>
                <a:ext uri="{FF2B5EF4-FFF2-40B4-BE49-F238E27FC236}">
                  <a16:creationId xmlns:a16="http://schemas.microsoft.com/office/drawing/2014/main" id="{4FCF2FD7-9E6E-ED44-D1FA-AF714C559FB4}"/>
                </a:ext>
              </a:extLst>
            </p:cNvPr>
            <p:cNvSpPr txBox="1"/>
            <p:nvPr/>
          </p:nvSpPr>
          <p:spPr>
            <a:xfrm>
              <a:off x="10762273" y="4132579"/>
              <a:ext cx="1149891" cy="1200329"/>
            </a:xfrm>
            <a:prstGeom prst="rect">
              <a:avLst/>
            </a:prstGeom>
            <a:noFill/>
          </p:spPr>
          <p:txBody>
            <a:bodyPr wrap="square" rtlCol="0">
              <a:spAutoFit/>
            </a:bodyPr>
            <a:lstStyle/>
            <a:p>
              <a:r>
                <a:rPr lang="en-US" sz="1200" b="1" dirty="0">
                  <a:ea typeface="Roboto" panose="02000000000000000000" pitchFamily="2" charset="0"/>
                  <a:cs typeface="Roboto" panose="02000000000000000000" pitchFamily="2" charset="0"/>
                </a:rPr>
                <a:t>Fetch  </a:t>
              </a:r>
            </a:p>
            <a:p>
              <a:r>
                <a:rPr lang="en-US" sz="1200" b="1" dirty="0">
                  <a:ea typeface="Roboto" panose="02000000000000000000" pitchFamily="2" charset="0"/>
                  <a:cs typeface="Roboto" panose="02000000000000000000" pitchFamily="2" charset="0"/>
                </a:rPr>
                <a:t>Metrics based  on polling  interval from Scaled object</a:t>
              </a:r>
            </a:p>
          </p:txBody>
        </p:sp>
      </p:grpSp>
      <p:sp>
        <p:nvSpPr>
          <p:cNvPr id="12333" name="Arrow: Right 12332">
            <a:extLst>
              <a:ext uri="{FF2B5EF4-FFF2-40B4-BE49-F238E27FC236}">
                <a16:creationId xmlns:a16="http://schemas.microsoft.com/office/drawing/2014/main" id="{6B61F6A3-184E-80A4-9D06-F6D06337C28C}"/>
              </a:ext>
            </a:extLst>
          </p:cNvPr>
          <p:cNvSpPr/>
          <p:nvPr/>
        </p:nvSpPr>
        <p:spPr>
          <a:xfrm flipH="1">
            <a:off x="9097102" y="3220823"/>
            <a:ext cx="1007999" cy="258616"/>
          </a:xfrm>
          <a:prstGeom prst="rightArrow">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50" name="Group 12349">
            <a:extLst>
              <a:ext uri="{FF2B5EF4-FFF2-40B4-BE49-F238E27FC236}">
                <a16:creationId xmlns:a16="http://schemas.microsoft.com/office/drawing/2014/main" id="{57BB55C5-9826-332B-49A1-7977AD2AF9D7}"/>
              </a:ext>
            </a:extLst>
          </p:cNvPr>
          <p:cNvGrpSpPr/>
          <p:nvPr/>
        </p:nvGrpSpPr>
        <p:grpSpPr>
          <a:xfrm>
            <a:off x="6011464" y="3619077"/>
            <a:ext cx="4371401" cy="1361853"/>
            <a:chOff x="6011464" y="3619077"/>
            <a:chExt cx="4371401" cy="1361853"/>
          </a:xfrm>
        </p:grpSpPr>
        <p:cxnSp>
          <p:nvCxnSpPr>
            <p:cNvPr id="12337" name="Straight Arrow Connector 12336">
              <a:extLst>
                <a:ext uri="{FF2B5EF4-FFF2-40B4-BE49-F238E27FC236}">
                  <a16:creationId xmlns:a16="http://schemas.microsoft.com/office/drawing/2014/main" id="{24E71CAA-01F3-54DE-CCB3-F110F944EC66}"/>
                </a:ext>
              </a:extLst>
            </p:cNvPr>
            <p:cNvCxnSpPr>
              <a:cxnSpLocks/>
              <a:stCxn id="24" idx="3"/>
            </p:cNvCxnSpPr>
            <p:nvPr/>
          </p:nvCxnSpPr>
          <p:spPr>
            <a:xfrm flipV="1">
              <a:off x="6011464" y="3619077"/>
              <a:ext cx="4371401" cy="1361853"/>
            </a:xfrm>
            <a:prstGeom prst="straightConnector1">
              <a:avLst/>
            </a:prstGeom>
            <a:ln>
              <a:prstDash val="lgDashDotDot"/>
              <a:tailEnd type="triangle"/>
            </a:ln>
          </p:spPr>
          <p:style>
            <a:lnRef idx="2">
              <a:schemeClr val="dk1"/>
            </a:lnRef>
            <a:fillRef idx="0">
              <a:schemeClr val="dk1"/>
            </a:fillRef>
            <a:effectRef idx="1">
              <a:schemeClr val="dk1"/>
            </a:effectRef>
            <a:fontRef idx="minor">
              <a:schemeClr val="tx1"/>
            </a:fontRef>
          </p:style>
        </p:cxnSp>
        <p:sp>
          <p:nvSpPr>
            <p:cNvPr id="12340" name="TextBox 12339">
              <a:extLst>
                <a:ext uri="{FF2B5EF4-FFF2-40B4-BE49-F238E27FC236}">
                  <a16:creationId xmlns:a16="http://schemas.microsoft.com/office/drawing/2014/main" id="{D6A8FCC8-4A40-1280-8050-339F05EFFE61}"/>
                </a:ext>
              </a:extLst>
            </p:cNvPr>
            <p:cNvSpPr txBox="1"/>
            <p:nvPr/>
          </p:nvSpPr>
          <p:spPr>
            <a:xfrm>
              <a:off x="6410566" y="4375766"/>
              <a:ext cx="1745799" cy="461665"/>
            </a:xfrm>
            <a:prstGeom prst="rect">
              <a:avLst/>
            </a:prstGeom>
            <a:noFill/>
          </p:spPr>
          <p:txBody>
            <a:bodyPr wrap="none" rtlCol="0">
              <a:spAutoFit/>
            </a:bodyPr>
            <a:lstStyle/>
            <a:p>
              <a:r>
                <a:rPr lang="en-US" sz="1200" b="1" dirty="0"/>
                <a:t>Spawns  Scaler plugin </a:t>
              </a:r>
            </a:p>
            <a:p>
              <a:r>
                <a:rPr lang="en-US" sz="1200" b="1" dirty="0"/>
                <a:t>as per scaled object</a:t>
              </a:r>
            </a:p>
          </p:txBody>
        </p:sp>
      </p:grpSp>
      <p:sp>
        <p:nvSpPr>
          <p:cNvPr id="12347" name="Arrow: Left 12346">
            <a:extLst>
              <a:ext uri="{FF2B5EF4-FFF2-40B4-BE49-F238E27FC236}">
                <a16:creationId xmlns:a16="http://schemas.microsoft.com/office/drawing/2014/main" id="{A15D73CF-822A-EC44-53D8-800FEE7D2787}"/>
              </a:ext>
            </a:extLst>
          </p:cNvPr>
          <p:cNvSpPr/>
          <p:nvPr/>
        </p:nvSpPr>
        <p:spPr>
          <a:xfrm rot="-1200000">
            <a:off x="3251761" y="5316294"/>
            <a:ext cx="1262846" cy="242617"/>
          </a:xfrm>
          <a:prstGeom prst="leftArrow">
            <a:avLst/>
          </a:prstGeom>
          <a:gradFill flip="none" rotWithShape="1">
            <a:gsLst>
              <a:gs pos="0">
                <a:schemeClr val="accent1">
                  <a:lumMod val="60000"/>
                  <a:lumOff val="40000"/>
                  <a:shade val="30000"/>
                  <a:satMod val="115000"/>
                </a:schemeClr>
              </a:gs>
              <a:gs pos="50000">
                <a:schemeClr val="accent1">
                  <a:lumMod val="60000"/>
                  <a:lumOff val="40000"/>
                  <a:shade val="67500"/>
                  <a:satMod val="115000"/>
                </a:schemeClr>
              </a:gs>
              <a:gs pos="100000">
                <a:schemeClr val="accent1">
                  <a:lumMod val="60000"/>
                  <a:lumOff val="40000"/>
                  <a:shade val="100000"/>
                  <a:satMod val="115000"/>
                </a:schemeClr>
              </a:gs>
            </a:gsLst>
            <a:lin ang="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55" name="Group 12354">
            <a:extLst>
              <a:ext uri="{FF2B5EF4-FFF2-40B4-BE49-F238E27FC236}">
                <a16:creationId xmlns:a16="http://schemas.microsoft.com/office/drawing/2014/main" id="{851077A5-76C3-F2B5-CA54-F823DFF4C860}"/>
              </a:ext>
            </a:extLst>
          </p:cNvPr>
          <p:cNvGrpSpPr/>
          <p:nvPr/>
        </p:nvGrpSpPr>
        <p:grpSpPr>
          <a:xfrm>
            <a:off x="5642359" y="3318596"/>
            <a:ext cx="2279916" cy="1398758"/>
            <a:chOff x="5642359" y="3318596"/>
            <a:chExt cx="2279916" cy="1398758"/>
          </a:xfrm>
        </p:grpSpPr>
        <p:cxnSp>
          <p:nvCxnSpPr>
            <p:cNvPr id="12352" name="Straight Arrow Connector 12351">
              <a:extLst>
                <a:ext uri="{FF2B5EF4-FFF2-40B4-BE49-F238E27FC236}">
                  <a16:creationId xmlns:a16="http://schemas.microsoft.com/office/drawing/2014/main" id="{B34F6BFB-934E-8AC9-2FA8-077585C22F94}"/>
                </a:ext>
              </a:extLst>
            </p:cNvPr>
            <p:cNvCxnSpPr>
              <a:endCxn id="25" idx="1"/>
            </p:cNvCxnSpPr>
            <p:nvPr/>
          </p:nvCxnSpPr>
          <p:spPr>
            <a:xfrm flipV="1">
              <a:off x="5727385" y="3318596"/>
              <a:ext cx="2091522" cy="1398758"/>
            </a:xfrm>
            <a:prstGeom prst="straightConnector1">
              <a:avLst/>
            </a:prstGeom>
            <a:ln w="38100">
              <a:solidFill>
                <a:schemeClr val="accent2">
                  <a:lumMod val="75000"/>
                </a:schemeClr>
              </a:solidFill>
              <a:prstDash val="lgDashDot"/>
              <a:tailEnd type="triangle"/>
            </a:ln>
          </p:spPr>
          <p:style>
            <a:lnRef idx="2">
              <a:schemeClr val="accent1"/>
            </a:lnRef>
            <a:fillRef idx="0">
              <a:schemeClr val="accent1"/>
            </a:fillRef>
            <a:effectRef idx="1">
              <a:schemeClr val="accent1"/>
            </a:effectRef>
            <a:fontRef idx="minor">
              <a:schemeClr val="tx1"/>
            </a:fontRef>
          </p:style>
        </p:cxnSp>
        <p:sp>
          <p:nvSpPr>
            <p:cNvPr id="12354" name="TextBox 12353">
              <a:extLst>
                <a:ext uri="{FF2B5EF4-FFF2-40B4-BE49-F238E27FC236}">
                  <a16:creationId xmlns:a16="http://schemas.microsoft.com/office/drawing/2014/main" id="{78850B96-A694-B285-99EF-CE27650938CB}"/>
                </a:ext>
              </a:extLst>
            </p:cNvPr>
            <p:cNvSpPr txBox="1"/>
            <p:nvPr/>
          </p:nvSpPr>
          <p:spPr>
            <a:xfrm>
              <a:off x="5642359" y="3564402"/>
              <a:ext cx="2279916" cy="461665"/>
            </a:xfrm>
            <a:prstGeom prst="rect">
              <a:avLst/>
            </a:prstGeom>
            <a:noFill/>
          </p:spPr>
          <p:txBody>
            <a:bodyPr wrap="square">
              <a:spAutoFit/>
            </a:bodyPr>
            <a:lstStyle/>
            <a:p>
              <a:r>
                <a:rPr lang="en-US" sz="1200" b="1" dirty="0">
                  <a:solidFill>
                    <a:schemeClr val="accent2">
                      <a:lumMod val="75000"/>
                    </a:schemeClr>
                  </a:solidFill>
                </a:rPr>
                <a:t>Configure  metrics adapter </a:t>
              </a:r>
            </a:p>
            <a:p>
              <a:r>
                <a:rPr lang="en-US" sz="1200" b="1" dirty="0">
                  <a:solidFill>
                    <a:schemeClr val="accent2">
                      <a:lumMod val="75000"/>
                    </a:schemeClr>
                  </a:solidFill>
                </a:rPr>
                <a:t>to expose necessary metrics</a:t>
              </a:r>
            </a:p>
          </p:txBody>
        </p:sp>
      </p:grpSp>
      <p:sp>
        <p:nvSpPr>
          <p:cNvPr id="12356" name="Arrow: Right 12355">
            <a:extLst>
              <a:ext uri="{FF2B5EF4-FFF2-40B4-BE49-F238E27FC236}">
                <a16:creationId xmlns:a16="http://schemas.microsoft.com/office/drawing/2014/main" id="{1250574F-3678-B48C-211D-5DC781B4DF36}"/>
              </a:ext>
            </a:extLst>
          </p:cNvPr>
          <p:cNvSpPr/>
          <p:nvPr/>
        </p:nvSpPr>
        <p:spPr>
          <a:xfrm>
            <a:off x="3598387" y="3387146"/>
            <a:ext cx="1244357" cy="26593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Validate</a:t>
            </a:r>
          </a:p>
        </p:txBody>
      </p:sp>
      <p:grpSp>
        <p:nvGrpSpPr>
          <p:cNvPr id="12361" name="Group 12360">
            <a:extLst>
              <a:ext uri="{FF2B5EF4-FFF2-40B4-BE49-F238E27FC236}">
                <a16:creationId xmlns:a16="http://schemas.microsoft.com/office/drawing/2014/main" id="{33582B4D-B8F7-191B-2536-858374880AA3}"/>
              </a:ext>
            </a:extLst>
          </p:cNvPr>
          <p:cNvGrpSpPr/>
          <p:nvPr/>
        </p:nvGrpSpPr>
        <p:grpSpPr>
          <a:xfrm>
            <a:off x="2841857" y="4241107"/>
            <a:ext cx="1829801" cy="705227"/>
            <a:chOff x="2841857" y="4241107"/>
            <a:chExt cx="1829801" cy="705227"/>
          </a:xfrm>
        </p:grpSpPr>
        <p:sp>
          <p:nvSpPr>
            <p:cNvPr id="12359" name="Arrow: Right 12358">
              <a:extLst>
                <a:ext uri="{FF2B5EF4-FFF2-40B4-BE49-F238E27FC236}">
                  <a16:creationId xmlns:a16="http://schemas.microsoft.com/office/drawing/2014/main" id="{B6BB893A-8E22-2484-7945-E115429D07F7}"/>
                </a:ext>
              </a:extLst>
            </p:cNvPr>
            <p:cNvSpPr/>
            <p:nvPr/>
          </p:nvSpPr>
          <p:spPr>
            <a:xfrm rot="1380000">
              <a:off x="2841857" y="4241107"/>
              <a:ext cx="1829801" cy="18135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60" name="TextBox 12359">
              <a:extLst>
                <a:ext uri="{FF2B5EF4-FFF2-40B4-BE49-F238E27FC236}">
                  <a16:creationId xmlns:a16="http://schemas.microsoft.com/office/drawing/2014/main" id="{EC9D6C5F-F696-B179-5DEA-6785EE9EC8A1}"/>
                </a:ext>
              </a:extLst>
            </p:cNvPr>
            <p:cNvSpPr txBox="1"/>
            <p:nvPr/>
          </p:nvSpPr>
          <p:spPr>
            <a:xfrm>
              <a:off x="3004991" y="4300003"/>
              <a:ext cx="1387191" cy="646331"/>
            </a:xfrm>
            <a:prstGeom prst="rect">
              <a:avLst/>
            </a:prstGeom>
            <a:noFill/>
          </p:spPr>
          <p:txBody>
            <a:bodyPr wrap="square" rtlCol="0">
              <a:spAutoFit/>
            </a:bodyPr>
            <a:lstStyle/>
            <a:p>
              <a:r>
                <a:rPr lang="en-US" sz="1200" b="1" dirty="0"/>
                <a:t>New</a:t>
              </a:r>
            </a:p>
            <a:p>
              <a:r>
                <a:rPr lang="en-US" sz="1200" b="1" dirty="0"/>
                <a:t>Scaled Object</a:t>
              </a:r>
            </a:p>
            <a:p>
              <a:r>
                <a:rPr lang="en-US" sz="1200" b="1" dirty="0"/>
                <a:t>Notification  </a:t>
              </a:r>
            </a:p>
          </p:txBody>
        </p:sp>
      </p:grpSp>
    </p:spTree>
    <p:extLst>
      <p:ext uri="{BB962C8B-B14F-4D97-AF65-F5344CB8AC3E}">
        <p14:creationId xmlns:p14="http://schemas.microsoft.com/office/powerpoint/2010/main" val="34938581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357"/>
                                        </p:tgtEl>
                                        <p:attrNameLst>
                                          <p:attrName>style.visibility</p:attrName>
                                        </p:attrNameLst>
                                      </p:cBhvr>
                                      <p:to>
                                        <p:strVal val="visible"/>
                                      </p:to>
                                    </p:set>
                                    <p:anim calcmode="lin" valueType="num">
                                      <p:cBhvr additive="base">
                                        <p:cTn id="7" dur="500" fill="hold"/>
                                        <p:tgtEl>
                                          <p:spTgt spid="12357"/>
                                        </p:tgtEl>
                                        <p:attrNameLst>
                                          <p:attrName>ppt_x</p:attrName>
                                        </p:attrNameLst>
                                      </p:cBhvr>
                                      <p:tavLst>
                                        <p:tav tm="0">
                                          <p:val>
                                            <p:strVal val="0-#ppt_w/2"/>
                                          </p:val>
                                        </p:tav>
                                        <p:tav tm="100000">
                                          <p:val>
                                            <p:strVal val="#ppt_x"/>
                                          </p:val>
                                        </p:tav>
                                      </p:tavLst>
                                    </p:anim>
                                    <p:anim calcmode="lin" valueType="num">
                                      <p:cBhvr additive="base">
                                        <p:cTn id="8" dur="500" fill="hold"/>
                                        <p:tgtEl>
                                          <p:spTgt spid="1235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2356"/>
                                        </p:tgtEl>
                                        <p:attrNameLst>
                                          <p:attrName>style.visibility</p:attrName>
                                        </p:attrNameLst>
                                      </p:cBhvr>
                                      <p:to>
                                        <p:strVal val="visible"/>
                                      </p:to>
                                    </p:set>
                                    <p:anim calcmode="lin" valueType="num">
                                      <p:cBhvr additive="base">
                                        <p:cTn id="13" dur="500" fill="hold"/>
                                        <p:tgtEl>
                                          <p:spTgt spid="12356"/>
                                        </p:tgtEl>
                                        <p:attrNameLst>
                                          <p:attrName>ppt_x</p:attrName>
                                        </p:attrNameLst>
                                      </p:cBhvr>
                                      <p:tavLst>
                                        <p:tav tm="0">
                                          <p:val>
                                            <p:strVal val="0-#ppt_w/2"/>
                                          </p:val>
                                        </p:tav>
                                        <p:tav tm="100000">
                                          <p:val>
                                            <p:strVal val="#ppt_x"/>
                                          </p:val>
                                        </p:tav>
                                      </p:tavLst>
                                    </p:anim>
                                    <p:anim calcmode="lin" valueType="num">
                                      <p:cBhvr additive="base">
                                        <p:cTn id="14" dur="500" fill="hold"/>
                                        <p:tgtEl>
                                          <p:spTgt spid="12356"/>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2361"/>
                                        </p:tgtEl>
                                        <p:attrNameLst>
                                          <p:attrName>style.visibility</p:attrName>
                                        </p:attrNameLst>
                                      </p:cBhvr>
                                      <p:to>
                                        <p:strVal val="visible"/>
                                      </p:to>
                                    </p:set>
                                    <p:anim calcmode="lin" valueType="num">
                                      <p:cBhvr additive="base">
                                        <p:cTn id="19" dur="500" fill="hold"/>
                                        <p:tgtEl>
                                          <p:spTgt spid="12361"/>
                                        </p:tgtEl>
                                        <p:attrNameLst>
                                          <p:attrName>ppt_x</p:attrName>
                                        </p:attrNameLst>
                                      </p:cBhvr>
                                      <p:tavLst>
                                        <p:tav tm="0">
                                          <p:val>
                                            <p:strVal val="0-#ppt_w/2"/>
                                          </p:val>
                                        </p:tav>
                                        <p:tav tm="100000">
                                          <p:val>
                                            <p:strVal val="#ppt_x"/>
                                          </p:val>
                                        </p:tav>
                                      </p:tavLst>
                                    </p:anim>
                                    <p:anim calcmode="lin" valueType="num">
                                      <p:cBhvr additive="base">
                                        <p:cTn id="20" dur="500" fill="hold"/>
                                        <p:tgtEl>
                                          <p:spTgt spid="12361"/>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350"/>
                                        </p:tgtEl>
                                        <p:attrNameLst>
                                          <p:attrName>style.visibility</p:attrName>
                                        </p:attrNameLst>
                                      </p:cBhvr>
                                      <p:to>
                                        <p:strVal val="visible"/>
                                      </p:to>
                                    </p:set>
                                    <p:anim calcmode="lin" valueType="num">
                                      <p:cBhvr additive="base">
                                        <p:cTn id="25" dur="500" fill="hold"/>
                                        <p:tgtEl>
                                          <p:spTgt spid="12350"/>
                                        </p:tgtEl>
                                        <p:attrNameLst>
                                          <p:attrName>ppt_x</p:attrName>
                                        </p:attrNameLst>
                                      </p:cBhvr>
                                      <p:tavLst>
                                        <p:tav tm="0">
                                          <p:val>
                                            <p:strVal val="#ppt_x"/>
                                          </p:val>
                                        </p:tav>
                                        <p:tav tm="100000">
                                          <p:val>
                                            <p:strVal val="#ppt_x"/>
                                          </p:val>
                                        </p:tav>
                                      </p:tavLst>
                                    </p:anim>
                                    <p:anim calcmode="lin" valueType="num">
                                      <p:cBhvr additive="base">
                                        <p:cTn id="26" dur="500" fill="hold"/>
                                        <p:tgtEl>
                                          <p:spTgt spid="1235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2355"/>
                                        </p:tgtEl>
                                        <p:attrNameLst>
                                          <p:attrName>style.visibility</p:attrName>
                                        </p:attrNameLst>
                                      </p:cBhvr>
                                      <p:to>
                                        <p:strVal val="visible"/>
                                      </p:to>
                                    </p:set>
                                    <p:animEffect transition="in" filter="fade">
                                      <p:cBhvr>
                                        <p:cTn id="31" dur="1000"/>
                                        <p:tgtEl>
                                          <p:spTgt spid="12355"/>
                                        </p:tgtEl>
                                      </p:cBhvr>
                                    </p:animEffect>
                                    <p:anim calcmode="lin" valueType="num">
                                      <p:cBhvr>
                                        <p:cTn id="32" dur="1000" fill="hold"/>
                                        <p:tgtEl>
                                          <p:spTgt spid="12355"/>
                                        </p:tgtEl>
                                        <p:attrNameLst>
                                          <p:attrName>ppt_x</p:attrName>
                                        </p:attrNameLst>
                                      </p:cBhvr>
                                      <p:tavLst>
                                        <p:tav tm="0">
                                          <p:val>
                                            <p:strVal val="#ppt_x"/>
                                          </p:val>
                                        </p:tav>
                                        <p:tav tm="100000">
                                          <p:val>
                                            <p:strVal val="#ppt_x"/>
                                          </p:val>
                                        </p:tav>
                                      </p:tavLst>
                                    </p:anim>
                                    <p:anim calcmode="lin" valueType="num">
                                      <p:cBhvr>
                                        <p:cTn id="33" dur="1000" fill="hold"/>
                                        <p:tgtEl>
                                          <p:spTgt spid="12355"/>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nodeType="clickEffect">
                                  <p:stCondLst>
                                    <p:cond delay="0"/>
                                  </p:stCondLst>
                                  <p:childTnLst>
                                    <p:set>
                                      <p:cBhvr>
                                        <p:cTn id="37" dur="1" fill="hold">
                                          <p:stCondLst>
                                            <p:cond delay="0"/>
                                          </p:stCondLst>
                                        </p:cTn>
                                        <p:tgtEl>
                                          <p:spTgt spid="12362"/>
                                        </p:tgtEl>
                                        <p:attrNameLst>
                                          <p:attrName>style.visibility</p:attrName>
                                        </p:attrNameLst>
                                      </p:cBhvr>
                                      <p:to>
                                        <p:strVal val="visible"/>
                                      </p:to>
                                    </p:set>
                                    <p:animEffect transition="in" filter="fade">
                                      <p:cBhvr>
                                        <p:cTn id="38" dur="1000"/>
                                        <p:tgtEl>
                                          <p:spTgt spid="12362"/>
                                        </p:tgtEl>
                                      </p:cBhvr>
                                    </p:animEffect>
                                    <p:anim calcmode="lin" valueType="num">
                                      <p:cBhvr>
                                        <p:cTn id="39" dur="1000" fill="hold"/>
                                        <p:tgtEl>
                                          <p:spTgt spid="12362"/>
                                        </p:tgtEl>
                                        <p:attrNameLst>
                                          <p:attrName>ppt_x</p:attrName>
                                        </p:attrNameLst>
                                      </p:cBhvr>
                                      <p:tavLst>
                                        <p:tav tm="0">
                                          <p:val>
                                            <p:strVal val="#ppt_x"/>
                                          </p:val>
                                        </p:tav>
                                        <p:tav tm="100000">
                                          <p:val>
                                            <p:strVal val="#ppt_x"/>
                                          </p:val>
                                        </p:tav>
                                      </p:tavLst>
                                    </p:anim>
                                    <p:anim calcmode="lin" valueType="num">
                                      <p:cBhvr>
                                        <p:cTn id="40" dur="1000" fill="hold"/>
                                        <p:tgtEl>
                                          <p:spTgt spid="1236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2" fill="hold" grpId="0" nodeType="clickEffect">
                                  <p:stCondLst>
                                    <p:cond delay="0"/>
                                  </p:stCondLst>
                                  <p:childTnLst>
                                    <p:set>
                                      <p:cBhvr>
                                        <p:cTn id="44" dur="1" fill="hold">
                                          <p:stCondLst>
                                            <p:cond delay="0"/>
                                          </p:stCondLst>
                                        </p:cTn>
                                        <p:tgtEl>
                                          <p:spTgt spid="12333"/>
                                        </p:tgtEl>
                                        <p:attrNameLst>
                                          <p:attrName>style.visibility</p:attrName>
                                        </p:attrNameLst>
                                      </p:cBhvr>
                                      <p:to>
                                        <p:strVal val="visible"/>
                                      </p:to>
                                    </p:set>
                                    <p:anim calcmode="lin" valueType="num">
                                      <p:cBhvr additive="base">
                                        <p:cTn id="45" dur="500" fill="hold"/>
                                        <p:tgtEl>
                                          <p:spTgt spid="12333"/>
                                        </p:tgtEl>
                                        <p:attrNameLst>
                                          <p:attrName>ppt_x</p:attrName>
                                        </p:attrNameLst>
                                      </p:cBhvr>
                                      <p:tavLst>
                                        <p:tav tm="0">
                                          <p:val>
                                            <p:strVal val="1+#ppt_w/2"/>
                                          </p:val>
                                        </p:tav>
                                        <p:tav tm="100000">
                                          <p:val>
                                            <p:strVal val="#ppt_x"/>
                                          </p:val>
                                        </p:tav>
                                      </p:tavLst>
                                    </p:anim>
                                    <p:anim calcmode="lin" valueType="num">
                                      <p:cBhvr additive="base">
                                        <p:cTn id="46" dur="500" fill="hold"/>
                                        <p:tgtEl>
                                          <p:spTgt spid="12333"/>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12347"/>
                                        </p:tgtEl>
                                        <p:attrNameLst>
                                          <p:attrName>style.visibility</p:attrName>
                                        </p:attrNameLst>
                                      </p:cBhvr>
                                      <p:to>
                                        <p:strVal val="visible"/>
                                      </p:to>
                                    </p:set>
                                    <p:anim calcmode="lin" valueType="num">
                                      <p:cBhvr additive="base">
                                        <p:cTn id="51" dur="500" fill="hold"/>
                                        <p:tgtEl>
                                          <p:spTgt spid="12347"/>
                                        </p:tgtEl>
                                        <p:attrNameLst>
                                          <p:attrName>ppt_x</p:attrName>
                                        </p:attrNameLst>
                                      </p:cBhvr>
                                      <p:tavLst>
                                        <p:tav tm="0">
                                          <p:val>
                                            <p:strVal val="1+#ppt_w/2"/>
                                          </p:val>
                                        </p:tav>
                                        <p:tav tm="100000">
                                          <p:val>
                                            <p:strVal val="#ppt_x"/>
                                          </p:val>
                                        </p:tav>
                                      </p:tavLst>
                                    </p:anim>
                                    <p:anim calcmode="lin" valueType="num">
                                      <p:cBhvr additive="base">
                                        <p:cTn id="52" dur="500" fill="hold"/>
                                        <p:tgtEl>
                                          <p:spTgt spid="123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33" grpId="0" animBg="1"/>
      <p:bldP spid="12347" grpId="0" animBg="1"/>
      <p:bldP spid="1235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0E75A-9B9C-F33D-C4D9-67CA1D51626E}"/>
              </a:ext>
            </a:extLst>
          </p:cNvPr>
          <p:cNvSpPr>
            <a:spLocks noGrp="1"/>
          </p:cNvSpPr>
          <p:nvPr>
            <p:ph type="title"/>
          </p:nvPr>
        </p:nvSpPr>
        <p:spPr/>
        <p:txBody>
          <a:bodyPr/>
          <a:lstStyle/>
          <a:p>
            <a:pPr algn="ctr"/>
            <a:r>
              <a:rPr lang="en-US" sz="3600" dirty="0">
                <a:solidFill>
                  <a:schemeClr val="bg1"/>
                </a:solidFill>
                <a:effectLst>
                  <a:glow rad="228600">
                    <a:schemeClr val="accent3">
                      <a:satMod val="175000"/>
                      <a:alpha val="40000"/>
                    </a:schemeClr>
                  </a:glow>
                </a:effectLst>
                <a:latin typeface="Rockwell" panose="02060603020205020403" pitchFamily="18" charset="0"/>
              </a:rPr>
              <a:t>E2E Flow in detail </a:t>
            </a:r>
          </a:p>
        </p:txBody>
      </p:sp>
      <p:sp>
        <p:nvSpPr>
          <p:cNvPr id="5" name="Rectangle 2">
            <a:extLst>
              <a:ext uri="{FF2B5EF4-FFF2-40B4-BE49-F238E27FC236}">
                <a16:creationId xmlns:a16="http://schemas.microsoft.com/office/drawing/2014/main" id="{5C5C9434-8B8C-D283-57D2-E0CA41D4AB40}"/>
              </a:ext>
            </a:extLst>
          </p:cNvPr>
          <p:cNvSpPr>
            <a:spLocks noGrp="1" noChangeArrowheads="1"/>
          </p:cNvSpPr>
          <p:nvPr>
            <p:ph idx="1"/>
          </p:nvPr>
        </p:nvSpPr>
        <p:spPr bwMode="auto">
          <a:xfrm>
            <a:off x="699537" y="1050321"/>
            <a:ext cx="1051560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rPr>
              <a:t>Admission Webhook</a:t>
            </a:r>
            <a:r>
              <a:rPr kumimoji="0" lang="en-US" altLang="en-US"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Validates and mutates the </a:t>
            </a:r>
            <a:r>
              <a:rPr kumimoji="0" lang="en-US" altLang="en-US" b="0" i="0" u="none" strike="noStrike" cap="none" normalizeH="0" baseline="0" dirty="0" err="1">
                <a:ln>
                  <a:noFill/>
                </a:ln>
                <a:solidFill>
                  <a:schemeClr val="tx1"/>
                </a:solidFill>
                <a:effectLst/>
              </a:rPr>
              <a:t>ScaledObject</a:t>
            </a:r>
            <a:r>
              <a:rPr kumimoji="0" lang="en-US" altLang="en-US"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Accepts it into the API server.</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rPr>
              <a:t>Operator Action</a:t>
            </a:r>
            <a:r>
              <a:rPr kumimoji="0" lang="en-US" altLang="en-US"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Detects the new </a:t>
            </a:r>
            <a:r>
              <a:rPr kumimoji="0" lang="en-US" altLang="en-US" b="0" i="0" u="none" strike="noStrike" cap="none" normalizeH="0" baseline="0" dirty="0" err="1">
                <a:ln>
                  <a:noFill/>
                </a:ln>
                <a:solidFill>
                  <a:schemeClr val="tx1"/>
                </a:solidFill>
                <a:effectLst/>
              </a:rPr>
              <a:t>ScaledObject</a:t>
            </a:r>
            <a:r>
              <a:rPr kumimoji="0" lang="en-US" altLang="en-US" b="0" i="0" u="none" strike="noStrike" cap="none" normalizeH="0" baseline="0" dirty="0">
                <a:ln>
                  <a:noFill/>
                </a:ln>
                <a:solidFill>
                  <a:schemeClr val="tx1"/>
                </a:solidFill>
                <a:effectLst/>
              </a:rPr>
              <a:t> and initializes the appropriate scaler.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Configures the Metrics Adapter for integration with HPA (if required).</a:t>
            </a:r>
            <a:br>
              <a:rPr kumimoji="0" lang="en-US" altLang="en-US" b="0" i="0" u="none" strike="noStrike" cap="none" normalizeH="0" baseline="0" dirty="0">
                <a:ln>
                  <a:noFill/>
                </a:ln>
                <a:solidFill>
                  <a:schemeClr val="tx1"/>
                </a:solidFill>
                <a:effectLst/>
              </a:rPr>
            </a:b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endParaRPr>
          </a:p>
        </p:txBody>
      </p:sp>
      <p:sp>
        <p:nvSpPr>
          <p:cNvPr id="7" name="TextBox 6">
            <a:extLst>
              <a:ext uri="{FF2B5EF4-FFF2-40B4-BE49-F238E27FC236}">
                <a16:creationId xmlns:a16="http://schemas.microsoft.com/office/drawing/2014/main" id="{C2B91DA4-FE33-3860-F889-06B7DB57DB32}"/>
              </a:ext>
            </a:extLst>
          </p:cNvPr>
          <p:cNvSpPr txBox="1"/>
          <p:nvPr/>
        </p:nvSpPr>
        <p:spPr>
          <a:xfrm>
            <a:off x="699537" y="2991251"/>
            <a:ext cx="10376937" cy="923330"/>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cs typeface="Roboto" panose="02000000000000000000" pitchFamily="2" charset="0"/>
              </a:rPr>
              <a:t>3. Monitoring the Event Source</a:t>
            </a:r>
          </a:p>
          <a:p>
            <a:r>
              <a:rPr lang="en-US" dirty="0">
                <a:latin typeface="Roboto" panose="02000000000000000000" pitchFamily="2" charset="0"/>
                <a:ea typeface="Roboto" panose="02000000000000000000" pitchFamily="2" charset="0"/>
                <a:cs typeface="Roboto" panose="02000000000000000000" pitchFamily="2" charset="0"/>
              </a:rPr>
              <a:t>  </a:t>
            </a:r>
          </a:p>
          <a:p>
            <a:endParaRPr lang="en-US" dirty="0"/>
          </a:p>
        </p:txBody>
      </p:sp>
      <p:sp>
        <p:nvSpPr>
          <p:cNvPr id="9" name="Rectangle 5">
            <a:extLst>
              <a:ext uri="{FF2B5EF4-FFF2-40B4-BE49-F238E27FC236}">
                <a16:creationId xmlns:a16="http://schemas.microsoft.com/office/drawing/2014/main" id="{9A0FCC60-DDB0-18F4-44FF-AAA06F075C4B}"/>
              </a:ext>
            </a:extLst>
          </p:cNvPr>
          <p:cNvSpPr>
            <a:spLocks noChangeArrowheads="1"/>
          </p:cNvSpPr>
          <p:nvPr/>
        </p:nvSpPr>
        <p:spPr bwMode="auto">
          <a:xfrm>
            <a:off x="916131" y="3429000"/>
            <a:ext cx="994374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Roboto" panose="02000000000000000000" pitchFamily="2" charset="0"/>
                <a:ea typeface="Roboto" panose="02000000000000000000" pitchFamily="2" charset="0"/>
                <a:cs typeface="Roboto" panose="02000000000000000000" pitchFamily="2" charset="0"/>
              </a:rPr>
              <a:t>The initialized scaler monitors the external event source according to the polling interval defined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latin typeface="Roboto" panose="02000000000000000000" pitchFamily="2" charset="0"/>
                <a:ea typeface="Roboto" panose="02000000000000000000" pitchFamily="2" charset="0"/>
                <a:cs typeface="Roboto" panose="02000000000000000000" pitchFamily="2" charset="0"/>
              </a:rPr>
              <a:t> in the </a:t>
            </a:r>
            <a:r>
              <a:rPr lang="en-US" altLang="en-US" dirty="0" err="1">
                <a:latin typeface="Roboto" panose="02000000000000000000" pitchFamily="2" charset="0"/>
                <a:ea typeface="Roboto" panose="02000000000000000000" pitchFamily="2" charset="0"/>
                <a:cs typeface="Roboto" panose="02000000000000000000" pitchFamily="2" charset="0"/>
              </a:rPr>
              <a:t>ScaledObject</a:t>
            </a:r>
            <a:r>
              <a:rPr lang="en-US" altLang="en-US" dirty="0">
                <a:latin typeface="Roboto" panose="02000000000000000000" pitchFamily="2" charset="0"/>
                <a:ea typeface="Roboto" panose="02000000000000000000" pitchFamily="2" charset="0"/>
                <a:cs typeface="Roboto" panose="02000000000000000000" pitchFamily="2" charset="0"/>
              </a:rPr>
              <a:t>. </a:t>
            </a:r>
          </a:p>
        </p:txBody>
      </p:sp>
      <p:sp>
        <p:nvSpPr>
          <p:cNvPr id="12" name="TextBox 11">
            <a:extLst>
              <a:ext uri="{FF2B5EF4-FFF2-40B4-BE49-F238E27FC236}">
                <a16:creationId xmlns:a16="http://schemas.microsoft.com/office/drawing/2014/main" id="{BDDFEEE7-C85A-B876-6E4B-91FC1CF96652}"/>
              </a:ext>
            </a:extLst>
          </p:cNvPr>
          <p:cNvSpPr txBox="1"/>
          <p:nvPr/>
        </p:nvSpPr>
        <p:spPr>
          <a:xfrm>
            <a:off x="699537" y="4168469"/>
            <a:ext cx="11186652" cy="2308324"/>
          </a:xfrm>
          <a:prstGeom prst="rect">
            <a:avLst/>
          </a:prstGeom>
          <a:noFill/>
        </p:spPr>
        <p:txBody>
          <a:bodyPr wrap="square">
            <a:spAutoFit/>
          </a:bodyPr>
          <a:lstStyle/>
          <a:p>
            <a:r>
              <a:rPr lang="en-US" b="1" dirty="0">
                <a:latin typeface="Roboto" panose="02000000000000000000" pitchFamily="2" charset="0"/>
                <a:ea typeface="Roboto" panose="02000000000000000000" pitchFamily="2" charset="0"/>
                <a:cs typeface="Roboto" panose="02000000000000000000" pitchFamily="2" charset="0"/>
              </a:rPr>
              <a:t>4. Triggering Scaling Decisions</a:t>
            </a:r>
          </a:p>
          <a:p>
            <a:pPr>
              <a:buFont typeface="Arial" panose="020B0604020202020204" pitchFamily="34" charset="0"/>
              <a:buChar char="•"/>
            </a:pPr>
            <a:r>
              <a:rPr lang="en-US" b="1" dirty="0">
                <a:latin typeface="Roboto" panose="02000000000000000000" pitchFamily="2" charset="0"/>
                <a:ea typeface="Roboto" panose="02000000000000000000" pitchFamily="2" charset="0"/>
                <a:cs typeface="Roboto" panose="02000000000000000000" pitchFamily="2" charset="0"/>
              </a:rPr>
              <a:t>HPA-Driven Scaling:</a:t>
            </a:r>
            <a:endParaRPr lang="en-US" dirty="0">
              <a:latin typeface="Roboto" panose="02000000000000000000" pitchFamily="2" charset="0"/>
              <a:ea typeface="Roboto" panose="02000000000000000000" pitchFamily="2" charset="0"/>
              <a:cs typeface="Roboto" panose="02000000000000000000" pitchFamily="2" charset="0"/>
            </a:endParaRPr>
          </a:p>
          <a:p>
            <a:pPr marL="742950" lvl="1"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The scaler sends metrics to the Metrics Adapter, which makes them available to the </a:t>
            </a:r>
            <a:r>
              <a:rPr lang="en-US" b="1" dirty="0">
                <a:latin typeface="Roboto" panose="02000000000000000000" pitchFamily="2" charset="0"/>
                <a:ea typeface="Roboto" panose="02000000000000000000" pitchFamily="2" charset="0"/>
                <a:cs typeface="Roboto" panose="02000000000000000000" pitchFamily="2" charset="0"/>
              </a:rPr>
              <a:t>Horizontal Pod </a:t>
            </a:r>
            <a:r>
              <a:rPr lang="en-US" b="1" dirty="0" err="1">
                <a:latin typeface="Roboto" panose="02000000000000000000" pitchFamily="2" charset="0"/>
                <a:ea typeface="Roboto" panose="02000000000000000000" pitchFamily="2" charset="0"/>
                <a:cs typeface="Roboto" panose="02000000000000000000" pitchFamily="2" charset="0"/>
              </a:rPr>
              <a:t>Autoscaler</a:t>
            </a:r>
            <a:r>
              <a:rPr lang="en-US" b="1" dirty="0">
                <a:latin typeface="Roboto" panose="02000000000000000000" pitchFamily="2" charset="0"/>
                <a:ea typeface="Roboto" panose="02000000000000000000" pitchFamily="2" charset="0"/>
                <a:cs typeface="Roboto" panose="02000000000000000000" pitchFamily="2" charset="0"/>
              </a:rPr>
              <a:t> (HPA)</a:t>
            </a:r>
            <a:r>
              <a:rPr lang="en-US" dirty="0">
                <a:latin typeface="Roboto" panose="02000000000000000000" pitchFamily="2" charset="0"/>
                <a:ea typeface="Roboto" panose="02000000000000000000" pitchFamily="2" charset="0"/>
                <a:cs typeface="Roboto" panose="02000000000000000000" pitchFamily="2" charset="0"/>
              </a:rPr>
              <a:t>.</a:t>
            </a:r>
          </a:p>
          <a:p>
            <a:pPr>
              <a:buFont typeface="Arial" panose="020B0604020202020204" pitchFamily="34" charset="0"/>
              <a:buChar char="•"/>
            </a:pPr>
            <a:r>
              <a:rPr lang="en-US" b="1" dirty="0">
                <a:latin typeface="Roboto" panose="02000000000000000000" pitchFamily="2" charset="0"/>
                <a:ea typeface="Roboto" panose="02000000000000000000" pitchFamily="2" charset="0"/>
                <a:cs typeface="Roboto" panose="02000000000000000000" pitchFamily="2" charset="0"/>
              </a:rPr>
              <a:t>KEDA-Driven Scaling (e.g., Scale to/from Zero):</a:t>
            </a:r>
            <a:endParaRPr lang="en-US" dirty="0">
              <a:latin typeface="Roboto" panose="02000000000000000000" pitchFamily="2" charset="0"/>
              <a:ea typeface="Roboto" panose="02000000000000000000" pitchFamily="2" charset="0"/>
              <a:cs typeface="Roboto" panose="02000000000000000000" pitchFamily="2" charset="0"/>
            </a:endParaRPr>
          </a:p>
          <a:p>
            <a:pPr marL="742950" lvl="1"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The operator directly decides whether to scale up or down (e.g., starting pods from zero replicas when a trigger condition is met).</a:t>
            </a:r>
          </a:p>
          <a:p>
            <a:pPr marL="742950" lvl="1" indent="-285750">
              <a:buFont typeface="Arial" panose="020B0604020202020204" pitchFamily="34" charset="0"/>
              <a:buChar char="•"/>
            </a:pPr>
            <a:r>
              <a:rPr lang="en-US" dirty="0">
                <a:latin typeface="Roboto" panose="02000000000000000000" pitchFamily="2" charset="0"/>
                <a:ea typeface="Roboto" panose="02000000000000000000" pitchFamily="2" charset="0"/>
                <a:cs typeface="Roboto" panose="02000000000000000000" pitchFamily="2" charset="0"/>
              </a:rPr>
              <a:t>It modifies the target workload's replica count accordingly.</a:t>
            </a:r>
          </a:p>
        </p:txBody>
      </p:sp>
    </p:spTree>
    <p:extLst>
      <p:ext uri="{BB962C8B-B14F-4D97-AF65-F5344CB8AC3E}">
        <p14:creationId xmlns:p14="http://schemas.microsoft.com/office/powerpoint/2010/main" val="9213813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94FD4-DA8A-FD34-BE13-2813624E1494}"/>
              </a:ext>
            </a:extLst>
          </p:cNvPr>
          <p:cNvSpPr>
            <a:spLocks noGrp="1"/>
          </p:cNvSpPr>
          <p:nvPr>
            <p:ph type="title"/>
          </p:nvPr>
        </p:nvSpPr>
        <p:spPr/>
        <p:txBody>
          <a:bodyPr>
            <a:normAutofit fontScale="90000"/>
          </a:bodyPr>
          <a:lstStyle/>
          <a:p>
            <a:pPr algn="ctr"/>
            <a:br>
              <a:rPr lang="en-US" sz="3600" dirty="0">
                <a:solidFill>
                  <a:schemeClr val="bg1"/>
                </a:solidFill>
                <a:effectLst>
                  <a:glow rad="228600">
                    <a:schemeClr val="accent3">
                      <a:satMod val="175000"/>
                      <a:alpha val="40000"/>
                    </a:schemeClr>
                  </a:glow>
                </a:effectLst>
                <a:latin typeface="Rockwell" panose="02060603020205020403" pitchFamily="18" charset="0"/>
              </a:rPr>
            </a:br>
            <a:r>
              <a:rPr lang="en-US" sz="3600" dirty="0">
                <a:solidFill>
                  <a:schemeClr val="bg1"/>
                </a:solidFill>
                <a:effectLst>
                  <a:glow rad="228600">
                    <a:schemeClr val="accent3">
                      <a:satMod val="175000"/>
                      <a:alpha val="40000"/>
                    </a:schemeClr>
                  </a:glow>
                </a:effectLst>
                <a:latin typeface="Rockwell" panose="02060603020205020403" pitchFamily="18" charset="0"/>
              </a:rPr>
              <a:t>Why the Metrics Adapter is Necessary</a:t>
            </a:r>
            <a:br>
              <a:rPr lang="en-US" b="1" dirty="0"/>
            </a:br>
            <a:endParaRPr lang="en-US" dirty="0"/>
          </a:p>
        </p:txBody>
      </p:sp>
      <p:sp>
        <p:nvSpPr>
          <p:cNvPr id="3" name="Content Placeholder 2">
            <a:extLst>
              <a:ext uri="{FF2B5EF4-FFF2-40B4-BE49-F238E27FC236}">
                <a16:creationId xmlns:a16="http://schemas.microsoft.com/office/drawing/2014/main" id="{04924440-13DB-43F3-F778-5A3DF743A270}"/>
              </a:ext>
            </a:extLst>
          </p:cNvPr>
          <p:cNvSpPr>
            <a:spLocks noGrp="1"/>
          </p:cNvSpPr>
          <p:nvPr>
            <p:ph idx="1"/>
          </p:nvPr>
        </p:nvSpPr>
        <p:spPr/>
        <p:txBody>
          <a:bodyPr/>
          <a:lstStyle/>
          <a:p>
            <a:r>
              <a:rPr lang="en-US" b="1" dirty="0"/>
              <a:t>Why the Metrics Adapter is Necessary:</a:t>
            </a:r>
          </a:p>
          <a:p>
            <a:pPr>
              <a:buFont typeface="Arial" panose="020B0604020202020204" pitchFamily="34" charset="0"/>
              <a:buChar char="•"/>
            </a:pPr>
            <a:r>
              <a:rPr lang="en-US" dirty="0"/>
              <a:t>Kubernetes itself doesn’t natively support custom metrics like queue lengths, database sizes, etc. The </a:t>
            </a:r>
            <a:r>
              <a:rPr lang="en-US" b="1" dirty="0"/>
              <a:t>Metrics Adapter</a:t>
            </a:r>
            <a:r>
              <a:rPr lang="en-US" dirty="0"/>
              <a:t> is the bridge between KEDA (which handles event-driven scaling) and the Kubernetes HPA, enabling scaling based on event-driven conditions that are external to Kubernetes.</a:t>
            </a:r>
          </a:p>
          <a:p>
            <a:pPr>
              <a:buFont typeface="Arial" panose="020B0604020202020204" pitchFamily="34" charset="0"/>
              <a:buChar char="•"/>
            </a:pPr>
            <a:r>
              <a:rPr lang="en-US" dirty="0"/>
              <a:t>It acts as a </a:t>
            </a:r>
            <a:r>
              <a:rPr lang="en-US" b="1" dirty="0"/>
              <a:t>translator</a:t>
            </a:r>
            <a:r>
              <a:rPr lang="en-US" dirty="0"/>
              <a:t> between the custom event-based metrics and the standard HPA metric format, making it possible for the HPA to scale based on custom, user-defined metrics that KEDA makes available.</a:t>
            </a:r>
          </a:p>
          <a:p>
            <a:endParaRPr lang="en-US" dirty="0"/>
          </a:p>
        </p:txBody>
      </p:sp>
    </p:spTree>
    <p:extLst>
      <p:ext uri="{BB962C8B-B14F-4D97-AF65-F5344CB8AC3E}">
        <p14:creationId xmlns:p14="http://schemas.microsoft.com/office/powerpoint/2010/main" val="3532099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387DE-F415-94E3-BBFB-EF6927F88587}"/>
              </a:ext>
            </a:extLst>
          </p:cNvPr>
          <p:cNvSpPr>
            <a:spLocks noGrp="1"/>
          </p:cNvSpPr>
          <p:nvPr>
            <p:ph type="title"/>
          </p:nvPr>
        </p:nvSpPr>
        <p:spPr/>
        <p:txBody>
          <a:bodyPr/>
          <a:lstStyle/>
          <a:p>
            <a:pPr algn="ctr"/>
            <a:r>
              <a:rPr lang="en-US" sz="3600" dirty="0">
                <a:solidFill>
                  <a:schemeClr val="bg1"/>
                </a:solidFill>
                <a:effectLst>
                  <a:glow rad="228600">
                    <a:schemeClr val="accent3">
                      <a:satMod val="175000"/>
                      <a:alpha val="40000"/>
                    </a:schemeClr>
                  </a:glow>
                </a:effectLst>
                <a:latin typeface="Rockwell" panose="02060603020205020403" pitchFamily="18" charset="0"/>
              </a:rPr>
              <a:t>Tricky Scenarios</a:t>
            </a:r>
          </a:p>
        </p:txBody>
      </p:sp>
      <p:sp>
        <p:nvSpPr>
          <p:cNvPr id="3" name="Content Placeholder 2">
            <a:extLst>
              <a:ext uri="{FF2B5EF4-FFF2-40B4-BE49-F238E27FC236}">
                <a16:creationId xmlns:a16="http://schemas.microsoft.com/office/drawing/2014/main" id="{CF55DF89-7FB9-82DF-F4E7-9102953BAF51}"/>
              </a:ext>
            </a:extLst>
          </p:cNvPr>
          <p:cNvSpPr>
            <a:spLocks noGrp="1"/>
          </p:cNvSpPr>
          <p:nvPr>
            <p:ph idx="1"/>
          </p:nvPr>
        </p:nvSpPr>
        <p:spPr/>
        <p:txBody>
          <a:bodyPr/>
          <a:lstStyle/>
          <a:p>
            <a:pPr marL="342900" indent="-342900">
              <a:lnSpc>
                <a:spcPct val="100000"/>
              </a:lnSpc>
              <a:buAutoNum type="arabicPeriod"/>
            </a:pPr>
            <a:r>
              <a:rPr lang="en-US" dirty="0">
                <a:hlinkClick r:id="rId2" action="ppaction://hlinksldjump"/>
              </a:rPr>
              <a:t>How does KEDA handle race conditions when scaling workloads based on multiple triggers?</a:t>
            </a:r>
            <a:endParaRPr lang="en-US" dirty="0"/>
          </a:p>
          <a:p>
            <a:pPr marL="342900" indent="-342900">
              <a:lnSpc>
                <a:spcPct val="100000"/>
              </a:lnSpc>
              <a:buAutoNum type="arabicPeriod" startAt="2"/>
            </a:pPr>
            <a:r>
              <a:rPr lang="en-US" dirty="0">
                <a:hlinkClick r:id="rId3" action="ppaction://hlinksldjump"/>
              </a:rPr>
              <a:t>How does KEDA use same scaler with different metrics</a:t>
            </a:r>
            <a:endParaRPr lang="en-US" dirty="0"/>
          </a:p>
          <a:p>
            <a:pPr marL="342900" indent="-342900">
              <a:lnSpc>
                <a:spcPct val="100000"/>
              </a:lnSpc>
              <a:buAutoNum type="arabicPeriod" startAt="2"/>
            </a:pPr>
            <a:r>
              <a:rPr lang="en-US" dirty="0"/>
              <a:t>How KEDA integrates with external systems and troubleshoot common issues?</a:t>
            </a:r>
          </a:p>
          <a:p>
            <a:pPr marL="342900" indent="-342900">
              <a:lnSpc>
                <a:spcPct val="100000"/>
              </a:lnSpc>
              <a:buAutoNum type="arabicPeriod" startAt="2"/>
            </a:pPr>
            <a:r>
              <a:rPr lang="en-US" dirty="0"/>
              <a:t>You are using KEDA with RabbitMQ, and the event source authentication fails. How would you resolve it?</a:t>
            </a:r>
          </a:p>
          <a:p>
            <a:pPr marL="342900" indent="-342900">
              <a:lnSpc>
                <a:spcPct val="100000"/>
              </a:lnSpc>
              <a:buAutoNum type="arabicPeriod" startAt="2"/>
            </a:pPr>
            <a:r>
              <a:rPr lang="en-US" dirty="0"/>
              <a:t>Your KEDA setup is not scaling pods when the queue size exceeds the threshold. How would you troubleshoot?</a:t>
            </a:r>
          </a:p>
          <a:p>
            <a:pPr marL="342900" indent="-342900">
              <a:lnSpc>
                <a:spcPct val="100000"/>
              </a:lnSpc>
              <a:buAutoNum type="arabicPeriod" startAt="2"/>
            </a:pPr>
            <a:r>
              <a:rPr lang="en-US" dirty="0"/>
              <a:t>What happens if a </a:t>
            </a:r>
            <a:r>
              <a:rPr lang="en-US" dirty="0" err="1"/>
              <a:t>ScaledObject</a:t>
            </a:r>
            <a:r>
              <a:rPr lang="en-US" dirty="0"/>
              <a:t> is deleted while scaling activity is in progress?</a:t>
            </a:r>
          </a:p>
          <a:p>
            <a:pPr marL="342900" indent="-342900">
              <a:lnSpc>
                <a:spcPct val="100000"/>
              </a:lnSpc>
              <a:buAutoNum type="arabicPeriod" startAt="2"/>
            </a:pPr>
            <a:r>
              <a:rPr lang="en-US" dirty="0"/>
              <a:t>What happens if a KEDA scaler fails to retrieve metrics from an external event source?</a:t>
            </a:r>
          </a:p>
          <a:p>
            <a:pPr marL="342900" indent="-342900">
              <a:lnSpc>
                <a:spcPct val="100000"/>
              </a:lnSpc>
              <a:buAutoNum type="arabicPeriod" startAt="2"/>
            </a:pPr>
            <a:r>
              <a:rPr lang="en-US" dirty="0"/>
              <a:t>How would you secure external systems that KEDA interacts with (e.g., message queues)?</a:t>
            </a:r>
          </a:p>
        </p:txBody>
      </p:sp>
    </p:spTree>
    <p:extLst>
      <p:ext uri="{BB962C8B-B14F-4D97-AF65-F5344CB8AC3E}">
        <p14:creationId xmlns:p14="http://schemas.microsoft.com/office/powerpoint/2010/main" val="27979707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8837-3C78-7BEC-02F1-EE00EA1831FD}"/>
              </a:ext>
            </a:extLst>
          </p:cNvPr>
          <p:cNvSpPr>
            <a:spLocks noGrp="1"/>
          </p:cNvSpPr>
          <p:nvPr>
            <p:ph type="title"/>
          </p:nvPr>
        </p:nvSpPr>
        <p:spPr/>
        <p:txBody>
          <a:bodyPr/>
          <a:lstStyle/>
          <a:p>
            <a:pPr algn="ctr"/>
            <a:r>
              <a:rPr lang="en-US" sz="3600" dirty="0">
                <a:solidFill>
                  <a:schemeClr val="bg1"/>
                </a:solidFill>
                <a:effectLst>
                  <a:glow rad="228600">
                    <a:schemeClr val="accent3">
                      <a:satMod val="175000"/>
                      <a:alpha val="40000"/>
                    </a:schemeClr>
                  </a:glow>
                </a:effectLst>
                <a:latin typeface="Rockwell" panose="02060603020205020403" pitchFamily="18" charset="0"/>
              </a:rPr>
              <a:t>Multiple Triggers for same target </a:t>
            </a:r>
          </a:p>
        </p:txBody>
      </p:sp>
      <p:sp>
        <p:nvSpPr>
          <p:cNvPr id="3" name="Content Placeholder 2">
            <a:extLst>
              <a:ext uri="{FF2B5EF4-FFF2-40B4-BE49-F238E27FC236}">
                <a16:creationId xmlns:a16="http://schemas.microsoft.com/office/drawing/2014/main" id="{3502E0C3-B170-ED00-4429-DC511D909DB8}"/>
              </a:ext>
            </a:extLst>
          </p:cNvPr>
          <p:cNvSpPr>
            <a:spLocks noGrp="1"/>
          </p:cNvSpPr>
          <p:nvPr>
            <p:ph idx="1"/>
          </p:nvPr>
        </p:nvSpPr>
        <p:spPr>
          <a:xfrm>
            <a:off x="838200" y="1626238"/>
            <a:ext cx="10515600" cy="4866637"/>
          </a:xfrm>
        </p:spPr>
        <p:txBody>
          <a:bodyPr/>
          <a:lstStyle/>
          <a:p>
            <a:pPr marL="0" indent="0">
              <a:buNone/>
            </a:pPr>
            <a:r>
              <a:rPr lang="en-US" dirty="0"/>
              <a:t>For multiple triggers:</a:t>
            </a:r>
          </a:p>
          <a:p>
            <a:pPr>
              <a:buFont typeface="Arial" panose="020B0604020202020204" pitchFamily="34" charset="0"/>
              <a:buChar char="•"/>
            </a:pPr>
            <a:r>
              <a:rPr lang="en-US" dirty="0"/>
              <a:t>Each scaler works independently and reports its recommended number of replicas.</a:t>
            </a:r>
          </a:p>
          <a:p>
            <a:pPr>
              <a:buFont typeface="Arial" panose="020B0604020202020204" pitchFamily="34" charset="0"/>
              <a:buChar char="•"/>
            </a:pPr>
            <a:r>
              <a:rPr lang="en-US" dirty="0"/>
              <a:t>KEDA combines these recommendations in a deterministic way, selecting the </a:t>
            </a:r>
            <a:r>
              <a:rPr lang="en-US" b="1" dirty="0"/>
              <a:t>highest desired number of replicas</a:t>
            </a:r>
            <a:r>
              <a:rPr lang="en-US" dirty="0"/>
              <a:t> across all scalers for the target workload.</a:t>
            </a:r>
          </a:p>
          <a:p>
            <a:pPr>
              <a:buFont typeface="Arial" panose="020B0604020202020204" pitchFamily="34" charset="0"/>
              <a:buChar char="•"/>
            </a:pPr>
            <a:r>
              <a:rPr lang="en-US" dirty="0"/>
              <a:t>KEDA's operator runs with leader election enabled by default. This ensures that only one instance of the operator (if running in a High Availability setup) makes scaling decisions at a time, avoiding conflicts that might arise from concurrent processing of triggers.\</a:t>
            </a:r>
          </a:p>
          <a:p>
            <a:pPr>
              <a:buFont typeface="Arial" panose="020B0604020202020204" pitchFamily="34" charset="0"/>
              <a:buChar char="•"/>
            </a:pPr>
            <a:r>
              <a:rPr lang="en-US" dirty="0"/>
              <a:t>KEDA leverages Kubernetes' HPA for scaling decisions. The HPA itself is designed to handle multiple metric inputs, selecting the highest desired replica count to scale the workload.</a:t>
            </a:r>
          </a:p>
          <a:p>
            <a:pPr marL="0" indent="0">
              <a:buNone/>
            </a:pPr>
            <a:r>
              <a:rPr lang="en-US" dirty="0"/>
              <a:t>    This built-in HPA mechanism prevents race conditions by enforcing a single scaling policy.</a:t>
            </a:r>
          </a:p>
          <a:p>
            <a:pPr marL="0" indent="0">
              <a:buNone/>
            </a:pPr>
            <a:endParaRPr lang="en-US" dirty="0"/>
          </a:p>
          <a:p>
            <a:pPr marL="0" indent="0">
              <a:buNone/>
            </a:pPr>
            <a:r>
              <a:rPr lang="en-US" dirty="0"/>
              <a:t>Ref: https://keda.sh/docs/2.16/reference/faq/#using-multiple-triggers-for-the-same-scale-target</a:t>
            </a:r>
          </a:p>
          <a:p>
            <a:pPr marL="0" indent="0">
              <a:buNone/>
            </a:pPr>
            <a:endParaRPr lang="en-US" dirty="0"/>
          </a:p>
        </p:txBody>
      </p:sp>
    </p:spTree>
    <p:extLst>
      <p:ext uri="{BB962C8B-B14F-4D97-AF65-F5344CB8AC3E}">
        <p14:creationId xmlns:p14="http://schemas.microsoft.com/office/powerpoint/2010/main" val="23738852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6F72F-5634-39A4-AFA0-2CD3CF87F273}"/>
              </a:ext>
            </a:extLst>
          </p:cNvPr>
          <p:cNvSpPr>
            <a:spLocks noGrp="1"/>
          </p:cNvSpPr>
          <p:nvPr>
            <p:ph type="title"/>
          </p:nvPr>
        </p:nvSpPr>
        <p:spPr/>
        <p:txBody>
          <a:bodyPr/>
          <a:lstStyle/>
          <a:p>
            <a:pPr algn="ctr"/>
            <a:r>
              <a:rPr lang="en-US" sz="3600" dirty="0">
                <a:solidFill>
                  <a:schemeClr val="bg1"/>
                </a:solidFill>
                <a:effectLst>
                  <a:glow rad="228600">
                    <a:schemeClr val="accent3">
                      <a:satMod val="175000"/>
                      <a:alpha val="40000"/>
                    </a:schemeClr>
                  </a:glow>
                </a:effectLst>
                <a:latin typeface="Rockwell" panose="02060603020205020403" pitchFamily="18" charset="0"/>
              </a:rPr>
              <a:t>Example</a:t>
            </a:r>
          </a:p>
        </p:txBody>
      </p:sp>
      <p:pic>
        <p:nvPicPr>
          <p:cNvPr id="5" name="Content Placeholder 4">
            <a:extLst>
              <a:ext uri="{FF2B5EF4-FFF2-40B4-BE49-F238E27FC236}">
                <a16:creationId xmlns:a16="http://schemas.microsoft.com/office/drawing/2014/main" id="{AB564150-934C-F195-A625-5F1CE58B0C41}"/>
              </a:ext>
            </a:extLst>
          </p:cNvPr>
          <p:cNvPicPr>
            <a:picLocks noGrp="1" noChangeAspect="1"/>
          </p:cNvPicPr>
          <p:nvPr>
            <p:ph idx="1"/>
          </p:nvPr>
        </p:nvPicPr>
        <p:blipFill>
          <a:blip r:embed="rId2"/>
          <a:stretch>
            <a:fillRect/>
          </a:stretch>
        </p:blipFill>
        <p:spPr>
          <a:xfrm>
            <a:off x="838200" y="1555042"/>
            <a:ext cx="5356123" cy="4549534"/>
          </a:xfrm>
        </p:spPr>
      </p:pic>
      <p:sp>
        <p:nvSpPr>
          <p:cNvPr id="6" name="TextBox 5">
            <a:extLst>
              <a:ext uri="{FF2B5EF4-FFF2-40B4-BE49-F238E27FC236}">
                <a16:creationId xmlns:a16="http://schemas.microsoft.com/office/drawing/2014/main" id="{F6E51605-2598-DD56-1B14-D5B7AE895C6C}"/>
              </a:ext>
            </a:extLst>
          </p:cNvPr>
          <p:cNvSpPr txBox="1"/>
          <p:nvPr/>
        </p:nvSpPr>
        <p:spPr>
          <a:xfrm>
            <a:off x="6302477" y="1524000"/>
            <a:ext cx="5624052" cy="4524315"/>
          </a:xfrm>
          <a:prstGeom prst="rect">
            <a:avLst/>
          </a:prstGeom>
          <a:noFill/>
        </p:spPr>
        <p:txBody>
          <a:bodyPr wrap="square" rtlCol="0">
            <a:spAutoFit/>
          </a:bodyPr>
          <a:lstStyle/>
          <a:p>
            <a:r>
              <a:rPr lang="en-US" sz="1600" b="1" dirty="0">
                <a:latin typeface="Roboto" panose="02000000000000000000" pitchFamily="2" charset="0"/>
                <a:ea typeface="Roboto" panose="02000000000000000000" pitchFamily="2" charset="0"/>
                <a:cs typeface="Roboto" panose="02000000000000000000" pitchFamily="2" charset="0"/>
              </a:rPr>
              <a:t>Execution Steps:</a:t>
            </a:r>
          </a:p>
          <a:p>
            <a:pPr>
              <a:buFont typeface="+mj-lt"/>
              <a:buAutoNum type="arabicPeriod"/>
            </a:pPr>
            <a:r>
              <a:rPr lang="en-US" sz="1600" b="1" dirty="0">
                <a:latin typeface="Roboto" panose="02000000000000000000" pitchFamily="2" charset="0"/>
                <a:ea typeface="Roboto" panose="02000000000000000000" pitchFamily="2" charset="0"/>
                <a:cs typeface="Roboto" panose="02000000000000000000" pitchFamily="2" charset="0"/>
              </a:rPr>
              <a:t>Scaler 1 (RabbitMQ):</a:t>
            </a:r>
            <a:endParaRPr lang="en-US" sz="1600" dirty="0">
              <a:latin typeface="Roboto" panose="02000000000000000000" pitchFamily="2" charset="0"/>
              <a:ea typeface="Roboto" panose="02000000000000000000" pitchFamily="2" charset="0"/>
              <a:cs typeface="Roboto" panose="02000000000000000000" pitchFamily="2" charset="0"/>
            </a:endParaRPr>
          </a:p>
          <a:p>
            <a:pPr marL="742950" lvl="1" indent="-285750">
              <a:buFont typeface="+mj-lt"/>
              <a:buAutoNum type="arabicPeriod"/>
            </a:pPr>
            <a:r>
              <a:rPr lang="en-US" sz="1600" dirty="0">
                <a:latin typeface="Roboto" panose="02000000000000000000" pitchFamily="2" charset="0"/>
                <a:ea typeface="Roboto" panose="02000000000000000000" pitchFamily="2" charset="0"/>
                <a:cs typeface="Roboto" panose="02000000000000000000" pitchFamily="2" charset="0"/>
              </a:rPr>
              <a:t>RabbitMQ queue length is evaluated, and it reports 120 messages.</a:t>
            </a:r>
          </a:p>
          <a:p>
            <a:pPr marL="1143000" lvl="2" indent="-228600">
              <a:buFont typeface="+mj-lt"/>
              <a:buAutoNum type="arabicPeriod"/>
            </a:pPr>
            <a:r>
              <a:rPr lang="en-US" sz="1600" dirty="0">
                <a:latin typeface="Roboto" panose="02000000000000000000" pitchFamily="2" charset="0"/>
                <a:ea typeface="Roboto" panose="02000000000000000000" pitchFamily="2" charset="0"/>
                <a:cs typeface="Roboto" panose="02000000000000000000" pitchFamily="2" charset="0"/>
              </a:rPr>
              <a:t>Recommended replicas = ⌈12050⌉=3\</a:t>
            </a:r>
            <a:r>
              <a:rPr lang="en-US" sz="1600" dirty="0" err="1">
                <a:latin typeface="Roboto" panose="02000000000000000000" pitchFamily="2" charset="0"/>
                <a:ea typeface="Roboto" panose="02000000000000000000" pitchFamily="2" charset="0"/>
                <a:cs typeface="Roboto" panose="02000000000000000000" pitchFamily="2" charset="0"/>
              </a:rPr>
              <a:t>lceil</a:t>
            </a:r>
            <a:r>
              <a:rPr lang="en-US" sz="1600" dirty="0">
                <a:latin typeface="Roboto" panose="02000000000000000000" pitchFamily="2" charset="0"/>
                <a:ea typeface="Roboto" panose="02000000000000000000" pitchFamily="2" charset="0"/>
                <a:cs typeface="Roboto" panose="02000000000000000000" pitchFamily="2" charset="0"/>
              </a:rPr>
              <a:t> \frac{120}{50} \</a:t>
            </a:r>
            <a:r>
              <a:rPr lang="en-US" sz="1600" dirty="0" err="1">
                <a:latin typeface="Roboto" panose="02000000000000000000" pitchFamily="2" charset="0"/>
                <a:ea typeface="Roboto" panose="02000000000000000000" pitchFamily="2" charset="0"/>
                <a:cs typeface="Roboto" panose="02000000000000000000" pitchFamily="2" charset="0"/>
              </a:rPr>
              <a:t>rceil</a:t>
            </a:r>
            <a:r>
              <a:rPr lang="en-US" sz="1600" dirty="0">
                <a:latin typeface="Roboto" panose="02000000000000000000" pitchFamily="2" charset="0"/>
                <a:ea typeface="Roboto" panose="02000000000000000000" pitchFamily="2" charset="0"/>
                <a:cs typeface="Roboto" panose="02000000000000000000" pitchFamily="2" charset="0"/>
              </a:rPr>
              <a:t> = 3⌈50120​⌉=3.</a:t>
            </a:r>
          </a:p>
          <a:p>
            <a:pPr>
              <a:buFont typeface="+mj-lt"/>
              <a:buAutoNum type="arabicPeriod"/>
            </a:pPr>
            <a:r>
              <a:rPr lang="en-US" sz="1600" b="1" dirty="0">
                <a:latin typeface="Roboto" panose="02000000000000000000" pitchFamily="2" charset="0"/>
                <a:ea typeface="Roboto" panose="02000000000000000000" pitchFamily="2" charset="0"/>
                <a:cs typeface="Roboto" panose="02000000000000000000" pitchFamily="2" charset="0"/>
              </a:rPr>
              <a:t>Scaler 2 (Prometheus):</a:t>
            </a:r>
            <a:endParaRPr lang="en-US" sz="1600" dirty="0">
              <a:latin typeface="Roboto" panose="02000000000000000000" pitchFamily="2" charset="0"/>
              <a:ea typeface="Roboto" panose="02000000000000000000" pitchFamily="2" charset="0"/>
              <a:cs typeface="Roboto" panose="02000000000000000000" pitchFamily="2" charset="0"/>
            </a:endParaRPr>
          </a:p>
          <a:p>
            <a:pPr marL="742950" lvl="1" indent="-285750">
              <a:buFont typeface="+mj-lt"/>
              <a:buAutoNum type="arabicPeriod"/>
            </a:pPr>
            <a:r>
              <a:rPr lang="en-US" sz="1600" dirty="0">
                <a:latin typeface="Roboto" panose="02000000000000000000" pitchFamily="2" charset="0"/>
                <a:ea typeface="Roboto" panose="02000000000000000000" pitchFamily="2" charset="0"/>
                <a:cs typeface="Roboto" panose="02000000000000000000" pitchFamily="2" charset="0"/>
              </a:rPr>
              <a:t>Prometheus query shows CPU usage averaging 90%.</a:t>
            </a:r>
          </a:p>
          <a:p>
            <a:pPr marL="1143000" lvl="2" indent="-228600">
              <a:buFont typeface="+mj-lt"/>
              <a:buAutoNum type="arabicPeriod"/>
            </a:pPr>
            <a:r>
              <a:rPr lang="en-US" sz="1600" dirty="0">
                <a:latin typeface="Roboto" panose="02000000000000000000" pitchFamily="2" charset="0"/>
                <a:ea typeface="Roboto" panose="02000000000000000000" pitchFamily="2" charset="0"/>
                <a:cs typeface="Roboto" panose="02000000000000000000" pitchFamily="2" charset="0"/>
              </a:rPr>
              <a:t>Recommended replicas = 5 (based on custom scaling logic).</a:t>
            </a:r>
          </a:p>
          <a:p>
            <a:pPr>
              <a:buFont typeface="+mj-lt"/>
              <a:buAutoNum type="arabicPeriod"/>
            </a:pPr>
            <a:r>
              <a:rPr lang="en-US" sz="1600" b="1" dirty="0">
                <a:latin typeface="Roboto" panose="02000000000000000000" pitchFamily="2" charset="0"/>
                <a:ea typeface="Roboto" panose="02000000000000000000" pitchFamily="2" charset="0"/>
                <a:cs typeface="Roboto" panose="02000000000000000000" pitchFamily="2" charset="0"/>
              </a:rPr>
              <a:t>KEDA Aggregation:</a:t>
            </a:r>
            <a:endParaRPr lang="en-US" sz="1600" dirty="0">
              <a:latin typeface="Roboto" panose="02000000000000000000" pitchFamily="2" charset="0"/>
              <a:ea typeface="Roboto" panose="02000000000000000000" pitchFamily="2" charset="0"/>
              <a:cs typeface="Roboto" panose="02000000000000000000" pitchFamily="2" charset="0"/>
            </a:endParaRPr>
          </a:p>
          <a:p>
            <a:pPr marL="742950" lvl="1" indent="-285750">
              <a:buFont typeface="+mj-lt"/>
              <a:buAutoNum type="arabicPeriod"/>
            </a:pPr>
            <a:r>
              <a:rPr lang="en-US" sz="1600" dirty="0">
                <a:latin typeface="Roboto" panose="02000000000000000000" pitchFamily="2" charset="0"/>
                <a:ea typeface="Roboto" panose="02000000000000000000" pitchFamily="2" charset="0"/>
                <a:cs typeface="Roboto" panose="02000000000000000000" pitchFamily="2" charset="0"/>
              </a:rPr>
              <a:t>KEDA takes the maximum of the recommended replicas from both scalers:</a:t>
            </a:r>
          </a:p>
          <a:p>
            <a:pPr marL="1143000" lvl="2" indent="-228600">
              <a:buFont typeface="+mj-lt"/>
              <a:buAutoNum type="arabicPeriod"/>
            </a:pPr>
            <a:r>
              <a:rPr lang="en-US" sz="1600" dirty="0">
                <a:latin typeface="Roboto" panose="02000000000000000000" pitchFamily="2" charset="0"/>
                <a:ea typeface="Roboto" panose="02000000000000000000" pitchFamily="2" charset="0"/>
                <a:cs typeface="Roboto" panose="02000000000000000000" pitchFamily="2" charset="0"/>
              </a:rPr>
              <a:t>Max(3, 5) = 5.</a:t>
            </a:r>
          </a:p>
          <a:p>
            <a:pPr>
              <a:buFont typeface="+mj-lt"/>
              <a:buAutoNum type="arabicPeriod"/>
            </a:pPr>
            <a:r>
              <a:rPr lang="en-US" sz="1600" b="1" dirty="0">
                <a:latin typeface="Roboto" panose="02000000000000000000" pitchFamily="2" charset="0"/>
                <a:ea typeface="Roboto" panose="02000000000000000000" pitchFamily="2" charset="0"/>
                <a:cs typeface="Roboto" panose="02000000000000000000" pitchFamily="2" charset="0"/>
              </a:rPr>
              <a:t>Scaling Decision:</a:t>
            </a:r>
            <a:endParaRPr lang="en-US" sz="1600" dirty="0">
              <a:latin typeface="Roboto" panose="02000000000000000000" pitchFamily="2" charset="0"/>
              <a:ea typeface="Roboto" panose="02000000000000000000" pitchFamily="2" charset="0"/>
              <a:cs typeface="Roboto" panose="02000000000000000000" pitchFamily="2" charset="0"/>
            </a:endParaRPr>
          </a:p>
          <a:p>
            <a:pPr marL="742950" lvl="1" indent="-285750">
              <a:buFont typeface="+mj-lt"/>
              <a:buAutoNum type="arabicPeriod"/>
            </a:pPr>
            <a:r>
              <a:rPr lang="en-US" sz="1600" dirty="0">
                <a:latin typeface="Roboto" panose="02000000000000000000" pitchFamily="2" charset="0"/>
                <a:ea typeface="Roboto" panose="02000000000000000000" pitchFamily="2" charset="0"/>
                <a:cs typeface="Roboto" panose="02000000000000000000" pitchFamily="2" charset="0"/>
              </a:rPr>
              <a:t>KEDA instructs the Horizontal Pod </a:t>
            </a:r>
            <a:r>
              <a:rPr lang="en-US" sz="1600" dirty="0" err="1">
                <a:latin typeface="Roboto" panose="02000000000000000000" pitchFamily="2" charset="0"/>
                <a:ea typeface="Roboto" panose="02000000000000000000" pitchFamily="2" charset="0"/>
                <a:cs typeface="Roboto" panose="02000000000000000000" pitchFamily="2" charset="0"/>
              </a:rPr>
              <a:t>Autoscaler</a:t>
            </a:r>
            <a:r>
              <a:rPr lang="en-US" sz="1600" dirty="0">
                <a:latin typeface="Roboto" panose="02000000000000000000" pitchFamily="2" charset="0"/>
                <a:ea typeface="Roboto" panose="02000000000000000000" pitchFamily="2" charset="0"/>
                <a:cs typeface="Roboto" panose="02000000000000000000" pitchFamily="2" charset="0"/>
              </a:rPr>
              <a:t> (HPA) to scale the deployment to 5 replicas.</a:t>
            </a:r>
          </a:p>
        </p:txBody>
      </p:sp>
    </p:spTree>
    <p:extLst>
      <p:ext uri="{BB962C8B-B14F-4D97-AF65-F5344CB8AC3E}">
        <p14:creationId xmlns:p14="http://schemas.microsoft.com/office/powerpoint/2010/main" val="42619411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00048-0C31-D4C4-0F18-72BB705017AC}"/>
              </a:ext>
            </a:extLst>
          </p:cNvPr>
          <p:cNvSpPr>
            <a:spLocks noGrp="1"/>
          </p:cNvSpPr>
          <p:nvPr>
            <p:ph type="title"/>
          </p:nvPr>
        </p:nvSpPr>
        <p:spPr/>
        <p:txBody>
          <a:bodyPr/>
          <a:lstStyle/>
          <a:p>
            <a:pPr algn="ctr"/>
            <a:r>
              <a:rPr lang="en-US" sz="3600">
                <a:solidFill>
                  <a:schemeClr val="bg1"/>
                </a:solidFill>
                <a:effectLst>
                  <a:glow rad="228600">
                    <a:schemeClr val="accent3">
                      <a:satMod val="175000"/>
                      <a:alpha val="40000"/>
                    </a:schemeClr>
                  </a:glow>
                </a:effectLst>
                <a:latin typeface="Rockwell" panose="02060603020205020403" pitchFamily="18" charset="0"/>
              </a:rPr>
              <a:t>KEDA use same scaler with different metrics</a:t>
            </a:r>
            <a:endParaRPr lang="en-US" sz="3600" dirty="0">
              <a:solidFill>
                <a:schemeClr val="bg1"/>
              </a:solidFill>
              <a:effectLst>
                <a:glow rad="228600">
                  <a:schemeClr val="accent3">
                    <a:satMod val="175000"/>
                    <a:alpha val="40000"/>
                  </a:schemeClr>
                </a:glow>
              </a:effectLst>
              <a:latin typeface="Rockwell" panose="02060603020205020403" pitchFamily="18" charset="0"/>
            </a:endParaRPr>
          </a:p>
        </p:txBody>
      </p:sp>
      <p:pic>
        <p:nvPicPr>
          <p:cNvPr id="5" name="Content Placeholder 4">
            <a:extLst>
              <a:ext uri="{FF2B5EF4-FFF2-40B4-BE49-F238E27FC236}">
                <a16:creationId xmlns:a16="http://schemas.microsoft.com/office/drawing/2014/main" id="{115F20D1-8D4B-C670-7BAC-B7358F8FDAB3}"/>
              </a:ext>
            </a:extLst>
          </p:cNvPr>
          <p:cNvPicPr>
            <a:picLocks noGrp="1" noChangeAspect="1"/>
          </p:cNvPicPr>
          <p:nvPr>
            <p:ph idx="1"/>
          </p:nvPr>
        </p:nvPicPr>
        <p:blipFill>
          <a:blip r:embed="rId2"/>
          <a:stretch>
            <a:fillRect/>
          </a:stretch>
        </p:blipFill>
        <p:spPr>
          <a:xfrm>
            <a:off x="838200" y="1274364"/>
            <a:ext cx="5582265" cy="5087107"/>
          </a:xfrm>
        </p:spPr>
      </p:pic>
      <p:pic>
        <p:nvPicPr>
          <p:cNvPr id="13" name="Picture 12">
            <a:extLst>
              <a:ext uri="{FF2B5EF4-FFF2-40B4-BE49-F238E27FC236}">
                <a16:creationId xmlns:a16="http://schemas.microsoft.com/office/drawing/2014/main" id="{89B2B114-C9F0-58A7-CD7B-892A811D16B8}"/>
              </a:ext>
            </a:extLst>
          </p:cNvPr>
          <p:cNvPicPr>
            <a:picLocks noChangeAspect="1"/>
          </p:cNvPicPr>
          <p:nvPr/>
        </p:nvPicPr>
        <p:blipFill>
          <a:blip r:embed="rId3"/>
          <a:stretch>
            <a:fillRect/>
          </a:stretch>
        </p:blipFill>
        <p:spPr>
          <a:xfrm>
            <a:off x="6420465" y="1504889"/>
            <a:ext cx="5456225" cy="1434956"/>
          </a:xfrm>
          <a:prstGeom prst="rect">
            <a:avLst/>
          </a:prstGeom>
        </p:spPr>
      </p:pic>
      <p:pic>
        <p:nvPicPr>
          <p:cNvPr id="15" name="Picture 14">
            <a:extLst>
              <a:ext uri="{FF2B5EF4-FFF2-40B4-BE49-F238E27FC236}">
                <a16:creationId xmlns:a16="http://schemas.microsoft.com/office/drawing/2014/main" id="{E3B67EF1-71F2-AB3F-2D16-CEB0949ABF7A}"/>
              </a:ext>
            </a:extLst>
          </p:cNvPr>
          <p:cNvPicPr>
            <a:picLocks noChangeAspect="1"/>
          </p:cNvPicPr>
          <p:nvPr/>
        </p:nvPicPr>
        <p:blipFill>
          <a:blip r:embed="rId4"/>
          <a:stretch>
            <a:fillRect/>
          </a:stretch>
        </p:blipFill>
        <p:spPr>
          <a:xfrm>
            <a:off x="6405377" y="3144004"/>
            <a:ext cx="5197290" cy="1919900"/>
          </a:xfrm>
          <a:prstGeom prst="rect">
            <a:avLst/>
          </a:prstGeom>
        </p:spPr>
      </p:pic>
      <p:pic>
        <p:nvPicPr>
          <p:cNvPr id="19" name="Picture 18">
            <a:extLst>
              <a:ext uri="{FF2B5EF4-FFF2-40B4-BE49-F238E27FC236}">
                <a16:creationId xmlns:a16="http://schemas.microsoft.com/office/drawing/2014/main" id="{2A986350-C6D3-47E7-4824-67A8F7DF7F45}"/>
              </a:ext>
            </a:extLst>
          </p:cNvPr>
          <p:cNvPicPr>
            <a:picLocks noChangeAspect="1"/>
          </p:cNvPicPr>
          <p:nvPr/>
        </p:nvPicPr>
        <p:blipFill>
          <a:blip r:embed="rId5"/>
          <a:stretch>
            <a:fillRect/>
          </a:stretch>
        </p:blipFill>
        <p:spPr>
          <a:xfrm>
            <a:off x="6580331" y="5353111"/>
            <a:ext cx="5296359" cy="1181202"/>
          </a:xfrm>
          <a:prstGeom prst="rect">
            <a:avLst/>
          </a:prstGeom>
        </p:spPr>
      </p:pic>
    </p:spTree>
    <p:extLst>
      <p:ext uri="{BB962C8B-B14F-4D97-AF65-F5344CB8AC3E}">
        <p14:creationId xmlns:p14="http://schemas.microsoft.com/office/powerpoint/2010/main" val="114878583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BED7B-46C1-A43F-A0A6-108C1C129841}"/>
              </a:ext>
            </a:extLst>
          </p:cNvPr>
          <p:cNvSpPr>
            <a:spLocks noGrp="1"/>
          </p:cNvSpPr>
          <p:nvPr>
            <p:ph type="title"/>
          </p:nvPr>
        </p:nvSpPr>
        <p:spPr/>
        <p:txBody>
          <a:bodyPr>
            <a:normAutofit/>
          </a:bodyPr>
          <a:lstStyle/>
          <a:p>
            <a:pPr algn="ctr"/>
            <a:r>
              <a:rPr lang="en-US" sz="3600" dirty="0">
                <a:solidFill>
                  <a:schemeClr val="bg1"/>
                </a:solidFill>
                <a:effectLst>
                  <a:glow rad="228600">
                    <a:schemeClr val="accent3">
                      <a:satMod val="175000"/>
                      <a:alpha val="40000"/>
                    </a:schemeClr>
                  </a:glow>
                </a:effectLst>
                <a:latin typeface="Rockwell" panose="02060603020205020403" pitchFamily="18" charset="0"/>
              </a:rPr>
              <a:t>HPA </a:t>
            </a:r>
          </a:p>
        </p:txBody>
      </p:sp>
      <p:sp>
        <p:nvSpPr>
          <p:cNvPr id="3" name="Content Placeholder 2">
            <a:extLst>
              <a:ext uri="{FF2B5EF4-FFF2-40B4-BE49-F238E27FC236}">
                <a16:creationId xmlns:a16="http://schemas.microsoft.com/office/drawing/2014/main" id="{78D76FE8-4F49-9882-D280-6975B391E342}"/>
              </a:ext>
            </a:extLst>
          </p:cNvPr>
          <p:cNvSpPr>
            <a:spLocks noGrp="1"/>
          </p:cNvSpPr>
          <p:nvPr>
            <p:ph idx="1"/>
          </p:nvPr>
        </p:nvSpPr>
        <p:spPr>
          <a:xfrm>
            <a:off x="838200" y="1474839"/>
            <a:ext cx="10515600" cy="4702124"/>
          </a:xfrm>
        </p:spPr>
        <p:txBody>
          <a:bodyPr>
            <a:normAutofit/>
          </a:bodyPr>
          <a:lstStyle/>
          <a:p>
            <a:pPr marL="0" indent="0">
              <a:buNone/>
            </a:pPr>
            <a:r>
              <a:rPr lang="en-US" sz="1800" dirty="0"/>
              <a:t>Horizontal Pod </a:t>
            </a:r>
            <a:r>
              <a:rPr lang="en-US" sz="1800" dirty="0" err="1"/>
              <a:t>Autoscaler</a:t>
            </a:r>
            <a:r>
              <a:rPr lang="en-US" sz="1800" dirty="0"/>
              <a:t> (HPA) is a Kubernetes resource that automatically adjusts the number of pod replicas in a deployment, replica set, or stateful set based on observed resource utilization (e.g., CPU or memory) or custom metrics.</a:t>
            </a:r>
          </a:p>
          <a:p>
            <a:pPr marL="0" indent="0">
              <a:buNone/>
            </a:pPr>
            <a:endParaRPr lang="en-US" sz="1800" dirty="0"/>
          </a:p>
          <a:p>
            <a:pPr marL="0" indent="0">
              <a:buNone/>
            </a:pPr>
            <a:endParaRPr lang="en-US" sz="1800" dirty="0"/>
          </a:p>
          <a:p>
            <a:pPr marL="0" indent="0">
              <a:buNone/>
            </a:pPr>
            <a:endParaRPr lang="en-US" sz="1800" dirty="0"/>
          </a:p>
        </p:txBody>
      </p:sp>
      <p:sp>
        <p:nvSpPr>
          <p:cNvPr id="4" name="Rectangle 1">
            <a:extLst>
              <a:ext uri="{FF2B5EF4-FFF2-40B4-BE49-F238E27FC236}">
                <a16:creationId xmlns:a16="http://schemas.microsoft.com/office/drawing/2014/main" id="{369434E2-EBED-C05E-53E3-74FE9E71D336}"/>
              </a:ext>
            </a:extLst>
          </p:cNvPr>
          <p:cNvSpPr>
            <a:spLocks noChangeArrowheads="1"/>
          </p:cNvSpPr>
          <p:nvPr/>
        </p:nvSpPr>
        <p:spPr bwMode="auto">
          <a:xfrm>
            <a:off x="838200" y="2133332"/>
            <a:ext cx="973535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Roboto" panose="02000000000000000000" pitchFamily="2" charset="0"/>
                <a:ea typeface="Roboto" panose="02000000000000000000" pitchFamily="2" charset="0"/>
                <a:cs typeface="Roboto" panose="02000000000000000000" pitchFamily="2" charset="0"/>
              </a:rPr>
              <a:t>HPA queries a custom metrics provider via the Kubernetes API to fetch custom metrics data.</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Roboto" panose="02000000000000000000" pitchFamily="2" charset="0"/>
                <a:ea typeface="Roboto" panose="02000000000000000000" pitchFamily="2" charset="0"/>
                <a:cs typeface="Roboto" panose="02000000000000000000" pitchFamily="2" charset="0"/>
              </a:rPr>
              <a:t>Examples: Prometheus Adapter, </a:t>
            </a:r>
            <a:r>
              <a:rPr lang="en-US" altLang="en-US" dirty="0" err="1">
                <a:latin typeface="Roboto" panose="02000000000000000000" pitchFamily="2" charset="0"/>
                <a:ea typeface="Roboto" panose="02000000000000000000" pitchFamily="2" charset="0"/>
                <a:cs typeface="Roboto" panose="02000000000000000000" pitchFamily="2" charset="0"/>
              </a:rPr>
              <a:t>Stackdriver</a:t>
            </a:r>
            <a:r>
              <a:rPr lang="en-US" altLang="en-US" dirty="0">
                <a:latin typeface="Roboto" panose="02000000000000000000" pitchFamily="2" charset="0"/>
                <a:ea typeface="Roboto" panose="02000000000000000000" pitchFamily="2" charset="0"/>
                <a:cs typeface="Roboto" panose="02000000000000000000" pitchFamily="2" charset="0"/>
              </a:rPr>
              <a:t> Adapter, or KEDA’s Metrics Adapter.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Roboto" panose="02000000000000000000" pitchFamily="2" charset="0"/>
              <a:ea typeface="Roboto" panose="02000000000000000000" pitchFamily="2" charset="0"/>
              <a:cs typeface="Roboto" panose="02000000000000000000" pitchFamily="2" charset="0"/>
            </a:endParaRPr>
          </a:p>
        </p:txBody>
      </p:sp>
      <p:sp>
        <p:nvSpPr>
          <p:cNvPr id="5" name="TextBox 4">
            <a:extLst>
              <a:ext uri="{FF2B5EF4-FFF2-40B4-BE49-F238E27FC236}">
                <a16:creationId xmlns:a16="http://schemas.microsoft.com/office/drawing/2014/main" id="{2CE56478-5E92-A166-97F6-A8B02BEA56A9}"/>
              </a:ext>
            </a:extLst>
          </p:cNvPr>
          <p:cNvSpPr txBox="1"/>
          <p:nvPr/>
        </p:nvSpPr>
        <p:spPr>
          <a:xfrm>
            <a:off x="838200" y="3591640"/>
            <a:ext cx="9920748" cy="2585323"/>
          </a:xfrm>
          <a:prstGeom prst="rect">
            <a:avLst/>
          </a:prstGeom>
          <a:noFill/>
        </p:spPr>
        <p:txBody>
          <a:bodyPr wrap="square" rtlCol="0">
            <a:spAutoFit/>
          </a:bodyPr>
          <a:lstStyle/>
          <a:p>
            <a:r>
              <a:rPr lang="en-US" b="1" dirty="0">
                <a:latin typeface="Roboto" panose="02000000000000000000" pitchFamily="2" charset="0"/>
                <a:ea typeface="Roboto" panose="02000000000000000000" pitchFamily="2" charset="0"/>
                <a:cs typeface="Roboto" panose="02000000000000000000" pitchFamily="2" charset="0"/>
              </a:rPr>
              <a:t>HPA challenges</a:t>
            </a:r>
            <a:r>
              <a:rPr lang="en-US" dirty="0">
                <a:latin typeface="Roboto" panose="02000000000000000000" pitchFamily="2" charset="0"/>
                <a:ea typeface="Roboto" panose="02000000000000000000" pitchFamily="2" charset="0"/>
                <a:cs typeface="Roboto" panose="02000000000000000000" pitchFamily="2" charset="0"/>
              </a:rPr>
              <a:t>: It requires custom metric servers and adapters for advanced cases. It often falls short during high-traffic  or  there is a spike in traffic. </a:t>
            </a:r>
          </a:p>
          <a:p>
            <a:endParaRPr lang="en-US" dirty="0">
              <a:latin typeface="Roboto" panose="02000000000000000000" pitchFamily="2" charset="0"/>
              <a:ea typeface="Roboto" panose="02000000000000000000" pitchFamily="2" charset="0"/>
              <a:cs typeface="Roboto" panose="02000000000000000000" pitchFamily="2" charset="0"/>
            </a:endParaRPr>
          </a:p>
          <a:p>
            <a:r>
              <a:rPr lang="en-US" dirty="0">
                <a:latin typeface="Roboto" panose="02000000000000000000" pitchFamily="2" charset="0"/>
                <a:ea typeface="Roboto" panose="02000000000000000000" pitchFamily="2" charset="0"/>
                <a:cs typeface="Roboto" panose="02000000000000000000" pitchFamily="2" charset="0"/>
              </a:rPr>
              <a:t>KEDA is an open-source tool addresses these challenges , It helps in precise scaling based on diverse external triggers, optimizing resource use and cost efficiency in fluctuating traffic environments.</a:t>
            </a:r>
          </a:p>
          <a:p>
            <a:endParaRPr lang="en-US" dirty="0">
              <a:latin typeface="Roboto" panose="02000000000000000000" pitchFamily="2" charset="0"/>
              <a:ea typeface="Roboto" panose="02000000000000000000" pitchFamily="2" charset="0"/>
              <a:cs typeface="Roboto" panose="02000000000000000000" pitchFamily="2" charset="0"/>
            </a:endParaRPr>
          </a:p>
          <a:p>
            <a:endParaRPr lang="en-US" dirty="0">
              <a:solidFill>
                <a:srgbClr val="545659"/>
              </a:solidFill>
              <a:latin typeface="Poppins" panose="00000500000000000000" pitchFamily="2" charset="0"/>
            </a:endParaRPr>
          </a:p>
          <a:p>
            <a:endParaRPr lang="en-US" dirty="0"/>
          </a:p>
        </p:txBody>
      </p:sp>
    </p:spTree>
    <p:extLst>
      <p:ext uri="{BB962C8B-B14F-4D97-AF65-F5344CB8AC3E}">
        <p14:creationId xmlns:p14="http://schemas.microsoft.com/office/powerpoint/2010/main" val="12775057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DB5C-987E-13B3-3B8A-A07A255BCC45}"/>
              </a:ext>
            </a:extLst>
          </p:cNvPr>
          <p:cNvSpPr>
            <a:spLocks noGrp="1"/>
          </p:cNvSpPr>
          <p:nvPr>
            <p:ph type="title"/>
          </p:nvPr>
        </p:nvSpPr>
        <p:spPr/>
        <p:txBody>
          <a:bodyPr/>
          <a:lstStyle/>
          <a:p>
            <a:pPr algn="ctr"/>
            <a:r>
              <a:rPr lang="en-US" sz="3200" dirty="0">
                <a:solidFill>
                  <a:schemeClr val="bg1"/>
                </a:solidFill>
                <a:effectLst>
                  <a:glow rad="228600">
                    <a:schemeClr val="accent3">
                      <a:satMod val="175000"/>
                      <a:alpha val="40000"/>
                    </a:schemeClr>
                  </a:glow>
                </a:effectLst>
                <a:latin typeface="Rockwell" panose="02060603020205020403" pitchFamily="18" charset="0"/>
              </a:rPr>
              <a:t>Prerequisite for KEDA</a:t>
            </a:r>
          </a:p>
        </p:txBody>
      </p:sp>
      <p:sp>
        <p:nvSpPr>
          <p:cNvPr id="3" name="Content Placeholder 2">
            <a:extLst>
              <a:ext uri="{FF2B5EF4-FFF2-40B4-BE49-F238E27FC236}">
                <a16:creationId xmlns:a16="http://schemas.microsoft.com/office/drawing/2014/main" id="{3644093B-3396-7F8C-6694-0A4E281EB27F}"/>
              </a:ext>
            </a:extLst>
          </p:cNvPr>
          <p:cNvSpPr>
            <a:spLocks noGrp="1"/>
          </p:cNvSpPr>
          <p:nvPr>
            <p:ph idx="1"/>
          </p:nvPr>
        </p:nvSpPr>
        <p:spPr/>
        <p:txBody>
          <a:bodyPr/>
          <a:lstStyle/>
          <a:p>
            <a:r>
              <a:rPr lang="en-US" dirty="0"/>
              <a:t>The </a:t>
            </a:r>
            <a:r>
              <a:rPr lang="en-US" b="1" dirty="0"/>
              <a:t>Metrics Server</a:t>
            </a:r>
            <a:r>
              <a:rPr lang="en-US" dirty="0"/>
              <a:t> is a prerequisite for </a:t>
            </a:r>
            <a:r>
              <a:rPr lang="en-US" b="1" dirty="0"/>
              <a:t>KEDA</a:t>
            </a:r>
            <a:r>
              <a:rPr lang="en-US" dirty="0"/>
              <a:t> (Kubernetes Event-Driven </a:t>
            </a:r>
            <a:r>
              <a:rPr lang="en-US" dirty="0" err="1"/>
              <a:t>Autoscaler</a:t>
            </a:r>
            <a:r>
              <a:rPr lang="en-US" dirty="0"/>
              <a:t>). KEDA relies on Kubernetes' Horizontal Pod </a:t>
            </a:r>
            <a:r>
              <a:rPr lang="en-US" dirty="0" err="1"/>
              <a:t>Autoscaler</a:t>
            </a:r>
            <a:r>
              <a:rPr lang="en-US" dirty="0"/>
              <a:t> (HPA), which uses resource metrics to determine scaling. The </a:t>
            </a:r>
            <a:r>
              <a:rPr lang="en-US" b="1" dirty="0"/>
              <a:t>Metrics Server</a:t>
            </a:r>
            <a:r>
              <a:rPr lang="en-US" dirty="0"/>
              <a:t> provides the necessary metrics, such as CPU and memory utilization, required for HPA and KEDA to function.</a:t>
            </a:r>
          </a:p>
          <a:p>
            <a:endParaRPr lang="en-US" dirty="0"/>
          </a:p>
          <a:p>
            <a:pPr marL="0" indent="0">
              <a:buNone/>
            </a:pPr>
            <a:r>
              <a:rPr lang="en-US" b="1" dirty="0"/>
              <a:t>Why Metrics Server is Required</a:t>
            </a:r>
          </a:p>
          <a:p>
            <a:pPr>
              <a:buFont typeface="Arial" panose="020B0604020202020204" pitchFamily="34" charset="0"/>
              <a:buChar char="•"/>
            </a:pPr>
            <a:r>
              <a:rPr lang="en-US" dirty="0"/>
              <a:t>KEDA can scale workloads based on both </a:t>
            </a:r>
            <a:r>
              <a:rPr lang="en-US" b="1" dirty="0"/>
              <a:t>custom external metrics</a:t>
            </a:r>
            <a:r>
              <a:rPr lang="en-US" dirty="0"/>
              <a:t> (e.g., message queue length, database query load) and </a:t>
            </a:r>
            <a:r>
              <a:rPr lang="en-US" b="1" dirty="0"/>
              <a:t>Kubernetes resource metrics</a:t>
            </a:r>
            <a:r>
              <a:rPr lang="en-US" dirty="0"/>
              <a:t> (e.g., CPU, memory).</a:t>
            </a:r>
          </a:p>
          <a:p>
            <a:pPr>
              <a:buFont typeface="Arial" panose="020B0604020202020204" pitchFamily="34" charset="0"/>
              <a:buChar char="•"/>
            </a:pPr>
            <a:r>
              <a:rPr lang="en-US" dirty="0"/>
              <a:t>For resource metrics, KEDA leverages the Kubernetes HPA, which depends on the Metrics Server to expose these metrics.</a:t>
            </a:r>
          </a:p>
          <a:p>
            <a:pPr marL="0" indent="0">
              <a:buNone/>
            </a:pPr>
            <a:endParaRPr lang="en-US" b="1" dirty="0"/>
          </a:p>
          <a:p>
            <a:pPr marL="0" indent="0">
              <a:buNone/>
            </a:pPr>
            <a:r>
              <a:rPr lang="en-US" b="1" dirty="0"/>
              <a:t>When Metrics Server is Not Strictly Required</a:t>
            </a:r>
          </a:p>
          <a:p>
            <a:r>
              <a:rPr lang="en-US" dirty="0"/>
              <a:t>If you're only using </a:t>
            </a:r>
            <a:r>
              <a:rPr lang="en-US" b="1" dirty="0"/>
              <a:t>external metrics</a:t>
            </a:r>
            <a:r>
              <a:rPr lang="en-US" dirty="0"/>
              <a:t> provided by KEDA's scalers (e.g., from a message queue like RabbitMQ or Kafka), the Metrics Server is not mandatory. However, for any scaling decisions involving CPU or memory, the Metrics Server is essential.</a:t>
            </a:r>
          </a:p>
          <a:p>
            <a:endParaRPr lang="en-US" dirty="0"/>
          </a:p>
        </p:txBody>
      </p:sp>
    </p:spTree>
    <p:extLst>
      <p:ext uri="{BB962C8B-B14F-4D97-AF65-F5344CB8AC3E}">
        <p14:creationId xmlns:p14="http://schemas.microsoft.com/office/powerpoint/2010/main" val="121930809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65E7-969C-D88A-DA12-ED8C31B1B322}"/>
              </a:ext>
            </a:extLst>
          </p:cNvPr>
          <p:cNvSpPr>
            <a:spLocks noGrp="1"/>
          </p:cNvSpPr>
          <p:nvPr>
            <p:ph type="title"/>
          </p:nvPr>
        </p:nvSpPr>
        <p:spPr>
          <a:xfrm>
            <a:off x="838200" y="365126"/>
            <a:ext cx="10515600" cy="824578"/>
          </a:xfrm>
        </p:spPr>
        <p:txBody>
          <a:bodyPr>
            <a:normAutofit fontScale="90000"/>
          </a:bodyPr>
          <a:lstStyle/>
          <a:p>
            <a:pPr algn="ctr"/>
            <a:br>
              <a:rPr lang="en-US" sz="3600" dirty="0">
                <a:solidFill>
                  <a:schemeClr val="bg1"/>
                </a:solidFill>
                <a:effectLst>
                  <a:glow rad="228600">
                    <a:schemeClr val="accent3">
                      <a:satMod val="175000"/>
                      <a:alpha val="40000"/>
                    </a:schemeClr>
                  </a:glow>
                </a:effectLst>
                <a:latin typeface="Rockwell" panose="02060603020205020403" pitchFamily="18" charset="0"/>
              </a:rPr>
            </a:br>
            <a:r>
              <a:rPr lang="en-US" sz="3600" dirty="0">
                <a:solidFill>
                  <a:schemeClr val="bg1"/>
                </a:solidFill>
                <a:effectLst>
                  <a:glow rad="228600">
                    <a:schemeClr val="accent3">
                      <a:satMod val="175000"/>
                      <a:alpha val="40000"/>
                    </a:schemeClr>
                  </a:glow>
                </a:effectLst>
                <a:latin typeface="Rockwell" panose="02060603020205020403" pitchFamily="18" charset="0"/>
              </a:rPr>
              <a:t>Keda  Realtime </a:t>
            </a:r>
            <a:r>
              <a:rPr lang="en-US" sz="3600" dirty="0" err="1">
                <a:solidFill>
                  <a:schemeClr val="bg1"/>
                </a:solidFill>
                <a:effectLst>
                  <a:glow rad="228600">
                    <a:schemeClr val="accent3">
                      <a:satMod val="175000"/>
                      <a:alpha val="40000"/>
                    </a:schemeClr>
                  </a:glow>
                </a:effectLst>
                <a:latin typeface="Rockwell" panose="02060603020205020403" pitchFamily="18" charset="0"/>
              </a:rPr>
              <a:t>Usecases</a:t>
            </a:r>
            <a:endParaRPr lang="en-US" sz="3600" dirty="0">
              <a:solidFill>
                <a:schemeClr val="bg1"/>
              </a:solidFill>
              <a:effectLst>
                <a:glow rad="228600">
                  <a:schemeClr val="accent3">
                    <a:satMod val="175000"/>
                    <a:alpha val="40000"/>
                  </a:schemeClr>
                </a:glow>
              </a:effectLst>
              <a:latin typeface="Rockwell" panose="02060603020205020403" pitchFamily="18" charset="0"/>
            </a:endParaRPr>
          </a:p>
        </p:txBody>
      </p:sp>
      <p:sp>
        <p:nvSpPr>
          <p:cNvPr id="3" name="Content Placeholder 2">
            <a:extLst>
              <a:ext uri="{FF2B5EF4-FFF2-40B4-BE49-F238E27FC236}">
                <a16:creationId xmlns:a16="http://schemas.microsoft.com/office/drawing/2014/main" id="{A6C56DB7-061A-5CFD-4445-0830ABC2D7AD}"/>
              </a:ext>
            </a:extLst>
          </p:cNvPr>
          <p:cNvSpPr>
            <a:spLocks noGrp="1"/>
          </p:cNvSpPr>
          <p:nvPr>
            <p:ph idx="1"/>
          </p:nvPr>
        </p:nvSpPr>
        <p:spPr>
          <a:xfrm>
            <a:off x="838200" y="1445342"/>
            <a:ext cx="10515600" cy="4731621"/>
          </a:xfrm>
        </p:spPr>
        <p:txBody>
          <a:bodyPr>
            <a:normAutofit fontScale="92500" lnSpcReduction="20000"/>
          </a:bodyPr>
          <a:lstStyle/>
          <a:p>
            <a:pPr marL="0" indent="0">
              <a:buNone/>
            </a:pPr>
            <a:r>
              <a:rPr lang="en-US" dirty="0"/>
              <a:t>KEDA is especially useful in </a:t>
            </a:r>
            <a:r>
              <a:rPr lang="en-US" b="1" dirty="0"/>
              <a:t>event-driven architectures</a:t>
            </a:r>
            <a:r>
              <a:rPr lang="en-US" dirty="0"/>
              <a:t> or scenarios where scaling needs are triggered by external systems rather than just CPU or memory usage. Below are scenarios where you would benefit from using KEDA:</a:t>
            </a:r>
          </a:p>
          <a:p>
            <a:pPr marL="0" indent="0">
              <a:buNone/>
            </a:pPr>
            <a:endParaRPr lang="en-US" dirty="0"/>
          </a:p>
          <a:p>
            <a:pPr marL="0" indent="0">
              <a:buNone/>
            </a:pPr>
            <a:r>
              <a:rPr lang="en-US" b="1" dirty="0"/>
              <a:t>1.Scaling Based on External Queue Length</a:t>
            </a:r>
          </a:p>
          <a:p>
            <a:pPr>
              <a:buFont typeface="Arial" panose="020B0604020202020204" pitchFamily="34" charset="0"/>
              <a:buChar char="•"/>
            </a:pPr>
            <a:r>
              <a:rPr lang="en-US" b="1" dirty="0"/>
              <a:t>Scenario</a:t>
            </a:r>
            <a:r>
              <a:rPr lang="en-US" dirty="0"/>
              <a:t>: Your application processes messages from a message queue (e.g., RabbitMQ, Kafka, AWS SQS).</a:t>
            </a:r>
          </a:p>
          <a:p>
            <a:pPr>
              <a:buFont typeface="Arial" panose="020B0604020202020204" pitchFamily="34" charset="0"/>
              <a:buChar char="•"/>
            </a:pPr>
            <a:r>
              <a:rPr lang="en-US" b="1" dirty="0"/>
              <a:t>Need</a:t>
            </a:r>
            <a:r>
              <a:rPr lang="en-US" dirty="0"/>
              <a:t>: Scale pods dynamically based on the number of unprocessed messages in the queue.</a:t>
            </a:r>
          </a:p>
          <a:p>
            <a:pPr>
              <a:buFont typeface="Arial" panose="020B0604020202020204" pitchFamily="34" charset="0"/>
              <a:buChar char="•"/>
            </a:pPr>
            <a:r>
              <a:rPr lang="en-US" b="1" dirty="0"/>
              <a:t>Why Use KEDA</a:t>
            </a:r>
            <a:r>
              <a:rPr lang="en-US" dirty="0"/>
              <a:t>: KEDA monitors the queue length and adjusts the number of pods to ensure timely processing while minimizing idle resources.</a:t>
            </a:r>
          </a:p>
          <a:p>
            <a:pPr marL="0" indent="0">
              <a:buNone/>
            </a:pPr>
            <a:endParaRPr lang="en-US" b="1" dirty="0"/>
          </a:p>
          <a:p>
            <a:pPr marL="0" indent="0">
              <a:buNone/>
            </a:pPr>
            <a:r>
              <a:rPr lang="en-US" b="1" dirty="0"/>
              <a:t>2. Scaling Based on Database Metrics</a:t>
            </a:r>
          </a:p>
          <a:p>
            <a:pPr>
              <a:buFont typeface="Arial" panose="020B0604020202020204" pitchFamily="34" charset="0"/>
              <a:buChar char="•"/>
            </a:pPr>
            <a:r>
              <a:rPr lang="en-US" b="1" dirty="0"/>
              <a:t>Scenario</a:t>
            </a:r>
            <a:r>
              <a:rPr lang="en-US" dirty="0"/>
              <a:t>: A reporting system needs to process rows from a database or execute tasks based on a query count.</a:t>
            </a:r>
          </a:p>
          <a:p>
            <a:pPr>
              <a:buFont typeface="Arial" panose="020B0604020202020204" pitchFamily="34" charset="0"/>
              <a:buChar char="•"/>
            </a:pPr>
            <a:r>
              <a:rPr lang="en-US" b="1" dirty="0"/>
              <a:t>Need</a:t>
            </a:r>
            <a:r>
              <a:rPr lang="en-US" dirty="0"/>
              <a:t>: Scale workloads dynamically based on database query results (e.g., pending jobs).</a:t>
            </a:r>
          </a:p>
          <a:p>
            <a:pPr>
              <a:buFont typeface="Arial" panose="020B0604020202020204" pitchFamily="34" charset="0"/>
              <a:buChar char="•"/>
            </a:pPr>
            <a:r>
              <a:rPr lang="en-US" b="1" dirty="0"/>
              <a:t>Why Use KEDA</a:t>
            </a:r>
            <a:r>
              <a:rPr lang="en-US" dirty="0"/>
              <a:t>: Use KEDA’s scalers (e.g., PostgreSQL or MySQL scalers) to query the database and scale pods accordingly.</a:t>
            </a:r>
          </a:p>
          <a:p>
            <a:pPr marL="0" indent="0">
              <a:buNone/>
            </a:pPr>
            <a:endParaRPr lang="en-US" dirty="0"/>
          </a:p>
        </p:txBody>
      </p:sp>
    </p:spTree>
    <p:extLst>
      <p:ext uri="{BB962C8B-B14F-4D97-AF65-F5344CB8AC3E}">
        <p14:creationId xmlns:p14="http://schemas.microsoft.com/office/powerpoint/2010/main" val="11332387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94326-7F56-6205-45B9-9D7572AFC87A}"/>
              </a:ext>
            </a:extLst>
          </p:cNvPr>
          <p:cNvSpPr>
            <a:spLocks noGrp="1"/>
          </p:cNvSpPr>
          <p:nvPr>
            <p:ph type="title"/>
          </p:nvPr>
        </p:nvSpPr>
        <p:spPr/>
        <p:txBody>
          <a:bodyPr/>
          <a:lstStyle/>
          <a:p>
            <a:pPr algn="ctr"/>
            <a:r>
              <a:rPr lang="en-US" sz="3600" dirty="0">
                <a:solidFill>
                  <a:schemeClr val="bg1"/>
                </a:solidFill>
                <a:effectLst>
                  <a:glow rad="228600">
                    <a:schemeClr val="accent3">
                      <a:satMod val="175000"/>
                      <a:alpha val="40000"/>
                    </a:schemeClr>
                  </a:glow>
                </a:effectLst>
                <a:latin typeface="Rockwell" panose="02060603020205020403" pitchFamily="18" charset="0"/>
              </a:rPr>
              <a:t>Keda  Realtime </a:t>
            </a:r>
            <a:r>
              <a:rPr lang="en-US" sz="3600" dirty="0" err="1">
                <a:solidFill>
                  <a:schemeClr val="bg1"/>
                </a:solidFill>
                <a:effectLst>
                  <a:glow rad="228600">
                    <a:schemeClr val="accent3">
                      <a:satMod val="175000"/>
                      <a:alpha val="40000"/>
                    </a:schemeClr>
                  </a:glow>
                </a:effectLst>
                <a:latin typeface="Rockwell" panose="02060603020205020403" pitchFamily="18" charset="0"/>
              </a:rPr>
              <a:t>Usecases</a:t>
            </a:r>
            <a:endParaRPr lang="en-US" sz="3600" dirty="0">
              <a:solidFill>
                <a:schemeClr val="bg1"/>
              </a:solidFill>
              <a:effectLst>
                <a:glow rad="228600">
                  <a:schemeClr val="accent3">
                    <a:satMod val="175000"/>
                    <a:alpha val="40000"/>
                  </a:schemeClr>
                </a:glow>
              </a:effectLst>
              <a:latin typeface="Rockwell" panose="02060603020205020403" pitchFamily="18" charset="0"/>
            </a:endParaRPr>
          </a:p>
        </p:txBody>
      </p:sp>
      <p:sp>
        <p:nvSpPr>
          <p:cNvPr id="3" name="Content Placeholder 2">
            <a:extLst>
              <a:ext uri="{FF2B5EF4-FFF2-40B4-BE49-F238E27FC236}">
                <a16:creationId xmlns:a16="http://schemas.microsoft.com/office/drawing/2014/main" id="{0E4445C3-4426-6E7B-DFED-F17129990F17}"/>
              </a:ext>
            </a:extLst>
          </p:cNvPr>
          <p:cNvSpPr>
            <a:spLocks noGrp="1"/>
          </p:cNvSpPr>
          <p:nvPr>
            <p:ph idx="1"/>
          </p:nvPr>
        </p:nvSpPr>
        <p:spPr>
          <a:xfrm>
            <a:off x="820994" y="1309583"/>
            <a:ext cx="10515600" cy="4692292"/>
          </a:xfrm>
        </p:spPr>
        <p:txBody>
          <a:bodyPr/>
          <a:lstStyle/>
          <a:p>
            <a:pPr marL="0" indent="0">
              <a:buNone/>
            </a:pPr>
            <a:r>
              <a:rPr lang="en-US" b="1" dirty="0"/>
              <a:t>3. Integration with Cloud Services</a:t>
            </a:r>
          </a:p>
          <a:p>
            <a:pPr>
              <a:buFont typeface="Arial" panose="020B0604020202020204" pitchFamily="34" charset="0"/>
              <a:buChar char="•"/>
            </a:pPr>
            <a:r>
              <a:rPr lang="en-US" b="1" dirty="0"/>
              <a:t>Scenario</a:t>
            </a:r>
            <a:r>
              <a:rPr lang="en-US" dirty="0"/>
              <a:t>: Your application depends on cloud services like Azure Event Hubs, AWS Kinesis, or Google Pub/Sub.</a:t>
            </a:r>
          </a:p>
          <a:p>
            <a:pPr>
              <a:buFont typeface="Arial" panose="020B0604020202020204" pitchFamily="34" charset="0"/>
              <a:buChar char="•"/>
            </a:pPr>
            <a:r>
              <a:rPr lang="en-US" b="1" dirty="0"/>
              <a:t>Need</a:t>
            </a:r>
            <a:r>
              <a:rPr lang="en-US" dirty="0"/>
              <a:t>: </a:t>
            </a:r>
            <a:r>
              <a:rPr lang="en-US" dirty="0" err="1"/>
              <a:t>Autoscale</a:t>
            </a:r>
            <a:r>
              <a:rPr lang="en-US" dirty="0"/>
              <a:t> workloads based on events or metrics from these cloud services.</a:t>
            </a:r>
          </a:p>
          <a:p>
            <a:pPr>
              <a:buFont typeface="Arial" panose="020B0604020202020204" pitchFamily="34" charset="0"/>
              <a:buChar char="•"/>
            </a:pPr>
            <a:r>
              <a:rPr lang="en-US" b="1" dirty="0"/>
              <a:t>Why Use KEDA</a:t>
            </a:r>
            <a:r>
              <a:rPr lang="en-US" dirty="0"/>
              <a:t>: KEDA provides native integration with many cloud event sources, simplifying autoscaling configurations.</a:t>
            </a:r>
            <a:br>
              <a:rPr lang="en-US" dirty="0"/>
            </a:br>
            <a:br>
              <a:rPr lang="en-US" dirty="0"/>
            </a:b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buNone/>
            </a:pPr>
            <a:endParaRPr lang="en-US" dirty="0"/>
          </a:p>
          <a:p>
            <a:pPr marL="0" indent="0">
              <a:buNone/>
            </a:pPr>
            <a:endParaRPr lang="en-US" dirty="0"/>
          </a:p>
          <a:p>
            <a:pPr marL="0" indent="0">
              <a:buNone/>
            </a:pPr>
            <a:endParaRPr lang="en-US" dirty="0"/>
          </a:p>
        </p:txBody>
      </p:sp>
      <p:sp>
        <p:nvSpPr>
          <p:cNvPr id="7" name="Rectangle 4">
            <a:extLst>
              <a:ext uri="{FF2B5EF4-FFF2-40B4-BE49-F238E27FC236}">
                <a16:creationId xmlns:a16="http://schemas.microsoft.com/office/drawing/2014/main" id="{96A3D2D0-0DE7-EAE6-E62B-C620ACD3EDB8}"/>
              </a:ext>
            </a:extLst>
          </p:cNvPr>
          <p:cNvSpPr>
            <a:spLocks noChangeArrowheads="1"/>
          </p:cNvSpPr>
          <p:nvPr/>
        </p:nvSpPr>
        <p:spPr bwMode="auto">
          <a:xfrm>
            <a:off x="820994" y="3572629"/>
            <a:ext cx="11217958" cy="2471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fontAlgn="base">
              <a:lnSpc>
                <a:spcPct val="90000"/>
              </a:lnSpc>
              <a:spcBef>
                <a:spcPts val="1000"/>
              </a:spcBef>
              <a:spcAft>
                <a:spcPct val="0"/>
              </a:spcAft>
              <a:buClrTx/>
              <a:buSzTx/>
              <a:tabLst/>
            </a:pPr>
            <a:r>
              <a:rPr lang="en-US" altLang="en-US" sz="1600" b="1" dirty="0">
                <a:latin typeface="Rockwell Nova" panose="020F0502020204030204" pitchFamily="18" charset="0"/>
              </a:rPr>
              <a:t>4. Scaling Jobs Dynamically</a:t>
            </a:r>
          </a:p>
          <a:p>
            <a:pPr marL="0" marR="0" lvl="0" indent="0" fontAlgn="base">
              <a:lnSpc>
                <a:spcPct val="90000"/>
              </a:lnSpc>
              <a:spcBef>
                <a:spcPts val="1000"/>
              </a:spcBef>
              <a:spcAft>
                <a:spcPct val="0"/>
              </a:spcAft>
              <a:buClrTx/>
              <a:buSzTx/>
              <a:buFont typeface="Arial" panose="020B0604020202020204" pitchFamily="34" charset="0"/>
              <a:buChar char="•"/>
              <a:tabLst/>
            </a:pPr>
            <a:r>
              <a:rPr lang="en-US" altLang="en-US" b="1" dirty="0">
                <a:latin typeface="Roboto" panose="02000000000000000000" pitchFamily="2" charset="0"/>
                <a:ea typeface="Roboto" panose="02000000000000000000" pitchFamily="2" charset="0"/>
                <a:cs typeface="Roboto" panose="02000000000000000000" pitchFamily="2" charset="0"/>
              </a:rPr>
              <a:t>Scenario</a:t>
            </a:r>
            <a:r>
              <a:rPr lang="en-US" altLang="en-US" dirty="0">
                <a:latin typeface="Roboto" panose="02000000000000000000" pitchFamily="2" charset="0"/>
                <a:ea typeface="Roboto" panose="02000000000000000000" pitchFamily="2" charset="0"/>
                <a:cs typeface="Roboto" panose="02000000000000000000" pitchFamily="2" charset="0"/>
              </a:rPr>
              <a:t>: You have batch jobs that process data files, perform ETL, or run simulations based on event triggers.</a:t>
            </a:r>
          </a:p>
          <a:p>
            <a:pPr marL="0" marR="0" lvl="0" indent="0" fontAlgn="base">
              <a:lnSpc>
                <a:spcPct val="90000"/>
              </a:lnSpc>
              <a:spcBef>
                <a:spcPts val="1000"/>
              </a:spcBef>
              <a:spcAft>
                <a:spcPct val="0"/>
              </a:spcAft>
              <a:buClrTx/>
              <a:buSzTx/>
              <a:buFont typeface="Arial" panose="020B0604020202020204" pitchFamily="34" charset="0"/>
              <a:buChar char="•"/>
              <a:tabLst/>
            </a:pPr>
            <a:r>
              <a:rPr lang="en-US" altLang="en-US" b="1" dirty="0">
                <a:latin typeface="Roboto" panose="02000000000000000000" pitchFamily="2" charset="0"/>
                <a:ea typeface="Roboto" panose="02000000000000000000" pitchFamily="2" charset="0"/>
                <a:cs typeface="Roboto" panose="02000000000000000000" pitchFamily="2" charset="0"/>
              </a:rPr>
              <a:t>Need</a:t>
            </a:r>
            <a:r>
              <a:rPr lang="en-US" altLang="en-US" dirty="0">
                <a:latin typeface="Roboto" panose="02000000000000000000" pitchFamily="2" charset="0"/>
                <a:ea typeface="Roboto" panose="02000000000000000000" pitchFamily="2" charset="0"/>
                <a:cs typeface="Roboto" panose="02000000000000000000" pitchFamily="2" charset="0"/>
              </a:rPr>
              <a:t>: Dynamically create and scale Kubernetes Jobs based on the size of the input dataset or pending tasks.</a:t>
            </a:r>
          </a:p>
          <a:p>
            <a:pPr marL="0" marR="0" lvl="0" indent="0" fontAlgn="base">
              <a:lnSpc>
                <a:spcPct val="90000"/>
              </a:lnSpc>
              <a:spcBef>
                <a:spcPts val="1000"/>
              </a:spcBef>
              <a:spcAft>
                <a:spcPct val="0"/>
              </a:spcAft>
              <a:buClrTx/>
              <a:buSzTx/>
              <a:buFont typeface="Arial" panose="020B0604020202020204" pitchFamily="34" charset="0"/>
              <a:buChar char="•"/>
              <a:tabLst/>
            </a:pPr>
            <a:r>
              <a:rPr lang="en-US" altLang="en-US" b="1" dirty="0">
                <a:latin typeface="Roboto" panose="02000000000000000000" pitchFamily="2" charset="0"/>
                <a:ea typeface="Roboto" panose="02000000000000000000" pitchFamily="2" charset="0"/>
                <a:cs typeface="Roboto" panose="02000000000000000000" pitchFamily="2" charset="0"/>
              </a:rPr>
              <a:t>Why Use KEDA</a:t>
            </a:r>
            <a:r>
              <a:rPr lang="en-US" altLang="en-US" dirty="0">
                <a:latin typeface="Roboto" panose="02000000000000000000" pitchFamily="2" charset="0"/>
                <a:ea typeface="Roboto" panose="02000000000000000000" pitchFamily="2" charset="0"/>
                <a:cs typeface="Roboto" panose="02000000000000000000" pitchFamily="2" charset="0"/>
              </a:rPr>
              <a:t>: KEDA’s </a:t>
            </a:r>
            <a:r>
              <a:rPr lang="en-US" altLang="en-US" dirty="0" err="1">
                <a:latin typeface="Roboto" panose="02000000000000000000" pitchFamily="2" charset="0"/>
                <a:ea typeface="Roboto" panose="02000000000000000000" pitchFamily="2" charset="0"/>
                <a:cs typeface="Roboto" panose="02000000000000000000" pitchFamily="2" charset="0"/>
              </a:rPr>
              <a:t>ScaledJob</a:t>
            </a:r>
            <a:r>
              <a:rPr lang="en-US" altLang="en-US" dirty="0">
                <a:latin typeface="Roboto" panose="02000000000000000000" pitchFamily="2" charset="0"/>
                <a:ea typeface="Roboto" panose="02000000000000000000" pitchFamily="2" charset="0"/>
                <a:cs typeface="Roboto" panose="02000000000000000000" pitchFamily="2" charset="0"/>
              </a:rPr>
              <a:t> can launch and scale Kubernetes jobs based on external metrics or triggers.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9642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EA87-B8DF-7E67-B68D-02DE813FE01C}"/>
              </a:ext>
            </a:extLst>
          </p:cNvPr>
          <p:cNvSpPr>
            <a:spLocks noGrp="1"/>
          </p:cNvSpPr>
          <p:nvPr>
            <p:ph type="title"/>
          </p:nvPr>
        </p:nvSpPr>
        <p:spPr>
          <a:xfrm>
            <a:off x="812237" y="308105"/>
            <a:ext cx="10515600" cy="1325563"/>
          </a:xfrm>
        </p:spPr>
        <p:txBody>
          <a:bodyPr>
            <a:normAutofit/>
          </a:bodyPr>
          <a:lstStyle/>
          <a:p>
            <a:pPr algn="ctr"/>
            <a:r>
              <a:rPr lang="en-US" sz="3600" dirty="0">
                <a:solidFill>
                  <a:schemeClr val="bg1"/>
                </a:solidFill>
                <a:effectLst>
                  <a:glow rad="228600">
                    <a:schemeClr val="accent3">
                      <a:satMod val="175000"/>
                      <a:alpha val="40000"/>
                    </a:schemeClr>
                  </a:glow>
                </a:effectLst>
                <a:latin typeface="Rockwell" panose="02060603020205020403" pitchFamily="18" charset="0"/>
              </a:rPr>
              <a:t>KEDA Vs  HPA</a:t>
            </a:r>
          </a:p>
        </p:txBody>
      </p:sp>
      <p:graphicFrame>
        <p:nvGraphicFramePr>
          <p:cNvPr id="4" name="Content Placeholder 3">
            <a:extLst>
              <a:ext uri="{FF2B5EF4-FFF2-40B4-BE49-F238E27FC236}">
                <a16:creationId xmlns:a16="http://schemas.microsoft.com/office/drawing/2014/main" id="{D308C89E-D94B-2738-93E7-817CF376C594}"/>
              </a:ext>
            </a:extLst>
          </p:cNvPr>
          <p:cNvGraphicFramePr>
            <a:graphicFrameLocks noGrp="1"/>
          </p:cNvGraphicFramePr>
          <p:nvPr>
            <p:ph idx="1"/>
            <p:extLst>
              <p:ext uri="{D42A27DB-BD31-4B8C-83A1-F6EECF244321}">
                <p14:modId xmlns:p14="http://schemas.microsoft.com/office/powerpoint/2010/main" val="4065520133"/>
              </p:ext>
            </p:extLst>
          </p:nvPr>
        </p:nvGraphicFramePr>
        <p:xfrm>
          <a:off x="838198" y="1497728"/>
          <a:ext cx="10515599" cy="4624599"/>
        </p:xfrm>
        <a:graphic>
          <a:graphicData uri="http://schemas.openxmlformats.org/drawingml/2006/table">
            <a:tbl>
              <a:tblPr/>
              <a:tblGrid>
                <a:gridCol w="2506355">
                  <a:extLst>
                    <a:ext uri="{9D8B030D-6E8A-4147-A177-3AD203B41FA5}">
                      <a16:colId xmlns:a16="http://schemas.microsoft.com/office/drawing/2014/main" val="3599352963"/>
                    </a:ext>
                  </a:extLst>
                </a:gridCol>
                <a:gridCol w="4004622">
                  <a:extLst>
                    <a:ext uri="{9D8B030D-6E8A-4147-A177-3AD203B41FA5}">
                      <a16:colId xmlns:a16="http://schemas.microsoft.com/office/drawing/2014/main" val="2349837851"/>
                    </a:ext>
                  </a:extLst>
                </a:gridCol>
                <a:gridCol w="4004622">
                  <a:extLst>
                    <a:ext uri="{9D8B030D-6E8A-4147-A177-3AD203B41FA5}">
                      <a16:colId xmlns:a16="http://schemas.microsoft.com/office/drawing/2014/main" val="2471266687"/>
                    </a:ext>
                  </a:extLst>
                </a:gridCol>
              </a:tblGrid>
              <a:tr h="193393">
                <a:tc>
                  <a:txBody>
                    <a:bodyPr/>
                    <a:lstStyle/>
                    <a:p>
                      <a:r>
                        <a:rPr lang="en-US" sz="1400" b="1">
                          <a:latin typeface="Roboto" panose="02000000000000000000" pitchFamily="2" charset="0"/>
                          <a:ea typeface="Roboto" panose="02000000000000000000" pitchFamily="2" charset="0"/>
                          <a:cs typeface="Roboto" panose="02000000000000000000" pitchFamily="2" charset="0"/>
                        </a:rPr>
                        <a:t>Feature</a:t>
                      </a:r>
                      <a:endParaRPr lang="en-US" sz="1400">
                        <a:latin typeface="Roboto" panose="02000000000000000000" pitchFamily="2" charset="0"/>
                        <a:ea typeface="Roboto" panose="02000000000000000000" pitchFamily="2" charset="0"/>
                        <a:cs typeface="Roboto" panose="02000000000000000000" pitchFamily="2" charset="0"/>
                      </a:endParaRPr>
                    </a:p>
                  </a:txBody>
                  <a:tcPr marL="48348" marR="48348" marT="24174" marB="24174" anchor="ctr">
                    <a:lnL>
                      <a:noFill/>
                    </a:lnL>
                    <a:lnR>
                      <a:noFill/>
                    </a:lnR>
                    <a:lnT>
                      <a:noFill/>
                    </a:lnT>
                    <a:lnB>
                      <a:noFill/>
                    </a:lnB>
                    <a:noFill/>
                  </a:tcPr>
                </a:tc>
                <a:tc>
                  <a:txBody>
                    <a:bodyPr/>
                    <a:lstStyle/>
                    <a:p>
                      <a:r>
                        <a:rPr lang="en-US" sz="1400" b="1">
                          <a:latin typeface="Roboto" panose="02000000000000000000" pitchFamily="2" charset="0"/>
                          <a:ea typeface="Roboto" panose="02000000000000000000" pitchFamily="2" charset="0"/>
                          <a:cs typeface="Roboto" panose="02000000000000000000" pitchFamily="2" charset="0"/>
                        </a:rPr>
                        <a:t>KEDA</a:t>
                      </a:r>
                      <a:endParaRPr lang="en-US" sz="1400">
                        <a:latin typeface="Roboto" panose="02000000000000000000" pitchFamily="2" charset="0"/>
                        <a:ea typeface="Roboto" panose="02000000000000000000" pitchFamily="2" charset="0"/>
                        <a:cs typeface="Roboto" panose="02000000000000000000" pitchFamily="2" charset="0"/>
                      </a:endParaRPr>
                    </a:p>
                  </a:txBody>
                  <a:tcPr marL="48348" marR="48348" marT="24174" marB="24174" anchor="ctr">
                    <a:lnL>
                      <a:noFill/>
                    </a:lnL>
                    <a:lnR>
                      <a:noFill/>
                    </a:lnR>
                    <a:lnT>
                      <a:noFill/>
                    </a:lnT>
                    <a:lnB>
                      <a:noFill/>
                    </a:lnB>
                    <a:noFill/>
                  </a:tcPr>
                </a:tc>
                <a:tc>
                  <a:txBody>
                    <a:bodyPr/>
                    <a:lstStyle/>
                    <a:p>
                      <a:r>
                        <a:rPr lang="en-US" sz="1400" b="1">
                          <a:latin typeface="Roboto" panose="02000000000000000000" pitchFamily="2" charset="0"/>
                          <a:ea typeface="Roboto" panose="02000000000000000000" pitchFamily="2" charset="0"/>
                          <a:cs typeface="Roboto" panose="02000000000000000000" pitchFamily="2" charset="0"/>
                        </a:rPr>
                        <a:t>HPA</a:t>
                      </a:r>
                      <a:endParaRPr lang="en-US" sz="1400">
                        <a:latin typeface="Roboto" panose="02000000000000000000" pitchFamily="2" charset="0"/>
                        <a:ea typeface="Roboto" panose="02000000000000000000" pitchFamily="2" charset="0"/>
                        <a:cs typeface="Roboto" panose="02000000000000000000" pitchFamily="2" charset="0"/>
                      </a:endParaRPr>
                    </a:p>
                  </a:txBody>
                  <a:tcPr marL="48348" marR="48348" marT="24174" marB="24174" anchor="ctr">
                    <a:lnL>
                      <a:noFill/>
                    </a:lnL>
                    <a:lnR>
                      <a:noFill/>
                    </a:lnR>
                    <a:lnT>
                      <a:noFill/>
                    </a:lnT>
                    <a:lnB>
                      <a:noFill/>
                    </a:lnB>
                    <a:noFill/>
                  </a:tcPr>
                </a:tc>
                <a:extLst>
                  <a:ext uri="{0D108BD9-81ED-4DB2-BD59-A6C34878D82A}">
                    <a16:rowId xmlns:a16="http://schemas.microsoft.com/office/drawing/2014/main" val="3608933143"/>
                  </a:ext>
                </a:extLst>
              </a:tr>
              <a:tr h="773571">
                <a:tc>
                  <a:txBody>
                    <a:bodyPr/>
                    <a:lstStyle/>
                    <a:p>
                      <a:r>
                        <a:rPr lang="en-US" sz="1400" b="1" dirty="0">
                          <a:latin typeface="Roboto" panose="02000000000000000000" pitchFamily="2" charset="0"/>
                          <a:ea typeface="Roboto" panose="02000000000000000000" pitchFamily="2" charset="0"/>
                          <a:cs typeface="Roboto" panose="02000000000000000000" pitchFamily="2" charset="0"/>
                        </a:rPr>
                        <a:t>Trigger Sources</a:t>
                      </a:r>
                      <a:endParaRPr lang="en-US" sz="1400" dirty="0">
                        <a:latin typeface="Roboto" panose="02000000000000000000" pitchFamily="2" charset="0"/>
                        <a:ea typeface="Roboto" panose="02000000000000000000" pitchFamily="2" charset="0"/>
                        <a:cs typeface="Roboto" panose="02000000000000000000" pitchFamily="2" charset="0"/>
                      </a:endParaRPr>
                    </a:p>
                  </a:txBody>
                  <a:tcPr marL="48348" marR="48348" marT="24174" marB="24174" anchor="ctr">
                    <a:lnL>
                      <a:noFill/>
                    </a:lnL>
                    <a:lnR>
                      <a:noFill/>
                    </a:lnR>
                    <a:lnT>
                      <a:noFill/>
                    </a:lnT>
                    <a:lnB>
                      <a:noFill/>
                    </a:lnB>
                    <a:noFill/>
                  </a:tcPr>
                </a:tc>
                <a:tc>
                  <a:txBody>
                    <a:bodyPr/>
                    <a:lstStyle/>
                    <a:p>
                      <a:r>
                        <a:rPr lang="en-US" sz="1400" dirty="0">
                          <a:latin typeface="Roboto" panose="02000000000000000000" pitchFamily="2" charset="0"/>
                          <a:ea typeface="Roboto" panose="02000000000000000000" pitchFamily="2" charset="0"/>
                          <a:cs typeface="Roboto" panose="02000000000000000000" pitchFamily="2" charset="0"/>
                        </a:rPr>
                        <a:t>Event-driven (external triggers): e.g., message queues, databases, cloud metrics (Azure Monitor, AWS CloudWatch), Kafka, custom triggers.</a:t>
                      </a:r>
                    </a:p>
                  </a:txBody>
                  <a:tcPr marL="48348" marR="48348" marT="24174" marB="24174" anchor="ctr">
                    <a:lnL>
                      <a:noFill/>
                    </a:lnL>
                    <a:lnR>
                      <a:noFill/>
                    </a:lnR>
                    <a:lnT>
                      <a:noFill/>
                    </a:lnT>
                    <a:lnB>
                      <a:noFill/>
                    </a:lnB>
                    <a:noFill/>
                  </a:tcPr>
                </a:tc>
                <a:tc>
                  <a:txBody>
                    <a:bodyPr/>
                    <a:lstStyle/>
                    <a:p>
                      <a:r>
                        <a:rPr lang="en-US" sz="1400">
                          <a:latin typeface="Roboto" panose="02000000000000000000" pitchFamily="2" charset="0"/>
                          <a:ea typeface="Roboto" panose="02000000000000000000" pitchFamily="2" charset="0"/>
                          <a:cs typeface="Roboto" panose="02000000000000000000" pitchFamily="2" charset="0"/>
                        </a:rPr>
                        <a:t>Resource-based (internal Kubernetes metrics): e.g., CPU, memory, or custom Kubernetes metrics.</a:t>
                      </a:r>
                    </a:p>
                  </a:txBody>
                  <a:tcPr marL="48348" marR="48348" marT="24174" marB="24174" anchor="ctr">
                    <a:lnL>
                      <a:noFill/>
                    </a:lnL>
                    <a:lnR>
                      <a:noFill/>
                    </a:lnR>
                    <a:lnT>
                      <a:noFill/>
                    </a:lnT>
                    <a:lnB>
                      <a:noFill/>
                    </a:lnB>
                    <a:noFill/>
                  </a:tcPr>
                </a:tc>
                <a:extLst>
                  <a:ext uri="{0D108BD9-81ED-4DB2-BD59-A6C34878D82A}">
                    <a16:rowId xmlns:a16="http://schemas.microsoft.com/office/drawing/2014/main" val="4007507196"/>
                  </a:ext>
                </a:extLst>
              </a:tr>
              <a:tr h="483482">
                <a:tc>
                  <a:txBody>
                    <a:bodyPr/>
                    <a:lstStyle/>
                    <a:p>
                      <a:r>
                        <a:rPr lang="en-US" sz="1400" b="1" kern="1200" dirty="0">
                          <a:solidFill>
                            <a:schemeClr val="tx1"/>
                          </a:solidFill>
                          <a:latin typeface="Roboto" panose="02000000000000000000" pitchFamily="2" charset="0"/>
                          <a:ea typeface="Roboto" panose="02000000000000000000" pitchFamily="2" charset="0"/>
                          <a:cs typeface="Roboto" panose="02000000000000000000" pitchFamily="2" charset="0"/>
                        </a:rPr>
                        <a:t>Scope</a:t>
                      </a:r>
                    </a:p>
                  </a:txBody>
                  <a:tcPr marL="48348" marR="48348" marT="24174" marB="24174" anchor="ctr">
                    <a:lnL>
                      <a:noFill/>
                    </a:lnL>
                    <a:lnR>
                      <a:noFill/>
                    </a:lnR>
                    <a:lnT>
                      <a:noFill/>
                    </a:lnT>
                    <a:lnB>
                      <a:noFill/>
                    </a:lnB>
                    <a:noFill/>
                  </a:tcPr>
                </a:tc>
                <a:tc>
                  <a:txBody>
                    <a:bodyPr/>
                    <a:lstStyle/>
                    <a:p>
                      <a:r>
                        <a:rPr lang="en-US" sz="1400" dirty="0">
                          <a:latin typeface="Roboto" panose="02000000000000000000" pitchFamily="2" charset="0"/>
                          <a:ea typeface="Roboto" panose="02000000000000000000" pitchFamily="2" charset="0"/>
                          <a:cs typeface="Roboto" panose="02000000000000000000" pitchFamily="2" charset="0"/>
                        </a:rPr>
                        <a:t>Designed for event-driven scaling (external systems triggering scaling events).</a:t>
                      </a:r>
                    </a:p>
                  </a:txBody>
                  <a:tcPr marL="48348" marR="48348" marT="24174" marB="24174" anchor="ctr">
                    <a:lnL>
                      <a:noFill/>
                    </a:lnL>
                    <a:lnR>
                      <a:noFill/>
                    </a:lnR>
                    <a:lnT>
                      <a:noFill/>
                    </a:lnT>
                    <a:lnB>
                      <a:noFill/>
                    </a:lnB>
                    <a:noFill/>
                  </a:tcPr>
                </a:tc>
                <a:tc>
                  <a:txBody>
                    <a:bodyPr/>
                    <a:lstStyle/>
                    <a:p>
                      <a:r>
                        <a:rPr lang="en-US" sz="1400">
                          <a:latin typeface="Roboto" panose="02000000000000000000" pitchFamily="2" charset="0"/>
                          <a:ea typeface="Roboto" panose="02000000000000000000" pitchFamily="2" charset="0"/>
                          <a:cs typeface="Roboto" panose="02000000000000000000" pitchFamily="2" charset="0"/>
                        </a:rPr>
                        <a:t>Focused on scaling based on application resource usage.</a:t>
                      </a:r>
                    </a:p>
                  </a:txBody>
                  <a:tcPr marL="48348" marR="48348" marT="24174" marB="24174" anchor="ctr">
                    <a:lnL>
                      <a:noFill/>
                    </a:lnL>
                    <a:lnR>
                      <a:noFill/>
                    </a:lnR>
                    <a:lnT>
                      <a:noFill/>
                    </a:lnT>
                    <a:lnB>
                      <a:noFill/>
                    </a:lnB>
                    <a:noFill/>
                  </a:tcPr>
                </a:tc>
                <a:extLst>
                  <a:ext uri="{0D108BD9-81ED-4DB2-BD59-A6C34878D82A}">
                    <a16:rowId xmlns:a16="http://schemas.microsoft.com/office/drawing/2014/main" val="1175671673"/>
                  </a:ext>
                </a:extLst>
              </a:tr>
              <a:tr h="483482">
                <a:tc>
                  <a:txBody>
                    <a:bodyPr/>
                    <a:lstStyle/>
                    <a:p>
                      <a:r>
                        <a:rPr lang="en-US" sz="1400" b="1" dirty="0">
                          <a:latin typeface="Roboto" panose="02000000000000000000" pitchFamily="2" charset="0"/>
                          <a:ea typeface="Roboto" panose="02000000000000000000" pitchFamily="2" charset="0"/>
                          <a:cs typeface="Roboto" panose="02000000000000000000" pitchFamily="2" charset="0"/>
                        </a:rPr>
                        <a:t>Scaling Mechanism</a:t>
                      </a:r>
                      <a:endParaRPr lang="en-US" sz="1400" dirty="0">
                        <a:latin typeface="Roboto" panose="02000000000000000000" pitchFamily="2" charset="0"/>
                        <a:ea typeface="Roboto" panose="02000000000000000000" pitchFamily="2" charset="0"/>
                        <a:cs typeface="Roboto" panose="02000000000000000000" pitchFamily="2" charset="0"/>
                      </a:endParaRPr>
                    </a:p>
                  </a:txBody>
                  <a:tcPr marL="48348" marR="48348" marT="24174" marB="24174" anchor="ctr">
                    <a:lnL>
                      <a:noFill/>
                    </a:lnL>
                    <a:lnR>
                      <a:noFill/>
                    </a:lnR>
                    <a:lnT>
                      <a:noFill/>
                    </a:lnT>
                    <a:lnB>
                      <a:noFill/>
                    </a:lnB>
                    <a:noFill/>
                  </a:tcPr>
                </a:tc>
                <a:tc>
                  <a:txBody>
                    <a:bodyPr/>
                    <a:lstStyle/>
                    <a:p>
                      <a:r>
                        <a:rPr lang="en-US" sz="1400">
                          <a:latin typeface="Roboto" panose="02000000000000000000" pitchFamily="2" charset="0"/>
                          <a:ea typeface="Roboto" panose="02000000000000000000" pitchFamily="2" charset="0"/>
                          <a:cs typeface="Roboto" panose="02000000000000000000" pitchFamily="2" charset="0"/>
                        </a:rPr>
                        <a:t>Can scale workloads directly or act as a custom metrics provider for HPA.</a:t>
                      </a:r>
                    </a:p>
                  </a:txBody>
                  <a:tcPr marL="48348" marR="48348" marT="24174" marB="24174" anchor="ctr">
                    <a:lnL>
                      <a:noFill/>
                    </a:lnL>
                    <a:lnR>
                      <a:noFill/>
                    </a:lnR>
                    <a:lnT>
                      <a:noFill/>
                    </a:lnT>
                    <a:lnB>
                      <a:noFill/>
                    </a:lnB>
                    <a:noFill/>
                  </a:tcPr>
                </a:tc>
                <a:tc>
                  <a:txBody>
                    <a:bodyPr/>
                    <a:lstStyle/>
                    <a:p>
                      <a:r>
                        <a:rPr lang="en-US" sz="1400">
                          <a:latin typeface="Roboto" panose="02000000000000000000" pitchFamily="2" charset="0"/>
                          <a:ea typeface="Roboto" panose="02000000000000000000" pitchFamily="2" charset="0"/>
                          <a:cs typeface="Roboto" panose="02000000000000000000" pitchFamily="2" charset="0"/>
                        </a:rPr>
                        <a:t>Adjusts replica counts based on Kubernetes metrics or custom metrics provided by Metrics APIs.</a:t>
                      </a:r>
                    </a:p>
                  </a:txBody>
                  <a:tcPr marL="48348" marR="48348" marT="24174" marB="24174" anchor="ctr">
                    <a:lnL>
                      <a:noFill/>
                    </a:lnL>
                    <a:lnR>
                      <a:noFill/>
                    </a:lnR>
                    <a:lnT>
                      <a:noFill/>
                    </a:lnT>
                    <a:lnB>
                      <a:noFill/>
                    </a:lnB>
                    <a:noFill/>
                  </a:tcPr>
                </a:tc>
                <a:extLst>
                  <a:ext uri="{0D108BD9-81ED-4DB2-BD59-A6C34878D82A}">
                    <a16:rowId xmlns:a16="http://schemas.microsoft.com/office/drawing/2014/main" val="1586908805"/>
                  </a:ext>
                </a:extLst>
              </a:tr>
              <a:tr h="483482">
                <a:tc>
                  <a:txBody>
                    <a:bodyPr/>
                    <a:lstStyle/>
                    <a:p>
                      <a:r>
                        <a:rPr lang="en-US" sz="1400" b="1" dirty="0">
                          <a:latin typeface="Roboto" panose="02000000000000000000" pitchFamily="2" charset="0"/>
                          <a:ea typeface="Roboto" panose="02000000000000000000" pitchFamily="2" charset="0"/>
                          <a:cs typeface="Roboto" panose="02000000000000000000" pitchFamily="2" charset="0"/>
                        </a:rPr>
                        <a:t>Scale to Zero</a:t>
                      </a:r>
                      <a:endParaRPr lang="en-US" sz="1400" dirty="0">
                        <a:latin typeface="Roboto" panose="02000000000000000000" pitchFamily="2" charset="0"/>
                        <a:ea typeface="Roboto" panose="02000000000000000000" pitchFamily="2" charset="0"/>
                        <a:cs typeface="Roboto" panose="02000000000000000000" pitchFamily="2" charset="0"/>
                      </a:endParaRPr>
                    </a:p>
                  </a:txBody>
                  <a:tcPr marL="48348" marR="48348" marT="24174" marB="24174" anchor="ctr">
                    <a:lnL>
                      <a:noFill/>
                    </a:lnL>
                    <a:lnR>
                      <a:noFill/>
                    </a:lnR>
                    <a:lnT>
                      <a:noFill/>
                    </a:lnT>
                    <a:lnB>
                      <a:noFill/>
                    </a:lnB>
                    <a:noFill/>
                  </a:tcPr>
                </a:tc>
                <a:tc>
                  <a:txBody>
                    <a:bodyPr/>
                    <a:lstStyle/>
                    <a:p>
                      <a:r>
                        <a:rPr lang="en-US" sz="1400" dirty="0">
                          <a:latin typeface="Roboto" panose="02000000000000000000" pitchFamily="2" charset="0"/>
                          <a:ea typeface="Roboto" panose="02000000000000000000" pitchFamily="2" charset="0"/>
                          <a:cs typeface="Roboto" panose="02000000000000000000" pitchFamily="2" charset="0"/>
                        </a:rPr>
                        <a:t>Supported: Can scale workloads to zero when no events or triggers are present.</a:t>
                      </a:r>
                    </a:p>
                  </a:txBody>
                  <a:tcPr marL="48348" marR="48348" marT="24174" marB="24174" anchor="ctr">
                    <a:lnL>
                      <a:noFill/>
                    </a:lnL>
                    <a:lnR>
                      <a:noFill/>
                    </a:lnR>
                    <a:lnT>
                      <a:noFill/>
                    </a:lnT>
                    <a:lnB>
                      <a:noFill/>
                    </a:lnB>
                    <a:noFill/>
                  </a:tcPr>
                </a:tc>
                <a:tc>
                  <a:txBody>
                    <a:bodyPr/>
                    <a:lstStyle/>
                    <a:p>
                      <a:r>
                        <a:rPr lang="en-US" sz="1400">
                          <a:latin typeface="Roboto" panose="02000000000000000000" pitchFamily="2" charset="0"/>
                          <a:ea typeface="Roboto" panose="02000000000000000000" pitchFamily="2" charset="0"/>
                          <a:cs typeface="Roboto" panose="02000000000000000000" pitchFamily="2" charset="0"/>
                        </a:rPr>
                        <a:t>Not supported: HPA maintains a minimum of one replica by default.</a:t>
                      </a:r>
                    </a:p>
                  </a:txBody>
                  <a:tcPr marL="48348" marR="48348" marT="24174" marB="24174" anchor="ctr">
                    <a:lnL>
                      <a:noFill/>
                    </a:lnL>
                    <a:lnR>
                      <a:noFill/>
                    </a:lnR>
                    <a:lnT>
                      <a:noFill/>
                    </a:lnT>
                    <a:lnB>
                      <a:noFill/>
                    </a:lnB>
                    <a:noFill/>
                  </a:tcPr>
                </a:tc>
                <a:extLst>
                  <a:ext uri="{0D108BD9-81ED-4DB2-BD59-A6C34878D82A}">
                    <a16:rowId xmlns:a16="http://schemas.microsoft.com/office/drawing/2014/main" val="1901439374"/>
                  </a:ext>
                </a:extLst>
              </a:tr>
              <a:tr h="483482">
                <a:tc>
                  <a:txBody>
                    <a:bodyPr/>
                    <a:lstStyle/>
                    <a:p>
                      <a:r>
                        <a:rPr lang="en-US" sz="1400" b="1" dirty="0">
                          <a:latin typeface="Roboto" panose="02000000000000000000" pitchFamily="2" charset="0"/>
                          <a:ea typeface="Roboto" panose="02000000000000000000" pitchFamily="2" charset="0"/>
                          <a:cs typeface="Roboto" panose="02000000000000000000" pitchFamily="2" charset="0"/>
                        </a:rPr>
                        <a:t>Metrics Adapter</a:t>
                      </a:r>
                      <a:endParaRPr lang="en-US" sz="1400" dirty="0">
                        <a:latin typeface="Roboto" panose="02000000000000000000" pitchFamily="2" charset="0"/>
                        <a:ea typeface="Roboto" panose="02000000000000000000" pitchFamily="2" charset="0"/>
                        <a:cs typeface="Roboto" panose="02000000000000000000" pitchFamily="2" charset="0"/>
                      </a:endParaRPr>
                    </a:p>
                  </a:txBody>
                  <a:tcPr marL="48348" marR="48348" marT="24174" marB="24174" anchor="ctr">
                    <a:lnL>
                      <a:noFill/>
                    </a:lnL>
                    <a:lnR>
                      <a:noFill/>
                    </a:lnR>
                    <a:lnT>
                      <a:noFill/>
                    </a:lnT>
                    <a:lnB>
                      <a:noFill/>
                    </a:lnB>
                    <a:noFill/>
                  </a:tcPr>
                </a:tc>
                <a:tc>
                  <a:txBody>
                    <a:bodyPr/>
                    <a:lstStyle/>
                    <a:p>
                      <a:r>
                        <a:rPr lang="en-US" sz="1400" dirty="0">
                          <a:latin typeface="Roboto" panose="02000000000000000000" pitchFamily="2" charset="0"/>
                          <a:ea typeface="Roboto" panose="02000000000000000000" pitchFamily="2" charset="0"/>
                          <a:cs typeface="Roboto" panose="02000000000000000000" pitchFamily="2" charset="0"/>
                        </a:rPr>
                        <a:t>Bundled with KEDA (for exposing external metrics to Kubernetes).</a:t>
                      </a:r>
                    </a:p>
                  </a:txBody>
                  <a:tcPr marL="48348" marR="48348" marT="24174" marB="24174" anchor="ctr">
                    <a:lnL>
                      <a:noFill/>
                    </a:lnL>
                    <a:lnR>
                      <a:noFill/>
                    </a:lnR>
                    <a:lnT>
                      <a:noFill/>
                    </a:lnT>
                    <a:lnB>
                      <a:noFill/>
                    </a:lnB>
                    <a:noFill/>
                  </a:tcPr>
                </a:tc>
                <a:tc>
                  <a:txBody>
                    <a:bodyPr/>
                    <a:lstStyle/>
                    <a:p>
                      <a:r>
                        <a:rPr lang="en-US" sz="1400">
                          <a:latin typeface="Roboto" panose="02000000000000000000" pitchFamily="2" charset="0"/>
                          <a:ea typeface="Roboto" panose="02000000000000000000" pitchFamily="2" charset="0"/>
                          <a:cs typeface="Roboto" panose="02000000000000000000" pitchFamily="2" charset="0"/>
                        </a:rPr>
                        <a:t>Relies on Kubernetes Metrics Server or custom metrics adapters.</a:t>
                      </a:r>
                    </a:p>
                  </a:txBody>
                  <a:tcPr marL="48348" marR="48348" marT="24174" marB="24174" anchor="ctr">
                    <a:lnL>
                      <a:noFill/>
                    </a:lnL>
                    <a:lnR>
                      <a:noFill/>
                    </a:lnR>
                    <a:lnT>
                      <a:noFill/>
                    </a:lnT>
                    <a:lnB>
                      <a:noFill/>
                    </a:lnB>
                    <a:noFill/>
                  </a:tcPr>
                </a:tc>
                <a:extLst>
                  <a:ext uri="{0D108BD9-81ED-4DB2-BD59-A6C34878D82A}">
                    <a16:rowId xmlns:a16="http://schemas.microsoft.com/office/drawing/2014/main" val="923046721"/>
                  </a:ext>
                </a:extLst>
              </a:tr>
              <a:tr h="483482">
                <a:tc>
                  <a:txBody>
                    <a:bodyPr/>
                    <a:lstStyle/>
                    <a:p>
                      <a:r>
                        <a:rPr lang="en-US" sz="1400" b="1" dirty="0">
                          <a:latin typeface="Roboto" panose="02000000000000000000" pitchFamily="2" charset="0"/>
                          <a:ea typeface="Roboto" panose="02000000000000000000" pitchFamily="2" charset="0"/>
                          <a:cs typeface="Roboto" panose="02000000000000000000" pitchFamily="2" charset="0"/>
                        </a:rPr>
                        <a:t>Configuration Complexity</a:t>
                      </a:r>
                      <a:endParaRPr lang="en-US" sz="1400" dirty="0">
                        <a:latin typeface="Roboto" panose="02000000000000000000" pitchFamily="2" charset="0"/>
                        <a:ea typeface="Roboto" panose="02000000000000000000" pitchFamily="2" charset="0"/>
                        <a:cs typeface="Roboto" panose="02000000000000000000" pitchFamily="2" charset="0"/>
                      </a:endParaRPr>
                    </a:p>
                  </a:txBody>
                  <a:tcPr marL="48348" marR="48348" marT="24174" marB="24174" anchor="ctr">
                    <a:lnL>
                      <a:noFill/>
                    </a:lnL>
                    <a:lnR>
                      <a:noFill/>
                    </a:lnR>
                    <a:lnT>
                      <a:noFill/>
                    </a:lnT>
                    <a:lnB>
                      <a:noFill/>
                    </a:lnB>
                    <a:noFill/>
                  </a:tcPr>
                </a:tc>
                <a:tc>
                  <a:txBody>
                    <a:bodyPr/>
                    <a:lstStyle/>
                    <a:p>
                      <a:r>
                        <a:rPr lang="en-US" sz="1400">
                          <a:latin typeface="Roboto" panose="02000000000000000000" pitchFamily="2" charset="0"/>
                          <a:ea typeface="Roboto" panose="02000000000000000000" pitchFamily="2" charset="0"/>
                          <a:cs typeface="Roboto" panose="02000000000000000000" pitchFamily="2" charset="0"/>
                        </a:rPr>
                        <a:t>Simple for event-driven scenarios.</a:t>
                      </a:r>
                    </a:p>
                  </a:txBody>
                  <a:tcPr marL="48348" marR="48348" marT="24174" marB="24174" anchor="ctr">
                    <a:lnL>
                      <a:noFill/>
                    </a:lnL>
                    <a:lnR>
                      <a:noFill/>
                    </a:lnR>
                    <a:lnT>
                      <a:noFill/>
                    </a:lnT>
                    <a:lnB>
                      <a:noFill/>
                    </a:lnB>
                    <a:noFill/>
                  </a:tcPr>
                </a:tc>
                <a:tc>
                  <a:txBody>
                    <a:bodyPr/>
                    <a:lstStyle/>
                    <a:p>
                      <a:r>
                        <a:rPr lang="en-US" sz="1400">
                          <a:latin typeface="Roboto" panose="02000000000000000000" pitchFamily="2" charset="0"/>
                          <a:ea typeface="Roboto" panose="02000000000000000000" pitchFamily="2" charset="0"/>
                          <a:cs typeface="Roboto" panose="02000000000000000000" pitchFamily="2" charset="0"/>
                        </a:rPr>
                        <a:t>Simple for resource-based scaling but requires extra setup for custom metrics.</a:t>
                      </a:r>
                    </a:p>
                  </a:txBody>
                  <a:tcPr marL="48348" marR="48348" marT="24174" marB="24174" anchor="ctr">
                    <a:lnL>
                      <a:noFill/>
                    </a:lnL>
                    <a:lnR>
                      <a:noFill/>
                    </a:lnR>
                    <a:lnT>
                      <a:noFill/>
                    </a:lnT>
                    <a:lnB>
                      <a:noFill/>
                    </a:lnB>
                    <a:noFill/>
                  </a:tcPr>
                </a:tc>
                <a:extLst>
                  <a:ext uri="{0D108BD9-81ED-4DB2-BD59-A6C34878D82A}">
                    <a16:rowId xmlns:a16="http://schemas.microsoft.com/office/drawing/2014/main" val="4239140203"/>
                  </a:ext>
                </a:extLst>
              </a:tr>
              <a:tr h="483482">
                <a:tc>
                  <a:txBody>
                    <a:bodyPr/>
                    <a:lstStyle/>
                    <a:p>
                      <a:r>
                        <a:rPr lang="en-US" sz="1400" b="1" dirty="0">
                          <a:latin typeface="Roboto" panose="02000000000000000000" pitchFamily="2" charset="0"/>
                          <a:ea typeface="Roboto" panose="02000000000000000000" pitchFamily="2" charset="0"/>
                          <a:cs typeface="Roboto" panose="02000000000000000000" pitchFamily="2" charset="0"/>
                        </a:rPr>
                        <a:t>Performance and Use Cases</a:t>
                      </a:r>
                      <a:endParaRPr lang="en-US" sz="1400" dirty="0">
                        <a:latin typeface="Roboto" panose="02000000000000000000" pitchFamily="2" charset="0"/>
                        <a:ea typeface="Roboto" panose="02000000000000000000" pitchFamily="2" charset="0"/>
                        <a:cs typeface="Roboto" panose="02000000000000000000" pitchFamily="2" charset="0"/>
                      </a:endParaRPr>
                    </a:p>
                  </a:txBody>
                  <a:tcPr marL="48348" marR="48348" marT="24174" marB="24174" anchor="ctr">
                    <a:lnL>
                      <a:noFill/>
                    </a:lnL>
                    <a:lnR>
                      <a:noFill/>
                    </a:lnR>
                    <a:lnT>
                      <a:noFill/>
                    </a:lnT>
                    <a:lnB>
                      <a:noFill/>
                    </a:lnB>
                    <a:noFill/>
                  </a:tcPr>
                </a:tc>
                <a:tc>
                  <a:txBody>
                    <a:bodyPr/>
                    <a:lstStyle/>
                    <a:p>
                      <a:r>
                        <a:rPr lang="en-US" sz="1400">
                          <a:latin typeface="Roboto" panose="02000000000000000000" pitchFamily="2" charset="0"/>
                          <a:ea typeface="Roboto" panose="02000000000000000000" pitchFamily="2" charset="0"/>
                          <a:cs typeface="Roboto" panose="02000000000000000000" pitchFamily="2" charset="0"/>
                        </a:rPr>
                        <a:t>Handles high variability in workloads (event spikes).</a:t>
                      </a:r>
                    </a:p>
                  </a:txBody>
                  <a:tcPr marL="48348" marR="48348" marT="24174" marB="24174" anchor="ctr">
                    <a:lnL>
                      <a:noFill/>
                    </a:lnL>
                    <a:lnR>
                      <a:noFill/>
                    </a:lnR>
                    <a:lnT>
                      <a:noFill/>
                    </a:lnT>
                    <a:lnB>
                      <a:noFill/>
                    </a:lnB>
                    <a:noFill/>
                  </a:tcPr>
                </a:tc>
                <a:tc>
                  <a:txBody>
                    <a:bodyPr/>
                    <a:lstStyle/>
                    <a:p>
                      <a:r>
                        <a:rPr lang="en-US" sz="1400">
                          <a:latin typeface="Roboto" panose="02000000000000000000" pitchFamily="2" charset="0"/>
                          <a:ea typeface="Roboto" panose="02000000000000000000" pitchFamily="2" charset="0"/>
                          <a:cs typeface="Roboto" panose="02000000000000000000" pitchFamily="2" charset="0"/>
                        </a:rPr>
                        <a:t>Works well with steady, predictable scaling needs like CPU/memory utilization.</a:t>
                      </a:r>
                    </a:p>
                  </a:txBody>
                  <a:tcPr marL="48348" marR="48348" marT="24174" marB="24174" anchor="ctr">
                    <a:lnL>
                      <a:noFill/>
                    </a:lnL>
                    <a:lnR>
                      <a:noFill/>
                    </a:lnR>
                    <a:lnT>
                      <a:noFill/>
                    </a:lnT>
                    <a:lnB>
                      <a:noFill/>
                    </a:lnB>
                    <a:noFill/>
                  </a:tcPr>
                </a:tc>
                <a:extLst>
                  <a:ext uri="{0D108BD9-81ED-4DB2-BD59-A6C34878D82A}">
                    <a16:rowId xmlns:a16="http://schemas.microsoft.com/office/drawing/2014/main" val="2172181341"/>
                  </a:ext>
                </a:extLst>
              </a:tr>
              <a:tr h="483482">
                <a:tc>
                  <a:txBody>
                    <a:bodyPr/>
                    <a:lstStyle/>
                    <a:p>
                      <a:r>
                        <a:rPr lang="en-US" sz="1400" b="1">
                          <a:latin typeface="Roboto" panose="02000000000000000000" pitchFamily="2" charset="0"/>
                          <a:ea typeface="Roboto" panose="02000000000000000000" pitchFamily="2" charset="0"/>
                          <a:cs typeface="Roboto" panose="02000000000000000000" pitchFamily="2" charset="0"/>
                        </a:rPr>
                        <a:t>Custom Metrics Support</a:t>
                      </a:r>
                      <a:endParaRPr lang="en-US" sz="1400">
                        <a:latin typeface="Roboto" panose="02000000000000000000" pitchFamily="2" charset="0"/>
                        <a:ea typeface="Roboto" panose="02000000000000000000" pitchFamily="2" charset="0"/>
                        <a:cs typeface="Roboto" panose="02000000000000000000" pitchFamily="2" charset="0"/>
                      </a:endParaRPr>
                    </a:p>
                  </a:txBody>
                  <a:tcPr marL="48348" marR="48348" marT="24174" marB="24174" anchor="ctr">
                    <a:lnL>
                      <a:noFill/>
                    </a:lnL>
                    <a:lnR>
                      <a:noFill/>
                    </a:lnR>
                    <a:lnT>
                      <a:noFill/>
                    </a:lnT>
                    <a:lnB>
                      <a:noFill/>
                    </a:lnB>
                    <a:noFill/>
                  </a:tcPr>
                </a:tc>
                <a:tc>
                  <a:txBody>
                    <a:bodyPr/>
                    <a:lstStyle/>
                    <a:p>
                      <a:r>
                        <a:rPr lang="en-US" sz="1400">
                          <a:latin typeface="Roboto" panose="02000000000000000000" pitchFamily="2" charset="0"/>
                          <a:ea typeface="Roboto" panose="02000000000000000000" pitchFamily="2" charset="0"/>
                          <a:cs typeface="Roboto" panose="02000000000000000000" pitchFamily="2" charset="0"/>
                        </a:rPr>
                        <a:t>Extensive: Integrates directly with external systems or custom scalers.</a:t>
                      </a:r>
                    </a:p>
                  </a:txBody>
                  <a:tcPr marL="48348" marR="48348" marT="24174" marB="24174" anchor="ctr">
                    <a:lnL>
                      <a:noFill/>
                    </a:lnL>
                    <a:lnR>
                      <a:noFill/>
                    </a:lnR>
                    <a:lnT>
                      <a:noFill/>
                    </a:lnT>
                    <a:lnB>
                      <a:noFill/>
                    </a:lnB>
                    <a:noFill/>
                  </a:tcPr>
                </a:tc>
                <a:tc>
                  <a:txBody>
                    <a:bodyPr/>
                    <a:lstStyle/>
                    <a:p>
                      <a:r>
                        <a:rPr lang="en-US" sz="1400" dirty="0">
                          <a:latin typeface="Roboto" panose="02000000000000000000" pitchFamily="2" charset="0"/>
                          <a:ea typeface="Roboto" panose="02000000000000000000" pitchFamily="2" charset="0"/>
                          <a:cs typeface="Roboto" panose="02000000000000000000" pitchFamily="2" charset="0"/>
                        </a:rPr>
                        <a:t>Limited: Needs additional configuration to use external/custom metrics via APIs.</a:t>
                      </a:r>
                    </a:p>
                  </a:txBody>
                  <a:tcPr marL="48348" marR="48348" marT="24174" marB="24174" anchor="ctr">
                    <a:lnL>
                      <a:noFill/>
                    </a:lnL>
                    <a:lnR>
                      <a:noFill/>
                    </a:lnR>
                    <a:lnT>
                      <a:noFill/>
                    </a:lnT>
                    <a:lnB>
                      <a:noFill/>
                    </a:lnB>
                    <a:noFill/>
                  </a:tcPr>
                </a:tc>
                <a:extLst>
                  <a:ext uri="{0D108BD9-81ED-4DB2-BD59-A6C34878D82A}">
                    <a16:rowId xmlns:a16="http://schemas.microsoft.com/office/drawing/2014/main" val="1215434879"/>
                  </a:ext>
                </a:extLst>
              </a:tr>
            </a:tbl>
          </a:graphicData>
        </a:graphic>
      </p:graphicFrame>
      <p:sp>
        <p:nvSpPr>
          <p:cNvPr id="5" name="Rectangle 1">
            <a:extLst>
              <a:ext uri="{FF2B5EF4-FFF2-40B4-BE49-F238E27FC236}">
                <a16:creationId xmlns:a16="http://schemas.microsoft.com/office/drawing/2014/main" id="{33FDAF95-68EB-A430-1EAE-4A5FAAB5F951}"/>
              </a:ext>
            </a:extLst>
          </p:cNvPr>
          <p:cNvSpPr>
            <a:spLocks noChangeArrowheads="1"/>
          </p:cNvSpPr>
          <p:nvPr/>
        </p:nvSpPr>
        <p:spPr bwMode="auto">
          <a:xfrm>
            <a:off x="-5433243" y="13157"/>
            <a:ext cx="23058484"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a:ln>
                  <a:noFill/>
                </a:ln>
                <a:solidFill>
                  <a:schemeClr val="tx1"/>
                </a:solidFill>
                <a:effectLst/>
                <a:latin typeface="Rockwell" panose="02060603020205020403" pitchFamily="18" charset="0"/>
              </a:rPr>
              <a:t>Key Differences Between KEDA and HPA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Rockwell" panose="02060603020205020403" pitchFamily="18" charset="0"/>
            </a:endParaRPr>
          </a:p>
        </p:txBody>
      </p:sp>
    </p:spTree>
    <p:extLst>
      <p:ext uri="{BB962C8B-B14F-4D97-AF65-F5344CB8AC3E}">
        <p14:creationId xmlns:p14="http://schemas.microsoft.com/office/powerpoint/2010/main" val="274698918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A4890-BC0D-C026-163E-39CD534C2F21}"/>
              </a:ext>
            </a:extLst>
          </p:cNvPr>
          <p:cNvSpPr>
            <a:spLocks noGrp="1"/>
          </p:cNvSpPr>
          <p:nvPr>
            <p:ph type="title"/>
          </p:nvPr>
        </p:nvSpPr>
        <p:spPr/>
        <p:txBody>
          <a:bodyPr>
            <a:normAutofit/>
          </a:bodyPr>
          <a:lstStyle/>
          <a:p>
            <a:pPr algn="ctr"/>
            <a:r>
              <a:rPr lang="en-US" sz="3600" dirty="0">
                <a:solidFill>
                  <a:schemeClr val="bg1"/>
                </a:solidFill>
                <a:effectLst>
                  <a:glow rad="228600">
                    <a:schemeClr val="accent3">
                      <a:satMod val="175000"/>
                      <a:alpha val="40000"/>
                    </a:schemeClr>
                  </a:glow>
                </a:effectLst>
                <a:latin typeface="Rockwell" panose="02060603020205020403" pitchFamily="18" charset="0"/>
              </a:rPr>
              <a:t>How  KEDA  works</a:t>
            </a:r>
          </a:p>
        </p:txBody>
      </p:sp>
      <p:sp>
        <p:nvSpPr>
          <p:cNvPr id="3" name="Content Placeholder 2">
            <a:extLst>
              <a:ext uri="{FF2B5EF4-FFF2-40B4-BE49-F238E27FC236}">
                <a16:creationId xmlns:a16="http://schemas.microsoft.com/office/drawing/2014/main" id="{F2FB6081-10ED-8A19-C169-14EAD498BDB3}"/>
              </a:ext>
            </a:extLst>
          </p:cNvPr>
          <p:cNvSpPr>
            <a:spLocks noGrp="1"/>
          </p:cNvSpPr>
          <p:nvPr>
            <p:ph idx="1"/>
          </p:nvPr>
        </p:nvSpPr>
        <p:spPr/>
        <p:txBody>
          <a:bodyPr>
            <a:normAutofit lnSpcReduction="10000"/>
          </a:bodyPr>
          <a:lstStyle/>
          <a:p>
            <a:pPr marL="0" indent="0">
              <a:lnSpc>
                <a:spcPct val="100000"/>
              </a:lnSpc>
              <a:buNone/>
            </a:pPr>
            <a:r>
              <a:rPr lang="en-US" b="0" i="0" dirty="0">
                <a:solidFill>
                  <a:srgbClr val="061431"/>
                </a:solidFill>
                <a:effectLst/>
                <a:latin typeface="Roboto" panose="02000000000000000000" pitchFamily="2" charset="0"/>
              </a:rPr>
              <a:t>The main components of KEDA include:</a:t>
            </a:r>
          </a:p>
          <a:p>
            <a:pPr marL="0" indent="0" algn="ctr">
              <a:lnSpc>
                <a:spcPct val="100000"/>
              </a:lnSpc>
              <a:buNone/>
            </a:pPr>
            <a:r>
              <a:rPr lang="en-US" b="1" dirty="0">
                <a:solidFill>
                  <a:srgbClr val="061431"/>
                </a:solidFill>
              </a:rPr>
              <a:t>A</a:t>
            </a:r>
            <a:r>
              <a:rPr lang="en-US" b="1" i="0" dirty="0">
                <a:solidFill>
                  <a:srgbClr val="061431"/>
                </a:solidFill>
                <a:effectLst/>
                <a:latin typeface="Roboto" panose="02000000000000000000" pitchFamily="2" charset="0"/>
              </a:rPr>
              <a:t>gent, Metrics, and </a:t>
            </a:r>
            <a:r>
              <a:rPr lang="en-US" b="1" dirty="0">
                <a:solidFill>
                  <a:srgbClr val="061431"/>
                </a:solidFill>
              </a:rPr>
              <a:t>Admission </a:t>
            </a:r>
            <a:r>
              <a:rPr lang="en-US" b="1" i="0" dirty="0">
                <a:solidFill>
                  <a:srgbClr val="061431"/>
                </a:solidFill>
                <a:effectLst/>
                <a:latin typeface="Roboto" panose="02000000000000000000" pitchFamily="2" charset="0"/>
              </a:rPr>
              <a:t>webhooks</a:t>
            </a:r>
            <a:r>
              <a:rPr lang="en-US" b="0" i="0" dirty="0">
                <a:solidFill>
                  <a:srgbClr val="061431"/>
                </a:solidFill>
                <a:effectLst/>
                <a:latin typeface="Roboto" panose="02000000000000000000" pitchFamily="2" charset="0"/>
              </a:rPr>
              <a:t>.</a:t>
            </a:r>
          </a:p>
          <a:p>
            <a:pPr marL="0" indent="0">
              <a:lnSpc>
                <a:spcPct val="100000"/>
              </a:lnSpc>
              <a:spcBef>
                <a:spcPts val="1875"/>
              </a:spcBef>
              <a:spcAft>
                <a:spcPts val="750"/>
              </a:spcAft>
              <a:buNone/>
            </a:pPr>
            <a:r>
              <a:rPr lang="en-US" b="1" i="0" dirty="0">
                <a:solidFill>
                  <a:srgbClr val="1A1A1A"/>
                </a:solidFill>
                <a:effectLst/>
              </a:rPr>
              <a:t>1. Agent</a:t>
            </a:r>
          </a:p>
          <a:p>
            <a:pPr marL="0" indent="0">
              <a:lnSpc>
                <a:spcPct val="100000"/>
              </a:lnSpc>
              <a:spcAft>
                <a:spcPts val="1500"/>
              </a:spcAft>
              <a:buNone/>
            </a:pPr>
            <a:r>
              <a:rPr lang="en-US" b="0" i="0" dirty="0">
                <a:solidFill>
                  <a:srgbClr val="061431"/>
                </a:solidFill>
                <a:effectLst/>
                <a:latin typeface="Roboto" panose="02000000000000000000" pitchFamily="2" charset="0"/>
              </a:rPr>
              <a:t>The KEDA agent runs within the Kubernetes cluster. It is responsible for monitoring the configured event sources continuously and determining when scaling actions are necessary.</a:t>
            </a:r>
          </a:p>
          <a:p>
            <a:pPr marL="0" indent="0">
              <a:lnSpc>
                <a:spcPct val="100000"/>
              </a:lnSpc>
              <a:spcAft>
                <a:spcPts val="1500"/>
              </a:spcAft>
              <a:buNone/>
            </a:pPr>
            <a:r>
              <a:rPr lang="en-US" dirty="0">
                <a:solidFill>
                  <a:srgbClr val="061431"/>
                </a:solidFill>
              </a:rPr>
              <a:t>How  it does ? </a:t>
            </a:r>
          </a:p>
          <a:p>
            <a:pPr>
              <a:lnSpc>
                <a:spcPct val="100000"/>
              </a:lnSpc>
              <a:spcAft>
                <a:spcPts val="1500"/>
              </a:spcAft>
              <a:buFontTx/>
              <a:buChar char="-"/>
            </a:pPr>
            <a:r>
              <a:rPr lang="en-US" b="0" i="0" dirty="0">
                <a:solidFill>
                  <a:srgbClr val="061431"/>
                </a:solidFill>
                <a:effectLst/>
                <a:latin typeface="Roboto" panose="02000000000000000000" pitchFamily="2" charset="0"/>
              </a:rPr>
              <a:t>The agent collects metrics from these event sources at regular intervals.</a:t>
            </a:r>
          </a:p>
          <a:p>
            <a:pPr>
              <a:lnSpc>
                <a:spcPct val="100000"/>
              </a:lnSpc>
              <a:spcAft>
                <a:spcPts val="1500"/>
              </a:spcAft>
              <a:buFontTx/>
              <a:buChar char="-"/>
            </a:pPr>
            <a:r>
              <a:rPr lang="en-US" b="0" i="0" dirty="0">
                <a:solidFill>
                  <a:srgbClr val="061431"/>
                </a:solidFill>
                <a:effectLst/>
                <a:latin typeface="Roboto" panose="02000000000000000000" pitchFamily="2" charset="0"/>
              </a:rPr>
              <a:t>The collected metrics are evaluated against the </a:t>
            </a:r>
            <a:r>
              <a:rPr lang="en-US" b="1" i="0" dirty="0">
                <a:solidFill>
                  <a:srgbClr val="061431"/>
                </a:solidFill>
                <a:effectLst/>
                <a:latin typeface="Roboto" panose="02000000000000000000" pitchFamily="2" charset="0"/>
              </a:rPr>
              <a:t>scaling policies </a:t>
            </a:r>
            <a:r>
              <a:rPr lang="en-US" b="0" i="0" dirty="0">
                <a:solidFill>
                  <a:srgbClr val="061431"/>
                </a:solidFill>
                <a:effectLst/>
                <a:latin typeface="Roboto" panose="02000000000000000000" pitchFamily="2" charset="0"/>
              </a:rPr>
              <a:t>defined by the user.</a:t>
            </a:r>
            <a:endParaRPr lang="en-US" dirty="0">
              <a:solidFill>
                <a:srgbClr val="061431"/>
              </a:solidFill>
            </a:endParaRPr>
          </a:p>
          <a:p>
            <a:pPr>
              <a:lnSpc>
                <a:spcPct val="100000"/>
              </a:lnSpc>
              <a:spcAft>
                <a:spcPts val="1500"/>
              </a:spcAft>
              <a:buFontTx/>
              <a:buChar char="-"/>
            </a:pPr>
            <a:r>
              <a:rPr lang="en-US" b="0" i="0" dirty="0">
                <a:solidFill>
                  <a:srgbClr val="061431"/>
                </a:solidFill>
                <a:effectLst/>
                <a:latin typeface="Roboto" panose="02000000000000000000" pitchFamily="2" charset="0"/>
              </a:rPr>
              <a:t>When the evaluation determines that scaling is necessary, the agent communicates with the Kubernetes control plane to adjust the number of replicas of the targeted deployment. This ensures that the application has enough resources to handle the current workload.</a:t>
            </a:r>
            <a:endParaRPr lang="en-US" dirty="0">
              <a:solidFill>
                <a:srgbClr val="061431"/>
              </a:solidFill>
            </a:endParaRPr>
          </a:p>
          <a:p>
            <a:pPr algn="l">
              <a:lnSpc>
                <a:spcPct val="100000"/>
              </a:lnSpc>
              <a:spcAft>
                <a:spcPts val="1500"/>
              </a:spcAft>
            </a:pPr>
            <a:endParaRPr lang="en-US" dirty="0">
              <a:solidFill>
                <a:srgbClr val="061431"/>
              </a:solidFill>
            </a:endParaRPr>
          </a:p>
        </p:txBody>
      </p:sp>
    </p:spTree>
    <p:extLst>
      <p:ext uri="{BB962C8B-B14F-4D97-AF65-F5344CB8AC3E}">
        <p14:creationId xmlns:p14="http://schemas.microsoft.com/office/powerpoint/2010/main" val="24049522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125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 calcmode="lin" valueType="num">
                                      <p:cBhvr additive="base">
                                        <p:cTn id="2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 calcmode="lin" valueType="num">
                                      <p:cBhvr additive="base">
                                        <p:cTn id="3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 calcmode="lin" valueType="num">
                                      <p:cBhvr additive="base">
                                        <p:cTn id="3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BDE79-A1E8-B06E-54C9-CAAD645541BD}"/>
              </a:ext>
            </a:extLst>
          </p:cNvPr>
          <p:cNvSpPr>
            <a:spLocks noGrp="1"/>
          </p:cNvSpPr>
          <p:nvPr>
            <p:ph type="title"/>
          </p:nvPr>
        </p:nvSpPr>
        <p:spPr/>
        <p:txBody>
          <a:bodyPr/>
          <a:lstStyle/>
          <a:p>
            <a:pPr algn="ctr"/>
            <a:r>
              <a:rPr lang="en-US" sz="3600" dirty="0">
                <a:solidFill>
                  <a:schemeClr val="bg1"/>
                </a:solidFill>
                <a:effectLst>
                  <a:glow rad="228600">
                    <a:schemeClr val="accent3">
                      <a:satMod val="175000"/>
                      <a:alpha val="40000"/>
                    </a:schemeClr>
                  </a:glow>
                </a:effectLst>
                <a:latin typeface="Rockwell" panose="02060603020205020403" pitchFamily="18" charset="0"/>
              </a:rPr>
              <a:t>How  KEDA  works</a:t>
            </a:r>
          </a:p>
        </p:txBody>
      </p:sp>
      <p:sp>
        <p:nvSpPr>
          <p:cNvPr id="3" name="Content Placeholder 2">
            <a:extLst>
              <a:ext uri="{FF2B5EF4-FFF2-40B4-BE49-F238E27FC236}">
                <a16:creationId xmlns:a16="http://schemas.microsoft.com/office/drawing/2014/main" id="{C4B5654D-0887-9511-3E10-832E6AA464CA}"/>
              </a:ext>
            </a:extLst>
          </p:cNvPr>
          <p:cNvSpPr>
            <a:spLocks noGrp="1"/>
          </p:cNvSpPr>
          <p:nvPr>
            <p:ph idx="1"/>
          </p:nvPr>
        </p:nvSpPr>
        <p:spPr/>
        <p:txBody>
          <a:bodyPr/>
          <a:lstStyle/>
          <a:p>
            <a:pPr marL="0" indent="0" algn="l">
              <a:lnSpc>
                <a:spcPct val="100000"/>
              </a:lnSpc>
              <a:spcBef>
                <a:spcPts val="1875"/>
              </a:spcBef>
              <a:spcAft>
                <a:spcPts val="750"/>
              </a:spcAft>
              <a:buNone/>
            </a:pPr>
            <a:r>
              <a:rPr lang="en-US" b="1" i="0" dirty="0">
                <a:solidFill>
                  <a:srgbClr val="1A1A1A"/>
                </a:solidFill>
                <a:effectLst/>
              </a:rPr>
              <a:t>2. Metrics Adapter </a:t>
            </a:r>
            <a:endParaRPr lang="en-US" dirty="0">
              <a:solidFill>
                <a:srgbClr val="1A1A1A"/>
              </a:solidFill>
              <a:latin typeface="Poppins" panose="00000500000000000000" pitchFamily="2" charset="0"/>
            </a:endParaRPr>
          </a:p>
          <a:p>
            <a:pPr marL="0" indent="0" algn="l">
              <a:lnSpc>
                <a:spcPct val="100000"/>
              </a:lnSpc>
              <a:spcBef>
                <a:spcPts val="1875"/>
              </a:spcBef>
              <a:spcAft>
                <a:spcPts val="750"/>
              </a:spcAft>
              <a:buNone/>
            </a:pPr>
            <a:r>
              <a:rPr lang="en-US" b="0" i="0" dirty="0">
                <a:solidFill>
                  <a:srgbClr val="061431"/>
                </a:solidFill>
                <a:effectLst/>
                <a:latin typeface="Roboto" panose="02000000000000000000" pitchFamily="2" charset="0"/>
              </a:rPr>
              <a:t>KEDA includes a custom metrics server/adapter  that exposes the metrics collected from event sources to Kubernetes’ </a:t>
            </a:r>
            <a:r>
              <a:rPr lang="en-US" b="1" i="0" dirty="0">
                <a:solidFill>
                  <a:srgbClr val="061431"/>
                </a:solidFill>
                <a:effectLst/>
                <a:latin typeface="Roboto" panose="02000000000000000000" pitchFamily="2" charset="0"/>
              </a:rPr>
              <a:t>Horizontal Pod </a:t>
            </a:r>
            <a:r>
              <a:rPr lang="en-US" b="1" i="0" dirty="0" err="1">
                <a:solidFill>
                  <a:srgbClr val="061431"/>
                </a:solidFill>
                <a:effectLst/>
                <a:latin typeface="Roboto" panose="02000000000000000000" pitchFamily="2" charset="0"/>
              </a:rPr>
              <a:t>Autoscaler</a:t>
            </a:r>
            <a:r>
              <a:rPr lang="en-US" b="1" i="0" dirty="0">
                <a:solidFill>
                  <a:srgbClr val="061431"/>
                </a:solidFill>
                <a:effectLst/>
                <a:latin typeface="Roboto" panose="02000000000000000000" pitchFamily="2" charset="0"/>
              </a:rPr>
              <a:t> (HPA). </a:t>
            </a:r>
            <a:endParaRPr lang="en-US" b="1" i="0" dirty="0">
              <a:solidFill>
                <a:srgbClr val="1A1A1A"/>
              </a:solidFill>
              <a:effectLst/>
              <a:latin typeface="Poppins" panose="00000500000000000000" pitchFamily="2" charset="0"/>
            </a:endParaRPr>
          </a:p>
          <a:p>
            <a:pPr marL="0" indent="0" algn="l">
              <a:lnSpc>
                <a:spcPct val="100000"/>
              </a:lnSpc>
              <a:spcBef>
                <a:spcPts val="1875"/>
              </a:spcBef>
              <a:spcAft>
                <a:spcPts val="750"/>
              </a:spcAft>
              <a:buNone/>
            </a:pPr>
            <a:r>
              <a:rPr lang="en-US" b="0" i="0" dirty="0">
                <a:solidFill>
                  <a:srgbClr val="061431"/>
                </a:solidFill>
                <a:effectLst/>
                <a:latin typeface="Roboto" panose="02000000000000000000" pitchFamily="2" charset="0"/>
              </a:rPr>
              <a:t>Each event source has a corresponding metric provider that translates the raw data from the event source into </a:t>
            </a:r>
            <a:r>
              <a:rPr lang="en-US" b="1" i="0" dirty="0">
                <a:solidFill>
                  <a:srgbClr val="061431"/>
                </a:solidFill>
                <a:effectLst/>
                <a:latin typeface="Roboto" panose="02000000000000000000" pitchFamily="2" charset="0"/>
              </a:rPr>
              <a:t>metrics</a:t>
            </a:r>
            <a:r>
              <a:rPr lang="en-US" b="0" i="0" dirty="0">
                <a:solidFill>
                  <a:srgbClr val="061431"/>
                </a:solidFill>
                <a:effectLst/>
                <a:latin typeface="Roboto" panose="02000000000000000000" pitchFamily="2" charset="0"/>
              </a:rPr>
              <a:t> that KEDA can use</a:t>
            </a:r>
            <a:r>
              <a:rPr lang="en-US" dirty="0">
                <a:solidFill>
                  <a:srgbClr val="1A1A1A"/>
                </a:solidFill>
                <a:latin typeface="Poppins" panose="00000500000000000000" pitchFamily="2" charset="0"/>
              </a:rPr>
              <a:t>.</a:t>
            </a:r>
          </a:p>
          <a:p>
            <a:pPr marL="0" indent="0" algn="l">
              <a:lnSpc>
                <a:spcPct val="100000"/>
              </a:lnSpc>
              <a:spcBef>
                <a:spcPts val="1875"/>
              </a:spcBef>
              <a:spcAft>
                <a:spcPts val="750"/>
              </a:spcAft>
              <a:buNone/>
            </a:pPr>
            <a:r>
              <a:rPr lang="en-US" b="1" i="0" dirty="0">
                <a:solidFill>
                  <a:srgbClr val="061431"/>
                </a:solidFill>
                <a:effectLst/>
                <a:latin typeface="Roboto" panose="02000000000000000000" pitchFamily="2" charset="0"/>
              </a:rPr>
              <a:t>Common types of metrics</a:t>
            </a:r>
            <a:r>
              <a:rPr lang="en-US" b="0" i="0" dirty="0">
                <a:solidFill>
                  <a:srgbClr val="061431"/>
                </a:solidFill>
                <a:effectLst/>
                <a:latin typeface="Roboto" panose="02000000000000000000" pitchFamily="2" charset="0"/>
              </a:rPr>
              <a:t> include queue length, request rate, latency, and database operation counts. </a:t>
            </a:r>
            <a:endParaRPr lang="en-US" dirty="0">
              <a:solidFill>
                <a:srgbClr val="1A1A1A"/>
              </a:solidFill>
              <a:latin typeface="Poppins" panose="00000500000000000000" pitchFamily="2" charset="0"/>
            </a:endParaRPr>
          </a:p>
          <a:p>
            <a:pPr marL="0" indent="0" algn="l">
              <a:lnSpc>
                <a:spcPct val="100000"/>
              </a:lnSpc>
              <a:spcBef>
                <a:spcPts val="1875"/>
              </a:spcBef>
              <a:spcAft>
                <a:spcPts val="750"/>
              </a:spcAft>
              <a:buNone/>
            </a:pPr>
            <a:r>
              <a:rPr lang="en-US" b="0" i="0" dirty="0">
                <a:solidFill>
                  <a:srgbClr val="061431"/>
                </a:solidFill>
                <a:effectLst/>
                <a:latin typeface="Roboto" panose="02000000000000000000" pitchFamily="2" charset="0"/>
              </a:rPr>
              <a:t>Users define thresholds and policies that specify when scaling should occur. For example, a policy might dictate that if the number of messages in a queue exceeds 1000, the application should scale up by adding more replicas.</a:t>
            </a:r>
            <a:endParaRPr lang="en-US" b="1" i="0" dirty="0">
              <a:solidFill>
                <a:srgbClr val="1A1A1A"/>
              </a:solidFill>
              <a:effectLst/>
            </a:endParaRPr>
          </a:p>
        </p:txBody>
      </p:sp>
    </p:spTree>
    <p:extLst>
      <p:ext uri="{BB962C8B-B14F-4D97-AF65-F5344CB8AC3E}">
        <p14:creationId xmlns:p14="http://schemas.microsoft.com/office/powerpoint/2010/main" val="21463329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3269</TotalTime>
  <Words>2497</Words>
  <Application>Microsoft Office PowerPoint</Application>
  <PresentationFormat>Widescreen</PresentationFormat>
  <Paragraphs>275</Paragraphs>
  <Slides>27</Slides>
  <Notes>1</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Aptos</vt:lpstr>
      <vt:lpstr>Aptos Display</vt:lpstr>
      <vt:lpstr>Arial</vt:lpstr>
      <vt:lpstr>Poppins</vt:lpstr>
      <vt:lpstr>Roboto</vt:lpstr>
      <vt:lpstr>Rockwell</vt:lpstr>
      <vt:lpstr>Rockwell Nova</vt:lpstr>
      <vt:lpstr>Wingdings</vt:lpstr>
      <vt:lpstr>Office Theme</vt:lpstr>
      <vt:lpstr>Keda in depth  Kubernetes Event-Driven Autoscaler</vt:lpstr>
      <vt:lpstr>Content</vt:lpstr>
      <vt:lpstr>HPA </vt:lpstr>
      <vt:lpstr>Prerequisite for KEDA</vt:lpstr>
      <vt:lpstr> Keda  Realtime Usecases</vt:lpstr>
      <vt:lpstr>Keda  Realtime Usecases</vt:lpstr>
      <vt:lpstr>KEDA Vs  HPA</vt:lpstr>
      <vt:lpstr>How  KEDA  works</vt:lpstr>
      <vt:lpstr>How  KEDA  works</vt:lpstr>
      <vt:lpstr>How  KEDA  works</vt:lpstr>
      <vt:lpstr> Understanding KEDA’s Architecture </vt:lpstr>
      <vt:lpstr>Understanding KEDA’s Architecture</vt:lpstr>
      <vt:lpstr>KEDA’s Architecture In depth</vt:lpstr>
      <vt:lpstr>KEDA’s Architecture In depth</vt:lpstr>
      <vt:lpstr>KEDA’s Architecture In depth</vt:lpstr>
      <vt:lpstr>Scaled Object in Depth </vt:lpstr>
      <vt:lpstr>Scaled Object in Depth </vt:lpstr>
      <vt:lpstr>Scaled Object Vs  Scaled Job Attributes</vt:lpstr>
      <vt:lpstr>Scaled Object Vs  Scaled Job Attributes</vt:lpstr>
      <vt:lpstr>E2E flow of KEDA With HPA </vt:lpstr>
      <vt:lpstr>E2E flow of KEDA Without HPA </vt:lpstr>
      <vt:lpstr>E2E Flow in detail </vt:lpstr>
      <vt:lpstr> Why the Metrics Adapter is Necessary </vt:lpstr>
      <vt:lpstr>Tricky Scenarios</vt:lpstr>
      <vt:lpstr>Multiple Triggers for same target </vt:lpstr>
      <vt:lpstr>Example</vt:lpstr>
      <vt:lpstr>KEDA use same scaler with different metrics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Nayak, Sabyasachi</dc:creator>
  <cp:lastModifiedBy>Nayak, Sabyasachi</cp:lastModifiedBy>
  <cp:revision>171</cp:revision>
  <dcterms:created xsi:type="dcterms:W3CDTF">2024-11-25T07:09:06Z</dcterms:created>
  <dcterms:modified xsi:type="dcterms:W3CDTF">2024-11-27T13:38:24Z</dcterms:modified>
</cp:coreProperties>
</file>