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9" r:id="rId22"/>
    <p:sldId id="278" r:id="rId23"/>
    <p:sldId id="281" r:id="rId24"/>
    <p:sldId id="280" r:id="rId25"/>
    <p:sldId id="282" r:id="rId26"/>
    <p:sldId id="283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38DCEA-2C86-4AB7-8118-51DDACEACD4D}">
  <a:tblStyle styleId="{D538DCEA-2C86-4AB7-8118-51DDACEACD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719"/>
  </p:normalViewPr>
  <p:slideViewPr>
    <p:cSldViewPr snapToGrid="0" snapToObjects="1">
      <p:cViewPr>
        <p:scale>
          <a:sx n="168" d="100"/>
          <a:sy n="168" d="100"/>
        </p:scale>
        <p:origin x="-912" y="-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278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257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683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148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303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24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817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25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864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platform/index.html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about/dashboards/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1360475" y="2330350"/>
            <a:ext cx="5486400" cy="124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1360475" y="1757800"/>
            <a:ext cx="5952000" cy="73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</a:t>
            </a:r>
            <a:r>
              <a:rPr lang="en" sz="36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etting </a:t>
            </a:r>
            <a:r>
              <a:rPr lang="en" sz="48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" sz="36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tarted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</a:t>
            </a:r>
            <a:r>
              <a:rPr lang="en" sz="2400" b="1" i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Android</a:t>
            </a:r>
            <a:r>
              <a:rPr lang="en" sz="24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4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development</a:t>
            </a:r>
          </a:p>
        </p:txBody>
      </p:sp>
      <p:sp>
        <p:nvSpPr>
          <p:cNvPr id="4" name="Shape 69"/>
          <p:cNvSpPr txBox="1"/>
          <p:nvPr/>
        </p:nvSpPr>
        <p:spPr>
          <a:xfrm>
            <a:off x="410585" y="3577750"/>
            <a:ext cx="5952000" cy="73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Muneerah AlDhafian </a:t>
            </a:r>
            <a:endParaRPr lang="en" sz="280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Scientific material is prepared by Elm Company &amp; Devslopes by Mark </a:t>
            </a:r>
            <a:r>
              <a:rPr lang="en-US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rice  and me ‘Muneerah AlDhafian’.</a:t>
            </a:r>
            <a:endParaRPr lang="en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822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226074" y="332025"/>
            <a:ext cx="2976900" cy="95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Developer workflow </a:t>
            </a:r>
          </a:p>
        </p:txBody>
      </p:sp>
      <p:pic>
        <p:nvPicPr>
          <p:cNvPr id="126" name="Shape 126" descr="developer-workflow_2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402" y="38450"/>
            <a:ext cx="2589296" cy="506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45975" y="649750"/>
            <a:ext cx="3082800" cy="95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Build process &amp; Android Package APK</a:t>
            </a:r>
          </a:p>
        </p:txBody>
      </p:sp>
      <p:pic>
        <p:nvPicPr>
          <p:cNvPr id="132" name="Shape 132" descr="build-process_2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124" y="151124"/>
            <a:ext cx="4315500" cy="48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Project structure</a:t>
            </a:r>
          </a:p>
        </p:txBody>
      </p:sp>
      <p:pic>
        <p:nvPicPr>
          <p:cNvPr id="138" name="Shape 138" descr="project-structure_2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124" y="106500"/>
            <a:ext cx="3599699" cy="493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Android Manifest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Required file for each application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Contains application components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Declare application permissions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API level: Compile, Target and Minimum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err="1">
                <a:latin typeface="Kohinoor Telugu" charset="0"/>
                <a:ea typeface="Kohinoor Telugu" charset="0"/>
                <a:cs typeface="Kohinoor Telugu" charset="0"/>
              </a:rPr>
              <a:t>Gradle</a:t>
            </a:r>
            <a:endParaRPr lang="en" dirty="0">
              <a:latin typeface="Kohinoor Telugu" charset="0"/>
              <a:ea typeface="Kohinoor Telugu" charset="0"/>
              <a:cs typeface="Kohinoor Telugu" charset="0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Advanced build system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Configurable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Android </a:t>
            </a:r>
            <a:r>
              <a:rPr lang="en" dirty="0" err="1">
                <a:latin typeface="Kohinoor Telugu" charset="0"/>
                <a:ea typeface="Kohinoor Telugu" charset="0"/>
                <a:cs typeface="Kohinoor Telugu" charset="0"/>
              </a:rPr>
              <a:t>Gradle</a:t>
            </a: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 Plugin (Build type, flavors, build variants, ..</a:t>
            </a:r>
            <a:r>
              <a:rPr lang="en" dirty="0" err="1">
                <a:latin typeface="Kohinoor Telugu" charset="0"/>
                <a:ea typeface="Kohinoor Telugu" charset="0"/>
                <a:cs typeface="Kohinoor Telugu" charset="0"/>
              </a:rPr>
              <a:t>etc</a:t>
            </a: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Resource files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Layouts (UI files)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Images and </a:t>
            </a:r>
            <a:r>
              <a:rPr lang="en" dirty="0" err="1">
                <a:latin typeface="Kohinoor Telugu" charset="0"/>
                <a:ea typeface="Kohinoor Telugu" charset="0"/>
                <a:cs typeface="Kohinoor Telugu" charset="0"/>
              </a:rPr>
              <a:t>drawables</a:t>
            </a:r>
            <a:endParaRPr lang="en" dirty="0">
              <a:latin typeface="Kohinoor Telugu" charset="0"/>
              <a:ea typeface="Kohinoor Telugu" charset="0"/>
              <a:cs typeface="Kohinoor Telugu" charset="0"/>
            </a:endParaRP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Values: strings, </a:t>
            </a:r>
            <a:r>
              <a:rPr lang="en" dirty="0" err="1">
                <a:latin typeface="Kohinoor Telugu" charset="0"/>
                <a:ea typeface="Kohinoor Telugu" charset="0"/>
                <a:cs typeface="Kohinoor Telugu" charset="0"/>
              </a:rPr>
              <a:t>dimens</a:t>
            </a: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, colors, arrays and styles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Localizations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Screen sizes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Android Studio </a:t>
            </a:r>
            <a:r>
              <a:rPr lang="en" sz="1400" dirty="0">
                <a:solidFill>
                  <a:srgbClr val="F3F3F3"/>
                </a:solidFill>
                <a:latin typeface="Kohinoor Telugu" charset="0"/>
                <a:ea typeface="Kohinoor Telugu" charset="0"/>
                <a:cs typeface="Kohinoor Telugu" charset="0"/>
              </a:rPr>
              <a:t>2.2+</a:t>
            </a:r>
          </a:p>
        </p:txBody>
      </p:sp>
      <p:pic>
        <p:nvPicPr>
          <p:cNvPr id="162" name="Shape 162" descr="main-window_2-2_2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002" y="752174"/>
            <a:ext cx="5441899" cy="42281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4350" y="932525"/>
            <a:ext cx="2026500" cy="145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92100" rtl="0">
              <a:spcBef>
                <a:spcPts val="0"/>
              </a:spcBef>
              <a:buSzPct val="100000"/>
              <a:buAutoNum type="arabicPeriod"/>
            </a:pPr>
            <a:r>
              <a:rPr lang="en" sz="1000" dirty="0">
                <a:latin typeface="Kohinoor Telugu" charset="0"/>
                <a:ea typeface="Kohinoor Telugu" charset="0"/>
                <a:cs typeface="Kohinoor Telugu" charset="0"/>
              </a:rPr>
              <a:t>Toolbar</a:t>
            </a:r>
          </a:p>
          <a:p>
            <a:pPr marL="457200" lvl="0" indent="-292100" rtl="0">
              <a:spcBef>
                <a:spcPts val="0"/>
              </a:spcBef>
              <a:buSzPct val="100000"/>
              <a:buAutoNum type="arabicPeriod"/>
            </a:pPr>
            <a:r>
              <a:rPr lang="en" sz="1000" dirty="0">
                <a:latin typeface="Kohinoor Telugu" charset="0"/>
                <a:ea typeface="Kohinoor Telugu" charset="0"/>
                <a:cs typeface="Kohinoor Telugu" charset="0"/>
              </a:rPr>
              <a:t>Navigation bar</a:t>
            </a:r>
          </a:p>
          <a:p>
            <a:pPr marL="457200" lvl="0" indent="-292100" rtl="0">
              <a:spcBef>
                <a:spcPts val="0"/>
              </a:spcBef>
              <a:buSzPct val="100000"/>
              <a:buAutoNum type="arabicPeriod"/>
            </a:pPr>
            <a:r>
              <a:rPr lang="en" sz="1000" dirty="0">
                <a:latin typeface="Kohinoor Telugu" charset="0"/>
                <a:ea typeface="Kohinoor Telugu" charset="0"/>
                <a:cs typeface="Kohinoor Telugu" charset="0"/>
              </a:rPr>
              <a:t>Editor Window</a:t>
            </a:r>
          </a:p>
          <a:p>
            <a:pPr marL="457200" lvl="0" indent="-292100" rtl="0">
              <a:spcBef>
                <a:spcPts val="0"/>
              </a:spcBef>
              <a:buSzPct val="100000"/>
              <a:buAutoNum type="arabicPeriod"/>
            </a:pPr>
            <a:r>
              <a:rPr lang="en" sz="1000" dirty="0">
                <a:latin typeface="Kohinoor Telugu" charset="0"/>
                <a:ea typeface="Kohinoor Telugu" charset="0"/>
                <a:cs typeface="Kohinoor Telugu" charset="0"/>
              </a:rPr>
              <a:t>Tool windows</a:t>
            </a:r>
          </a:p>
          <a:p>
            <a:pPr marL="457200" lvl="0" indent="-292100">
              <a:spcBef>
                <a:spcPts val="0"/>
              </a:spcBef>
              <a:buSzPct val="100000"/>
              <a:buAutoNum type="arabicPeriod"/>
            </a:pPr>
            <a:r>
              <a:rPr lang="en" sz="1000" dirty="0">
                <a:latin typeface="Kohinoor Telugu" charset="0"/>
                <a:ea typeface="Kohinoor Telugu" charset="0"/>
                <a:cs typeface="Kohinoor Telugu" charset="0"/>
              </a:rPr>
              <a:t>Status bar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Android Emulator</a:t>
            </a:r>
          </a:p>
        </p:txBody>
      </p:sp>
      <p:pic>
        <p:nvPicPr>
          <p:cNvPr id="169" name="Shape 169" descr="e-emulat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450" y="186050"/>
            <a:ext cx="2987624" cy="47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solidFill>
                  <a:srgbClr val="434343"/>
                </a:solidFill>
                <a:latin typeface="Kohinoor Telugu" charset="0"/>
                <a:ea typeface="Kohinoor Telugu" charset="0"/>
                <a:cs typeface="Kohinoor Telugu" charset="0"/>
              </a:rPr>
              <a:t>Demo #1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Hello, World!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85000" y="1183850"/>
            <a:ext cx="5320800" cy="333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SzPct val="100000"/>
              <a:buFont typeface="Ubuntu"/>
              <a:buChar char="●"/>
            </a:pPr>
            <a:r>
              <a:rPr lang="en" sz="1600" dirty="0">
                <a:latin typeface="Kohinoor Telugu" charset="0"/>
                <a:ea typeface="Kohinoor Telugu" charset="0"/>
                <a:cs typeface="Kohinoor Telugu" charset="0"/>
                <a:sym typeface="Ubuntu"/>
              </a:rPr>
              <a:t>Create new project</a:t>
            </a:r>
          </a:p>
          <a:p>
            <a:pPr lvl="0" rtl="0">
              <a:spcBef>
                <a:spcPts val="0"/>
              </a:spcBef>
              <a:buNone/>
            </a:pPr>
            <a:endParaRPr sz="1600" dirty="0"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330200" rtl="0">
              <a:spcBef>
                <a:spcPts val="0"/>
              </a:spcBef>
              <a:buSzPct val="100000"/>
              <a:buFont typeface="Ubuntu"/>
              <a:buChar char="●"/>
            </a:pPr>
            <a:r>
              <a:rPr lang="en" sz="1600" dirty="0">
                <a:latin typeface="Kohinoor Telugu" charset="0"/>
                <a:ea typeface="Kohinoor Telugu" charset="0"/>
                <a:cs typeface="Kohinoor Telugu" charset="0"/>
                <a:sym typeface="Ubuntu"/>
              </a:rPr>
              <a:t>IDE &amp; files structure</a:t>
            </a:r>
          </a:p>
          <a:p>
            <a:pPr lvl="0" rtl="0">
              <a:spcBef>
                <a:spcPts val="0"/>
              </a:spcBef>
              <a:buNone/>
            </a:pPr>
            <a:endParaRPr sz="1600" dirty="0"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330200" rtl="0">
              <a:spcBef>
                <a:spcPts val="0"/>
              </a:spcBef>
              <a:buSzPct val="100000"/>
              <a:buFont typeface="Ubuntu"/>
              <a:buChar char="●"/>
            </a:pPr>
            <a:r>
              <a:rPr lang="en" sz="1600" dirty="0">
                <a:latin typeface="Kohinoor Telugu" charset="0"/>
                <a:ea typeface="Kohinoor Telugu" charset="0"/>
                <a:cs typeface="Kohinoor Telugu" charset="0"/>
                <a:sym typeface="Ubuntu"/>
              </a:rPr>
              <a:t>Android Manifest</a:t>
            </a:r>
          </a:p>
          <a:p>
            <a:pPr lvl="0" rtl="0">
              <a:spcBef>
                <a:spcPts val="0"/>
              </a:spcBef>
              <a:buNone/>
            </a:pPr>
            <a:endParaRPr sz="1600" dirty="0"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330200" rtl="0">
              <a:spcBef>
                <a:spcPts val="0"/>
              </a:spcBef>
              <a:buSzPct val="100000"/>
              <a:buFont typeface="Ubuntu"/>
              <a:buChar char="●"/>
            </a:pPr>
            <a:r>
              <a:rPr lang="en" sz="1600" dirty="0" err="1">
                <a:latin typeface="Kohinoor Telugu" charset="0"/>
                <a:ea typeface="Kohinoor Telugu" charset="0"/>
                <a:cs typeface="Kohinoor Telugu" charset="0"/>
                <a:sym typeface="Ubuntu"/>
              </a:rPr>
              <a:t>Gradle</a:t>
            </a:r>
            <a:endParaRPr lang="en" sz="1600" dirty="0"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endParaRPr sz="1600" dirty="0"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330200" rtl="0">
              <a:spcBef>
                <a:spcPts val="0"/>
              </a:spcBef>
              <a:buSzPct val="100000"/>
              <a:buFont typeface="Ubuntu"/>
              <a:buChar char="●"/>
            </a:pPr>
            <a:r>
              <a:rPr lang="en" sz="1600" dirty="0">
                <a:latin typeface="Kohinoor Telugu" charset="0"/>
                <a:ea typeface="Kohinoor Telugu" charset="0"/>
                <a:cs typeface="Kohinoor Telugu" charset="0"/>
                <a:sym typeface="Ubuntu"/>
              </a:rPr>
              <a:t>Resources</a:t>
            </a:r>
          </a:p>
          <a:p>
            <a:pPr lvl="0" rtl="0">
              <a:spcBef>
                <a:spcPts val="0"/>
              </a:spcBef>
              <a:buNone/>
            </a:pPr>
            <a:endParaRPr sz="1600" dirty="0"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330200" rtl="0">
              <a:spcBef>
                <a:spcPts val="0"/>
              </a:spcBef>
              <a:buSzPct val="100000"/>
              <a:buFont typeface="Ubuntu"/>
              <a:buChar char="●"/>
            </a:pPr>
            <a:r>
              <a:rPr lang="en" sz="1600" dirty="0">
                <a:latin typeface="Kohinoor Telugu" charset="0"/>
                <a:ea typeface="Kohinoor Telugu" charset="0"/>
                <a:cs typeface="Kohinoor Telugu" charset="0"/>
                <a:sym typeface="Ubuntu"/>
              </a:rPr>
              <a:t>Run the app on Emulator and real devices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accent6"/>
                </a:solidFill>
                <a:latin typeface="Kohinoor Telugu" charset="0"/>
                <a:ea typeface="Kohinoor Telugu" charset="0"/>
                <a:cs typeface="Kohinoor Telugu" charset="0"/>
              </a:rPr>
              <a:t>Exercise #1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Create and Run your first application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299" y="845649"/>
            <a:ext cx="2379823" cy="4248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 idx="4294967295"/>
          </p:nvPr>
        </p:nvSpPr>
        <p:spPr>
          <a:xfrm>
            <a:off x="237650" y="405425"/>
            <a:ext cx="8222100" cy="123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EFEFEF"/>
                </a:solidFill>
                <a:latin typeface="Kohinoor Telugu" charset="0"/>
                <a:ea typeface="Kohinoor Telugu" charset="0"/>
                <a:cs typeface="Kohinoor Telugu" charset="0"/>
                <a:sym typeface="Courier New"/>
              </a:rPr>
              <a:t>Day 1 </a:t>
            </a:r>
            <a:r>
              <a:rPr lang="en" sz="2400" dirty="0">
                <a:latin typeface="Kohinoor Telugu" charset="0"/>
                <a:ea typeface="Kohinoor Telugu" charset="0"/>
                <a:cs typeface="Kohinoor Telugu" charset="0"/>
                <a:sym typeface="Ubuntu"/>
              </a:rPr>
              <a:t> </a:t>
            </a:r>
            <a:r>
              <a:rPr lang="en" sz="2400" dirty="0">
                <a:latin typeface="Kohinoor Telugu" charset="0"/>
                <a:ea typeface="Kohinoor Telugu" charset="0"/>
                <a:cs typeface="Kohinoor Telugu" charset="0"/>
              </a:rPr>
              <a:t>   </a:t>
            </a:r>
            <a:br>
              <a:rPr lang="en" sz="2400" dirty="0">
                <a:latin typeface="Kohinoor Telugu" charset="0"/>
                <a:ea typeface="Kohinoor Telugu" charset="0"/>
                <a:cs typeface="Kohinoor Telugu" charset="0"/>
              </a:rPr>
            </a:br>
            <a:r>
              <a:rPr lang="en" sz="4000" dirty="0">
                <a:latin typeface="Kohinoor Telugu" charset="0"/>
                <a:ea typeface="Kohinoor Telugu" charset="0"/>
                <a:cs typeface="Kohinoor Telugu" charset="0"/>
                <a:sym typeface="Ubuntu"/>
              </a:rPr>
              <a:t>Android Fundamentals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46900" y="1383250"/>
            <a:ext cx="215700" cy="16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594153" y="2030359"/>
            <a:ext cx="7915500" cy="22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Ubuntu"/>
              <a:buChar char="●"/>
            </a:pPr>
            <a:r>
              <a:rPr lang="en" sz="2400" b="1" dirty="0">
                <a:solidFill>
                  <a:srgbClr val="F3F3F3"/>
                </a:solidFill>
                <a:latin typeface="Kohinoor Telugu Semibold" charset="0"/>
                <a:ea typeface="Kohinoor Telugu Semibold" charset="0"/>
                <a:cs typeface="Kohinoor Telugu Semibold" charset="0"/>
                <a:sym typeface="Ubuntu"/>
              </a:rPr>
              <a:t>Introduction to Android and Android development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  <a:buFont typeface="Ubuntu"/>
              <a:buChar char="●"/>
            </a:pPr>
            <a:r>
              <a:rPr lang="en" dirty="0">
                <a:solidFill>
                  <a:srgbClr val="F3F3F3"/>
                </a:solidFill>
                <a:latin typeface="Kohinoor Telugu" charset="0"/>
                <a:ea typeface="Kohinoor Telugu" charset="0"/>
                <a:cs typeface="Kohinoor Telugu" charset="0"/>
                <a:sym typeface="Ubuntu"/>
              </a:rPr>
              <a:t>Building your first application 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228600">
              <a:buClr>
                <a:srgbClr val="F3F3F3"/>
              </a:buClr>
              <a:buFont typeface="Ubuntu"/>
              <a:buChar char="●"/>
            </a:pPr>
            <a:r>
              <a:rPr lang="en-US" dirty="0">
                <a:solidFill>
                  <a:srgbClr val="F3F3F3"/>
                </a:solidFill>
                <a:latin typeface="Kohinoor Telugu" charset="0"/>
                <a:ea typeface="Kohinoor Telugu" charset="0"/>
                <a:cs typeface="Kohinoor Telugu" charset="0"/>
                <a:sym typeface="Ubuntu"/>
              </a:rPr>
              <a:t>Android application building blocks, Activity and it's lifecycle </a:t>
            </a:r>
          </a:p>
          <a:p>
            <a:pPr lvl="0"/>
            <a:endParaRPr lang="en-US" dirty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228600">
              <a:buClr>
                <a:srgbClr val="F3F3F3"/>
              </a:buClr>
              <a:buFont typeface="Ubuntu"/>
              <a:buChar char="●"/>
            </a:pPr>
            <a:r>
              <a:rPr lang="en-US" dirty="0" smtClean="0">
                <a:solidFill>
                  <a:srgbClr val="F3F3F3"/>
                </a:solidFill>
                <a:latin typeface="Kohinoor Telugu" charset="0"/>
                <a:ea typeface="Kohinoor Telugu" charset="0"/>
                <a:cs typeface="Kohinoor Telugu" charset="0"/>
                <a:sym typeface="Ubuntu"/>
              </a:rPr>
              <a:t>Percentage Calculator </a:t>
            </a:r>
            <a:r>
              <a:rPr lang="en-US" dirty="0">
                <a:solidFill>
                  <a:srgbClr val="F3F3F3"/>
                </a:solidFill>
                <a:latin typeface="Kohinoor Telugu" charset="0"/>
                <a:ea typeface="Kohinoor Telugu" charset="0"/>
                <a:cs typeface="Kohinoor Telugu" charset="0"/>
                <a:sym typeface="Ubuntu"/>
              </a:rPr>
              <a:t>Application. </a:t>
            </a:r>
            <a:endParaRPr lang="en-US" dirty="0" smtClean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228600">
              <a:buClr>
                <a:srgbClr val="F3F3F3"/>
              </a:buClr>
              <a:buFont typeface="Ubuntu"/>
              <a:buChar char="●"/>
            </a:pPr>
            <a:endParaRPr lang="en-US" dirty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228600">
              <a:buClr>
                <a:srgbClr val="F3F3F3"/>
              </a:buClr>
              <a:buFont typeface="Ubuntu"/>
              <a:buChar char="●"/>
            </a:pPr>
            <a:r>
              <a:rPr lang="en-US" dirty="0">
                <a:solidFill>
                  <a:srgbClr val="F3F3F3"/>
                </a:solidFill>
                <a:latin typeface="Kohinoor Telugu" charset="0"/>
                <a:ea typeface="Kohinoor Telugu" charset="0"/>
                <a:cs typeface="Kohinoor Telugu" charset="0"/>
                <a:sym typeface="Ubuntu"/>
              </a:rPr>
              <a:t>Assignment-1 Multiplication App. 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0967" y="-70338"/>
            <a:ext cx="9505741" cy="53256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hape 67"/>
          <p:cNvSpPr txBox="1">
            <a:spLocks noGrp="1"/>
          </p:cNvSpPr>
          <p:nvPr>
            <p:ph type="title" idx="4294967295"/>
          </p:nvPr>
        </p:nvSpPr>
        <p:spPr>
          <a:xfrm>
            <a:off x="237650" y="405425"/>
            <a:ext cx="8222100" cy="123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EFEFEF"/>
                </a:solidFill>
                <a:latin typeface="Kohinoor Telugu" charset="0"/>
                <a:ea typeface="Kohinoor Telugu" charset="0"/>
                <a:cs typeface="Kohinoor Telugu" charset="0"/>
                <a:sym typeface="Courier New"/>
              </a:rPr>
              <a:t>Day 1 </a:t>
            </a:r>
            <a:r>
              <a:rPr lang="en" sz="2400" dirty="0">
                <a:latin typeface="Kohinoor Telugu" charset="0"/>
                <a:ea typeface="Kohinoor Telugu" charset="0"/>
                <a:cs typeface="Kohinoor Telugu" charset="0"/>
                <a:sym typeface="Ubuntu"/>
              </a:rPr>
              <a:t> </a:t>
            </a:r>
            <a:r>
              <a:rPr lang="en" sz="2400" dirty="0">
                <a:latin typeface="Kohinoor Telugu" charset="0"/>
                <a:ea typeface="Kohinoor Telugu" charset="0"/>
                <a:cs typeface="Kohinoor Telugu" charset="0"/>
              </a:rPr>
              <a:t>   </a:t>
            </a:r>
            <a:br>
              <a:rPr lang="en" sz="2400" dirty="0">
                <a:latin typeface="Kohinoor Telugu" charset="0"/>
                <a:ea typeface="Kohinoor Telugu" charset="0"/>
                <a:cs typeface="Kohinoor Telugu" charset="0"/>
              </a:rPr>
            </a:br>
            <a:r>
              <a:rPr lang="en" sz="4000" dirty="0">
                <a:latin typeface="Kohinoor Telugu" charset="0"/>
                <a:ea typeface="Kohinoor Telugu" charset="0"/>
                <a:cs typeface="Kohinoor Telugu" charset="0"/>
                <a:sym typeface="Ubuntu"/>
              </a:rPr>
              <a:t>Android Fundamentals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46900" y="1383250"/>
            <a:ext cx="215700" cy="16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544250" y="2120788"/>
            <a:ext cx="7915500" cy="22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Ubuntu"/>
              <a:buChar char="●"/>
            </a:pPr>
            <a:r>
              <a:rPr lang="en" strike="sngStrike" dirty="0">
                <a:solidFill>
                  <a:srgbClr val="F3F3F3"/>
                </a:solidFill>
                <a:latin typeface="Kohinoor Telugu" charset="0"/>
                <a:ea typeface="Kohinoor Telugu" charset="0"/>
                <a:cs typeface="Kohinoor Telugu" charset="0"/>
                <a:sym typeface="Ubuntu"/>
              </a:rPr>
              <a:t>Introduction to Android and Android development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  <a:buFont typeface="Ubuntu"/>
              <a:buChar char="●"/>
            </a:pPr>
            <a:r>
              <a:rPr lang="en" strike="sngStrike" dirty="0">
                <a:solidFill>
                  <a:srgbClr val="F3F3F3"/>
                </a:solidFill>
                <a:latin typeface="Kohinoor Telugu" charset="0"/>
                <a:ea typeface="Kohinoor Telugu" charset="0"/>
                <a:cs typeface="Kohinoor Telugu" charset="0"/>
                <a:sym typeface="Ubuntu"/>
              </a:rPr>
              <a:t>Building your first application 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  <a:buFont typeface="Ubuntu"/>
              <a:buChar char="●"/>
            </a:pPr>
            <a:r>
              <a:rPr lang="en" sz="2600" dirty="0">
                <a:solidFill>
                  <a:srgbClr val="F3F3F3"/>
                </a:solidFill>
                <a:latin typeface="Kohinoor Telugu" charset="0"/>
                <a:ea typeface="Kohinoor Telugu" charset="0"/>
                <a:cs typeface="Kohinoor Telugu" charset="0"/>
                <a:sym typeface="Ubuntu"/>
              </a:rPr>
              <a:t>Android application building blocks, Activity and it's lifecycle 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  <a:buFont typeface="Ubuntu"/>
              <a:buChar char="●"/>
            </a:pPr>
            <a:r>
              <a:rPr lang="en-US" dirty="0" smtClean="0">
                <a:solidFill>
                  <a:srgbClr val="F3F3F3"/>
                </a:solidFill>
                <a:latin typeface="Kohinoor Telugu" charset="0"/>
                <a:ea typeface="Kohinoor Telugu" charset="0"/>
                <a:cs typeface="Kohinoor Telugu" charset="0"/>
                <a:sym typeface="Ubuntu"/>
              </a:rPr>
              <a:t>Percentage Application.</a:t>
            </a:r>
            <a:endParaRPr lang="en" dirty="0" smtClean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  <a:buFont typeface="Ubuntu"/>
              <a:buChar char="●"/>
            </a:pPr>
            <a:r>
              <a:rPr lang="en-US" dirty="0" smtClean="0">
                <a:solidFill>
                  <a:srgbClr val="F3F3F3"/>
                </a:solidFill>
                <a:latin typeface="Kohinoor Telugu" charset="0"/>
                <a:ea typeface="Kohinoor Telugu" charset="0"/>
                <a:cs typeface="Kohinoor Telugu" charset="0"/>
                <a:sym typeface="Ubuntu"/>
              </a:rPr>
              <a:t>Assignment-1 Multiplication App. </a:t>
            </a:r>
            <a:endParaRPr lang="en" dirty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775819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68253" y="0"/>
            <a:ext cx="6375748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849" y="94043"/>
            <a:ext cx="4321479" cy="49554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4847" y="601588"/>
            <a:ext cx="25170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>
                <a:solidFill>
                  <a:srgbClr val="FFFFFF"/>
                </a:solidFill>
                <a:latin typeface="Roboto" charset="0"/>
                <a:ea typeface="Roboto"/>
                <a:cs typeface="Roboto"/>
                <a:sym typeface="Roboto"/>
              </a:rPr>
              <a:t>The Activity Lifecycle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46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65198" y="914135"/>
            <a:ext cx="83031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dirty="0">
                <a:latin typeface="Kohinoor Telugu" charset="0"/>
                <a:ea typeface="Kohinoor Telugu" charset="0"/>
                <a:cs typeface="Kohinoor Telugu" charset="0"/>
              </a:rPr>
              <a:t/>
            </a:r>
            <a:br>
              <a:rPr lang="en" sz="1200" dirty="0">
                <a:latin typeface="Kohinoor Telugu" charset="0"/>
                <a:ea typeface="Kohinoor Telugu" charset="0"/>
                <a:cs typeface="Kohinoor Telugu" charset="0"/>
              </a:rPr>
            </a:br>
            <a:endParaRPr lang="en" sz="1200" dirty="0">
              <a:latin typeface="Kohinoor Telugu" charset="0"/>
              <a:ea typeface="Kohinoor Telugu" charset="0"/>
              <a:cs typeface="Kohinoor Telugu" charset="0"/>
            </a:endParaRPr>
          </a:p>
          <a:p>
            <a:r>
              <a:rPr lang="en" dirty="0" smtClean="0">
                <a:latin typeface="Roboto" charset="0"/>
              </a:rPr>
              <a:t>Activity Lifecycle</a:t>
            </a:r>
            <a:r>
              <a:rPr lang="en-US" dirty="0" smtClean="0">
                <a:latin typeface="Roboto" charset="0"/>
              </a:rPr>
              <a:t> Demo</a:t>
            </a:r>
            <a:br>
              <a:rPr lang="en-US" dirty="0" smtClean="0">
                <a:latin typeface="Roboto" charset="0"/>
              </a:rPr>
            </a:br>
            <a:endParaRPr lang="en" dirty="0">
              <a:latin typeface="Robot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260" y="3494761"/>
            <a:ext cx="9216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Roboto" charset="0"/>
                <a:ea typeface="Roboto"/>
                <a:cs typeface="Roboto"/>
                <a:sym typeface="Roboto"/>
              </a:rPr>
              <a:t>Will add a dialog message &amp; counter to each callback </a:t>
            </a:r>
            <a:r>
              <a:rPr lang="en-US" sz="1800" dirty="0">
                <a:solidFill>
                  <a:schemeClr val="lt1"/>
                </a:solidFill>
                <a:latin typeface="Roboto" charset="0"/>
                <a:ea typeface="Roboto"/>
                <a:cs typeface="Roboto"/>
                <a:sym typeface="Roboto"/>
              </a:rPr>
              <a:t>methods used during the </a:t>
            </a:r>
            <a:r>
              <a:rPr lang="en-US" sz="1800" dirty="0" smtClean="0">
                <a:solidFill>
                  <a:schemeClr val="lt1"/>
                </a:solidFill>
                <a:latin typeface="Roboto" charset="0"/>
                <a:ea typeface="Roboto"/>
                <a:cs typeface="Roboto"/>
                <a:sym typeface="Roboto"/>
              </a:rPr>
              <a:t>activity lifecycle.</a:t>
            </a:r>
            <a:endParaRPr lang="en-US" sz="1800" dirty="0">
              <a:solidFill>
                <a:schemeClr val="lt1"/>
              </a:solidFill>
              <a:latin typeface="Roboto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49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accent6"/>
                </a:solidFill>
                <a:latin typeface="Kohinoor Telugu" charset="0"/>
                <a:ea typeface="Kohinoor Telugu" charset="0"/>
                <a:cs typeface="Kohinoor Telugu" charset="0"/>
              </a:rPr>
              <a:t>Exercise #1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Create and Run your first application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6" r="9467"/>
          <a:stretch/>
        </p:blipFill>
        <p:spPr>
          <a:xfrm>
            <a:off x="3269292" y="809570"/>
            <a:ext cx="1929009" cy="3795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134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0967" y="-70338"/>
            <a:ext cx="9505741" cy="53256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hape 67"/>
          <p:cNvSpPr txBox="1">
            <a:spLocks noGrp="1"/>
          </p:cNvSpPr>
          <p:nvPr>
            <p:ph type="title" idx="4294967295"/>
          </p:nvPr>
        </p:nvSpPr>
        <p:spPr>
          <a:xfrm>
            <a:off x="237650" y="405425"/>
            <a:ext cx="8222100" cy="123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EFEFEF"/>
                </a:solidFill>
                <a:latin typeface="Kohinoor Telugu" charset="0"/>
                <a:ea typeface="Kohinoor Telugu" charset="0"/>
                <a:cs typeface="Kohinoor Telugu" charset="0"/>
                <a:sym typeface="Courier New"/>
              </a:rPr>
              <a:t>Day 1 </a:t>
            </a:r>
            <a:r>
              <a:rPr lang="en" sz="2400" dirty="0">
                <a:latin typeface="Kohinoor Telugu" charset="0"/>
                <a:ea typeface="Kohinoor Telugu" charset="0"/>
                <a:cs typeface="Kohinoor Telugu" charset="0"/>
                <a:sym typeface="Ubuntu"/>
              </a:rPr>
              <a:t> </a:t>
            </a:r>
            <a:r>
              <a:rPr lang="en" sz="2400" dirty="0">
                <a:latin typeface="Kohinoor Telugu" charset="0"/>
                <a:ea typeface="Kohinoor Telugu" charset="0"/>
                <a:cs typeface="Kohinoor Telugu" charset="0"/>
              </a:rPr>
              <a:t>   </a:t>
            </a:r>
            <a:br>
              <a:rPr lang="en" sz="2400" dirty="0">
                <a:latin typeface="Kohinoor Telugu" charset="0"/>
                <a:ea typeface="Kohinoor Telugu" charset="0"/>
                <a:cs typeface="Kohinoor Telugu" charset="0"/>
              </a:rPr>
            </a:br>
            <a:r>
              <a:rPr lang="en" sz="4000" dirty="0">
                <a:latin typeface="Kohinoor Telugu" charset="0"/>
                <a:ea typeface="Kohinoor Telugu" charset="0"/>
                <a:cs typeface="Kohinoor Telugu" charset="0"/>
                <a:sym typeface="Ubuntu"/>
              </a:rPr>
              <a:t>Android Fundamentals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46900" y="1383250"/>
            <a:ext cx="215700" cy="16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544250" y="2120788"/>
            <a:ext cx="7915500" cy="22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Ubuntu"/>
              <a:buChar char="●"/>
            </a:pPr>
            <a:r>
              <a:rPr lang="en" strike="sngStrike" dirty="0">
                <a:solidFill>
                  <a:srgbClr val="F3F3F3"/>
                </a:solidFill>
                <a:latin typeface="Kohinoor Telugu" charset="0"/>
                <a:ea typeface="Kohinoor Telugu" charset="0"/>
                <a:cs typeface="Kohinoor Telugu" charset="0"/>
                <a:sym typeface="Ubuntu"/>
              </a:rPr>
              <a:t>Introduction to Android and Android development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  <a:buFont typeface="Ubuntu"/>
              <a:buChar char="●"/>
            </a:pPr>
            <a:r>
              <a:rPr lang="en" strike="sngStrike" dirty="0">
                <a:solidFill>
                  <a:srgbClr val="F3F3F3"/>
                </a:solidFill>
                <a:latin typeface="Kohinoor Telugu" charset="0"/>
                <a:ea typeface="Kohinoor Telugu" charset="0"/>
                <a:cs typeface="Kohinoor Telugu" charset="0"/>
                <a:sym typeface="Ubuntu"/>
              </a:rPr>
              <a:t>Building your first application 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  <a:buFont typeface="Ubuntu"/>
              <a:buChar char="●"/>
            </a:pPr>
            <a:r>
              <a:rPr lang="en" strike="sngStrike" dirty="0">
                <a:solidFill>
                  <a:srgbClr val="F3F3F3"/>
                </a:solidFill>
                <a:latin typeface="Kohinoor Telugu" charset="0"/>
                <a:ea typeface="Kohinoor Telugu" charset="0"/>
                <a:cs typeface="Kohinoor Telugu" charset="0"/>
                <a:sym typeface="Ubuntu"/>
              </a:rPr>
              <a:t>Android application building blocks, Activity and it's lifecycle 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  <a:buFont typeface="Ubuntu"/>
              <a:buChar char="●"/>
            </a:pPr>
            <a:r>
              <a:rPr lang="en-US" sz="2600" dirty="0">
                <a:solidFill>
                  <a:srgbClr val="F3F3F3"/>
                </a:solidFill>
                <a:latin typeface="Kohinoor Telugu" charset="0"/>
                <a:ea typeface="Kohinoor Telugu" charset="0"/>
                <a:cs typeface="Kohinoor Telugu" charset="0"/>
                <a:sym typeface="Ubuntu"/>
              </a:rPr>
              <a:t>Percentage Application.</a:t>
            </a:r>
            <a:endParaRPr lang="en" sz="2600" dirty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  <a:buFont typeface="Ubuntu"/>
              <a:buChar char="●"/>
            </a:pPr>
            <a:r>
              <a:rPr lang="en-US" dirty="0" smtClean="0">
                <a:solidFill>
                  <a:srgbClr val="F3F3F3"/>
                </a:solidFill>
                <a:latin typeface="Kohinoor Telugu" charset="0"/>
                <a:ea typeface="Kohinoor Telugu" charset="0"/>
                <a:cs typeface="Kohinoor Telugu" charset="0"/>
                <a:sym typeface="Ubuntu"/>
              </a:rPr>
              <a:t>Assignment-1 Multiplication App. </a:t>
            </a:r>
            <a:endParaRPr lang="en" dirty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057333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accent6"/>
                </a:solidFill>
                <a:latin typeface="Kohinoor Telugu" charset="0"/>
                <a:ea typeface="Kohinoor Telugu" charset="0"/>
                <a:cs typeface="Kohinoor Telugu" charset="0"/>
              </a:rPr>
              <a:t>Exercise #1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Create and Run your first application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6" r="9467"/>
          <a:stretch/>
        </p:blipFill>
        <p:spPr>
          <a:xfrm>
            <a:off x="3269292" y="809570"/>
            <a:ext cx="1929009" cy="3795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5761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chemeClr val="accent6"/>
                </a:solidFill>
                <a:latin typeface="Kohinoor Telugu" charset="0"/>
                <a:ea typeface="Kohinoor Telugu" charset="0"/>
                <a:cs typeface="Kohinoor Telugu" charset="0"/>
              </a:rPr>
              <a:t>Demo</a:t>
            </a:r>
            <a:r>
              <a:rPr lang="en" sz="1400" b="1" dirty="0" smtClean="0">
                <a:solidFill>
                  <a:schemeClr val="accent6"/>
                </a:solidFill>
                <a:latin typeface="Kohinoor Telugu" charset="0"/>
                <a:ea typeface="Kohinoor Telugu" charset="0"/>
                <a:cs typeface="Kohinoor Telugu" charset="0"/>
              </a:rPr>
              <a:t> #</a:t>
            </a:r>
            <a:r>
              <a:rPr lang="en-US" sz="1400" b="1" dirty="0" smtClean="0">
                <a:solidFill>
                  <a:schemeClr val="accent6"/>
                </a:solidFill>
                <a:latin typeface="Kohinoor Telugu" charset="0"/>
                <a:ea typeface="Kohinoor Telugu" charset="0"/>
                <a:cs typeface="Kohinoor Telugu" charset="0"/>
              </a:rPr>
              <a:t>2</a:t>
            </a:r>
            <a:endParaRPr lang="en" sz="1400" b="1" dirty="0">
              <a:solidFill>
                <a:schemeClr val="accent6"/>
              </a:solidFill>
              <a:latin typeface="Kohinoor Telugu" charset="0"/>
              <a:ea typeface="Kohinoor Telugu" charset="0"/>
              <a:cs typeface="Kohinoor Telugu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Create and Run your first application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92" y="1116855"/>
            <a:ext cx="1929009" cy="3180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48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  <a:latin typeface="Kohinoor Telugu" charset="0"/>
                <a:ea typeface="Kohinoor Telugu" charset="0"/>
                <a:cs typeface="Kohinoor Telugu" charset="0"/>
              </a:rPr>
              <a:t>Introduction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>
                <a:solidFill>
                  <a:schemeClr val="accent4"/>
                </a:solidFill>
                <a:latin typeface="Kohinoor Telugu" charset="0"/>
                <a:ea typeface="Kohinoor Telugu" charset="0"/>
                <a:cs typeface="Kohinoor Telugu" charset="0"/>
              </a:rPr>
              <a:t>What’s Android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Android Platform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Android versions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Apps development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Development environment</a:t>
            </a:r>
          </a:p>
        </p:txBody>
      </p:sp>
      <p:pic>
        <p:nvPicPr>
          <p:cNvPr id="76" name="Shape 76" descr="nexu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174" y="115624"/>
            <a:ext cx="1842849" cy="3548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 descr="wea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3273" y="115623"/>
            <a:ext cx="1054850" cy="215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table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2400" y="210294"/>
            <a:ext cx="1607200" cy="23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 descr="tv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4725" y="2853925"/>
            <a:ext cx="2083275" cy="21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 descr="car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4575" y="3746624"/>
            <a:ext cx="1842850" cy="115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What’s Android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/>
              <a:t>Android Platform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Android versions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Apps development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Development environment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87" name="Shape 87" descr="android-stack_2x.p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5243" y="0"/>
            <a:ext cx="349293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Introduction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chemeClr val="accent4"/>
                </a:solidFill>
              </a:rPr>
              <a:t>What’s Android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Android Platform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600" dirty="0">
                <a:hlinkClick r:id="rId3"/>
              </a:rPr>
              <a:t>Android versions</a:t>
            </a:r>
            <a:endParaRPr lang="en" sz="2600"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Apps development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Development environment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aphicFrame>
        <p:nvGraphicFramePr>
          <p:cNvPr id="94" name="Shape 94"/>
          <p:cNvGraphicFramePr/>
          <p:nvPr/>
        </p:nvGraphicFramePr>
        <p:xfrm>
          <a:off x="3905400" y="124575"/>
          <a:ext cx="4817400" cy="4792585"/>
        </p:xfrm>
        <a:graphic>
          <a:graphicData uri="http://schemas.openxmlformats.org/drawingml/2006/table">
            <a:tbl>
              <a:tblPr>
                <a:noFill/>
                <a:tableStyleId>{D538DCEA-2C86-4AB7-8118-51DDACEACD4D}</a:tableStyleId>
              </a:tblPr>
              <a:tblGrid>
                <a:gridCol w="1605800"/>
                <a:gridCol w="1605800"/>
                <a:gridCol w="1605800"/>
              </a:tblGrid>
              <a:tr h="403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Code name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Version Number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API Level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45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Cupcake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1.5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6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Donut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1.6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</a:t>
                      </a:r>
                    </a:p>
                  </a:txBody>
                  <a:tcPr marL="91425" marR="91425" marT="91425" marB="91425"/>
                </a:tc>
              </a:tr>
              <a:tr h="311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Eclair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2.0 – 2.1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5–7</a:t>
                      </a:r>
                    </a:p>
                  </a:txBody>
                  <a:tcPr marL="91425" marR="91425" marT="91425" marB="91425"/>
                </a:tc>
              </a:tr>
              <a:tr h="3499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Froyo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2.2 – 2.2.3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8</a:t>
                      </a:r>
                    </a:p>
                  </a:txBody>
                  <a:tcPr marL="91425" marR="91425" marT="91425" marB="91425"/>
                </a:tc>
              </a:tr>
              <a:tr h="311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Gingerbread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2.3 – 2.3.7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9–10</a:t>
                      </a:r>
                    </a:p>
                  </a:txBody>
                  <a:tcPr marL="91425" marR="91425" marT="91425" marB="91425"/>
                </a:tc>
              </a:tr>
              <a:tr h="311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Honeycomb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3.0 – 3.2.6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11–13</a:t>
                      </a:r>
                    </a:p>
                  </a:txBody>
                  <a:tcPr marL="91425" marR="91425" marT="91425" marB="91425"/>
                </a:tc>
              </a:tr>
              <a:tr h="311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Ice Cream Sandwich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4.0 – 4.0.4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14–15</a:t>
                      </a:r>
                    </a:p>
                  </a:txBody>
                  <a:tcPr marL="91425" marR="91425" marT="91425" marB="91425"/>
                </a:tc>
              </a:tr>
              <a:tr h="311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Jelly Bean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4.1 – 4.3.1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16–18</a:t>
                      </a:r>
                    </a:p>
                  </a:txBody>
                  <a:tcPr marL="91425" marR="91425" marT="91425" marB="91425"/>
                </a:tc>
              </a:tr>
              <a:tr h="311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KitKat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4.4 – 4.4.4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19–20</a:t>
                      </a:r>
                    </a:p>
                  </a:txBody>
                  <a:tcPr marL="91425" marR="91425" marT="91425" marB="91425"/>
                </a:tc>
              </a:tr>
              <a:tr h="311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Lollipop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5.0 – 5.1.1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21–22</a:t>
                      </a:r>
                    </a:p>
                  </a:txBody>
                  <a:tcPr marL="91425" marR="91425" marT="91425" marB="91425"/>
                </a:tc>
              </a:tr>
              <a:tr h="311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Marshmallow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6.0 – 6.0.1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23</a:t>
                      </a:r>
                    </a:p>
                  </a:txBody>
                  <a:tcPr marL="91425" marR="91425" marT="91425" marB="91425"/>
                </a:tc>
              </a:tr>
              <a:tr h="311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Nougat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7.0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dirty="0"/>
                        <a:t>24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Introduction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What’s Android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Android Platform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Android versions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Apps development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Development environment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036925" y="1216650"/>
            <a:ext cx="37785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" sz="1800">
                <a:solidFill>
                  <a:srgbClr val="666666"/>
                </a:solidFill>
              </a:rPr>
              <a:t>Java programming language</a:t>
            </a:r>
          </a:p>
          <a:p>
            <a:pPr marL="457200" lvl="0" indent="-3429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" sz="1800">
                <a:solidFill>
                  <a:srgbClr val="666666"/>
                </a:solidFill>
              </a:rPr>
              <a:t>Android framework (API)</a:t>
            </a:r>
          </a:p>
          <a:p>
            <a:pPr marL="457200" lvl="0" indent="-3429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" sz="1800">
                <a:solidFill>
                  <a:srgbClr val="666666"/>
                </a:solidFill>
              </a:rPr>
              <a:t>C/C++</a:t>
            </a:r>
          </a:p>
          <a:p>
            <a:pPr marL="457200" lvl="0" indent="-3429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" sz="1800">
                <a:solidFill>
                  <a:srgbClr val="666666"/>
                </a:solidFill>
              </a:rPr>
              <a:t>Kotlin </a:t>
            </a:r>
            <a:r>
              <a:rPr lang="en" sz="1400" baseline="30000">
                <a:solidFill>
                  <a:srgbClr val="FF0000"/>
                </a:solidFill>
              </a:rPr>
              <a:t>“new”</a:t>
            </a:r>
            <a:r>
              <a:rPr lang="en" sz="1400">
                <a:solidFill>
                  <a:srgbClr val="66666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Introduction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4"/>
                </a:solidFill>
              </a:rPr>
              <a:t>What’s Android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Android Platform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Android versions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Apps development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Dev. environment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036925" y="1216650"/>
            <a:ext cx="37785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" sz="1800">
                <a:solidFill>
                  <a:srgbClr val="666666"/>
                </a:solidFill>
              </a:rPr>
              <a:t>Android Studio 2.2</a:t>
            </a:r>
          </a:p>
          <a:p>
            <a:pPr marL="457200" lvl="0" indent="-3429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" sz="1800">
                <a:solidFill>
                  <a:srgbClr val="666666"/>
                </a:solidFill>
              </a:rPr>
              <a:t>Java openJDK 8</a:t>
            </a:r>
          </a:p>
          <a:p>
            <a:pPr marL="457200" lvl="0" indent="-342900" rtl="0">
              <a:spcBef>
                <a:spcPts val="0"/>
              </a:spcBef>
              <a:buClr>
                <a:srgbClr val="666666"/>
              </a:buClr>
              <a:buSzPct val="100000"/>
            </a:pPr>
            <a:r>
              <a:rPr lang="en" sz="1800">
                <a:solidFill>
                  <a:srgbClr val="666666"/>
                </a:solidFill>
              </a:rPr>
              <a:t>Android SDK 24+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00967" y="-70338"/>
            <a:ext cx="9505741" cy="53256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hape 67"/>
          <p:cNvSpPr txBox="1">
            <a:spLocks noGrp="1"/>
          </p:cNvSpPr>
          <p:nvPr>
            <p:ph type="title" idx="4294967295"/>
          </p:nvPr>
        </p:nvSpPr>
        <p:spPr>
          <a:xfrm>
            <a:off x="237650" y="405425"/>
            <a:ext cx="8222100" cy="123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EFEFEF"/>
                </a:solidFill>
                <a:latin typeface="Kohinoor Telugu" charset="0"/>
                <a:ea typeface="Kohinoor Telugu" charset="0"/>
                <a:cs typeface="Kohinoor Telugu" charset="0"/>
                <a:sym typeface="Courier New"/>
              </a:rPr>
              <a:t>Day 1 </a:t>
            </a:r>
            <a:r>
              <a:rPr lang="en" sz="2400" dirty="0">
                <a:latin typeface="Kohinoor Telugu" charset="0"/>
                <a:ea typeface="Kohinoor Telugu" charset="0"/>
                <a:cs typeface="Kohinoor Telugu" charset="0"/>
                <a:sym typeface="Ubuntu"/>
              </a:rPr>
              <a:t> </a:t>
            </a:r>
            <a:r>
              <a:rPr lang="en" sz="2400" dirty="0">
                <a:latin typeface="Kohinoor Telugu" charset="0"/>
                <a:ea typeface="Kohinoor Telugu" charset="0"/>
                <a:cs typeface="Kohinoor Telugu" charset="0"/>
              </a:rPr>
              <a:t>   </a:t>
            </a:r>
            <a:br>
              <a:rPr lang="en" sz="2400" dirty="0">
                <a:latin typeface="Kohinoor Telugu" charset="0"/>
                <a:ea typeface="Kohinoor Telugu" charset="0"/>
                <a:cs typeface="Kohinoor Telugu" charset="0"/>
              </a:rPr>
            </a:br>
            <a:r>
              <a:rPr lang="en" sz="4000" dirty="0">
                <a:latin typeface="Kohinoor Telugu" charset="0"/>
                <a:ea typeface="Kohinoor Telugu" charset="0"/>
                <a:cs typeface="Kohinoor Telugu" charset="0"/>
                <a:sym typeface="Ubuntu"/>
              </a:rPr>
              <a:t>Android Fundamentals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46900" y="1383250"/>
            <a:ext cx="215700" cy="16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544250" y="2120788"/>
            <a:ext cx="7915500" cy="2262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F3F3F3"/>
              </a:buClr>
              <a:buSzPct val="100000"/>
              <a:buFont typeface="Ubuntu"/>
              <a:buChar char="●"/>
            </a:pPr>
            <a:r>
              <a:rPr lang="en" strike="sngStrike" dirty="0">
                <a:solidFill>
                  <a:srgbClr val="F3F3F3"/>
                </a:solidFill>
                <a:latin typeface="Kohinoor Telugu" charset="0"/>
                <a:ea typeface="Kohinoor Telugu" charset="0"/>
                <a:cs typeface="Kohinoor Telugu" charset="0"/>
                <a:sym typeface="Ubuntu"/>
              </a:rPr>
              <a:t>Introduction to Android and Android development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  <a:buFont typeface="Ubuntu"/>
              <a:buChar char="●"/>
            </a:pPr>
            <a:r>
              <a:rPr lang="en" sz="2400" b="1" dirty="0">
                <a:solidFill>
                  <a:srgbClr val="F3F3F3"/>
                </a:solidFill>
                <a:latin typeface="Kohinoor Telugu" charset="0"/>
                <a:ea typeface="Kohinoor Telugu" charset="0"/>
                <a:cs typeface="Kohinoor Telugu" charset="0"/>
                <a:sym typeface="Ubuntu"/>
              </a:rPr>
              <a:t>Building your first application 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  <a:buFont typeface="Ubuntu"/>
              <a:buChar char="●"/>
            </a:pPr>
            <a:r>
              <a:rPr lang="en" dirty="0">
                <a:solidFill>
                  <a:srgbClr val="F3F3F3"/>
                </a:solidFill>
                <a:latin typeface="Kohinoor Telugu" charset="0"/>
                <a:ea typeface="Kohinoor Telugu" charset="0"/>
                <a:cs typeface="Kohinoor Telugu" charset="0"/>
                <a:sym typeface="Ubuntu"/>
              </a:rPr>
              <a:t>Android application building blocks, Activity and it's lifecycle 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  <a:buFont typeface="Ubuntu"/>
              <a:buChar char="●"/>
            </a:pPr>
            <a:r>
              <a:rPr lang="en-US" dirty="0" smtClean="0">
                <a:solidFill>
                  <a:srgbClr val="F3F3F3"/>
                </a:solidFill>
                <a:latin typeface="Kohinoor Telugu" charset="0"/>
                <a:ea typeface="Kohinoor Telugu" charset="0"/>
                <a:cs typeface="Kohinoor Telugu" charset="0"/>
                <a:sym typeface="Ubuntu"/>
              </a:rPr>
              <a:t>Percentage Application.</a:t>
            </a:r>
            <a:endParaRPr lang="en" dirty="0" smtClean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marL="457200" lvl="0" indent="-228600" rtl="0">
              <a:spcBef>
                <a:spcPts val="0"/>
              </a:spcBef>
              <a:buClr>
                <a:srgbClr val="F3F3F3"/>
              </a:buClr>
              <a:buFont typeface="Ubuntu"/>
              <a:buChar char="●"/>
            </a:pPr>
            <a:r>
              <a:rPr lang="en-US" dirty="0" smtClean="0">
                <a:solidFill>
                  <a:srgbClr val="F3F3F3"/>
                </a:solidFill>
                <a:latin typeface="Kohinoor Telugu" charset="0"/>
                <a:ea typeface="Kohinoor Telugu" charset="0"/>
                <a:cs typeface="Kohinoor Telugu" charset="0"/>
                <a:sym typeface="Ubuntu"/>
              </a:rPr>
              <a:t>Assignment-1 Multiplication App. </a:t>
            </a:r>
            <a:endParaRPr lang="en" dirty="0">
              <a:solidFill>
                <a:srgbClr val="F3F3F3"/>
              </a:solidFill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Kohinoor Telugu" charset="0"/>
              <a:ea typeface="Kohinoor Telugu" charset="0"/>
              <a:cs typeface="Kohinoor Telugu" charset="0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6654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83031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dirty="0">
                <a:latin typeface="Kohinoor Telugu" charset="0"/>
                <a:ea typeface="Kohinoor Telugu" charset="0"/>
                <a:cs typeface="Kohinoor Telugu" charset="0"/>
              </a:rPr>
              <a:t>Before building our first app, let’s </a:t>
            </a:r>
            <a:r>
              <a:rPr lang="en" sz="1200" dirty="0" smtClean="0">
                <a:latin typeface="Kohinoor Telugu" charset="0"/>
                <a:ea typeface="Kohinoor Telugu" charset="0"/>
                <a:cs typeface="Kohinoor Telugu" charset="0"/>
              </a:rPr>
              <a:t>have some</a:t>
            </a:r>
            <a:r>
              <a:rPr lang="en" sz="1200" dirty="0">
                <a:latin typeface="Kohinoor Telugu" charset="0"/>
                <a:ea typeface="Kohinoor Telugu" charset="0"/>
                <a:cs typeface="Kohinoor Telugu" charset="0"/>
              </a:rPr>
              <a:t/>
            </a:r>
            <a:br>
              <a:rPr lang="en" sz="1200" dirty="0">
                <a:latin typeface="Kohinoor Telugu" charset="0"/>
                <a:ea typeface="Kohinoor Telugu" charset="0"/>
                <a:cs typeface="Kohinoor Telugu" charset="0"/>
              </a:rPr>
            </a:br>
            <a:endParaRPr lang="en" sz="1200" dirty="0">
              <a:latin typeface="Kohinoor Telugu" charset="0"/>
              <a:ea typeface="Kohinoor Telugu" charset="0"/>
              <a:cs typeface="Kohinoor Telugu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Kohinoor Telugu" charset="0"/>
                <a:ea typeface="Kohinoor Telugu" charset="0"/>
                <a:cs typeface="Kohinoor Telugu" charset="0"/>
              </a:rPr>
              <a:t>Android 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463</Words>
  <Application>Microsoft Macintosh PowerPoint</Application>
  <PresentationFormat>On-screen Show (16:9)</PresentationFormat>
  <Paragraphs>176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Courier New</vt:lpstr>
      <vt:lpstr>Helvetica Neue</vt:lpstr>
      <vt:lpstr>Kohinoor Telugu</vt:lpstr>
      <vt:lpstr>Kohinoor Telugu Semibold</vt:lpstr>
      <vt:lpstr>Lato</vt:lpstr>
      <vt:lpstr>Roboto</vt:lpstr>
      <vt:lpstr>Ubuntu</vt:lpstr>
      <vt:lpstr>Material</vt:lpstr>
      <vt:lpstr>PowerPoint Presentation</vt:lpstr>
      <vt:lpstr> Day 1      Android Fundamentals</vt:lpstr>
      <vt:lpstr>Introduction</vt:lpstr>
      <vt:lpstr>Introduction</vt:lpstr>
      <vt:lpstr>Introduction</vt:lpstr>
      <vt:lpstr>Introduction</vt:lpstr>
      <vt:lpstr>Introduction</vt:lpstr>
      <vt:lpstr> Day 1      Android Fundamentals</vt:lpstr>
      <vt:lpstr>Before building our first app, let’s have some  Android 101</vt:lpstr>
      <vt:lpstr>Developer workflow </vt:lpstr>
      <vt:lpstr>Build process &amp; Android Package APK</vt:lpstr>
      <vt:lpstr>Project structure</vt:lpstr>
      <vt:lpstr>Android Manifest</vt:lpstr>
      <vt:lpstr>Gradle</vt:lpstr>
      <vt:lpstr>Resource files</vt:lpstr>
      <vt:lpstr>Android Studio 2.2+</vt:lpstr>
      <vt:lpstr>Android Emulator</vt:lpstr>
      <vt:lpstr>Demo #1 Hello, World!</vt:lpstr>
      <vt:lpstr>Exercise #1 Create and Run your first application</vt:lpstr>
      <vt:lpstr> Day 1      Android Fundamentals</vt:lpstr>
      <vt:lpstr>PowerPoint Presentation</vt:lpstr>
      <vt:lpstr>  Activity Lifecycle Demo </vt:lpstr>
      <vt:lpstr>Exercise #1 Create and Run your first application</vt:lpstr>
      <vt:lpstr> Day 1      Android Fundamentals</vt:lpstr>
      <vt:lpstr>Exercise #1 Create and Run your first application</vt:lpstr>
      <vt:lpstr>Demo #2 Create and Run your first application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Day 1      Android Fundamentals</dc:title>
  <cp:lastModifiedBy>منيره</cp:lastModifiedBy>
  <cp:revision>12</cp:revision>
  <dcterms:modified xsi:type="dcterms:W3CDTF">2017-09-18T17:35:28Z</dcterms:modified>
</cp:coreProperties>
</file>