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828" r:id="rId4"/>
  </p:sldMasterIdLst>
  <p:notesMasterIdLst>
    <p:notesMasterId r:id="rId51"/>
  </p:notesMasterIdLst>
  <p:handoutMasterIdLst>
    <p:handoutMasterId r:id="rId52"/>
  </p:handoutMasterIdLst>
  <p:sldIdLst>
    <p:sldId id="304" r:id="rId5"/>
    <p:sldId id="256" r:id="rId6"/>
    <p:sldId id="263" r:id="rId7"/>
    <p:sldId id="278" r:id="rId8"/>
    <p:sldId id="279" r:id="rId9"/>
    <p:sldId id="280" r:id="rId10"/>
    <p:sldId id="281" r:id="rId11"/>
    <p:sldId id="267" r:id="rId12"/>
    <p:sldId id="268" r:id="rId13"/>
    <p:sldId id="269" r:id="rId14"/>
    <p:sldId id="283" r:id="rId15"/>
    <p:sldId id="284" r:id="rId16"/>
    <p:sldId id="290" r:id="rId17"/>
    <p:sldId id="292" r:id="rId18"/>
    <p:sldId id="271" r:id="rId19"/>
    <p:sldId id="270" r:id="rId20"/>
    <p:sldId id="274" r:id="rId21"/>
    <p:sldId id="275" r:id="rId22"/>
    <p:sldId id="291" r:id="rId23"/>
    <p:sldId id="287" r:id="rId24"/>
    <p:sldId id="288" r:id="rId25"/>
    <p:sldId id="276" r:id="rId26"/>
    <p:sldId id="297" r:id="rId27"/>
    <p:sldId id="300" r:id="rId28"/>
    <p:sldId id="310" r:id="rId29"/>
    <p:sldId id="301" r:id="rId30"/>
    <p:sldId id="302" r:id="rId31"/>
    <p:sldId id="303" r:id="rId32"/>
    <p:sldId id="308" r:id="rId33"/>
    <p:sldId id="313" r:id="rId34"/>
    <p:sldId id="314" r:id="rId35"/>
    <p:sldId id="316" r:id="rId36"/>
    <p:sldId id="317" r:id="rId37"/>
    <p:sldId id="318" r:id="rId38"/>
    <p:sldId id="311" r:id="rId39"/>
    <p:sldId id="323" r:id="rId40"/>
    <p:sldId id="324" r:id="rId41"/>
    <p:sldId id="257" r:id="rId42"/>
    <p:sldId id="264" r:id="rId43"/>
    <p:sldId id="320" r:id="rId44"/>
    <p:sldId id="321" r:id="rId45"/>
    <p:sldId id="322" r:id="rId46"/>
    <p:sldId id="296" r:id="rId47"/>
    <p:sldId id="305" r:id="rId48"/>
    <p:sldId id="306" r:id="rId49"/>
    <p:sldId id="319"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2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71572" autoAdjust="0"/>
  </p:normalViewPr>
  <p:slideViewPr>
    <p:cSldViewPr snapToGrid="0">
      <p:cViewPr varScale="1">
        <p:scale>
          <a:sx n="59" d="100"/>
          <a:sy n="59" d="100"/>
        </p:scale>
        <p:origin x="96" y="82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diagrams/_rels/data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41.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364C56-0C4F-4E43-AB25-4F29BDE44837}"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de-AT"/>
        </a:p>
      </dgm:t>
    </dgm:pt>
    <dgm:pt modelId="{05DD6DED-08B9-4FF1-A1DB-7B0C1FC600C4}">
      <dgm:prSet phldrT="[Text]" custT="1"/>
      <dgm:spPr>
        <a:noFill/>
      </dgm:spPr>
      <dgm:t>
        <a:bodyPr/>
        <a:lstStyle/>
        <a:p>
          <a:r>
            <a:rPr lang="de-AT" sz="3600" noProof="0" dirty="0"/>
            <a:t>Effizienz einer Werbekampagne</a:t>
          </a:r>
        </a:p>
      </dgm:t>
    </dgm:pt>
    <dgm:pt modelId="{F35FF639-384A-4FD1-B556-7BD676D0DC26}" type="parTrans" cxnId="{0C1E3B1A-9D84-4C53-B6BD-7CA95D7852F0}">
      <dgm:prSet/>
      <dgm:spPr/>
      <dgm:t>
        <a:bodyPr/>
        <a:lstStyle/>
        <a:p>
          <a:endParaRPr lang="de-AT"/>
        </a:p>
      </dgm:t>
    </dgm:pt>
    <dgm:pt modelId="{B2D2AAF1-115A-4833-860D-66FC7E10452D}" type="sibTrans" cxnId="{0C1E3B1A-9D84-4C53-B6BD-7CA95D7852F0}">
      <dgm:prSet/>
      <dgm:spPr/>
      <dgm:t>
        <a:bodyPr/>
        <a:lstStyle/>
        <a:p>
          <a:endParaRPr lang="de-AT"/>
        </a:p>
      </dgm:t>
    </dgm:pt>
    <dgm:pt modelId="{F50AF164-02B4-41FC-866D-369478FE15F8}">
      <dgm:prSet phldrT="[Text]" custT="1"/>
      <dgm:spPr>
        <a:ln>
          <a:solidFill>
            <a:srgbClr val="0052C8"/>
          </a:solidFill>
        </a:ln>
      </dgm:spPr>
      <dgm:t>
        <a:bodyPr/>
        <a:lstStyle/>
        <a:p>
          <a:r>
            <a:rPr lang="de-AT" sz="2800" noProof="0" dirty="0"/>
            <a:t>Return On Marketing Investment ROMI = (Nettoumsatz – Produktionskosten – Werbekosten) / Werbekosten</a:t>
          </a:r>
        </a:p>
      </dgm:t>
    </dgm:pt>
    <dgm:pt modelId="{34B7AAFC-A25A-4566-ADE1-94BE0F1CF980}" type="parTrans" cxnId="{B5AEE72D-A5C1-4B65-9061-F3EEBC535DB0}">
      <dgm:prSet/>
      <dgm:spPr>
        <a:ln>
          <a:solidFill>
            <a:srgbClr val="0052C8"/>
          </a:solidFill>
        </a:ln>
      </dgm:spPr>
      <dgm:t>
        <a:bodyPr/>
        <a:lstStyle/>
        <a:p>
          <a:endParaRPr lang="de-AT"/>
        </a:p>
      </dgm:t>
    </dgm:pt>
    <dgm:pt modelId="{5A7A7EEA-7042-4A02-9B64-7D0DD385FFFD}" type="sibTrans" cxnId="{B5AEE72D-A5C1-4B65-9061-F3EEBC535DB0}">
      <dgm:prSet/>
      <dgm:spPr/>
      <dgm:t>
        <a:bodyPr/>
        <a:lstStyle/>
        <a:p>
          <a:endParaRPr lang="de-AT"/>
        </a:p>
      </dgm:t>
    </dgm:pt>
    <dgm:pt modelId="{8309E3B6-BA16-405C-8CE5-3A03A4E12AA8}">
      <dgm:prSet phldrT="[Text]" custT="1"/>
      <dgm:spPr>
        <a:ln>
          <a:solidFill>
            <a:srgbClr val="0052C8"/>
          </a:solidFill>
        </a:ln>
      </dgm:spPr>
      <dgm:t>
        <a:bodyPr/>
        <a:lstStyle/>
        <a:p>
          <a:r>
            <a:rPr lang="en-GB" sz="2800" dirty="0"/>
            <a:t>Return On Advertising Spend ROAS =</a:t>
          </a:r>
          <a:br>
            <a:rPr lang="en-GB" sz="2800" dirty="0"/>
          </a:br>
          <a:r>
            <a:rPr lang="en-GB" sz="2800" dirty="0"/>
            <a:t>(</a:t>
          </a:r>
          <a:r>
            <a:rPr lang="en-GB" sz="2800" dirty="0" err="1"/>
            <a:t>Reingewinn</a:t>
          </a:r>
          <a:r>
            <a:rPr lang="en-GB" sz="2800" dirty="0"/>
            <a:t> / </a:t>
          </a:r>
          <a:r>
            <a:rPr lang="en-GB" sz="2800" dirty="0" err="1"/>
            <a:t>Werbekosten</a:t>
          </a:r>
          <a:r>
            <a:rPr lang="en-GB" sz="2800" dirty="0"/>
            <a:t>) * 100</a:t>
          </a:r>
          <a:endParaRPr lang="de-AT" sz="2800" dirty="0"/>
        </a:p>
      </dgm:t>
    </dgm:pt>
    <dgm:pt modelId="{53749DBC-7AE8-4599-8124-E53962B398D8}" type="parTrans" cxnId="{A8AE095D-B4A3-4AE5-B3C0-424BE4EAF879}">
      <dgm:prSet/>
      <dgm:spPr>
        <a:ln>
          <a:solidFill>
            <a:srgbClr val="0052C8"/>
          </a:solidFill>
        </a:ln>
      </dgm:spPr>
      <dgm:t>
        <a:bodyPr/>
        <a:lstStyle/>
        <a:p>
          <a:endParaRPr lang="de-AT"/>
        </a:p>
      </dgm:t>
    </dgm:pt>
    <dgm:pt modelId="{C0B882A5-101E-40B9-AD43-2B69DC872D54}" type="sibTrans" cxnId="{A8AE095D-B4A3-4AE5-B3C0-424BE4EAF879}">
      <dgm:prSet/>
      <dgm:spPr/>
      <dgm:t>
        <a:bodyPr/>
        <a:lstStyle/>
        <a:p>
          <a:endParaRPr lang="de-AT"/>
        </a:p>
      </dgm:t>
    </dgm:pt>
    <dgm:pt modelId="{C9C7E375-BE04-4C92-B46B-7E8F704B58A4}" type="pres">
      <dgm:prSet presAssocID="{D7364C56-0C4F-4E43-AB25-4F29BDE44837}" presName="diagram" presStyleCnt="0">
        <dgm:presLayoutVars>
          <dgm:chPref val="1"/>
          <dgm:dir/>
          <dgm:animOne val="branch"/>
          <dgm:animLvl val="lvl"/>
          <dgm:resizeHandles/>
        </dgm:presLayoutVars>
      </dgm:prSet>
      <dgm:spPr/>
    </dgm:pt>
    <dgm:pt modelId="{C59A8505-4661-4582-A1B5-5626A703C451}" type="pres">
      <dgm:prSet presAssocID="{05DD6DED-08B9-4FF1-A1DB-7B0C1FC600C4}" presName="root" presStyleCnt="0"/>
      <dgm:spPr/>
    </dgm:pt>
    <dgm:pt modelId="{C43D0B02-A767-4062-B5EB-B81AC2D93653}" type="pres">
      <dgm:prSet presAssocID="{05DD6DED-08B9-4FF1-A1DB-7B0C1FC600C4}" presName="rootComposite" presStyleCnt="0"/>
      <dgm:spPr/>
    </dgm:pt>
    <dgm:pt modelId="{FF188AD0-98EE-418B-933E-D433E0DEE4A9}" type="pres">
      <dgm:prSet presAssocID="{05DD6DED-08B9-4FF1-A1DB-7B0C1FC600C4}" presName="rootText" presStyleLbl="node1" presStyleIdx="0" presStyleCnt="1" custScaleX="264211"/>
      <dgm:spPr/>
    </dgm:pt>
    <dgm:pt modelId="{B707C1DA-92B9-45BA-9664-938942A455BB}" type="pres">
      <dgm:prSet presAssocID="{05DD6DED-08B9-4FF1-A1DB-7B0C1FC600C4}" presName="rootConnector" presStyleLbl="node1" presStyleIdx="0" presStyleCnt="1"/>
      <dgm:spPr/>
    </dgm:pt>
    <dgm:pt modelId="{4E35827F-E148-40D0-8CC6-604945A246B6}" type="pres">
      <dgm:prSet presAssocID="{05DD6DED-08B9-4FF1-A1DB-7B0C1FC600C4}" presName="childShape" presStyleCnt="0"/>
      <dgm:spPr/>
    </dgm:pt>
    <dgm:pt modelId="{F9CE2574-467D-42A1-8ADE-F8E328E5EA58}" type="pres">
      <dgm:prSet presAssocID="{34B7AAFC-A25A-4566-ADE1-94BE0F1CF980}" presName="Name13" presStyleLbl="parChTrans1D2" presStyleIdx="0" presStyleCnt="2"/>
      <dgm:spPr/>
    </dgm:pt>
    <dgm:pt modelId="{BA3DF5A4-FC7B-41BC-AC29-45080679D3F8}" type="pres">
      <dgm:prSet presAssocID="{F50AF164-02B4-41FC-866D-369478FE15F8}" presName="childText" presStyleLbl="bgAcc1" presStyleIdx="0" presStyleCnt="2" custScaleX="344673">
        <dgm:presLayoutVars>
          <dgm:bulletEnabled val="1"/>
        </dgm:presLayoutVars>
      </dgm:prSet>
      <dgm:spPr/>
    </dgm:pt>
    <dgm:pt modelId="{1479CA87-3687-4990-8548-F57E86F2FE88}" type="pres">
      <dgm:prSet presAssocID="{53749DBC-7AE8-4599-8124-E53962B398D8}" presName="Name13" presStyleLbl="parChTrans1D2" presStyleIdx="1" presStyleCnt="2"/>
      <dgm:spPr/>
    </dgm:pt>
    <dgm:pt modelId="{B16B4D60-7B75-4F3A-A953-3E3887420533}" type="pres">
      <dgm:prSet presAssocID="{8309E3B6-BA16-405C-8CE5-3A03A4E12AA8}" presName="childText" presStyleLbl="bgAcc1" presStyleIdx="1" presStyleCnt="2" custScaleX="344673">
        <dgm:presLayoutVars>
          <dgm:bulletEnabled val="1"/>
        </dgm:presLayoutVars>
      </dgm:prSet>
      <dgm:spPr/>
    </dgm:pt>
  </dgm:ptLst>
  <dgm:cxnLst>
    <dgm:cxn modelId="{508DB409-D42E-48DD-AF64-FD5D543ADE69}" type="presOf" srcId="{05DD6DED-08B9-4FF1-A1DB-7B0C1FC600C4}" destId="{FF188AD0-98EE-418B-933E-D433E0DEE4A9}" srcOrd="0" destOrd="0" presId="urn:microsoft.com/office/officeart/2005/8/layout/hierarchy3"/>
    <dgm:cxn modelId="{0C1E3B1A-9D84-4C53-B6BD-7CA95D7852F0}" srcId="{D7364C56-0C4F-4E43-AB25-4F29BDE44837}" destId="{05DD6DED-08B9-4FF1-A1DB-7B0C1FC600C4}" srcOrd="0" destOrd="0" parTransId="{F35FF639-384A-4FD1-B556-7BD676D0DC26}" sibTransId="{B2D2AAF1-115A-4833-860D-66FC7E10452D}"/>
    <dgm:cxn modelId="{B5AEE72D-A5C1-4B65-9061-F3EEBC535DB0}" srcId="{05DD6DED-08B9-4FF1-A1DB-7B0C1FC600C4}" destId="{F50AF164-02B4-41FC-866D-369478FE15F8}" srcOrd="0" destOrd="0" parTransId="{34B7AAFC-A25A-4566-ADE1-94BE0F1CF980}" sibTransId="{5A7A7EEA-7042-4A02-9B64-7D0DD385FFFD}"/>
    <dgm:cxn modelId="{A8AE095D-B4A3-4AE5-B3C0-424BE4EAF879}" srcId="{05DD6DED-08B9-4FF1-A1DB-7B0C1FC600C4}" destId="{8309E3B6-BA16-405C-8CE5-3A03A4E12AA8}" srcOrd="1" destOrd="0" parTransId="{53749DBC-7AE8-4599-8124-E53962B398D8}" sibTransId="{C0B882A5-101E-40B9-AD43-2B69DC872D54}"/>
    <dgm:cxn modelId="{06160F46-A339-4A3B-9771-8892C456024A}" type="presOf" srcId="{8309E3B6-BA16-405C-8CE5-3A03A4E12AA8}" destId="{B16B4D60-7B75-4F3A-A953-3E3887420533}" srcOrd="0" destOrd="0" presId="urn:microsoft.com/office/officeart/2005/8/layout/hierarchy3"/>
    <dgm:cxn modelId="{C03E72A1-43C8-478C-958C-596F0DA9966F}" type="presOf" srcId="{05DD6DED-08B9-4FF1-A1DB-7B0C1FC600C4}" destId="{B707C1DA-92B9-45BA-9664-938942A455BB}" srcOrd="1" destOrd="0" presId="urn:microsoft.com/office/officeart/2005/8/layout/hierarchy3"/>
    <dgm:cxn modelId="{BB8371A2-9DF8-4AE6-B4FC-2515A67732F6}" type="presOf" srcId="{34B7AAFC-A25A-4566-ADE1-94BE0F1CF980}" destId="{F9CE2574-467D-42A1-8ADE-F8E328E5EA58}" srcOrd="0" destOrd="0" presId="urn:microsoft.com/office/officeart/2005/8/layout/hierarchy3"/>
    <dgm:cxn modelId="{1A810DB5-A616-4A41-B0BE-076C68FCD7DA}" type="presOf" srcId="{53749DBC-7AE8-4599-8124-E53962B398D8}" destId="{1479CA87-3687-4990-8548-F57E86F2FE88}" srcOrd="0" destOrd="0" presId="urn:microsoft.com/office/officeart/2005/8/layout/hierarchy3"/>
    <dgm:cxn modelId="{254B9CBE-B988-4155-B2EE-3597585B2689}" type="presOf" srcId="{F50AF164-02B4-41FC-866D-369478FE15F8}" destId="{BA3DF5A4-FC7B-41BC-AC29-45080679D3F8}" srcOrd="0" destOrd="0" presId="urn:microsoft.com/office/officeart/2005/8/layout/hierarchy3"/>
    <dgm:cxn modelId="{F718C3DB-5B4C-4C14-AB34-2A6BF47602E5}" type="presOf" srcId="{D7364C56-0C4F-4E43-AB25-4F29BDE44837}" destId="{C9C7E375-BE04-4C92-B46B-7E8F704B58A4}" srcOrd="0" destOrd="0" presId="urn:microsoft.com/office/officeart/2005/8/layout/hierarchy3"/>
    <dgm:cxn modelId="{4D18BE29-1028-4D90-81B2-22ACF24E313D}" type="presParOf" srcId="{C9C7E375-BE04-4C92-B46B-7E8F704B58A4}" destId="{C59A8505-4661-4582-A1B5-5626A703C451}" srcOrd="0" destOrd="0" presId="urn:microsoft.com/office/officeart/2005/8/layout/hierarchy3"/>
    <dgm:cxn modelId="{3275AB0C-D36B-4B29-AE0D-B12940623EE3}" type="presParOf" srcId="{C59A8505-4661-4582-A1B5-5626A703C451}" destId="{C43D0B02-A767-4062-B5EB-B81AC2D93653}" srcOrd="0" destOrd="0" presId="urn:microsoft.com/office/officeart/2005/8/layout/hierarchy3"/>
    <dgm:cxn modelId="{E856041E-A2B0-4817-AF92-292C39751A2B}" type="presParOf" srcId="{C43D0B02-A767-4062-B5EB-B81AC2D93653}" destId="{FF188AD0-98EE-418B-933E-D433E0DEE4A9}" srcOrd="0" destOrd="0" presId="urn:microsoft.com/office/officeart/2005/8/layout/hierarchy3"/>
    <dgm:cxn modelId="{1A427071-2359-466A-9CC9-A56B8BD936F1}" type="presParOf" srcId="{C43D0B02-A767-4062-B5EB-B81AC2D93653}" destId="{B707C1DA-92B9-45BA-9664-938942A455BB}" srcOrd="1" destOrd="0" presId="urn:microsoft.com/office/officeart/2005/8/layout/hierarchy3"/>
    <dgm:cxn modelId="{C7C41713-FBC4-46EB-A4C2-26D419F7E9CC}" type="presParOf" srcId="{C59A8505-4661-4582-A1B5-5626A703C451}" destId="{4E35827F-E148-40D0-8CC6-604945A246B6}" srcOrd="1" destOrd="0" presId="urn:microsoft.com/office/officeart/2005/8/layout/hierarchy3"/>
    <dgm:cxn modelId="{8494CD10-F82E-4B14-8D3D-09EE49DF5E06}" type="presParOf" srcId="{4E35827F-E148-40D0-8CC6-604945A246B6}" destId="{F9CE2574-467D-42A1-8ADE-F8E328E5EA58}" srcOrd="0" destOrd="0" presId="urn:microsoft.com/office/officeart/2005/8/layout/hierarchy3"/>
    <dgm:cxn modelId="{1299C662-B3BC-44C0-997C-C19A411923FF}" type="presParOf" srcId="{4E35827F-E148-40D0-8CC6-604945A246B6}" destId="{BA3DF5A4-FC7B-41BC-AC29-45080679D3F8}" srcOrd="1" destOrd="0" presId="urn:microsoft.com/office/officeart/2005/8/layout/hierarchy3"/>
    <dgm:cxn modelId="{327308AF-758B-403F-90D9-CE406D0F63EC}" type="presParOf" srcId="{4E35827F-E148-40D0-8CC6-604945A246B6}" destId="{1479CA87-3687-4990-8548-F57E86F2FE88}" srcOrd="2" destOrd="0" presId="urn:microsoft.com/office/officeart/2005/8/layout/hierarchy3"/>
    <dgm:cxn modelId="{0A29DB1E-2322-4034-B407-CCEE49406830}" type="presParOf" srcId="{4E35827F-E148-40D0-8CC6-604945A246B6}" destId="{B16B4D60-7B75-4F3A-A953-3E3887420533}"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1B432F4-5FDB-4518-9272-2F3934AC6AA2}" type="doc">
      <dgm:prSet loTypeId="urn:microsoft.com/office/officeart/2018/2/layout/IconVerticalSolidList" loCatId="icon" qsTypeId="urn:microsoft.com/office/officeart/2005/8/quickstyle/simple4" qsCatId="simple" csTypeId="urn:microsoft.com/office/officeart/2018/5/colors/Iconchunking_neutralbg_colorful1" csCatId="colorful" phldr="1"/>
      <dgm:spPr/>
      <dgm:t>
        <a:bodyPr/>
        <a:lstStyle/>
        <a:p>
          <a:endParaRPr lang="en-US"/>
        </a:p>
      </dgm:t>
    </dgm:pt>
    <dgm:pt modelId="{B633A646-2062-4841-AF18-847B074C6716}">
      <dgm:prSet/>
      <dgm:spPr/>
      <dgm:t>
        <a:bodyPr/>
        <a:lstStyle/>
        <a:p>
          <a:pPr>
            <a:lnSpc>
              <a:spcPct val="100000"/>
            </a:lnSpc>
          </a:pPr>
          <a:r>
            <a:rPr lang="en-US" noProof="0" dirty="0" err="1">
              <a:solidFill>
                <a:schemeClr val="bg1"/>
              </a:solidFill>
              <a:effectLst>
                <a:glow rad="152400">
                  <a:schemeClr val="bg1">
                    <a:alpha val="19000"/>
                  </a:schemeClr>
                </a:glow>
              </a:effectLst>
            </a:rPr>
            <a:t>Geht</a:t>
          </a:r>
          <a:r>
            <a:rPr lang="en-US" noProof="0" dirty="0">
              <a:solidFill>
                <a:schemeClr val="bg1"/>
              </a:solidFill>
              <a:effectLst>
                <a:glow rad="152400">
                  <a:schemeClr val="bg1">
                    <a:alpha val="19000"/>
                  </a:schemeClr>
                </a:glow>
              </a:effectLst>
            </a:rPr>
            <a:t> es </a:t>
          </a:r>
          <a:r>
            <a:rPr lang="en-US" noProof="0" dirty="0" err="1">
              <a:solidFill>
                <a:schemeClr val="bg1"/>
              </a:solidFill>
              <a:effectLst>
                <a:glow rad="152400">
                  <a:schemeClr val="bg1">
                    <a:alpha val="19000"/>
                  </a:schemeClr>
                </a:glow>
              </a:effectLst>
            </a:rPr>
            <a:t>meinem</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Unternehmen</a:t>
          </a:r>
          <a:r>
            <a:rPr lang="en-US" noProof="0" dirty="0">
              <a:solidFill>
                <a:schemeClr val="bg1"/>
              </a:solidFill>
              <a:effectLst>
                <a:glow rad="152400">
                  <a:schemeClr val="bg1">
                    <a:alpha val="19000"/>
                  </a:schemeClr>
                </a:glow>
              </a:effectLst>
            </a:rPr>
            <a:t> gut?</a:t>
          </a:r>
        </a:p>
      </dgm:t>
    </dgm:pt>
    <dgm:pt modelId="{DB4A5689-BD48-4D3D-8017-D1E3C49B0DDB}" type="par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1397C75F-5FD8-4120-9A24-A246D042942B}" type="sibTrans" cxnId="{56ADA02B-9055-4F39-B74D-2D556F11DDB6}">
      <dgm:prSet/>
      <dgm:spPr/>
      <dgm:t>
        <a:bodyPr/>
        <a:lstStyle/>
        <a:p>
          <a:endParaRPr lang="en-US" noProof="0">
            <a:solidFill>
              <a:schemeClr val="bg1"/>
            </a:solidFill>
            <a:effectLst>
              <a:glow rad="152400">
                <a:schemeClr val="bg1">
                  <a:alpha val="19000"/>
                </a:schemeClr>
              </a:glow>
            </a:effectLst>
          </a:endParaRPr>
        </a:p>
      </dgm:t>
    </dgm:pt>
    <dgm:pt modelId="{C6D21269-399B-4BA2-8621-C7B9DA1E1B8F}">
      <dgm:prSet/>
      <dgm:spPr/>
      <dgm:t>
        <a:bodyPr/>
        <a:lstStyle/>
        <a:p>
          <a:pPr>
            <a:lnSpc>
              <a:spcPct val="100000"/>
            </a:lnSpc>
          </a:pPr>
          <a:r>
            <a:rPr lang="en-US" noProof="0" dirty="0" err="1">
              <a:solidFill>
                <a:schemeClr val="bg1"/>
              </a:solidFill>
              <a:effectLst>
                <a:glow rad="152400">
                  <a:schemeClr val="bg1">
                    <a:alpha val="19000"/>
                  </a:schemeClr>
                </a:glow>
              </a:effectLst>
            </a:rPr>
            <a:t>Habe</a:t>
          </a:r>
          <a:r>
            <a:rPr lang="en-US" noProof="0" dirty="0">
              <a:solidFill>
                <a:schemeClr val="bg1"/>
              </a:solidFill>
              <a:effectLst>
                <a:glow rad="152400">
                  <a:schemeClr val="bg1">
                    <a:alpha val="19000"/>
                  </a:schemeClr>
                </a:glow>
              </a:effectLst>
            </a:rPr>
            <a:t> ich </a:t>
          </a:r>
          <a:r>
            <a:rPr lang="en-US" noProof="0" dirty="0" err="1">
              <a:solidFill>
                <a:schemeClr val="bg1"/>
              </a:solidFill>
              <a:effectLst>
                <a:glow rad="152400">
                  <a:schemeClr val="bg1">
                    <a:alpha val="19000"/>
                  </a:schemeClr>
                </a:glow>
              </a:effectLst>
            </a:rPr>
            <a:t>mich</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noch</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ein</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Jahr</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durchgedrückt</a:t>
          </a:r>
          <a:r>
            <a:rPr lang="en-US" noProof="0" dirty="0">
              <a:solidFill>
                <a:schemeClr val="bg1"/>
              </a:solidFill>
              <a:effectLst>
                <a:glow rad="152400">
                  <a:schemeClr val="bg1">
                    <a:alpha val="19000"/>
                  </a:schemeClr>
                </a:glow>
              </a:effectLst>
            </a:rPr>
            <a:t>?</a:t>
          </a:r>
        </a:p>
      </dgm:t>
    </dgm:pt>
    <dgm:pt modelId="{C79B0F2C-DDB4-44EB-89F7-717146B88B10}" type="sib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AA3929B3-1058-4240-AD5D-9518D4976567}" type="parTrans" cxnId="{E4AD895B-72A4-4A6B-A7F4-C77A53EC51BC}">
      <dgm:prSet/>
      <dgm:spPr/>
      <dgm:t>
        <a:bodyPr/>
        <a:lstStyle/>
        <a:p>
          <a:endParaRPr lang="en-US" noProof="0">
            <a:solidFill>
              <a:schemeClr val="bg1"/>
            </a:solidFill>
            <a:effectLst>
              <a:glow rad="152400">
                <a:schemeClr val="bg1">
                  <a:alpha val="19000"/>
                </a:schemeClr>
              </a:glow>
            </a:effectLst>
          </a:endParaRPr>
        </a:p>
      </dgm:t>
    </dgm:pt>
    <dgm:pt modelId="{14BC708E-A0A1-4102-88E4-E75128B4E51E}">
      <dgm:prSet/>
      <dgm:spPr/>
      <dgm:t>
        <a:bodyPr/>
        <a:lstStyle/>
        <a:p>
          <a:pPr>
            <a:lnSpc>
              <a:spcPct val="100000"/>
            </a:lnSpc>
          </a:pPr>
          <a:r>
            <a:rPr lang="en-US" noProof="0" dirty="0" err="1">
              <a:solidFill>
                <a:schemeClr val="bg1"/>
              </a:solidFill>
              <a:effectLst>
                <a:glow rad="152400">
                  <a:schemeClr val="bg1">
                    <a:alpha val="19000"/>
                  </a:schemeClr>
                </a:glow>
              </a:effectLst>
            </a:rPr>
            <a:t>Geht</a:t>
          </a:r>
          <a:r>
            <a:rPr lang="en-US" noProof="0" dirty="0">
              <a:solidFill>
                <a:schemeClr val="bg1"/>
              </a:solidFill>
              <a:effectLst>
                <a:glow rad="152400">
                  <a:schemeClr val="bg1">
                    <a:alpha val="19000"/>
                  </a:schemeClr>
                </a:glow>
              </a:effectLst>
            </a:rPr>
            <a:t> es </a:t>
          </a:r>
          <a:r>
            <a:rPr lang="en-US" noProof="0" dirty="0" err="1">
              <a:solidFill>
                <a:schemeClr val="bg1"/>
              </a:solidFill>
              <a:effectLst>
                <a:glow rad="152400">
                  <a:schemeClr val="bg1">
                    <a:alpha val="19000"/>
                  </a:schemeClr>
                </a:glow>
              </a:effectLst>
            </a:rPr>
            <a:t>meinem</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Unternehmen</a:t>
          </a:r>
          <a:r>
            <a:rPr lang="en-US" noProof="0" dirty="0">
              <a:solidFill>
                <a:schemeClr val="bg1"/>
              </a:solidFill>
              <a:effectLst>
                <a:glow rad="152400">
                  <a:schemeClr val="bg1">
                    <a:alpha val="19000"/>
                  </a:schemeClr>
                </a:glow>
              </a:effectLst>
            </a:rPr>
            <a:t> </a:t>
          </a:r>
          <a:r>
            <a:rPr lang="en-US" noProof="0" dirty="0" err="1">
              <a:solidFill>
                <a:schemeClr val="bg1"/>
              </a:solidFill>
              <a:effectLst>
                <a:glow rad="152400">
                  <a:schemeClr val="bg1">
                    <a:alpha val="19000"/>
                  </a:schemeClr>
                </a:glow>
              </a:effectLst>
            </a:rPr>
            <a:t>schlecht</a:t>
          </a:r>
          <a:r>
            <a:rPr lang="en-US" noProof="0" dirty="0">
              <a:solidFill>
                <a:schemeClr val="bg1"/>
              </a:solidFill>
              <a:effectLst>
                <a:glow rad="152400">
                  <a:schemeClr val="bg1">
                    <a:alpha val="19000"/>
                  </a:schemeClr>
                </a:glow>
              </a:effectLst>
            </a:rPr>
            <a:t>?</a:t>
          </a:r>
        </a:p>
      </dgm:t>
    </dgm:pt>
    <dgm:pt modelId="{7519C821-85FB-4CA3-BEB5-E4BFBC529B83}" type="sib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CF221EFF-354A-47A9-A498-1F0BBF01ECB8}" type="parTrans" cxnId="{EB9839C5-F324-41C4-8950-5284E09FB71E}">
      <dgm:prSet/>
      <dgm:spPr/>
      <dgm:t>
        <a:bodyPr/>
        <a:lstStyle/>
        <a:p>
          <a:endParaRPr lang="en-US" noProof="0">
            <a:solidFill>
              <a:schemeClr val="bg1"/>
            </a:solidFill>
            <a:effectLst>
              <a:glow rad="152400">
                <a:schemeClr val="bg1">
                  <a:alpha val="19000"/>
                </a:schemeClr>
              </a:glow>
            </a:effectLst>
          </a:endParaRPr>
        </a:p>
      </dgm:t>
    </dgm:pt>
    <dgm:pt modelId="{D40A0249-41A7-44A6-A657-361E8C18FD42}" type="pres">
      <dgm:prSet presAssocID="{E1B432F4-5FDB-4518-9272-2F3934AC6AA2}" presName="root" presStyleCnt="0">
        <dgm:presLayoutVars>
          <dgm:dir/>
          <dgm:resizeHandles val="exact"/>
        </dgm:presLayoutVars>
      </dgm:prSet>
      <dgm:spPr/>
    </dgm:pt>
    <dgm:pt modelId="{7D1F47A2-8F6C-4C7F-B3B3-2100C986DE32}" type="pres">
      <dgm:prSet presAssocID="{B633A646-2062-4841-AF18-847B074C6716}" presName="compNode" presStyleCnt="0"/>
      <dgm:spPr/>
    </dgm:pt>
    <dgm:pt modelId="{EC4D957C-BFAC-446D-9573-48333BEC34E6}" type="pres">
      <dgm:prSet presAssocID="{B633A646-2062-4841-AF18-847B074C6716}" presName="bgRect" presStyleLbl="bgShp" presStyleIdx="0" presStyleCnt="3"/>
      <dgm:spPr>
        <a:prstGeom prst="rect">
          <a:avLst/>
        </a:prstGeom>
        <a:solidFill>
          <a:schemeClr val="tx1">
            <a:alpha val="70000"/>
          </a:schemeClr>
        </a:solidFill>
      </dgm:spPr>
    </dgm:pt>
    <dgm:pt modelId="{BE6B2CCF-B717-4C6F-9115-44EF0ECE6018}" type="pres">
      <dgm:prSet presAssocID="{B633A646-2062-4841-AF18-847B074C6716}" presName="iconRect" presStyleLbl="node1" presStyleIdx="0" presStyleCnt="3" custScaleX="75132" custScaleY="751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Lachendes Gesicht ohne Füllung"/>
        </a:ext>
      </dgm:extLst>
    </dgm:pt>
    <dgm:pt modelId="{95420642-092B-41B9-94FA-E0EC36F9AF7E}" type="pres">
      <dgm:prSet presAssocID="{B633A646-2062-4841-AF18-847B074C6716}" presName="spaceRect" presStyleCnt="0"/>
      <dgm:spPr/>
    </dgm:pt>
    <dgm:pt modelId="{C95AF6F0-F4DA-48FE-85EB-61ADFB42AA13}" type="pres">
      <dgm:prSet presAssocID="{B633A646-2062-4841-AF18-847B074C6716}" presName="parTx" presStyleLbl="revTx" presStyleIdx="0" presStyleCnt="3">
        <dgm:presLayoutVars>
          <dgm:chMax val="0"/>
          <dgm:chPref val="0"/>
        </dgm:presLayoutVars>
      </dgm:prSet>
      <dgm:spPr/>
    </dgm:pt>
    <dgm:pt modelId="{51DD96AA-8DD7-4B07-A561-5C9B41ACFA3C}" type="pres">
      <dgm:prSet presAssocID="{1397C75F-5FD8-4120-9A24-A246D042942B}" presName="sibTrans" presStyleCnt="0"/>
      <dgm:spPr/>
    </dgm:pt>
    <dgm:pt modelId="{38E06421-A6BB-4D10-8565-2812C2C5C6B3}" type="pres">
      <dgm:prSet presAssocID="{14BC708E-A0A1-4102-88E4-E75128B4E51E}" presName="compNode" presStyleCnt="0"/>
      <dgm:spPr/>
    </dgm:pt>
    <dgm:pt modelId="{79919C57-A32A-40F6-B106-B4E0CE644E4C}" type="pres">
      <dgm:prSet presAssocID="{14BC708E-A0A1-4102-88E4-E75128B4E51E}" presName="bgRect" presStyleLbl="bgShp" presStyleIdx="1" presStyleCnt="3"/>
      <dgm:spPr>
        <a:xfrm>
          <a:off x="0" y="1760029"/>
          <a:ext cx="5607050" cy="1407541"/>
        </a:xfrm>
        <a:prstGeom prst="rect">
          <a:avLst/>
        </a:prstGeom>
        <a:solidFill>
          <a:srgbClr val="000000">
            <a:alpha val="70000"/>
          </a:srgbClr>
        </a:solidFill>
        <a:ln>
          <a:noFill/>
        </a:ln>
        <a:effectLst/>
      </dgm:spPr>
    </dgm:pt>
    <dgm:pt modelId="{99FDF55F-B3E9-423D-AD21-A6446C5D7455}" type="pres">
      <dgm:prSet presAssocID="{14BC708E-A0A1-4102-88E4-E75128B4E51E}" presName="iconRect" presStyleLbl="node1" presStyleIdx="1" presStyleCnt="3" custScaleX="75132" custScaleY="7513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Weinendes Gesicht ohne Füllung"/>
        </a:ext>
      </dgm:extLst>
    </dgm:pt>
    <dgm:pt modelId="{E98BD5F1-E6F1-491F-A8EE-6A9AD649521E}" type="pres">
      <dgm:prSet presAssocID="{14BC708E-A0A1-4102-88E4-E75128B4E51E}" presName="spaceRect" presStyleCnt="0"/>
      <dgm:spPr/>
    </dgm:pt>
    <dgm:pt modelId="{80F6AD63-74FB-40E4-9D40-4178AFD87F60}" type="pres">
      <dgm:prSet presAssocID="{14BC708E-A0A1-4102-88E4-E75128B4E51E}" presName="parTx" presStyleLbl="revTx" presStyleIdx="1" presStyleCnt="3">
        <dgm:presLayoutVars>
          <dgm:chMax val="0"/>
          <dgm:chPref val="0"/>
        </dgm:presLayoutVars>
      </dgm:prSet>
      <dgm:spPr/>
    </dgm:pt>
    <dgm:pt modelId="{1375F890-B8F8-4966-ABCD-B672FD4512B7}" type="pres">
      <dgm:prSet presAssocID="{7519C821-85FB-4CA3-BEB5-E4BFBC529B83}" presName="sibTrans" presStyleCnt="0"/>
      <dgm:spPr/>
    </dgm:pt>
    <dgm:pt modelId="{9887B295-B446-4B8E-AEA4-76754DE9DD89}" type="pres">
      <dgm:prSet presAssocID="{C6D21269-399B-4BA2-8621-C7B9DA1E1B8F}" presName="compNode" presStyleCnt="0"/>
      <dgm:spPr/>
    </dgm:pt>
    <dgm:pt modelId="{436A8B1C-2D30-44BB-9150-7099503C8960}" type="pres">
      <dgm:prSet presAssocID="{C6D21269-399B-4BA2-8621-C7B9DA1E1B8F}" presName="bgRect" presStyleLbl="bgShp" presStyleIdx="2" presStyleCnt="3"/>
      <dgm:spPr>
        <a:xfrm>
          <a:off x="0" y="3519456"/>
          <a:ext cx="5607050" cy="1407541"/>
        </a:xfrm>
        <a:prstGeom prst="rect">
          <a:avLst/>
        </a:prstGeom>
        <a:solidFill>
          <a:srgbClr val="000000">
            <a:alpha val="70000"/>
          </a:srgbClr>
        </a:solidFill>
        <a:ln>
          <a:noFill/>
        </a:ln>
        <a:effectLst/>
      </dgm:spPr>
    </dgm:pt>
    <dgm:pt modelId="{1A8B8B62-3037-4506-89D7-28710774070B}" type="pres">
      <dgm:prSet presAssocID="{C6D21269-399B-4BA2-8621-C7B9DA1E1B8F}" presName="iconRect" presStyleLbl="node1" presStyleIdx="2" presStyleCnt="3" custScaleX="68302" custScaleY="68302"/>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esicht mit Zunge ohne Füllung"/>
        </a:ext>
      </dgm:extLst>
    </dgm:pt>
    <dgm:pt modelId="{2FFC6342-A780-4396-8FAC-8E7FAE77A6E2}" type="pres">
      <dgm:prSet presAssocID="{C6D21269-399B-4BA2-8621-C7B9DA1E1B8F}" presName="spaceRect" presStyleCnt="0"/>
      <dgm:spPr/>
    </dgm:pt>
    <dgm:pt modelId="{D5847293-6F0A-4807-B203-585610F4F535}" type="pres">
      <dgm:prSet presAssocID="{C6D21269-399B-4BA2-8621-C7B9DA1E1B8F}" presName="parTx" presStyleLbl="revTx" presStyleIdx="2" presStyleCnt="3">
        <dgm:presLayoutVars>
          <dgm:chMax val="0"/>
          <dgm:chPref val="0"/>
        </dgm:presLayoutVars>
      </dgm:prSet>
      <dgm:spPr/>
    </dgm:pt>
  </dgm:ptLst>
  <dgm:cxnLst>
    <dgm:cxn modelId="{944ABB28-0B7D-40F0-8726-3385D62BD567}" type="presOf" srcId="{B633A646-2062-4841-AF18-847B074C6716}" destId="{C95AF6F0-F4DA-48FE-85EB-61ADFB42AA13}" srcOrd="0" destOrd="0" presId="urn:microsoft.com/office/officeart/2018/2/layout/IconVerticalSolidList"/>
    <dgm:cxn modelId="{56ADA02B-9055-4F39-B74D-2D556F11DDB6}" srcId="{E1B432F4-5FDB-4518-9272-2F3934AC6AA2}" destId="{B633A646-2062-4841-AF18-847B074C6716}" srcOrd="0" destOrd="0" parTransId="{DB4A5689-BD48-4D3D-8017-D1E3C49B0DDB}" sibTransId="{1397C75F-5FD8-4120-9A24-A246D042942B}"/>
    <dgm:cxn modelId="{282E4C31-D2E4-4F2E-B7E4-7F072B61355B}" type="presOf" srcId="{E1B432F4-5FDB-4518-9272-2F3934AC6AA2}" destId="{D40A0249-41A7-44A6-A657-361E8C18FD42}" srcOrd="0" destOrd="0" presId="urn:microsoft.com/office/officeart/2018/2/layout/IconVerticalSolidList"/>
    <dgm:cxn modelId="{E4AD895B-72A4-4A6B-A7F4-C77A53EC51BC}" srcId="{E1B432F4-5FDB-4518-9272-2F3934AC6AA2}" destId="{C6D21269-399B-4BA2-8621-C7B9DA1E1B8F}" srcOrd="2" destOrd="0" parTransId="{AA3929B3-1058-4240-AD5D-9518D4976567}" sibTransId="{C79B0F2C-DDB4-44EB-89F7-717146B88B10}"/>
    <dgm:cxn modelId="{EB9839C5-F324-41C4-8950-5284E09FB71E}" srcId="{E1B432F4-5FDB-4518-9272-2F3934AC6AA2}" destId="{14BC708E-A0A1-4102-88E4-E75128B4E51E}" srcOrd="1" destOrd="0" parTransId="{CF221EFF-354A-47A9-A498-1F0BBF01ECB8}" sibTransId="{7519C821-85FB-4CA3-BEB5-E4BFBC529B83}"/>
    <dgm:cxn modelId="{4A4BD2E1-F579-4CB0-A349-6E4A603D3C1F}" type="presOf" srcId="{14BC708E-A0A1-4102-88E4-E75128B4E51E}" destId="{80F6AD63-74FB-40E4-9D40-4178AFD87F60}" srcOrd="0" destOrd="0" presId="urn:microsoft.com/office/officeart/2018/2/layout/IconVerticalSolidList"/>
    <dgm:cxn modelId="{0F0438E4-D0CA-47DC-8484-BFD8CF753812}" type="presOf" srcId="{C6D21269-399B-4BA2-8621-C7B9DA1E1B8F}" destId="{D5847293-6F0A-4807-B203-585610F4F535}" srcOrd="0" destOrd="0" presId="urn:microsoft.com/office/officeart/2018/2/layout/IconVerticalSolidList"/>
    <dgm:cxn modelId="{07CEADA1-F123-4E4C-9E9E-EDC53C6A9D42}" type="presParOf" srcId="{D40A0249-41A7-44A6-A657-361E8C18FD42}" destId="{7D1F47A2-8F6C-4C7F-B3B3-2100C986DE32}" srcOrd="0" destOrd="0" presId="urn:microsoft.com/office/officeart/2018/2/layout/IconVerticalSolidList"/>
    <dgm:cxn modelId="{F2FB5DCA-E48C-4F18-9E21-40A8BA4E97C5}" type="presParOf" srcId="{7D1F47A2-8F6C-4C7F-B3B3-2100C986DE32}" destId="{EC4D957C-BFAC-446D-9573-48333BEC34E6}" srcOrd="0" destOrd="0" presId="urn:microsoft.com/office/officeart/2018/2/layout/IconVerticalSolidList"/>
    <dgm:cxn modelId="{A830D3AF-7E56-4163-A545-B5B0E5253A32}" type="presParOf" srcId="{7D1F47A2-8F6C-4C7F-B3B3-2100C986DE32}" destId="{BE6B2CCF-B717-4C6F-9115-44EF0ECE6018}" srcOrd="1" destOrd="0" presId="urn:microsoft.com/office/officeart/2018/2/layout/IconVerticalSolidList"/>
    <dgm:cxn modelId="{C133A968-EF32-4D7B-99AB-467DBC63AA65}" type="presParOf" srcId="{7D1F47A2-8F6C-4C7F-B3B3-2100C986DE32}" destId="{95420642-092B-41B9-94FA-E0EC36F9AF7E}" srcOrd="2" destOrd="0" presId="urn:microsoft.com/office/officeart/2018/2/layout/IconVerticalSolidList"/>
    <dgm:cxn modelId="{D41F3259-A36F-405E-9981-26F5153F9ECE}" type="presParOf" srcId="{7D1F47A2-8F6C-4C7F-B3B3-2100C986DE32}" destId="{C95AF6F0-F4DA-48FE-85EB-61ADFB42AA13}" srcOrd="3" destOrd="0" presId="urn:microsoft.com/office/officeart/2018/2/layout/IconVerticalSolidList"/>
    <dgm:cxn modelId="{23EAD705-80C2-4A13-8B46-0FDB076A4FC2}" type="presParOf" srcId="{D40A0249-41A7-44A6-A657-361E8C18FD42}" destId="{51DD96AA-8DD7-4B07-A561-5C9B41ACFA3C}" srcOrd="1" destOrd="0" presId="urn:microsoft.com/office/officeart/2018/2/layout/IconVerticalSolidList"/>
    <dgm:cxn modelId="{37270FB1-E3CB-4E7A-934D-8AD3CE1A6A9C}" type="presParOf" srcId="{D40A0249-41A7-44A6-A657-361E8C18FD42}" destId="{38E06421-A6BB-4D10-8565-2812C2C5C6B3}" srcOrd="2" destOrd="0" presId="urn:microsoft.com/office/officeart/2018/2/layout/IconVerticalSolidList"/>
    <dgm:cxn modelId="{A2720370-712D-409A-A691-A76A6B58E669}" type="presParOf" srcId="{38E06421-A6BB-4D10-8565-2812C2C5C6B3}" destId="{79919C57-A32A-40F6-B106-B4E0CE644E4C}" srcOrd="0" destOrd="0" presId="urn:microsoft.com/office/officeart/2018/2/layout/IconVerticalSolidList"/>
    <dgm:cxn modelId="{7F0D094D-67F9-4096-8C3F-6FB86443B146}" type="presParOf" srcId="{38E06421-A6BB-4D10-8565-2812C2C5C6B3}" destId="{99FDF55F-B3E9-423D-AD21-A6446C5D7455}" srcOrd="1" destOrd="0" presId="urn:microsoft.com/office/officeart/2018/2/layout/IconVerticalSolidList"/>
    <dgm:cxn modelId="{A46EF107-6809-4A78-A437-DA4FD0910124}" type="presParOf" srcId="{38E06421-A6BB-4D10-8565-2812C2C5C6B3}" destId="{E98BD5F1-E6F1-491F-A8EE-6A9AD649521E}" srcOrd="2" destOrd="0" presId="urn:microsoft.com/office/officeart/2018/2/layout/IconVerticalSolidList"/>
    <dgm:cxn modelId="{A2F04EF7-8EDA-4B91-A3BA-95A8C47F2083}" type="presParOf" srcId="{38E06421-A6BB-4D10-8565-2812C2C5C6B3}" destId="{80F6AD63-74FB-40E4-9D40-4178AFD87F60}" srcOrd="3" destOrd="0" presId="urn:microsoft.com/office/officeart/2018/2/layout/IconVerticalSolidList"/>
    <dgm:cxn modelId="{600447EF-7DA9-4818-8D45-C741C5E6B34A}" type="presParOf" srcId="{D40A0249-41A7-44A6-A657-361E8C18FD42}" destId="{1375F890-B8F8-4966-ABCD-B672FD4512B7}" srcOrd="3" destOrd="0" presId="urn:microsoft.com/office/officeart/2018/2/layout/IconVerticalSolidList"/>
    <dgm:cxn modelId="{678E6197-2DF8-487D-80B8-DC5109CCDD3F}" type="presParOf" srcId="{D40A0249-41A7-44A6-A657-361E8C18FD42}" destId="{9887B295-B446-4B8E-AEA4-76754DE9DD89}" srcOrd="4" destOrd="0" presId="urn:microsoft.com/office/officeart/2018/2/layout/IconVerticalSolidList"/>
    <dgm:cxn modelId="{27C0A3EB-AFC3-4068-98D6-97C2AE9FB8D1}" type="presParOf" srcId="{9887B295-B446-4B8E-AEA4-76754DE9DD89}" destId="{436A8B1C-2D30-44BB-9150-7099503C8960}" srcOrd="0" destOrd="0" presId="urn:microsoft.com/office/officeart/2018/2/layout/IconVerticalSolidList"/>
    <dgm:cxn modelId="{3914B107-20DC-4ED8-B86C-19F61BC45DBB}" type="presParOf" srcId="{9887B295-B446-4B8E-AEA4-76754DE9DD89}" destId="{1A8B8B62-3037-4506-89D7-28710774070B}" srcOrd="1" destOrd="0" presId="urn:microsoft.com/office/officeart/2018/2/layout/IconVerticalSolidList"/>
    <dgm:cxn modelId="{8C250632-60D4-4813-9B7E-F468D972396C}" type="presParOf" srcId="{9887B295-B446-4B8E-AEA4-76754DE9DD89}" destId="{2FFC6342-A780-4396-8FAC-8E7FAE77A6E2}" srcOrd="2" destOrd="0" presId="urn:microsoft.com/office/officeart/2018/2/layout/IconVerticalSolidList"/>
    <dgm:cxn modelId="{84E4FB42-7EF6-4E5B-9E43-2F003B8E5D13}" type="presParOf" srcId="{9887B295-B446-4B8E-AEA4-76754DE9DD89}" destId="{D5847293-6F0A-4807-B203-585610F4F535}"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188AD0-98EE-418B-933E-D433E0DEE4A9}">
      <dsp:nvSpPr>
        <dsp:cNvPr id="0" name=""/>
        <dsp:cNvSpPr/>
      </dsp:nvSpPr>
      <dsp:spPr>
        <a:xfrm>
          <a:off x="102786" y="1528"/>
          <a:ext cx="7588900" cy="1436144"/>
        </a:xfrm>
        <a:prstGeom prst="roundRect">
          <a:avLst>
            <a:gd name="adj" fmla="val 10000"/>
          </a:avLst>
        </a:prstGeom>
        <a:no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a:lnSpc>
              <a:spcPct val="90000"/>
            </a:lnSpc>
            <a:spcBef>
              <a:spcPct val="0"/>
            </a:spcBef>
            <a:spcAft>
              <a:spcPct val="35000"/>
            </a:spcAft>
            <a:buNone/>
          </a:pPr>
          <a:r>
            <a:rPr lang="de-AT" sz="3600" kern="1200" noProof="0" dirty="0"/>
            <a:t>Effizienz einer Werbekampagne</a:t>
          </a:r>
        </a:p>
      </dsp:txBody>
      <dsp:txXfrm>
        <a:off x="144849" y="43591"/>
        <a:ext cx="7504774" cy="1352018"/>
      </dsp:txXfrm>
    </dsp:sp>
    <dsp:sp modelId="{F9CE2574-467D-42A1-8ADE-F8E328E5EA58}">
      <dsp:nvSpPr>
        <dsp:cNvPr id="0" name=""/>
        <dsp:cNvSpPr/>
      </dsp:nvSpPr>
      <dsp:spPr>
        <a:xfrm>
          <a:off x="861676" y="1437672"/>
          <a:ext cx="758890" cy="1077108"/>
        </a:xfrm>
        <a:custGeom>
          <a:avLst/>
          <a:gdLst/>
          <a:ahLst/>
          <a:cxnLst/>
          <a:rect l="0" t="0" r="0" b="0"/>
          <a:pathLst>
            <a:path>
              <a:moveTo>
                <a:pt x="0" y="0"/>
              </a:moveTo>
              <a:lnTo>
                <a:pt x="0" y="1077108"/>
              </a:lnTo>
              <a:lnTo>
                <a:pt x="758890" y="1077108"/>
              </a:lnTo>
            </a:path>
          </a:pathLst>
        </a:custGeom>
        <a:noFill/>
        <a:ln w="12700" cap="flat" cmpd="sng" algn="ctr">
          <a:solidFill>
            <a:srgbClr val="0052C8"/>
          </a:solidFill>
          <a:prstDash val="solid"/>
        </a:ln>
        <a:effectLst/>
      </dsp:spPr>
      <dsp:style>
        <a:lnRef idx="2">
          <a:scrgbClr r="0" g="0" b="0"/>
        </a:lnRef>
        <a:fillRef idx="0">
          <a:scrgbClr r="0" g="0" b="0"/>
        </a:fillRef>
        <a:effectRef idx="0">
          <a:scrgbClr r="0" g="0" b="0"/>
        </a:effectRef>
        <a:fontRef idx="minor"/>
      </dsp:style>
    </dsp:sp>
    <dsp:sp modelId="{BA3DF5A4-FC7B-41BC-AC29-45080679D3F8}">
      <dsp:nvSpPr>
        <dsp:cNvPr id="0" name=""/>
        <dsp:cNvSpPr/>
      </dsp:nvSpPr>
      <dsp:spPr>
        <a:xfrm>
          <a:off x="1620566" y="1796708"/>
          <a:ext cx="7920001" cy="1436144"/>
        </a:xfrm>
        <a:prstGeom prst="roundRect">
          <a:avLst>
            <a:gd name="adj" fmla="val 10000"/>
          </a:avLst>
        </a:prstGeom>
        <a:solidFill>
          <a:schemeClr val="lt1">
            <a:alpha val="90000"/>
            <a:hueOff val="0"/>
            <a:satOff val="0"/>
            <a:lumOff val="0"/>
            <a:alphaOff val="0"/>
          </a:schemeClr>
        </a:solidFill>
        <a:ln w="12700" cap="flat" cmpd="sng" algn="ctr">
          <a:solidFill>
            <a:srgbClr val="0052C8"/>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de-AT" sz="2800" kern="1200" noProof="0" dirty="0"/>
            <a:t>Return On Marketing Investment ROMI = (Nettoumsatz – Produktionskosten – Werbekosten) / Werbekosten</a:t>
          </a:r>
        </a:p>
      </dsp:txBody>
      <dsp:txXfrm>
        <a:off x="1662629" y="1838771"/>
        <a:ext cx="7835875" cy="1352018"/>
      </dsp:txXfrm>
    </dsp:sp>
    <dsp:sp modelId="{1479CA87-3687-4990-8548-F57E86F2FE88}">
      <dsp:nvSpPr>
        <dsp:cNvPr id="0" name=""/>
        <dsp:cNvSpPr/>
      </dsp:nvSpPr>
      <dsp:spPr>
        <a:xfrm>
          <a:off x="861676" y="1437672"/>
          <a:ext cx="758890" cy="2872288"/>
        </a:xfrm>
        <a:custGeom>
          <a:avLst/>
          <a:gdLst/>
          <a:ahLst/>
          <a:cxnLst/>
          <a:rect l="0" t="0" r="0" b="0"/>
          <a:pathLst>
            <a:path>
              <a:moveTo>
                <a:pt x="0" y="0"/>
              </a:moveTo>
              <a:lnTo>
                <a:pt x="0" y="2872288"/>
              </a:lnTo>
              <a:lnTo>
                <a:pt x="758890" y="2872288"/>
              </a:lnTo>
            </a:path>
          </a:pathLst>
        </a:custGeom>
        <a:noFill/>
        <a:ln w="12700" cap="flat" cmpd="sng" algn="ctr">
          <a:solidFill>
            <a:srgbClr val="0052C8"/>
          </a:solidFill>
          <a:prstDash val="solid"/>
        </a:ln>
        <a:effectLst/>
      </dsp:spPr>
      <dsp:style>
        <a:lnRef idx="2">
          <a:scrgbClr r="0" g="0" b="0"/>
        </a:lnRef>
        <a:fillRef idx="0">
          <a:scrgbClr r="0" g="0" b="0"/>
        </a:fillRef>
        <a:effectRef idx="0">
          <a:scrgbClr r="0" g="0" b="0"/>
        </a:effectRef>
        <a:fontRef idx="minor"/>
      </dsp:style>
    </dsp:sp>
    <dsp:sp modelId="{B16B4D60-7B75-4F3A-A953-3E3887420533}">
      <dsp:nvSpPr>
        <dsp:cNvPr id="0" name=""/>
        <dsp:cNvSpPr/>
      </dsp:nvSpPr>
      <dsp:spPr>
        <a:xfrm>
          <a:off x="1620566" y="3591888"/>
          <a:ext cx="7920001" cy="1436144"/>
        </a:xfrm>
        <a:prstGeom prst="roundRect">
          <a:avLst>
            <a:gd name="adj" fmla="val 10000"/>
          </a:avLst>
        </a:prstGeom>
        <a:solidFill>
          <a:schemeClr val="lt1">
            <a:alpha val="90000"/>
            <a:hueOff val="0"/>
            <a:satOff val="0"/>
            <a:lumOff val="0"/>
            <a:alphaOff val="0"/>
          </a:schemeClr>
        </a:solidFill>
        <a:ln w="12700" cap="flat" cmpd="sng" algn="ctr">
          <a:solidFill>
            <a:srgbClr val="0052C8"/>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35560" rIns="53340" bIns="35560" numCol="1" spcCol="1270" anchor="ctr" anchorCtr="0">
          <a:noAutofit/>
        </a:bodyPr>
        <a:lstStyle/>
        <a:p>
          <a:pPr marL="0" lvl="0" indent="0" algn="ctr" defTabSz="1244600">
            <a:lnSpc>
              <a:spcPct val="90000"/>
            </a:lnSpc>
            <a:spcBef>
              <a:spcPct val="0"/>
            </a:spcBef>
            <a:spcAft>
              <a:spcPct val="35000"/>
            </a:spcAft>
            <a:buNone/>
          </a:pPr>
          <a:r>
            <a:rPr lang="en-GB" sz="2800" kern="1200" dirty="0"/>
            <a:t>Return On Advertising Spend ROAS =</a:t>
          </a:r>
          <a:br>
            <a:rPr lang="en-GB" sz="2800" kern="1200" dirty="0"/>
          </a:br>
          <a:r>
            <a:rPr lang="en-GB" sz="2800" kern="1200" dirty="0"/>
            <a:t>(</a:t>
          </a:r>
          <a:r>
            <a:rPr lang="en-GB" sz="2800" kern="1200" dirty="0" err="1"/>
            <a:t>Reingewinn</a:t>
          </a:r>
          <a:r>
            <a:rPr lang="en-GB" sz="2800" kern="1200" dirty="0"/>
            <a:t> / </a:t>
          </a:r>
          <a:r>
            <a:rPr lang="en-GB" sz="2800" kern="1200" dirty="0" err="1"/>
            <a:t>Werbekosten</a:t>
          </a:r>
          <a:r>
            <a:rPr lang="en-GB" sz="2800" kern="1200" dirty="0"/>
            <a:t>) * 100</a:t>
          </a:r>
          <a:endParaRPr lang="de-AT" sz="2800" kern="1200" dirty="0"/>
        </a:p>
      </dsp:txBody>
      <dsp:txXfrm>
        <a:off x="1662629" y="3633951"/>
        <a:ext cx="7835875" cy="13520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4D957C-BFAC-446D-9573-48333BEC34E6}">
      <dsp:nvSpPr>
        <dsp:cNvPr id="0" name=""/>
        <dsp:cNvSpPr/>
      </dsp:nvSpPr>
      <dsp:spPr>
        <a:xfrm>
          <a:off x="0" y="601"/>
          <a:ext cx="5607050" cy="1407541"/>
        </a:xfrm>
        <a:prstGeom prst="rect">
          <a:avLst/>
        </a:prstGeom>
        <a:solidFill>
          <a:schemeClr val="tx1">
            <a:alpha val="70000"/>
          </a:schemeClr>
        </a:solidFill>
        <a:ln>
          <a:noFill/>
        </a:ln>
        <a:effectLst/>
      </dsp:spPr>
      <dsp:style>
        <a:lnRef idx="0">
          <a:scrgbClr r="0" g="0" b="0"/>
        </a:lnRef>
        <a:fillRef idx="1">
          <a:scrgbClr r="0" g="0" b="0"/>
        </a:fillRef>
        <a:effectRef idx="2">
          <a:scrgbClr r="0" g="0" b="0"/>
        </a:effectRef>
        <a:fontRef idx="minor"/>
      </dsp:style>
    </dsp:sp>
    <dsp:sp modelId="{BE6B2CCF-B717-4C6F-9115-44EF0ECE6018}">
      <dsp:nvSpPr>
        <dsp:cNvPr id="0" name=""/>
        <dsp:cNvSpPr/>
      </dsp:nvSpPr>
      <dsp:spPr>
        <a:xfrm>
          <a:off x="522039" y="413556"/>
          <a:ext cx="581632" cy="581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C95AF6F0-F4DA-48FE-85EB-61ADFB42AA13}">
      <dsp:nvSpPr>
        <dsp:cNvPr id="0" name=""/>
        <dsp:cNvSpPr/>
      </dsp:nvSpPr>
      <dsp:spPr>
        <a:xfrm>
          <a:off x="1625711" y="601"/>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err="1">
              <a:solidFill>
                <a:schemeClr val="bg1"/>
              </a:solidFill>
              <a:effectLst>
                <a:glow rad="152400">
                  <a:schemeClr val="bg1">
                    <a:alpha val="19000"/>
                  </a:schemeClr>
                </a:glow>
              </a:effectLst>
            </a:rPr>
            <a:t>Geht</a:t>
          </a:r>
          <a:r>
            <a:rPr lang="en-US" sz="2500" kern="1200" noProof="0" dirty="0">
              <a:solidFill>
                <a:schemeClr val="bg1"/>
              </a:solidFill>
              <a:effectLst>
                <a:glow rad="152400">
                  <a:schemeClr val="bg1">
                    <a:alpha val="19000"/>
                  </a:schemeClr>
                </a:glow>
              </a:effectLst>
            </a:rPr>
            <a:t> es </a:t>
          </a:r>
          <a:r>
            <a:rPr lang="en-US" sz="2500" kern="1200" noProof="0" dirty="0" err="1">
              <a:solidFill>
                <a:schemeClr val="bg1"/>
              </a:solidFill>
              <a:effectLst>
                <a:glow rad="152400">
                  <a:schemeClr val="bg1">
                    <a:alpha val="19000"/>
                  </a:schemeClr>
                </a:glow>
              </a:effectLst>
            </a:rPr>
            <a:t>meinem</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Unternehmen</a:t>
          </a:r>
          <a:r>
            <a:rPr lang="en-US" sz="2500" kern="1200" noProof="0" dirty="0">
              <a:solidFill>
                <a:schemeClr val="bg1"/>
              </a:solidFill>
              <a:effectLst>
                <a:glow rad="152400">
                  <a:schemeClr val="bg1">
                    <a:alpha val="19000"/>
                  </a:schemeClr>
                </a:glow>
              </a:effectLst>
            </a:rPr>
            <a:t> gut?</a:t>
          </a:r>
        </a:p>
      </dsp:txBody>
      <dsp:txXfrm>
        <a:off x="1625711" y="601"/>
        <a:ext cx="3981338" cy="1407541"/>
      </dsp:txXfrm>
    </dsp:sp>
    <dsp:sp modelId="{79919C57-A32A-40F6-B106-B4E0CE644E4C}">
      <dsp:nvSpPr>
        <dsp:cNvPr id="0" name=""/>
        <dsp:cNvSpPr/>
      </dsp:nvSpPr>
      <dsp:spPr>
        <a:xfrm>
          <a:off x="0" y="1760029"/>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99FDF55F-B3E9-423D-AD21-A6446C5D7455}">
      <dsp:nvSpPr>
        <dsp:cNvPr id="0" name=""/>
        <dsp:cNvSpPr/>
      </dsp:nvSpPr>
      <dsp:spPr>
        <a:xfrm>
          <a:off x="522039" y="2172983"/>
          <a:ext cx="581632" cy="58163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80F6AD63-74FB-40E4-9D40-4178AFD87F60}">
      <dsp:nvSpPr>
        <dsp:cNvPr id="0" name=""/>
        <dsp:cNvSpPr/>
      </dsp:nvSpPr>
      <dsp:spPr>
        <a:xfrm>
          <a:off x="1625711" y="1760029"/>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err="1">
              <a:solidFill>
                <a:schemeClr val="bg1"/>
              </a:solidFill>
              <a:effectLst>
                <a:glow rad="152400">
                  <a:schemeClr val="bg1">
                    <a:alpha val="19000"/>
                  </a:schemeClr>
                </a:glow>
              </a:effectLst>
            </a:rPr>
            <a:t>Geht</a:t>
          </a:r>
          <a:r>
            <a:rPr lang="en-US" sz="2500" kern="1200" noProof="0" dirty="0">
              <a:solidFill>
                <a:schemeClr val="bg1"/>
              </a:solidFill>
              <a:effectLst>
                <a:glow rad="152400">
                  <a:schemeClr val="bg1">
                    <a:alpha val="19000"/>
                  </a:schemeClr>
                </a:glow>
              </a:effectLst>
            </a:rPr>
            <a:t> es </a:t>
          </a:r>
          <a:r>
            <a:rPr lang="en-US" sz="2500" kern="1200" noProof="0" dirty="0" err="1">
              <a:solidFill>
                <a:schemeClr val="bg1"/>
              </a:solidFill>
              <a:effectLst>
                <a:glow rad="152400">
                  <a:schemeClr val="bg1">
                    <a:alpha val="19000"/>
                  </a:schemeClr>
                </a:glow>
              </a:effectLst>
            </a:rPr>
            <a:t>meinem</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Unternehmen</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schlecht</a:t>
          </a:r>
          <a:r>
            <a:rPr lang="en-US" sz="2500" kern="1200" noProof="0" dirty="0">
              <a:solidFill>
                <a:schemeClr val="bg1"/>
              </a:solidFill>
              <a:effectLst>
                <a:glow rad="152400">
                  <a:schemeClr val="bg1">
                    <a:alpha val="19000"/>
                  </a:schemeClr>
                </a:glow>
              </a:effectLst>
            </a:rPr>
            <a:t>?</a:t>
          </a:r>
        </a:p>
      </dsp:txBody>
      <dsp:txXfrm>
        <a:off x="1625711" y="1760029"/>
        <a:ext cx="3981338" cy="1407541"/>
      </dsp:txXfrm>
    </dsp:sp>
    <dsp:sp modelId="{436A8B1C-2D30-44BB-9150-7099503C8960}">
      <dsp:nvSpPr>
        <dsp:cNvPr id="0" name=""/>
        <dsp:cNvSpPr/>
      </dsp:nvSpPr>
      <dsp:spPr>
        <a:xfrm>
          <a:off x="0" y="3519456"/>
          <a:ext cx="5607050" cy="1407541"/>
        </a:xfrm>
        <a:prstGeom prst="rect">
          <a:avLst/>
        </a:prstGeom>
        <a:solidFill>
          <a:srgbClr val="000000">
            <a:alpha val="70000"/>
          </a:srgbClr>
        </a:solidFill>
        <a:ln>
          <a:noFill/>
        </a:ln>
        <a:effectLst/>
      </dsp:spPr>
      <dsp:style>
        <a:lnRef idx="0">
          <a:scrgbClr r="0" g="0" b="0"/>
        </a:lnRef>
        <a:fillRef idx="1">
          <a:scrgbClr r="0" g="0" b="0"/>
        </a:fillRef>
        <a:effectRef idx="2">
          <a:scrgbClr r="0" g="0" b="0"/>
        </a:effectRef>
        <a:fontRef idx="minor"/>
      </dsp:style>
    </dsp:sp>
    <dsp:sp modelId="{1A8B8B62-3037-4506-89D7-28710774070B}">
      <dsp:nvSpPr>
        <dsp:cNvPr id="0" name=""/>
        <dsp:cNvSpPr/>
      </dsp:nvSpPr>
      <dsp:spPr>
        <a:xfrm>
          <a:off x="548476" y="3958848"/>
          <a:ext cx="528758" cy="528758"/>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D5847293-6F0A-4807-B203-585610F4F535}">
      <dsp:nvSpPr>
        <dsp:cNvPr id="0" name=""/>
        <dsp:cNvSpPr/>
      </dsp:nvSpPr>
      <dsp:spPr>
        <a:xfrm>
          <a:off x="1625711" y="3519456"/>
          <a:ext cx="3981338" cy="1407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965" tIns="148965" rIns="148965" bIns="148965" numCol="1" spcCol="1270" anchor="ctr" anchorCtr="0">
          <a:noAutofit/>
        </a:bodyPr>
        <a:lstStyle/>
        <a:p>
          <a:pPr marL="0" lvl="0" indent="0" algn="l" defTabSz="1111250">
            <a:lnSpc>
              <a:spcPct val="100000"/>
            </a:lnSpc>
            <a:spcBef>
              <a:spcPct val="0"/>
            </a:spcBef>
            <a:spcAft>
              <a:spcPct val="35000"/>
            </a:spcAft>
            <a:buNone/>
          </a:pPr>
          <a:r>
            <a:rPr lang="en-US" sz="2500" kern="1200" noProof="0" dirty="0" err="1">
              <a:solidFill>
                <a:schemeClr val="bg1"/>
              </a:solidFill>
              <a:effectLst>
                <a:glow rad="152400">
                  <a:schemeClr val="bg1">
                    <a:alpha val="19000"/>
                  </a:schemeClr>
                </a:glow>
              </a:effectLst>
            </a:rPr>
            <a:t>Habe</a:t>
          </a:r>
          <a:r>
            <a:rPr lang="en-US" sz="2500" kern="1200" noProof="0" dirty="0">
              <a:solidFill>
                <a:schemeClr val="bg1"/>
              </a:solidFill>
              <a:effectLst>
                <a:glow rad="152400">
                  <a:schemeClr val="bg1">
                    <a:alpha val="19000"/>
                  </a:schemeClr>
                </a:glow>
              </a:effectLst>
            </a:rPr>
            <a:t> ich </a:t>
          </a:r>
          <a:r>
            <a:rPr lang="en-US" sz="2500" kern="1200" noProof="0" dirty="0" err="1">
              <a:solidFill>
                <a:schemeClr val="bg1"/>
              </a:solidFill>
              <a:effectLst>
                <a:glow rad="152400">
                  <a:schemeClr val="bg1">
                    <a:alpha val="19000"/>
                  </a:schemeClr>
                </a:glow>
              </a:effectLst>
            </a:rPr>
            <a:t>mich</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noch</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ein</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Jahr</a:t>
          </a:r>
          <a:r>
            <a:rPr lang="en-US" sz="2500" kern="1200" noProof="0" dirty="0">
              <a:solidFill>
                <a:schemeClr val="bg1"/>
              </a:solidFill>
              <a:effectLst>
                <a:glow rad="152400">
                  <a:schemeClr val="bg1">
                    <a:alpha val="19000"/>
                  </a:schemeClr>
                </a:glow>
              </a:effectLst>
            </a:rPr>
            <a:t> </a:t>
          </a:r>
          <a:r>
            <a:rPr lang="en-US" sz="2500" kern="1200" noProof="0" dirty="0" err="1">
              <a:solidFill>
                <a:schemeClr val="bg1"/>
              </a:solidFill>
              <a:effectLst>
                <a:glow rad="152400">
                  <a:schemeClr val="bg1">
                    <a:alpha val="19000"/>
                  </a:schemeClr>
                </a:glow>
              </a:effectLst>
            </a:rPr>
            <a:t>durchgedrückt</a:t>
          </a:r>
          <a:r>
            <a:rPr lang="en-US" sz="2500" kern="1200" noProof="0" dirty="0">
              <a:solidFill>
                <a:schemeClr val="bg1"/>
              </a:solidFill>
              <a:effectLst>
                <a:glow rad="152400">
                  <a:schemeClr val="bg1">
                    <a:alpha val="19000"/>
                  </a:schemeClr>
                </a:glow>
              </a:effectLst>
            </a:rPr>
            <a:t>?</a:t>
          </a:r>
        </a:p>
      </dsp:txBody>
      <dsp:txXfrm>
        <a:off x="1625711" y="3519456"/>
        <a:ext cx="3981338" cy="140754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A62EC2-9403-4E3F-B9EE-AC16CAC60FB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89550C-613B-478E-B802-C73E628524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69C108-6DA3-45F2-AE7E-50E80854775B}" type="datetimeFigureOut">
              <a:rPr lang="en-US" smtClean="0"/>
              <a:t>2/3/2020</a:t>
            </a:fld>
            <a:endParaRPr lang="en-US" dirty="0"/>
          </a:p>
        </p:txBody>
      </p:sp>
      <p:sp>
        <p:nvSpPr>
          <p:cNvPr id="4" name="Footer Placeholder 3">
            <a:extLst>
              <a:ext uri="{FF2B5EF4-FFF2-40B4-BE49-F238E27FC236}">
                <a16:creationId xmlns:a16="http://schemas.microsoft.com/office/drawing/2014/main" id="{D4013C7E-277B-477F-B8EF-FBEECB8A1F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6496058-9ECC-48B6-8A85-7E3A3E39E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6ED09B-8056-4B81-BB5B-ECA7E0231E72}" type="slidenum">
              <a:rPr lang="en-US" smtClean="0"/>
              <a:t>‹Nr.›</a:t>
            </a:fld>
            <a:endParaRPr lang="en-US" dirty="0"/>
          </a:p>
        </p:txBody>
      </p:sp>
    </p:spTree>
    <p:extLst>
      <p:ext uri="{BB962C8B-B14F-4D97-AF65-F5344CB8AC3E}">
        <p14:creationId xmlns:p14="http://schemas.microsoft.com/office/powerpoint/2010/main" val="2475300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6A73B2-5605-4CC4-ADC6-622651651079}" type="datetimeFigureOut">
              <a:rPr lang="en-US" smtClean="0"/>
              <a:t>2/3/2020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D664B-377C-4B68-AF4E-EBDA643118DF}" type="slidenum">
              <a:rPr lang="en-US" smtClean="0"/>
              <a:t>‹Nr.›</a:t>
            </a:fld>
            <a:endParaRPr lang="en-US" dirty="0"/>
          </a:p>
        </p:txBody>
      </p:sp>
    </p:spTree>
    <p:extLst>
      <p:ext uri="{BB962C8B-B14F-4D97-AF65-F5344CB8AC3E}">
        <p14:creationId xmlns:p14="http://schemas.microsoft.com/office/powerpoint/2010/main" val="36724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e.wikipedia.org/wiki/Return_on_Investment#Empirische_Ergebnisse"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blog.de.erste-am.com/das-jahr-2019-war-und-ist-bei-technologie-aktien-ein-uebergangsjahr/" TargetMode="External"/><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2</a:t>
            </a:fld>
            <a:endParaRPr lang="en-US" dirty="0"/>
          </a:p>
        </p:txBody>
      </p:sp>
    </p:spTree>
    <p:extLst>
      <p:ext uri="{BB962C8B-B14F-4D97-AF65-F5344CB8AC3E}">
        <p14:creationId xmlns:p14="http://schemas.microsoft.com/office/powerpoint/2010/main" val="1636299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Anlagenintensität</a:t>
            </a:r>
            <a:r>
              <a:rPr lang="en-GB" dirty="0"/>
              <a:t> 71% </a:t>
            </a:r>
            <a:r>
              <a:rPr lang="en-GB" dirty="0" err="1"/>
              <a:t>sind</a:t>
            </a:r>
            <a:r>
              <a:rPr lang="en-GB" dirty="0"/>
              <a:t> </a:t>
            </a:r>
            <a:r>
              <a:rPr lang="en-GB" dirty="0" err="1"/>
              <a:t>viel</a:t>
            </a:r>
            <a:endParaRPr lang="de-AT" dirty="0"/>
          </a:p>
        </p:txBody>
      </p:sp>
      <p:sp>
        <p:nvSpPr>
          <p:cNvPr id="4" name="Foliennummernplatzhalter 3"/>
          <p:cNvSpPr>
            <a:spLocks noGrp="1"/>
          </p:cNvSpPr>
          <p:nvPr>
            <p:ph type="sldNum" sz="quarter" idx="5"/>
          </p:nvPr>
        </p:nvSpPr>
        <p:spPr/>
        <p:txBody>
          <a:bodyPr/>
          <a:lstStyle/>
          <a:p>
            <a:fld id="{CFED664B-377C-4B68-AF4E-EBDA643118DF}" type="slidenum">
              <a:rPr lang="en-US" smtClean="0"/>
              <a:t>8</a:t>
            </a:fld>
            <a:endParaRPr lang="en-US" dirty="0"/>
          </a:p>
        </p:txBody>
      </p:sp>
    </p:spTree>
    <p:extLst>
      <p:ext uri="{BB962C8B-B14F-4D97-AF65-F5344CB8AC3E}">
        <p14:creationId xmlns:p14="http://schemas.microsoft.com/office/powerpoint/2010/main" val="2554326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sz="1200" dirty="0" err="1">
                <a:solidFill>
                  <a:schemeClr val="bg1"/>
                </a:solidFill>
              </a:rPr>
              <a:t>Entschuldungsdauer</a:t>
            </a:r>
            <a:endParaRPr lang="de-AT" dirty="0"/>
          </a:p>
        </p:txBody>
      </p:sp>
      <p:sp>
        <p:nvSpPr>
          <p:cNvPr id="4" name="Foliennummernplatzhalter 3"/>
          <p:cNvSpPr>
            <a:spLocks noGrp="1"/>
          </p:cNvSpPr>
          <p:nvPr>
            <p:ph type="sldNum" sz="quarter" idx="5"/>
          </p:nvPr>
        </p:nvSpPr>
        <p:spPr/>
        <p:txBody>
          <a:bodyPr/>
          <a:lstStyle/>
          <a:p>
            <a:fld id="{CFED664B-377C-4B68-AF4E-EBDA643118DF}" type="slidenum">
              <a:rPr lang="en-US" smtClean="0"/>
              <a:t>10</a:t>
            </a:fld>
            <a:endParaRPr lang="en-US" dirty="0"/>
          </a:p>
        </p:txBody>
      </p:sp>
    </p:spTree>
    <p:extLst>
      <p:ext uri="{BB962C8B-B14F-4D97-AF65-F5344CB8AC3E}">
        <p14:creationId xmlns:p14="http://schemas.microsoft.com/office/powerpoint/2010/main" val="2161154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GB" dirty="0" err="1"/>
              <a:t>Investitionen</a:t>
            </a:r>
            <a:endParaRPr lang="en-GB" dirty="0"/>
          </a:p>
          <a:p>
            <a:r>
              <a:rPr lang="en-GB" dirty="0" err="1"/>
              <a:t>Kreditrückzahlungen</a:t>
            </a:r>
            <a:endParaRPr lang="en-GB" dirty="0"/>
          </a:p>
          <a:p>
            <a:r>
              <a:rPr lang="en-GB" dirty="0" err="1"/>
              <a:t>Gewinnausschüttung</a:t>
            </a:r>
            <a:endParaRPr lang="en-GB" dirty="0"/>
          </a:p>
          <a:p>
            <a:r>
              <a:rPr lang="en-GB" dirty="0" err="1"/>
              <a:t>Ansparung</a:t>
            </a:r>
            <a:r>
              <a:rPr lang="en-GB" dirty="0"/>
              <a:t> </a:t>
            </a:r>
            <a:r>
              <a:rPr lang="en-GB"/>
              <a:t>von Kapital</a:t>
            </a:r>
          </a:p>
          <a:p>
            <a:endParaRPr lang="de-AT" dirty="0"/>
          </a:p>
        </p:txBody>
      </p:sp>
      <p:sp>
        <p:nvSpPr>
          <p:cNvPr id="4" name="Foliennummernplatzhalter 3"/>
          <p:cNvSpPr>
            <a:spLocks noGrp="1"/>
          </p:cNvSpPr>
          <p:nvPr>
            <p:ph type="sldNum" sz="quarter" idx="5"/>
          </p:nvPr>
        </p:nvSpPr>
        <p:spPr/>
        <p:txBody>
          <a:bodyPr/>
          <a:lstStyle/>
          <a:p>
            <a:fld id="{CFED664B-377C-4B68-AF4E-EBDA643118DF}" type="slidenum">
              <a:rPr lang="en-US" smtClean="0"/>
              <a:t>13</a:t>
            </a:fld>
            <a:endParaRPr lang="en-US" dirty="0"/>
          </a:p>
        </p:txBody>
      </p:sp>
    </p:spTree>
    <p:extLst>
      <p:ext uri="{BB962C8B-B14F-4D97-AF65-F5344CB8AC3E}">
        <p14:creationId xmlns:p14="http://schemas.microsoft.com/office/powerpoint/2010/main" val="4093569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i="0" kern="1200" dirty="0">
                <a:solidFill>
                  <a:schemeClr val="tx1"/>
                </a:solidFill>
                <a:effectLst/>
                <a:latin typeface="+mn-lt"/>
                <a:ea typeface="+mn-ea"/>
                <a:cs typeface="+mn-cs"/>
              </a:rPr>
              <a:t>Die nebenstehende Abbildung stellt Kapitalumschlag, Umsatzmarge sowie den resultierenden ROI für die verschiedenen Unternehmen im Dax im Jahre 2018 dar. Zur Orientierung ist ein ROI von 8 % (entspricht in etwa den </a:t>
            </a:r>
            <a:r>
              <a:rPr lang="de-AT" sz="1200" b="0" i="0" kern="1200">
                <a:solidFill>
                  <a:schemeClr val="tx1"/>
                </a:solidFill>
                <a:effectLst/>
                <a:latin typeface="+mn-lt"/>
                <a:ea typeface="+mn-ea"/>
                <a:cs typeface="+mn-cs"/>
              </a:rPr>
              <a:t>durchschnittlichen Kapitalkosten </a:t>
            </a:r>
            <a:r>
              <a:rPr lang="de-AT" sz="1200" b="0" i="0" kern="1200" dirty="0">
                <a:solidFill>
                  <a:schemeClr val="tx1"/>
                </a:solidFill>
                <a:effectLst/>
                <a:latin typeface="+mn-lt"/>
                <a:ea typeface="+mn-ea"/>
                <a:cs typeface="+mn-cs"/>
              </a:rPr>
              <a:t>der Unternehmen) abgetragen. Bei Unternehmen mit niedriger Umsatzmarge lässt sich eine Deckung der Kapitalkosten nur durch einen hohen Kapitalumschlag erreichen. Sofern der ROI über den Kapitalkosten von 8 % liegt, deutet dies auf Wettbewerbsvorteile in der Produktion und und/oder der Logistik hin. Adidas fällt in diese Kategorie. Überdurchschnittlich hohe Umsatzrenditen deuten dagegen auf erfolgreiche Aktivitäten am Absatzmarkt. SAP und Bayer können hier genannt werden. Falls beide Dinge zusammenkommen, können die Unternehmen besonders hohe ROI erzielen (hier Covestro). Es fällt grundsätzlich auf, dass die großen deutschen Unternehmen in der Regel ihre Kapitalkosten </a:t>
            </a:r>
            <a:r>
              <a:rPr lang="de-AT" sz="1200" b="0" i="1" kern="1200" dirty="0">
                <a:solidFill>
                  <a:schemeClr val="tx1"/>
                </a:solidFill>
                <a:effectLst/>
                <a:latin typeface="+mn-lt"/>
                <a:ea typeface="+mn-ea"/>
                <a:cs typeface="+mn-cs"/>
              </a:rPr>
              <a:t>nicht</a:t>
            </a:r>
            <a:r>
              <a:rPr lang="de-AT" sz="1200" b="0" i="0" kern="1200" dirty="0">
                <a:solidFill>
                  <a:schemeClr val="tx1"/>
                </a:solidFill>
                <a:effectLst/>
                <a:latin typeface="+mn-lt"/>
                <a:ea typeface="+mn-ea"/>
                <a:cs typeface="+mn-cs"/>
              </a:rPr>
              <a:t> decken können.</a:t>
            </a:r>
          </a:p>
          <a:p>
            <a:endParaRPr lang="de-AT" sz="1200" b="0" i="0" kern="1200" dirty="0">
              <a:solidFill>
                <a:schemeClr val="tx1"/>
              </a:solidFill>
              <a:effectLst/>
              <a:latin typeface="+mn-lt"/>
              <a:ea typeface="+mn-ea"/>
              <a:cs typeface="+mn-cs"/>
            </a:endParaRPr>
          </a:p>
          <a:p>
            <a:r>
              <a:rPr lang="de-AT" sz="1200" b="0" i="0" kern="1200" dirty="0">
                <a:solidFill>
                  <a:schemeClr val="tx1"/>
                </a:solidFill>
                <a:effectLst/>
                <a:latin typeface="+mn-lt"/>
                <a:ea typeface="+mn-ea"/>
                <a:cs typeface="+mn-cs"/>
              </a:rPr>
              <a:t>Quelle: </a:t>
            </a:r>
            <a:r>
              <a:rPr lang="de-AT" dirty="0">
                <a:hlinkClick r:id="rId3"/>
              </a:rPr>
              <a:t>https://de.wikipedia.org/wiki/Return_on_Investment#Empirische_Ergebnisse</a:t>
            </a:r>
            <a:endParaRPr lang="de-AT" dirty="0"/>
          </a:p>
        </p:txBody>
      </p:sp>
      <p:sp>
        <p:nvSpPr>
          <p:cNvPr id="4" name="Foliennummernplatzhalter 3"/>
          <p:cNvSpPr>
            <a:spLocks noGrp="1"/>
          </p:cNvSpPr>
          <p:nvPr>
            <p:ph type="sldNum" sz="quarter" idx="5"/>
          </p:nvPr>
        </p:nvSpPr>
        <p:spPr/>
        <p:txBody>
          <a:bodyPr/>
          <a:lstStyle/>
          <a:p>
            <a:fld id="{CFED664B-377C-4B68-AF4E-EBDA643118DF}" type="slidenum">
              <a:rPr lang="en-US" smtClean="0"/>
              <a:t>35</a:t>
            </a:fld>
            <a:endParaRPr lang="en-US" dirty="0"/>
          </a:p>
        </p:txBody>
      </p:sp>
    </p:spTree>
    <p:extLst>
      <p:ext uri="{BB962C8B-B14F-4D97-AF65-F5344CB8AC3E}">
        <p14:creationId xmlns:p14="http://schemas.microsoft.com/office/powerpoint/2010/main" val="110995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sz="1200" b="0" i="0" kern="1200" dirty="0">
                <a:solidFill>
                  <a:schemeClr val="tx1"/>
                </a:solidFill>
                <a:effectLst/>
                <a:latin typeface="+mn-lt"/>
                <a:ea typeface="+mn-ea"/>
                <a:cs typeface="+mn-cs"/>
              </a:rPr>
              <a:t>Die Geschäftsmodelle mögen sich in einem frühen Stadium befinden, aber der Trend geht in diese Richtung weiter. Uber hofft darauf, dass Autos in ein paar Jahren selbst fahren, das ist ein großer Kostenfaktor. Uber ist Markführer in einem stark wachsenden Markt. Deswegen sind diese Aktien sehr begehrt, auch wenn nicht direkt absehbar ist, wann es Gewinn gibt.</a:t>
            </a:r>
          </a:p>
          <a:p>
            <a:endParaRPr lang="de-AT" sz="1200" b="0" i="0" kern="1200" dirty="0">
              <a:solidFill>
                <a:schemeClr val="tx1"/>
              </a:solidFill>
              <a:effectLst/>
              <a:latin typeface="+mn-lt"/>
              <a:ea typeface="+mn-ea"/>
              <a:cs typeface="+mn-cs"/>
            </a:endParaRPr>
          </a:p>
          <a:p>
            <a:r>
              <a:rPr lang="de-AT" sz="1200" b="0" i="0" kern="1200" dirty="0">
                <a:solidFill>
                  <a:schemeClr val="tx1"/>
                </a:solidFill>
                <a:effectLst/>
                <a:latin typeface="+mn-lt"/>
                <a:ea typeface="+mn-ea"/>
                <a:cs typeface="+mn-cs"/>
              </a:rPr>
              <a:t>Quelle: </a:t>
            </a:r>
            <a:r>
              <a:rPr lang="de-AT" dirty="0">
                <a:hlinkClick r:id="rId3"/>
              </a:rPr>
              <a:t>https://blog.de.erste-am.com/das-jahr-2019-war-und-ist-bei-technologie-aktien-ein-uebergangsjahr/</a:t>
            </a:r>
            <a:endParaRPr lang="de-AT" dirty="0"/>
          </a:p>
        </p:txBody>
      </p:sp>
      <p:sp>
        <p:nvSpPr>
          <p:cNvPr id="4" name="Foliennummernplatzhalt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FED664B-377C-4B68-AF4E-EBDA643118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54896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D664B-377C-4B68-AF4E-EBDA643118DF}" type="slidenum">
              <a:rPr lang="en-US" smtClean="0"/>
              <a:t>38</a:t>
            </a:fld>
            <a:endParaRPr lang="en-US" dirty="0"/>
          </a:p>
        </p:txBody>
      </p:sp>
    </p:spTree>
    <p:extLst>
      <p:ext uri="{BB962C8B-B14F-4D97-AF65-F5344CB8AC3E}">
        <p14:creationId xmlns:p14="http://schemas.microsoft.com/office/powerpoint/2010/main" val="264774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FED664B-377C-4B68-AF4E-EBDA643118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7748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FED664B-377C-4B68-AF4E-EBDA643118D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6299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AB3A824-1A51-4B26-AD58-A6D8E14F6C04}" type="datetimeFigureOut">
              <a:rPr lang="en-US" smtClean="0"/>
              <a:t>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82707781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738428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2/3/2020</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3422238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D162C4-EDD9-4389-A98B-B87ECEA2A816}" type="datetimeFigureOut">
              <a:rPr lang="en-US" smtClean="0"/>
              <a:t>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182275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E5059C3-6A89-4494-99FF-5A4D6FFD50EB}" type="datetimeFigureOut">
              <a:rPr lang="en-US" smtClean="0"/>
              <a:t>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82856116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A954B2F-12DE-47F5-8894-472B206D2E1E}" type="datetimeFigureOut">
              <a:rPr lang="en-US" smtClean="0"/>
              <a:t>2/3/2020</a:t>
            </a:fld>
            <a:endParaRPr lang="en-US" dirty="0"/>
          </a:p>
        </p:txBody>
      </p:sp>
      <p:sp>
        <p:nvSpPr>
          <p:cNvPr id="9" name="Footer Placeholder 8"/>
          <p:cNvSpPr>
            <a:spLocks noGrp="1"/>
          </p:cNvSpPr>
          <p:nvPr>
            <p:ph type="ftr" sz="quarter" idx="11"/>
          </p:nvPr>
        </p:nvSpPr>
        <p:spPr/>
        <p:txBody>
          <a:body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366587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CBC1C18-307B-4F68-A007-B5B542270E8D}" type="datetimeFigureOut">
              <a:rPr lang="en-US" smtClean="0"/>
              <a:t>2/3/2020</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pPr/>
              <a:t>‹Nr.›</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5889930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2/3/2020</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70077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2/3/2020</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2359989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7D525BB-DA17-4BA0-B3C8-3AC3ABC827E6}" type="datetimeFigureOut">
              <a:rPr lang="en-US" smtClean="0"/>
              <a:t>2/3/2020</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1" name="Slide Number Placeholder 10"/>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205352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16C4C9A-3960-41CF-A4E9-2A8FB932454B}" type="datetimeFigureOut">
              <a:rPr lang="en-US" smtClean="0"/>
              <a:t>2/3/2020</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r>
              <a:rPr lang="en-US" dirty="0"/>
              <a:t>
              </a:t>
            </a:r>
          </a:p>
        </p:txBody>
      </p:sp>
      <p:sp>
        <p:nvSpPr>
          <p:cNvPr id="10" name="Slide Number Placeholder 9"/>
          <p:cNvSpPr>
            <a:spLocks noGrp="1"/>
          </p:cNvSpPr>
          <p:nvPr>
            <p:ph type="sldNum" sz="quarter" idx="12"/>
          </p:nvPr>
        </p:nvSpPr>
        <p:spPr/>
        <p:txBody>
          <a:bodyPr/>
          <a:lstStyle/>
          <a:p>
            <a:fld id="{6D22F896-40B5-4ADD-8801-0D06FADFA095}" type="slidenum">
              <a:rPr lang="en-US" smtClean="0"/>
              <a:t>‹Nr.›</a:t>
            </a:fld>
            <a:endParaRPr lang="en-US" dirty="0"/>
          </a:p>
        </p:txBody>
      </p:sp>
    </p:spTree>
    <p:extLst>
      <p:ext uri="{BB962C8B-B14F-4D97-AF65-F5344CB8AC3E}">
        <p14:creationId xmlns:p14="http://schemas.microsoft.com/office/powerpoint/2010/main" val="1947789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CBC1C18-307B-4F68-A007-B5B542270E8D}" type="datetimeFigureOut">
              <a:rPr lang="en-US" smtClean="0"/>
              <a:t>2/3/2020</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r>
              <a:rPr lang="en-US" dirty="0"/>
              <a:t>
              </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D22F896-40B5-4ADD-8801-0D06FADFA095}" type="slidenum">
              <a:rPr lang="en-US" smtClean="0"/>
              <a:pPr/>
              <a:t>‹Nr.›</a:t>
            </a:fld>
            <a:endParaRPr lang="en-US" dirty="0"/>
          </a:p>
        </p:txBody>
      </p:sp>
    </p:spTree>
    <p:extLst>
      <p:ext uri="{BB962C8B-B14F-4D97-AF65-F5344CB8AC3E}">
        <p14:creationId xmlns:p14="http://schemas.microsoft.com/office/powerpoint/2010/main" val="2865901181"/>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4.svg"/><Relationship Id="rId4" Type="http://schemas.openxmlformats.org/officeDocument/2006/relationships/image" Target="../media/image7.sv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18.emf"/><Relationship Id="rId4" Type="http://schemas.openxmlformats.org/officeDocument/2006/relationships/image" Target="../media/image17.emf"/></Relationships>
</file>

<file path=ppt/slides/_rels/slide1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jpeg"/><Relationship Id="rId7" Type="http://schemas.openxmlformats.org/officeDocument/2006/relationships/diagramColors" Target="../diagrams/colors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hyperlink" Target="https://www.wikipedia.org/" TargetMode="External"/><Relationship Id="rId7" Type="http://schemas.openxmlformats.org/officeDocument/2006/relationships/hyperlink" Target="https://sevdesk.at/lexikon/roi-return-on-investment/" TargetMode="External"/><Relationship Id="rId2" Type="http://schemas.openxmlformats.org/officeDocument/2006/relationships/hyperlink" Target="https://www.businessfragen.com/" TargetMode="External"/><Relationship Id="rId1" Type="http://schemas.openxmlformats.org/officeDocument/2006/relationships/slideLayout" Target="../slideLayouts/slideLayout7.xml"/><Relationship Id="rId6" Type="http://schemas.openxmlformats.org/officeDocument/2006/relationships/hyperlink" Target="https://blog.de.erste-am.com/das-jahr-2019-war-und-ist-bei-technologie-aktien-ein-uebergangsjahr/" TargetMode="External"/><Relationship Id="rId5" Type="http://schemas.openxmlformats.org/officeDocument/2006/relationships/hyperlink" Target="https://www.lbg.at/servicecenter/rechtsformen_gr%C3%BCndung_planung_controlling_steuern_sv_pr%C3%BCfung/planung_controlling/wichtige_betriebswirtschaftliche_kennzahlen/index_ger.html" TargetMode="External"/><Relationship Id="rId4" Type="http://schemas.openxmlformats.org/officeDocument/2006/relationships/hyperlink" Target="https://banking.raiffeisen.at/web/publicrbg/teletraderdetails?wsrp_ttroute=%2FRaiffeisenRelaunch_Staging%2Fstock%2Ffigures%2Ftts-26000027" TargetMode="Externa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Meachtl/BWM-Kennzahlen"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emf"/><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430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6800"/>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Fiktive Schuldentilgungsdauer</a:t>
            </a:r>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74871B8D-2BF0-4662-BA52-9B96C3F9CB7E}"/>
                  </a:ext>
                </a:extLst>
              </p:cNvPr>
              <p:cNvSpPr txBox="1"/>
              <p:nvPr/>
            </p:nvSpPr>
            <p:spPr>
              <a:xfrm>
                <a:off x="1486945" y="5552487"/>
                <a:ext cx="9542173" cy="1021690"/>
              </a:xfrm>
              <a:prstGeom prst="rect">
                <a:avLst/>
              </a:prstGeom>
              <a:solidFill>
                <a:schemeClr val="tx1"/>
              </a:solid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𝑭𝒓𝒆𝒎𝒅𝒌𝒂𝒑𝒊𝒕𝒂𝒍</m:t>
                          </m:r>
                          <m:r>
                            <a:rPr lang="en-GB" sz="3200" b="1" i="1" smtClean="0">
                              <a:solidFill>
                                <a:schemeClr val="bg1"/>
                              </a:solidFill>
                              <a:latin typeface="Cambria Math" panose="02040503050406030204" pitchFamily="18" charset="0"/>
                            </a:rPr>
                            <m:t> −</m:t>
                          </m:r>
                          <m:r>
                            <a:rPr lang="en-GB" sz="3200" b="1" i="1" smtClean="0">
                              <a:solidFill>
                                <a:srgbClr val="00B0F0"/>
                              </a:solidFill>
                              <a:latin typeface="Cambria Math" panose="02040503050406030204" pitchFamily="18" charset="0"/>
                            </a:rPr>
                            <m:t>𝒍𝒊𝒒𝒖𝒊𝒅𝒆</m:t>
                          </m:r>
                          <m:r>
                            <a:rPr lang="en-GB" sz="3200" b="1" i="1" smtClean="0">
                              <a:solidFill>
                                <a:srgbClr val="0070C0"/>
                              </a:solidFill>
                              <a:latin typeface="Cambria Math" panose="02040503050406030204" pitchFamily="18" charset="0"/>
                            </a:rPr>
                            <m:t> </m:t>
                          </m:r>
                          <m:r>
                            <a:rPr lang="en-GB" sz="3200" b="1" i="1" smtClean="0">
                              <a:solidFill>
                                <a:srgbClr val="00B0F0"/>
                              </a:solidFill>
                              <a:latin typeface="Cambria Math" panose="02040503050406030204" pitchFamily="18" charset="0"/>
                            </a:rPr>
                            <m:t>𝑴𝒊𝒕𝒕𝒆𝒍</m:t>
                          </m:r>
                        </m:num>
                        <m:den>
                          <m:r>
                            <a:rPr lang="en-GB" sz="3200" b="1" i="1" smtClean="0">
                              <a:solidFill>
                                <a:schemeClr val="bg1"/>
                              </a:solidFill>
                              <a:latin typeface="Cambria Math" panose="02040503050406030204" pitchFamily="18" charset="0"/>
                            </a:rPr>
                            <m:t>𝑪𝒂𝒔𝒉𝒇𝒍𝒐𝒘</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𝟏</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𝑱𝒂𝒉𝒓𝒆</m:t>
                      </m:r>
                    </m:oMath>
                  </m:oMathPara>
                </a14:m>
                <a:endParaRPr lang="de-AT" sz="3200" b="1" dirty="0">
                  <a:solidFill>
                    <a:schemeClr val="bg1"/>
                  </a:solidFill>
                </a:endParaRPr>
              </a:p>
            </p:txBody>
          </p:sp>
        </mc:Choice>
        <mc:Fallback xmlns="">
          <p:sp>
            <p:nvSpPr>
              <p:cNvPr id="6" name="Textfeld 5">
                <a:extLst>
                  <a:ext uri="{FF2B5EF4-FFF2-40B4-BE49-F238E27FC236}">
                    <a16:creationId xmlns:a16="http://schemas.microsoft.com/office/drawing/2014/main" id="{74871B8D-2BF0-4662-BA52-9B96C3F9CB7E}"/>
                  </a:ext>
                </a:extLst>
              </p:cNvPr>
              <p:cNvSpPr txBox="1">
                <a:spLocks noRot="1" noChangeAspect="1" noMove="1" noResize="1" noEditPoints="1" noAdjustHandles="1" noChangeArrowheads="1" noChangeShapeType="1" noTextEdit="1"/>
              </p:cNvSpPr>
              <p:nvPr/>
            </p:nvSpPr>
            <p:spPr>
              <a:xfrm>
                <a:off x="1486945" y="5552487"/>
                <a:ext cx="9542173" cy="1021690"/>
              </a:xfrm>
              <a:prstGeom prst="rect">
                <a:avLst/>
              </a:prstGeom>
              <a:blipFill>
                <a:blip r:embed="rId3"/>
                <a:stretch>
                  <a:fillRect/>
                </a:stretch>
              </a:blipFill>
            </p:spPr>
            <p:txBody>
              <a:bodyPr/>
              <a:lstStyle/>
              <a:p>
                <a:r>
                  <a:rPr lang="de-AT">
                    <a:noFill/>
                  </a:rPr>
                  <a:t> </a:t>
                </a:r>
              </a:p>
            </p:txBody>
          </p:sp>
        </mc:Fallback>
      </mc:AlternateContent>
      <p:sp>
        <p:nvSpPr>
          <p:cNvPr id="7" name="Textfeld 6">
            <a:extLst>
              <a:ext uri="{FF2B5EF4-FFF2-40B4-BE49-F238E27FC236}">
                <a16:creationId xmlns:a16="http://schemas.microsoft.com/office/drawing/2014/main" id="{A94ACA5B-91C9-4838-ABC2-AD3205975607}"/>
              </a:ext>
            </a:extLst>
          </p:cNvPr>
          <p:cNvSpPr txBox="1"/>
          <p:nvPr/>
        </p:nvSpPr>
        <p:spPr>
          <a:xfrm>
            <a:off x="8623656" y="583703"/>
            <a:ext cx="2294021" cy="461665"/>
          </a:xfrm>
          <a:prstGeom prst="rect">
            <a:avLst/>
          </a:prstGeom>
          <a:noFill/>
        </p:spPr>
        <p:txBody>
          <a:bodyPr wrap="square" rtlCol="0">
            <a:spAutoFit/>
          </a:bodyPr>
          <a:lstStyle/>
          <a:p>
            <a:r>
              <a:rPr lang="en-GB" sz="2400" dirty="0">
                <a:solidFill>
                  <a:schemeClr val="bg1"/>
                </a:solidFill>
              </a:rPr>
              <a:t>Cashflow  = 241</a:t>
            </a:r>
            <a:endParaRPr lang="de-AT" sz="2400" dirty="0">
              <a:solidFill>
                <a:schemeClr val="bg1"/>
              </a:solidFill>
            </a:endParaRPr>
          </a:p>
        </p:txBody>
      </p:sp>
      <p:pic>
        <p:nvPicPr>
          <p:cNvPr id="8" name="Grafik 7">
            <a:extLst>
              <a:ext uri="{FF2B5EF4-FFF2-40B4-BE49-F238E27FC236}">
                <a16:creationId xmlns:a16="http://schemas.microsoft.com/office/drawing/2014/main" id="{66382D5B-8C3D-452F-9896-9528C1198225}"/>
              </a:ext>
            </a:extLst>
          </p:cNvPr>
          <p:cNvPicPr>
            <a:picLocks noChangeAspect="1"/>
          </p:cNvPicPr>
          <p:nvPr/>
        </p:nvPicPr>
        <p:blipFill>
          <a:blip r:embed="rId4"/>
          <a:stretch>
            <a:fillRect/>
          </a:stretch>
        </p:blipFill>
        <p:spPr>
          <a:xfrm>
            <a:off x="1274400" y="1335600"/>
            <a:ext cx="8656145" cy="3880800"/>
          </a:xfrm>
          <a:prstGeom prst="rect">
            <a:avLst/>
          </a:prstGeom>
        </p:spPr>
      </p:pic>
    </p:spTree>
    <p:extLst>
      <p:ext uri="{BB962C8B-B14F-4D97-AF65-F5344CB8AC3E}">
        <p14:creationId xmlns:p14="http://schemas.microsoft.com/office/powerpoint/2010/main" val="2614073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937F1198-1857-414C-B5C1-EE10EEDB90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6FC88937-A9B2-46EA-8062-5049F9240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E0A65F2E-FA9B-48D0-A89F-721715E9137D}"/>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0436DF55-D7EC-4370-A453-7FE59D35150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B004BB6A-8D0A-4384-A5F5-3E9992D74954}"/>
              </a:ext>
            </a:extLst>
          </p:cNvPr>
          <p:cNvSpPr txBox="1">
            <a:spLocks/>
          </p:cNvSpPr>
          <p:nvPr/>
        </p:nvSpPr>
        <p:spPr>
          <a:xfrm>
            <a:off x="1591760" y="1746000"/>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Font typeface="Arial" panose="020B0604020202020204" pitchFamily="34" charset="0"/>
              <a:buNone/>
            </a:pPr>
            <a:r>
              <a:rPr lang="de-DE" sz="3600" dirty="0">
                <a:solidFill>
                  <a:schemeClr val="bg1"/>
                </a:solidFill>
              </a:rPr>
              <a:t>Erfolgskennzahlen</a:t>
            </a:r>
          </a:p>
          <a:p>
            <a:pPr lvl="1"/>
            <a:r>
              <a:rPr lang="de-DE" sz="2800" dirty="0">
                <a:solidFill>
                  <a:schemeClr val="bg1"/>
                </a:solidFill>
              </a:rPr>
              <a:t>Wie stabil ist das Unternehmen finanziert</a:t>
            </a:r>
          </a:p>
          <a:p>
            <a:pPr marL="228600" lvl="1" indent="0">
              <a:buFont typeface="Arial" panose="020B0604020202020204" pitchFamily="34" charset="0"/>
              <a:buNone/>
            </a:pPr>
            <a:endParaRPr lang="de-DE" sz="2800" dirty="0">
              <a:solidFill>
                <a:schemeClr val="bg1"/>
              </a:solidFill>
            </a:endParaRPr>
          </a:p>
          <a:p>
            <a:pPr marL="0" indent="0">
              <a:buFont typeface="Arial" panose="020B0604020202020204" pitchFamily="34" charset="0"/>
              <a:buNone/>
            </a:pPr>
            <a:r>
              <a:rPr lang="de-DE" sz="3600" dirty="0">
                <a:solidFill>
                  <a:schemeClr val="bg1"/>
                </a:solidFill>
              </a:rPr>
              <a:t>Rentabilitätskennzahlen</a:t>
            </a:r>
          </a:p>
          <a:p>
            <a:pPr lvl="1"/>
            <a:r>
              <a:rPr lang="de-AT" sz="2800" dirty="0">
                <a:solidFill>
                  <a:schemeClr val="bg1"/>
                </a:solidFill>
              </a:rPr>
              <a:t>Wie das Unternehmen mit den verfügbaren Mittel arbeitet</a:t>
            </a:r>
          </a:p>
        </p:txBody>
      </p:sp>
      <p:sp>
        <p:nvSpPr>
          <p:cNvPr id="7" name="Content Placeholder 8">
            <a:extLst>
              <a:ext uri="{FF2B5EF4-FFF2-40B4-BE49-F238E27FC236}">
                <a16:creationId xmlns:a16="http://schemas.microsoft.com/office/drawing/2014/main" id="{255B8609-4FF9-4350-A2F1-107A96A9C620}"/>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Ertragslage</a:t>
            </a:r>
          </a:p>
        </p:txBody>
      </p:sp>
    </p:spTree>
    <p:extLst>
      <p:ext uri="{BB962C8B-B14F-4D97-AF65-F5344CB8AC3E}">
        <p14:creationId xmlns:p14="http://schemas.microsoft.com/office/powerpoint/2010/main" val="39010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6063E759-8E45-4F6D-A6E4-636AB887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B7B56039-BD50-4E6B-A36B-FDF1D9E66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A75E5227-B510-4273-9D21-753593E281E0}"/>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505176AD-EA94-4CAD-A3B2-C6753803341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F8F4FD65-4CDE-47CC-8590-7300A6390BE8}"/>
              </a:ext>
            </a:extLst>
          </p:cNvPr>
          <p:cNvSpPr txBox="1">
            <a:spLocks/>
          </p:cNvSpPr>
          <p:nvPr/>
        </p:nvSpPr>
        <p:spPr>
          <a:xfrm>
            <a:off x="1591200" y="1746000"/>
            <a:ext cx="10602000" cy="4291200"/>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lvl="1"/>
            <a:r>
              <a:rPr lang="de-DE" sz="2800" dirty="0">
                <a:solidFill>
                  <a:schemeClr val="bg1"/>
                </a:solidFill>
              </a:rPr>
              <a:t>Materialintensität</a:t>
            </a:r>
          </a:p>
          <a:p>
            <a:pPr lvl="1"/>
            <a:r>
              <a:rPr lang="de-DE" sz="2800" dirty="0">
                <a:solidFill>
                  <a:schemeClr val="bg1"/>
                </a:solidFill>
              </a:rPr>
              <a:t>Personalintensität</a:t>
            </a:r>
            <a:endParaRPr lang="en-GB" sz="2800" dirty="0">
              <a:solidFill>
                <a:schemeClr val="bg1"/>
              </a:solidFill>
            </a:endParaRPr>
          </a:p>
          <a:p>
            <a:pPr lvl="1"/>
            <a:r>
              <a:rPr lang="de-DE" sz="2800" dirty="0">
                <a:solidFill>
                  <a:schemeClr val="bg1"/>
                </a:solidFill>
              </a:rPr>
              <a:t>Umsatzrentabilität</a:t>
            </a:r>
            <a:endParaRPr lang="en-GB" sz="2800" dirty="0">
              <a:solidFill>
                <a:schemeClr val="bg1"/>
              </a:solidFill>
            </a:endParaRPr>
          </a:p>
          <a:p>
            <a:pPr lvl="1"/>
            <a:r>
              <a:rPr lang="de-DE" sz="2800" dirty="0">
                <a:solidFill>
                  <a:schemeClr val="bg1"/>
                </a:solidFill>
              </a:rPr>
              <a:t>Cashflow-Quote</a:t>
            </a:r>
            <a:endParaRPr lang="de-AT" sz="2800" dirty="0">
              <a:solidFill>
                <a:schemeClr val="bg1"/>
              </a:solidFill>
            </a:endParaRPr>
          </a:p>
        </p:txBody>
      </p:sp>
      <p:sp>
        <p:nvSpPr>
          <p:cNvPr id="7" name="Content Placeholder 8">
            <a:extLst>
              <a:ext uri="{FF2B5EF4-FFF2-40B4-BE49-F238E27FC236}">
                <a16:creationId xmlns:a16="http://schemas.microsoft.com/office/drawing/2014/main" id="{38CD380E-611F-4BAA-8780-2DC40EFAAC45}"/>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Erfolgskennzahlen</a:t>
            </a:r>
          </a:p>
        </p:txBody>
      </p:sp>
    </p:spTree>
    <p:extLst>
      <p:ext uri="{BB962C8B-B14F-4D97-AF65-F5344CB8AC3E}">
        <p14:creationId xmlns:p14="http://schemas.microsoft.com/office/powerpoint/2010/main" val="1739717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en-GB" sz="4000" dirty="0">
                <a:solidFill>
                  <a:schemeClr val="bg1"/>
                </a:solidFill>
              </a:rPr>
              <a:t>Cashflow</a:t>
            </a:r>
            <a:endParaRPr lang="de-AT" sz="4000" dirty="0">
              <a:solidFill>
                <a:schemeClr val="bg1"/>
              </a:solidFill>
            </a:endParaRPr>
          </a:p>
        </p:txBody>
      </p:sp>
      <p:graphicFrame>
        <p:nvGraphicFramePr>
          <p:cNvPr id="12" name="Tabelle 12">
            <a:extLst>
              <a:ext uri="{FF2B5EF4-FFF2-40B4-BE49-F238E27FC236}">
                <a16:creationId xmlns:a16="http://schemas.microsoft.com/office/drawing/2014/main" id="{1B50C0FC-F09E-44A4-B17B-F9D7CB23BC9F}"/>
              </a:ext>
            </a:extLst>
          </p:cNvPr>
          <p:cNvGraphicFramePr>
            <a:graphicFrameLocks noGrp="1"/>
          </p:cNvGraphicFramePr>
          <p:nvPr/>
        </p:nvGraphicFramePr>
        <p:xfrm>
          <a:off x="1274324" y="1334917"/>
          <a:ext cx="5505856" cy="1828800"/>
        </p:xfrm>
        <a:graphic>
          <a:graphicData uri="http://schemas.openxmlformats.org/drawingml/2006/table">
            <a:tbl>
              <a:tblPr firstRow="1" bandRow="1">
                <a:tableStyleId>{2D5ABB26-0587-4C30-8999-92F81FD0307C}</a:tableStyleId>
              </a:tblPr>
              <a:tblGrid>
                <a:gridCol w="5505856">
                  <a:extLst>
                    <a:ext uri="{9D8B030D-6E8A-4147-A177-3AD203B41FA5}">
                      <a16:colId xmlns:a16="http://schemas.microsoft.com/office/drawing/2014/main" val="1092713302"/>
                    </a:ext>
                  </a:extLst>
                </a:gridCol>
              </a:tblGrid>
              <a:tr h="310837">
                <a:tc>
                  <a:txBody>
                    <a:bodyPr/>
                    <a:lstStyle/>
                    <a:p>
                      <a:r>
                        <a:rPr lang="de-AT" noProof="0"/>
                        <a:t>Jahresüberschuss</a:t>
                      </a:r>
                    </a:p>
                  </a:txBody>
                  <a:tcPr>
                    <a:solidFill>
                      <a:schemeClr val="bg1"/>
                    </a:solidFill>
                  </a:tcPr>
                </a:tc>
                <a:extLst>
                  <a:ext uri="{0D108BD9-81ED-4DB2-BD59-A6C34878D82A}">
                    <a16:rowId xmlns:a16="http://schemas.microsoft.com/office/drawing/2014/main" val="4155044590"/>
                  </a:ext>
                </a:extLst>
              </a:tr>
              <a:tr h="310837">
                <a:tc>
                  <a:txBody>
                    <a:bodyPr/>
                    <a:lstStyle/>
                    <a:p>
                      <a:r>
                        <a:rPr lang="de-AT" noProof="0"/>
                        <a:t>+ Abschreibungen auf Sach- und Finanzanlagen</a:t>
                      </a:r>
                    </a:p>
                  </a:txBody>
                  <a:tcPr>
                    <a:solidFill>
                      <a:schemeClr val="bg1"/>
                    </a:solidFill>
                  </a:tcPr>
                </a:tc>
                <a:extLst>
                  <a:ext uri="{0D108BD9-81ED-4DB2-BD59-A6C34878D82A}">
                    <a16:rowId xmlns:a16="http://schemas.microsoft.com/office/drawing/2014/main" val="2399549549"/>
                  </a:ext>
                </a:extLst>
              </a:tr>
              <a:tr h="310837">
                <a:tc>
                  <a:txBody>
                    <a:bodyPr/>
                    <a:lstStyle/>
                    <a:p>
                      <a:r>
                        <a:rPr lang="de-AT" noProof="0"/>
                        <a:t>+ Zuweisung zu langfristigen Rückstellungen</a:t>
                      </a:r>
                    </a:p>
                  </a:txBody>
                  <a:tcPr>
                    <a:solidFill>
                      <a:schemeClr val="bg1"/>
                    </a:solidFill>
                  </a:tcPr>
                </a:tc>
                <a:extLst>
                  <a:ext uri="{0D108BD9-81ED-4DB2-BD59-A6C34878D82A}">
                    <a16:rowId xmlns:a16="http://schemas.microsoft.com/office/drawing/2014/main" val="710490896"/>
                  </a:ext>
                </a:extLst>
              </a:tr>
              <a:tr h="310837">
                <a:tc>
                  <a:txBody>
                    <a:bodyPr/>
                    <a:lstStyle/>
                    <a:p>
                      <a:r>
                        <a:rPr lang="de-AT" noProof="0"/>
                        <a:t>- Auflösung langfristiger Rückstellungen</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4779142"/>
                  </a:ext>
                </a:extLst>
              </a:tr>
              <a:tr h="310837">
                <a:tc>
                  <a:txBody>
                    <a:bodyPr/>
                    <a:lstStyle/>
                    <a:p>
                      <a:r>
                        <a:rPr lang="de-AT" noProof="0" dirty="0"/>
                        <a:t>Cashflow (vor oder nach Steuer) (“Praktiker Cashflow”)</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2199086942"/>
                  </a:ext>
                </a:extLst>
              </a:tr>
            </a:tbl>
          </a:graphicData>
        </a:graphic>
      </p:graphicFrame>
      <p:graphicFrame>
        <p:nvGraphicFramePr>
          <p:cNvPr id="14" name="Tabelle 14">
            <a:extLst>
              <a:ext uri="{FF2B5EF4-FFF2-40B4-BE49-F238E27FC236}">
                <a16:creationId xmlns:a16="http://schemas.microsoft.com/office/drawing/2014/main" id="{EA2E3F38-F535-4C88-AEED-055BDF6814FA}"/>
              </a:ext>
            </a:extLst>
          </p:cNvPr>
          <p:cNvGraphicFramePr>
            <a:graphicFrameLocks noGrp="1"/>
          </p:cNvGraphicFramePr>
          <p:nvPr/>
        </p:nvGraphicFramePr>
        <p:xfrm>
          <a:off x="1274324" y="3308080"/>
          <a:ext cx="3394954" cy="1477928"/>
        </p:xfrm>
        <a:graphic>
          <a:graphicData uri="http://schemas.openxmlformats.org/drawingml/2006/table">
            <a:tbl>
              <a:tblPr firstRow="1" bandRow="1">
                <a:tableStyleId>{2D5ABB26-0587-4C30-8999-92F81FD0307C}</a:tableStyleId>
              </a:tblPr>
              <a:tblGrid>
                <a:gridCol w="3394954">
                  <a:extLst>
                    <a:ext uri="{9D8B030D-6E8A-4147-A177-3AD203B41FA5}">
                      <a16:colId xmlns:a16="http://schemas.microsoft.com/office/drawing/2014/main" val="3324006749"/>
                    </a:ext>
                  </a:extLst>
                </a:gridCol>
              </a:tblGrid>
              <a:tr h="369482">
                <a:tc>
                  <a:txBody>
                    <a:bodyPr/>
                    <a:lstStyle/>
                    <a:p>
                      <a:r>
                        <a:rPr lang="de-AT" noProof="0"/>
                        <a:t>Gewinn</a:t>
                      </a:r>
                    </a:p>
                  </a:txBody>
                  <a:tcPr>
                    <a:solidFill>
                      <a:schemeClr val="bg1"/>
                    </a:solidFill>
                  </a:tcPr>
                </a:tc>
                <a:extLst>
                  <a:ext uri="{0D108BD9-81ED-4DB2-BD59-A6C34878D82A}">
                    <a16:rowId xmlns:a16="http://schemas.microsoft.com/office/drawing/2014/main" val="4033864137"/>
                  </a:ext>
                </a:extLst>
              </a:tr>
              <a:tr h="369482">
                <a:tc>
                  <a:txBody>
                    <a:bodyPr/>
                    <a:lstStyle/>
                    <a:p>
                      <a:r>
                        <a:rPr lang="de-AT" noProof="0"/>
                        <a:t>+ Abschreibungen</a:t>
                      </a:r>
                    </a:p>
                  </a:txBody>
                  <a:tcPr>
                    <a:solidFill>
                      <a:schemeClr val="bg1"/>
                    </a:solidFill>
                  </a:tcPr>
                </a:tc>
                <a:extLst>
                  <a:ext uri="{0D108BD9-81ED-4DB2-BD59-A6C34878D82A}">
                    <a16:rowId xmlns:a16="http://schemas.microsoft.com/office/drawing/2014/main" val="544514641"/>
                  </a:ext>
                </a:extLst>
              </a:tr>
              <a:tr h="369482">
                <a:tc>
                  <a:txBody>
                    <a:bodyPr/>
                    <a:lstStyle/>
                    <a:p>
                      <a:r>
                        <a:rPr lang="de-AT" noProof="0"/>
                        <a:t>+ Veränderung der Rückstellung</a:t>
                      </a:r>
                    </a:p>
                  </a:txBody>
                  <a:tcPr>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49128729"/>
                  </a:ext>
                </a:extLst>
              </a:tr>
              <a:tr h="369482">
                <a:tc>
                  <a:txBody>
                    <a:bodyPr/>
                    <a:lstStyle/>
                    <a:p>
                      <a:r>
                        <a:rPr lang="de-AT" noProof="0" dirty="0"/>
                        <a:t>Cashflow</a:t>
                      </a:r>
                    </a:p>
                  </a:txBody>
                  <a:tcPr>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656844716"/>
                  </a:ext>
                </a:extLst>
              </a:tr>
            </a:tbl>
          </a:graphicData>
        </a:graphic>
      </p:graphicFrame>
      <p:grpSp>
        <p:nvGrpSpPr>
          <p:cNvPr id="25" name="Gruppieren 24">
            <a:extLst>
              <a:ext uri="{FF2B5EF4-FFF2-40B4-BE49-F238E27FC236}">
                <a16:creationId xmlns:a16="http://schemas.microsoft.com/office/drawing/2014/main" id="{2985E58F-04CD-4882-B32A-02A517AE4D64}"/>
              </a:ext>
            </a:extLst>
          </p:cNvPr>
          <p:cNvGrpSpPr/>
          <p:nvPr/>
        </p:nvGrpSpPr>
        <p:grpSpPr>
          <a:xfrm>
            <a:off x="10467677" y="5158472"/>
            <a:ext cx="900000" cy="900000"/>
            <a:chOff x="9591881" y="3693665"/>
            <a:chExt cx="1782996" cy="1782996"/>
          </a:xfrm>
        </p:grpSpPr>
        <p:pic>
          <p:nvPicPr>
            <p:cNvPr id="19" name="Grafik 18" descr="Benutzer">
              <a:extLst>
                <a:ext uri="{FF2B5EF4-FFF2-40B4-BE49-F238E27FC236}">
                  <a16:creationId xmlns:a16="http://schemas.microsoft.com/office/drawing/2014/main" id="{F14CFC40-4836-4C88-9D45-2AD5A9847DC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91881" y="3693665"/>
              <a:ext cx="1782996" cy="1782996"/>
            </a:xfrm>
            <a:prstGeom prst="rect">
              <a:avLst/>
            </a:prstGeom>
          </p:spPr>
        </p:pic>
        <p:pic>
          <p:nvPicPr>
            <p:cNvPr id="17" name="Grafik 16" descr="Fragezeichen">
              <a:extLst>
                <a:ext uri="{FF2B5EF4-FFF2-40B4-BE49-F238E27FC236}">
                  <a16:creationId xmlns:a16="http://schemas.microsoft.com/office/drawing/2014/main" id="{804EE207-D60E-4FDB-B1DF-D61155BEDB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86685" y="3990347"/>
              <a:ext cx="593388" cy="593388"/>
            </a:xfrm>
            <a:prstGeom prst="rect">
              <a:avLst/>
            </a:prstGeom>
          </p:spPr>
        </p:pic>
      </p:grpSp>
      <p:pic>
        <p:nvPicPr>
          <p:cNvPr id="23" name="Grafik 22" descr="Gebäude">
            <a:extLst>
              <a:ext uri="{FF2B5EF4-FFF2-40B4-BE49-F238E27FC236}">
                <a16:creationId xmlns:a16="http://schemas.microsoft.com/office/drawing/2014/main" id="{BB37D94C-EDB7-42D6-935B-0A0FA05B0F3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38800" y="5143351"/>
            <a:ext cx="914400" cy="914400"/>
          </a:xfrm>
          <a:prstGeom prst="rect">
            <a:avLst/>
          </a:prstGeom>
        </p:spPr>
      </p:pic>
      <p:grpSp>
        <p:nvGrpSpPr>
          <p:cNvPr id="26" name="Gruppieren 25">
            <a:extLst>
              <a:ext uri="{FF2B5EF4-FFF2-40B4-BE49-F238E27FC236}">
                <a16:creationId xmlns:a16="http://schemas.microsoft.com/office/drawing/2014/main" id="{C731A4BB-331A-428B-B82F-1BD7FC1EAEAD}"/>
              </a:ext>
            </a:extLst>
          </p:cNvPr>
          <p:cNvGrpSpPr/>
          <p:nvPr/>
        </p:nvGrpSpPr>
        <p:grpSpPr>
          <a:xfrm>
            <a:off x="824323" y="5157751"/>
            <a:ext cx="900000" cy="900000"/>
            <a:chOff x="9591881" y="3693665"/>
            <a:chExt cx="1782996" cy="1782996"/>
          </a:xfrm>
        </p:grpSpPr>
        <p:pic>
          <p:nvPicPr>
            <p:cNvPr id="27" name="Grafik 26" descr="Benutzer">
              <a:extLst>
                <a:ext uri="{FF2B5EF4-FFF2-40B4-BE49-F238E27FC236}">
                  <a16:creationId xmlns:a16="http://schemas.microsoft.com/office/drawing/2014/main" id="{E2688BEF-89AA-4163-BE04-AEC6DDFA50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91881" y="3693665"/>
              <a:ext cx="1782996" cy="1782996"/>
            </a:xfrm>
            <a:prstGeom prst="rect">
              <a:avLst/>
            </a:prstGeom>
          </p:spPr>
        </p:pic>
        <p:pic>
          <p:nvPicPr>
            <p:cNvPr id="28" name="Grafik 27" descr="Fragezeichen">
              <a:extLst>
                <a:ext uri="{FF2B5EF4-FFF2-40B4-BE49-F238E27FC236}">
                  <a16:creationId xmlns:a16="http://schemas.microsoft.com/office/drawing/2014/main" id="{1CF61426-5D7A-4E43-A9B0-2904CB9FF5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86685" y="3990347"/>
              <a:ext cx="593388" cy="593388"/>
            </a:xfrm>
            <a:prstGeom prst="rect">
              <a:avLst/>
            </a:prstGeom>
          </p:spPr>
        </p:pic>
      </p:grpSp>
      <p:cxnSp>
        <p:nvCxnSpPr>
          <p:cNvPr id="31" name="Gerade Verbindung mit Pfeil 30">
            <a:extLst>
              <a:ext uri="{FF2B5EF4-FFF2-40B4-BE49-F238E27FC236}">
                <a16:creationId xmlns:a16="http://schemas.microsoft.com/office/drawing/2014/main" id="{6E4DB98E-0DCC-441B-81EF-AA0A2703CAC5}"/>
              </a:ext>
            </a:extLst>
          </p:cNvPr>
          <p:cNvCxnSpPr>
            <a:cxnSpLocks/>
            <a:stCxn id="27" idx="3"/>
            <a:endCxn id="23" idx="1"/>
          </p:cNvCxnSpPr>
          <p:nvPr/>
        </p:nvCxnSpPr>
        <p:spPr>
          <a:xfrm flipV="1">
            <a:off x="1724323" y="5600551"/>
            <a:ext cx="3914477" cy="7200"/>
          </a:xfrm>
          <a:prstGeom prst="straightConnector1">
            <a:avLst/>
          </a:prstGeom>
          <a:ln w="50800">
            <a:solidFill>
              <a:srgbClr val="0052C8"/>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EFB84B58-93C2-4A12-B158-57D76CBED544}"/>
              </a:ext>
            </a:extLst>
          </p:cNvPr>
          <p:cNvCxnSpPr>
            <a:cxnSpLocks/>
            <a:stCxn id="23" idx="3"/>
            <a:endCxn id="19" idx="1"/>
          </p:cNvCxnSpPr>
          <p:nvPr/>
        </p:nvCxnSpPr>
        <p:spPr>
          <a:xfrm>
            <a:off x="6553200" y="5600551"/>
            <a:ext cx="3914477" cy="7921"/>
          </a:xfrm>
          <a:prstGeom prst="straightConnector1">
            <a:avLst/>
          </a:prstGeom>
          <a:ln w="50800">
            <a:solidFill>
              <a:srgbClr val="0052C8"/>
            </a:solidFill>
            <a:tailEnd type="triangle"/>
          </a:ln>
        </p:spPr>
        <p:style>
          <a:lnRef idx="1">
            <a:schemeClr val="accent1"/>
          </a:lnRef>
          <a:fillRef idx="0">
            <a:schemeClr val="accent1"/>
          </a:fillRef>
          <a:effectRef idx="0">
            <a:schemeClr val="accent1"/>
          </a:effectRef>
          <a:fontRef idx="minor">
            <a:schemeClr val="tx1"/>
          </a:fontRef>
        </p:style>
      </p:cxnSp>
      <p:pic>
        <p:nvPicPr>
          <p:cNvPr id="21" name="Grafik 20" descr="Münzen">
            <a:extLst>
              <a:ext uri="{FF2B5EF4-FFF2-40B4-BE49-F238E27FC236}">
                <a16:creationId xmlns:a16="http://schemas.microsoft.com/office/drawing/2014/main" id="{7B159D4B-BAF9-4786-BF2E-4B148928133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224361" y="5184847"/>
            <a:ext cx="914400" cy="914400"/>
          </a:xfrm>
          <a:prstGeom prst="rect">
            <a:avLst/>
          </a:prstGeom>
        </p:spPr>
      </p:pic>
      <p:pic>
        <p:nvPicPr>
          <p:cNvPr id="29" name="Grafik 28" descr="Münzen">
            <a:extLst>
              <a:ext uri="{FF2B5EF4-FFF2-40B4-BE49-F238E27FC236}">
                <a16:creationId xmlns:a16="http://schemas.microsoft.com/office/drawing/2014/main" id="{F62DCB20-447E-4962-8FA1-1052785667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57446" y="5184847"/>
            <a:ext cx="914400" cy="914400"/>
          </a:xfrm>
          <a:prstGeom prst="rect">
            <a:avLst/>
          </a:prstGeom>
        </p:spPr>
      </p:pic>
      <p:sp>
        <p:nvSpPr>
          <p:cNvPr id="4" name="Rechteck 3">
            <a:extLst>
              <a:ext uri="{FF2B5EF4-FFF2-40B4-BE49-F238E27FC236}">
                <a16:creationId xmlns:a16="http://schemas.microsoft.com/office/drawing/2014/main" id="{18C88840-1C5B-47F5-96A4-F4DD15F161B2}"/>
              </a:ext>
            </a:extLst>
          </p:cNvPr>
          <p:cNvSpPr/>
          <p:nvPr/>
        </p:nvSpPr>
        <p:spPr>
          <a:xfrm>
            <a:off x="363984" y="5056133"/>
            <a:ext cx="11194742" cy="11718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88666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1500"/>
                                        <p:tgtEl>
                                          <p:spTgt spid="4"/>
                                        </p:tgtEl>
                                      </p:cBhvr>
                                    </p:animEffect>
                                    <p:set>
                                      <p:cBhvr>
                                        <p:cTn id="7" dur="1" fill="hold">
                                          <p:stCondLst>
                                            <p:cond delay="1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3CE4C1E5-178F-4160-A9C6-9FAB640E2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6C6A94F8-697E-44A0-891F-40365D106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00C01893-140D-4382-9CDA-EE90AB390C77}"/>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D5637A7A-2D23-4232-8A96-7192EDD4B503}"/>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15F52A40-9CB2-459E-8D55-FB671F3B08B5}"/>
              </a:ext>
            </a:extLst>
          </p:cNvPr>
          <p:cNvSpPr txBox="1">
            <a:spLocks/>
          </p:cNvSpPr>
          <p:nvPr/>
        </p:nvSpPr>
        <p:spPr>
          <a:xfrm>
            <a:off x="1591200" y="1746000"/>
            <a:ext cx="10602000" cy="4291200"/>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457200" lvl="2" indent="0">
              <a:lnSpc>
                <a:spcPts val="2000"/>
              </a:lnSpc>
              <a:spcBef>
                <a:spcPts val="1200"/>
              </a:spcBef>
              <a:buFont typeface="Arial" panose="020B0604020202020204" pitchFamily="34" charset="0"/>
              <a:buNone/>
            </a:pPr>
            <a:endParaRPr lang="de-DE" sz="2800" dirty="0">
              <a:solidFill>
                <a:schemeClr val="bg1"/>
              </a:solidFill>
            </a:endParaRPr>
          </a:p>
          <a:p>
            <a:pPr lvl="2">
              <a:lnSpc>
                <a:spcPts val="2000"/>
              </a:lnSpc>
              <a:spcBef>
                <a:spcPts val="1200"/>
              </a:spcBef>
            </a:pPr>
            <a:r>
              <a:rPr lang="de-DE" sz="2800" dirty="0">
                <a:solidFill>
                  <a:schemeClr val="bg1"/>
                </a:solidFill>
              </a:rPr>
              <a:t>Kapitalumschlagshäufigkeit</a:t>
            </a:r>
          </a:p>
          <a:p>
            <a:pPr lvl="2">
              <a:lnSpc>
                <a:spcPts val="2000"/>
              </a:lnSpc>
              <a:spcBef>
                <a:spcPts val="1200"/>
              </a:spcBef>
            </a:pPr>
            <a:r>
              <a:rPr lang="de-DE" sz="2800" dirty="0">
                <a:solidFill>
                  <a:schemeClr val="bg1"/>
                </a:solidFill>
              </a:rPr>
              <a:t>Lagerumschlagshäufigkeit</a:t>
            </a:r>
          </a:p>
          <a:p>
            <a:pPr lvl="2">
              <a:lnSpc>
                <a:spcPts val="2000"/>
              </a:lnSpc>
              <a:spcBef>
                <a:spcPts val="1200"/>
              </a:spcBef>
            </a:pPr>
            <a:r>
              <a:rPr lang="de-DE" sz="2800" dirty="0">
                <a:solidFill>
                  <a:schemeClr val="bg1"/>
                </a:solidFill>
              </a:rPr>
              <a:t>Lagerdauer</a:t>
            </a:r>
            <a:endParaRPr lang="en-GB" sz="2800" dirty="0">
              <a:solidFill>
                <a:schemeClr val="bg1"/>
              </a:solidFill>
            </a:endParaRPr>
          </a:p>
          <a:p>
            <a:pPr lvl="2">
              <a:lnSpc>
                <a:spcPts val="2000"/>
              </a:lnSpc>
              <a:spcBef>
                <a:spcPts val="1200"/>
              </a:spcBef>
            </a:pPr>
            <a:r>
              <a:rPr lang="de-DE" sz="2800" dirty="0">
                <a:solidFill>
                  <a:schemeClr val="bg1"/>
                </a:solidFill>
              </a:rPr>
              <a:t>Debitorenumschlagshäufigkeit</a:t>
            </a:r>
            <a:endParaRPr lang="en-GB" sz="2800" dirty="0">
              <a:solidFill>
                <a:schemeClr val="bg1"/>
              </a:solidFill>
            </a:endParaRPr>
          </a:p>
          <a:p>
            <a:pPr lvl="2">
              <a:lnSpc>
                <a:spcPts val="2000"/>
              </a:lnSpc>
              <a:spcBef>
                <a:spcPts val="1200"/>
              </a:spcBef>
            </a:pPr>
            <a:r>
              <a:rPr lang="de-DE" sz="2800" dirty="0">
                <a:solidFill>
                  <a:schemeClr val="bg1"/>
                </a:solidFill>
              </a:rPr>
              <a:t>Debitorenziel</a:t>
            </a:r>
            <a:endParaRPr lang="en-GB" sz="2800" dirty="0">
              <a:solidFill>
                <a:schemeClr val="bg1"/>
              </a:solidFill>
            </a:endParaRPr>
          </a:p>
          <a:p>
            <a:pPr lvl="2">
              <a:lnSpc>
                <a:spcPts val="2000"/>
              </a:lnSpc>
              <a:spcBef>
                <a:spcPts val="1200"/>
              </a:spcBef>
            </a:pPr>
            <a:r>
              <a:rPr lang="de-DE" sz="2800" dirty="0">
                <a:solidFill>
                  <a:schemeClr val="bg1"/>
                </a:solidFill>
              </a:rPr>
              <a:t>Kreditorenumschlagshäufigkeit</a:t>
            </a:r>
            <a:endParaRPr lang="en-GB" sz="2800" dirty="0">
              <a:solidFill>
                <a:schemeClr val="bg1"/>
              </a:solidFill>
            </a:endParaRPr>
          </a:p>
          <a:p>
            <a:pPr lvl="2">
              <a:lnSpc>
                <a:spcPts val="2000"/>
              </a:lnSpc>
              <a:spcBef>
                <a:spcPts val="1200"/>
              </a:spcBef>
            </a:pPr>
            <a:r>
              <a:rPr lang="de-DE" sz="2800" dirty="0">
                <a:solidFill>
                  <a:schemeClr val="bg1"/>
                </a:solidFill>
              </a:rPr>
              <a:t>Kreditorenziel</a:t>
            </a:r>
            <a:endParaRPr lang="en-GB" sz="2800" dirty="0">
              <a:solidFill>
                <a:schemeClr val="bg1"/>
              </a:solidFill>
            </a:endParaRPr>
          </a:p>
        </p:txBody>
      </p:sp>
      <p:sp>
        <p:nvSpPr>
          <p:cNvPr id="7" name="Content Placeholder 8">
            <a:extLst>
              <a:ext uri="{FF2B5EF4-FFF2-40B4-BE49-F238E27FC236}">
                <a16:creationId xmlns:a16="http://schemas.microsoft.com/office/drawing/2014/main" id="{CB938489-0EE4-410A-ADDA-B093AC22111F}"/>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Umschlagshäufigkeitskennzahlen</a:t>
            </a:r>
          </a:p>
        </p:txBody>
      </p:sp>
    </p:spTree>
    <p:extLst>
      <p:ext uri="{BB962C8B-B14F-4D97-AF65-F5344CB8AC3E}">
        <p14:creationId xmlns:p14="http://schemas.microsoft.com/office/powerpoint/2010/main" val="159524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Lagerumschlagshäufigkeit | Lagerdauer</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35469079-2B15-477D-9B5E-F46733C0CEAE}"/>
                  </a:ext>
                </a:extLst>
              </p:cNvPr>
              <p:cNvSpPr txBox="1"/>
              <p:nvPr/>
            </p:nvSpPr>
            <p:spPr>
              <a:xfrm>
                <a:off x="1274323" y="5883928"/>
                <a:ext cx="4240652" cy="780022"/>
              </a:xfrm>
              <a:prstGeom prst="rect">
                <a:avLst/>
              </a:prstGeom>
              <a:solidFill>
                <a:schemeClr val="tx1"/>
              </a:solidFill>
            </p:spPr>
            <p:txBody>
              <a:bodyPr wrap="square" lIns="0" tIns="0" rIns="0" bIns="0" rtlCol="0">
                <a:spAutoFit/>
              </a:bodyPr>
              <a:lstStyle/>
              <a:p>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𝑾𝒂𝒓𝒆𝒏𝒆𝒊𝒏𝒔𝒂𝒕𝒛</m:t>
                        </m:r>
                      </m:num>
                      <m:den>
                        <m:d>
                          <m:dPr>
                            <m:ctrlPr>
                              <a:rPr lang="en-GB" sz="3200" b="1" i="1" smtClean="0">
                                <a:solidFill>
                                  <a:schemeClr val="bg1"/>
                                </a:solidFill>
                                <a:latin typeface="Cambria Math" panose="02040503050406030204" pitchFamily="18" charset="0"/>
                              </a:rPr>
                            </m:ctrlPr>
                          </m:dPr>
                          <m:e>
                            <m:r>
                              <a:rPr lang="en-GB" sz="3200" b="1" i="1" smtClean="0">
                                <a:solidFill>
                                  <a:srgbClr val="00B0F0"/>
                                </a:solidFill>
                                <a:latin typeface="Cambria Math" panose="02040503050406030204" pitchFamily="18" charset="0"/>
                              </a:rPr>
                              <m:t>𝑾𝒂𝒓𝒆𝒏𝒗𝒐𝒓𝒓𝒂𝒕</m:t>
                            </m:r>
                          </m:e>
                        </m:d>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den>
                    </m:f>
                    <m:r>
                      <a:rPr lang="en-GB" sz="3200" b="1" i="1" smtClean="0">
                        <a:solidFill>
                          <a:schemeClr val="bg1"/>
                        </a:solidFill>
                        <a:latin typeface="Cambria Math" panose="02040503050406030204" pitchFamily="18" charset="0"/>
                      </a:rPr>
                      <m:t>=</m:t>
                    </m:r>
                  </m:oMath>
                </a14:m>
                <a:r>
                  <a:rPr lang="de-AT" sz="3200" b="1" dirty="0">
                    <a:solidFill>
                      <a:schemeClr val="bg1"/>
                    </a:solidFill>
                  </a:rPr>
                  <a:t> 5,4</a:t>
                </a:r>
              </a:p>
            </p:txBody>
          </p:sp>
        </mc:Choice>
        <mc:Fallback xmlns="">
          <p:sp>
            <p:nvSpPr>
              <p:cNvPr id="5" name="Textfeld 4">
                <a:extLst>
                  <a:ext uri="{FF2B5EF4-FFF2-40B4-BE49-F238E27FC236}">
                    <a16:creationId xmlns:a16="http://schemas.microsoft.com/office/drawing/2014/main" id="{35469079-2B15-477D-9B5E-F46733C0CEAE}"/>
                  </a:ext>
                </a:extLst>
              </p:cNvPr>
              <p:cNvSpPr txBox="1">
                <a:spLocks noRot="1" noChangeAspect="1" noMove="1" noResize="1" noEditPoints="1" noAdjustHandles="1" noChangeArrowheads="1" noChangeShapeType="1" noTextEdit="1"/>
              </p:cNvSpPr>
              <p:nvPr/>
            </p:nvSpPr>
            <p:spPr>
              <a:xfrm>
                <a:off x="1274323" y="5883928"/>
                <a:ext cx="4240652" cy="780022"/>
              </a:xfrm>
              <a:prstGeom prst="rect">
                <a:avLst/>
              </a:prstGeom>
              <a:blipFill>
                <a:blip r:embed="rId2"/>
                <a:stretch>
                  <a:fillRect t="-1563" b="-8594"/>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BD5A52AF-B6D6-480B-8B3F-CD5DB33D3F6B}"/>
                  </a:ext>
                </a:extLst>
              </p:cNvPr>
              <p:cNvSpPr txBox="1"/>
              <p:nvPr/>
            </p:nvSpPr>
            <p:spPr>
              <a:xfrm>
                <a:off x="7613241" y="5883928"/>
                <a:ext cx="3304436" cy="756682"/>
              </a:xfrm>
              <a:prstGeom prst="rect">
                <a:avLst/>
              </a:prstGeom>
              <a:solidFill>
                <a:schemeClr val="tx1"/>
              </a:solidFill>
            </p:spPr>
            <p:txBody>
              <a:bodyPr wrap="square" lIns="0" tIns="0" rIns="0" bIns="0" rtlCol="0">
                <a:spAutoFit/>
              </a:bodyPr>
              <a:lstStyle/>
              <a:p>
                <a:pPr algn="r"/>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𝟑𝟔𝟓</m:t>
                        </m:r>
                      </m:num>
                      <m:den>
                        <m:r>
                          <a:rPr lang="en-GB" sz="3200" b="1" i="1" smtClean="0">
                            <a:solidFill>
                              <a:schemeClr val="bg1"/>
                            </a:solidFill>
                            <a:latin typeface="Cambria Math" panose="02040503050406030204" pitchFamily="18" charset="0"/>
                          </a:rPr>
                          <m:t>𝟓</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𝟒</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𝟔𝟖</m:t>
                    </m:r>
                  </m:oMath>
                </a14:m>
                <a:r>
                  <a:rPr lang="de-AT" sz="3200" b="1" dirty="0">
                    <a:solidFill>
                      <a:schemeClr val="bg1"/>
                    </a:solidFill>
                  </a:rPr>
                  <a:t> Tage</a:t>
                </a:r>
              </a:p>
            </p:txBody>
          </p:sp>
        </mc:Choice>
        <mc:Fallback xmlns="">
          <p:sp>
            <p:nvSpPr>
              <p:cNvPr id="6" name="Textfeld 5">
                <a:extLst>
                  <a:ext uri="{FF2B5EF4-FFF2-40B4-BE49-F238E27FC236}">
                    <a16:creationId xmlns:a16="http://schemas.microsoft.com/office/drawing/2014/main" id="{BD5A52AF-B6D6-480B-8B3F-CD5DB33D3F6B}"/>
                  </a:ext>
                </a:extLst>
              </p:cNvPr>
              <p:cNvSpPr txBox="1">
                <a:spLocks noRot="1" noChangeAspect="1" noMove="1" noResize="1" noEditPoints="1" noAdjustHandles="1" noChangeArrowheads="1" noChangeShapeType="1" noTextEdit="1"/>
              </p:cNvSpPr>
              <p:nvPr/>
            </p:nvSpPr>
            <p:spPr>
              <a:xfrm>
                <a:off x="7613241" y="5883928"/>
                <a:ext cx="3304436" cy="756682"/>
              </a:xfrm>
              <a:prstGeom prst="rect">
                <a:avLst/>
              </a:prstGeom>
              <a:blipFill>
                <a:blip r:embed="rId3"/>
                <a:stretch>
                  <a:fillRect t="-806" r="-7380" b="-12903"/>
                </a:stretch>
              </a:blipFill>
            </p:spPr>
            <p:txBody>
              <a:bodyPr/>
              <a:lstStyle/>
              <a:p>
                <a:r>
                  <a:rPr lang="de-AT">
                    <a:noFill/>
                  </a:rPr>
                  <a:t> </a:t>
                </a:r>
              </a:p>
            </p:txBody>
          </p:sp>
        </mc:Fallback>
      </mc:AlternateContent>
      <p:pic>
        <p:nvPicPr>
          <p:cNvPr id="8" name="Grafik 7">
            <a:extLst>
              <a:ext uri="{FF2B5EF4-FFF2-40B4-BE49-F238E27FC236}">
                <a16:creationId xmlns:a16="http://schemas.microsoft.com/office/drawing/2014/main" id="{C8CE535D-F29D-4C47-BA2C-78D9BED8E331}"/>
              </a:ext>
            </a:extLst>
          </p:cNvPr>
          <p:cNvPicPr>
            <a:picLocks noChangeAspect="1"/>
          </p:cNvPicPr>
          <p:nvPr/>
        </p:nvPicPr>
        <p:blipFill>
          <a:blip r:embed="rId4"/>
          <a:stretch>
            <a:fillRect/>
          </a:stretch>
        </p:blipFill>
        <p:spPr>
          <a:xfrm>
            <a:off x="474343" y="1486094"/>
            <a:ext cx="11243313" cy="3895515"/>
          </a:xfrm>
          <a:prstGeom prst="rect">
            <a:avLst/>
          </a:prstGeom>
        </p:spPr>
      </p:pic>
    </p:spTree>
    <p:extLst>
      <p:ext uri="{BB962C8B-B14F-4D97-AF65-F5344CB8AC3E}">
        <p14:creationId xmlns:p14="http://schemas.microsoft.com/office/powerpoint/2010/main" val="155437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6800"/>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Debitorenumschlagshäufigkeit | -dauer / -ziel</a:t>
            </a:r>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DC1AD03D-6AF6-4CCF-BEBF-005414F98F27}"/>
                  </a:ext>
                </a:extLst>
              </p:cNvPr>
              <p:cNvSpPr txBox="1"/>
              <p:nvPr/>
            </p:nvSpPr>
            <p:spPr>
              <a:xfrm>
                <a:off x="1263970" y="5873714"/>
                <a:ext cx="5722755" cy="775149"/>
              </a:xfrm>
              <a:prstGeom prst="rect">
                <a:avLst/>
              </a:prstGeom>
              <a:solidFill>
                <a:schemeClr val="tx1"/>
              </a:solidFill>
            </p:spPr>
            <p:txBody>
              <a:bodyPr wrap="square" lIns="0" tIns="0" rIns="0" bIns="0" rtlCol="0">
                <a:spAutoFit/>
              </a:bodyPr>
              <a:lstStyle/>
              <a:p>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𝑼𝒎𝒔𝒂𝒕𝒛</m:t>
                        </m:r>
                        <m:r>
                          <a:rPr lang="en-GB" sz="3200" b="1" i="1" smtClean="0">
                            <a:solidFill>
                              <a:srgbClr val="00B050"/>
                            </a:solidFill>
                            <a:latin typeface="Cambria Math" panose="02040503050406030204" pitchFamily="18" charset="0"/>
                          </a:rPr>
                          <m:t> ∗</m:t>
                        </m:r>
                        <m:r>
                          <a:rPr lang="en-GB" sz="3200" b="1" i="1" smtClean="0">
                            <a:solidFill>
                              <a:srgbClr val="00B050"/>
                            </a:solidFill>
                            <a:latin typeface="Cambria Math" panose="02040503050406030204" pitchFamily="18" charset="0"/>
                          </a:rPr>
                          <m:t>𝟏</m:t>
                        </m:r>
                        <m:r>
                          <a:rPr lang="en-GB" sz="3200" b="1" i="1" smtClean="0">
                            <a:solidFill>
                              <a:srgbClr val="00B050"/>
                            </a:solidFill>
                            <a:latin typeface="Cambria Math" panose="02040503050406030204" pitchFamily="18" charset="0"/>
                          </a:rPr>
                          <m:t>,</m:t>
                        </m:r>
                        <m:r>
                          <a:rPr lang="en-GB" sz="3200" b="1" i="1" smtClean="0">
                            <a:solidFill>
                              <a:srgbClr val="00B050"/>
                            </a:solidFill>
                            <a:latin typeface="Cambria Math" panose="02040503050406030204" pitchFamily="18" charset="0"/>
                          </a:rPr>
                          <m:t>𝟐</m:t>
                        </m:r>
                      </m:num>
                      <m:den>
                        <m:d>
                          <m:dPr>
                            <m:ctrlPr>
                              <a:rPr lang="en-GB" sz="3200" b="1" i="1" smtClean="0">
                                <a:solidFill>
                                  <a:schemeClr val="bg1"/>
                                </a:solidFill>
                                <a:latin typeface="Cambria Math" panose="02040503050406030204" pitchFamily="18" charset="0"/>
                              </a:rPr>
                            </m:ctrlPr>
                          </m:dPr>
                          <m:e>
                            <m:r>
                              <a:rPr lang="en-GB" sz="3200" b="1" i="1" smtClean="0">
                                <a:solidFill>
                                  <a:srgbClr val="00B0F0"/>
                                </a:solidFill>
                                <a:latin typeface="Cambria Math" panose="02040503050406030204" pitchFamily="18" charset="0"/>
                              </a:rPr>
                              <m:t>𝑳𝒊𝒆𝒇𝒆𝒓𝒇𝒐𝒓𝒅𝒆𝒓𝒖𝒏𝒈𝒆𝒏</m:t>
                            </m:r>
                          </m:e>
                        </m:d>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den>
                    </m:f>
                    <m:r>
                      <a:rPr lang="en-GB" sz="3200" b="1" i="1" smtClean="0">
                        <a:solidFill>
                          <a:schemeClr val="bg1"/>
                        </a:solidFill>
                        <a:latin typeface="Cambria Math" panose="02040503050406030204" pitchFamily="18" charset="0"/>
                      </a:rPr>
                      <m:t>=</m:t>
                    </m:r>
                  </m:oMath>
                </a14:m>
                <a:r>
                  <a:rPr lang="de-AT" sz="3200" b="1" dirty="0">
                    <a:solidFill>
                      <a:schemeClr val="bg1"/>
                    </a:solidFill>
                  </a:rPr>
                  <a:t> 11,9</a:t>
                </a:r>
              </a:p>
            </p:txBody>
          </p:sp>
        </mc:Choice>
        <mc:Fallback xmlns="">
          <p:sp>
            <p:nvSpPr>
              <p:cNvPr id="8" name="Textfeld 7">
                <a:extLst>
                  <a:ext uri="{FF2B5EF4-FFF2-40B4-BE49-F238E27FC236}">
                    <a16:creationId xmlns:a16="http://schemas.microsoft.com/office/drawing/2014/main" id="{DC1AD03D-6AF6-4CCF-BEBF-005414F98F27}"/>
                  </a:ext>
                </a:extLst>
              </p:cNvPr>
              <p:cNvSpPr txBox="1">
                <a:spLocks noRot="1" noChangeAspect="1" noMove="1" noResize="1" noEditPoints="1" noAdjustHandles="1" noChangeArrowheads="1" noChangeShapeType="1" noTextEdit="1"/>
              </p:cNvSpPr>
              <p:nvPr/>
            </p:nvSpPr>
            <p:spPr>
              <a:xfrm>
                <a:off x="1263970" y="5873714"/>
                <a:ext cx="5722755" cy="775149"/>
              </a:xfrm>
              <a:prstGeom prst="rect">
                <a:avLst/>
              </a:prstGeom>
              <a:blipFill>
                <a:blip r:embed="rId2"/>
                <a:stretch>
                  <a:fillRect t="-2362" b="-8661"/>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EB2578EB-D465-41D2-B51B-91763DEF3736}"/>
                  </a:ext>
                </a:extLst>
              </p:cNvPr>
              <p:cNvSpPr txBox="1"/>
              <p:nvPr/>
            </p:nvSpPr>
            <p:spPr>
              <a:xfrm>
                <a:off x="7403978" y="5880863"/>
                <a:ext cx="3513700" cy="756682"/>
              </a:xfrm>
              <a:prstGeom prst="rect">
                <a:avLst/>
              </a:prstGeom>
              <a:solidFill>
                <a:schemeClr val="tx1"/>
              </a:solidFill>
            </p:spPr>
            <p:txBody>
              <a:bodyPr wrap="square" lIns="0" tIns="0" rIns="0" bIns="0" rtlCol="0">
                <a:spAutoFit/>
              </a:bodyPr>
              <a:lstStyle/>
              <a:p>
                <a:pPr algn="r"/>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𝟑𝟔𝟓</m:t>
                        </m:r>
                      </m:num>
                      <m:den>
                        <m:r>
                          <a:rPr lang="en-GB" sz="3200" b="1" i="1" smtClean="0">
                            <a:solidFill>
                              <a:schemeClr val="bg1"/>
                            </a:solidFill>
                            <a:latin typeface="Cambria Math" panose="02040503050406030204" pitchFamily="18" charset="0"/>
                          </a:rPr>
                          <m:t>𝟏𝟏</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𝟗</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𝟑𝟏</m:t>
                    </m:r>
                  </m:oMath>
                </a14:m>
                <a:r>
                  <a:rPr lang="de-AT" sz="3200" b="1" dirty="0">
                    <a:solidFill>
                      <a:schemeClr val="bg1"/>
                    </a:solidFill>
                  </a:rPr>
                  <a:t> Tage</a:t>
                </a:r>
              </a:p>
            </p:txBody>
          </p:sp>
        </mc:Choice>
        <mc:Fallback xmlns="">
          <p:sp>
            <p:nvSpPr>
              <p:cNvPr id="9" name="Textfeld 8">
                <a:extLst>
                  <a:ext uri="{FF2B5EF4-FFF2-40B4-BE49-F238E27FC236}">
                    <a16:creationId xmlns:a16="http://schemas.microsoft.com/office/drawing/2014/main" id="{EB2578EB-D465-41D2-B51B-91763DEF3736}"/>
                  </a:ext>
                </a:extLst>
              </p:cNvPr>
              <p:cNvSpPr txBox="1">
                <a:spLocks noRot="1" noChangeAspect="1" noMove="1" noResize="1" noEditPoints="1" noAdjustHandles="1" noChangeArrowheads="1" noChangeShapeType="1" noTextEdit="1"/>
              </p:cNvSpPr>
              <p:nvPr/>
            </p:nvSpPr>
            <p:spPr>
              <a:xfrm>
                <a:off x="7403978" y="5880863"/>
                <a:ext cx="3513700" cy="756682"/>
              </a:xfrm>
              <a:prstGeom prst="rect">
                <a:avLst/>
              </a:prstGeom>
              <a:blipFill>
                <a:blip r:embed="rId3"/>
                <a:stretch>
                  <a:fillRect t="-1613" r="-6944" b="-12097"/>
                </a:stretch>
              </a:blipFill>
            </p:spPr>
            <p:txBody>
              <a:bodyPr/>
              <a:lstStyle/>
              <a:p>
                <a:r>
                  <a:rPr lang="de-AT">
                    <a:noFill/>
                  </a:rPr>
                  <a:t> </a:t>
                </a:r>
              </a:p>
            </p:txBody>
          </p:sp>
        </mc:Fallback>
      </mc:AlternateContent>
      <p:pic>
        <p:nvPicPr>
          <p:cNvPr id="10" name="Grafik 9">
            <a:extLst>
              <a:ext uri="{FF2B5EF4-FFF2-40B4-BE49-F238E27FC236}">
                <a16:creationId xmlns:a16="http://schemas.microsoft.com/office/drawing/2014/main" id="{38ED1D5F-F617-4DE5-9EAD-FC50F834E657}"/>
              </a:ext>
            </a:extLst>
          </p:cNvPr>
          <p:cNvPicPr>
            <a:picLocks/>
          </p:cNvPicPr>
          <p:nvPr/>
        </p:nvPicPr>
        <p:blipFill>
          <a:blip r:embed="rId4"/>
          <a:stretch>
            <a:fillRect/>
          </a:stretch>
        </p:blipFill>
        <p:spPr>
          <a:xfrm>
            <a:off x="475200" y="1486800"/>
            <a:ext cx="11242800" cy="3895200"/>
          </a:xfrm>
          <a:prstGeom prst="rect">
            <a:avLst/>
          </a:prstGeom>
        </p:spPr>
      </p:pic>
    </p:spTree>
    <p:extLst>
      <p:ext uri="{BB962C8B-B14F-4D97-AF65-F5344CB8AC3E}">
        <p14:creationId xmlns:p14="http://schemas.microsoft.com/office/powerpoint/2010/main" val="3311728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6800"/>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Kreditorenumschlagshäufigkeit | -dauer / -ziel</a:t>
            </a:r>
          </a:p>
        </p:txBody>
      </p:sp>
      <p:sp>
        <p:nvSpPr>
          <p:cNvPr id="8" name="Textfeld 7">
            <a:extLst>
              <a:ext uri="{FF2B5EF4-FFF2-40B4-BE49-F238E27FC236}">
                <a16:creationId xmlns:a16="http://schemas.microsoft.com/office/drawing/2014/main" id="{694BD6BD-4E21-4F50-B249-24F0AC063B53}"/>
              </a:ext>
            </a:extLst>
          </p:cNvPr>
          <p:cNvSpPr txBox="1"/>
          <p:nvPr/>
        </p:nvSpPr>
        <p:spPr>
          <a:xfrm>
            <a:off x="9941864" y="1607445"/>
            <a:ext cx="1951625" cy="1569660"/>
          </a:xfrm>
          <a:prstGeom prst="rect">
            <a:avLst/>
          </a:prstGeom>
          <a:noFill/>
        </p:spPr>
        <p:txBody>
          <a:bodyPr wrap="none" rtlCol="0">
            <a:spAutoFit/>
          </a:bodyPr>
          <a:lstStyle/>
          <a:p>
            <a:r>
              <a:rPr lang="de-AT" sz="2400" dirty="0">
                <a:solidFill>
                  <a:srgbClr val="00B050"/>
                </a:solidFill>
              </a:rPr>
              <a:t>Handelswaren</a:t>
            </a:r>
            <a:br>
              <a:rPr lang="de-AT" sz="2400" dirty="0">
                <a:solidFill>
                  <a:srgbClr val="00B050"/>
                </a:solidFill>
              </a:rPr>
            </a:br>
            <a:r>
              <a:rPr lang="de-AT" sz="2400" dirty="0">
                <a:solidFill>
                  <a:srgbClr val="00B050"/>
                </a:solidFill>
              </a:rPr>
              <a:t>Einkaufswerte</a:t>
            </a:r>
          </a:p>
          <a:p>
            <a:r>
              <a:rPr lang="de-AT" sz="2400" dirty="0">
                <a:solidFill>
                  <a:srgbClr val="00B050"/>
                </a:solidFill>
              </a:rPr>
              <a:t>(HW)</a:t>
            </a:r>
            <a:br>
              <a:rPr lang="de-AT" sz="2400" dirty="0">
                <a:solidFill>
                  <a:srgbClr val="00B050"/>
                </a:solidFill>
              </a:rPr>
            </a:br>
            <a:r>
              <a:rPr lang="de-AT" sz="2400" dirty="0">
                <a:solidFill>
                  <a:srgbClr val="00B050"/>
                </a:solidFill>
              </a:rPr>
              <a:t>= 1 782</a:t>
            </a:r>
          </a:p>
        </p:txBody>
      </p:sp>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EF360295-499F-43E4-A102-A15914FEA941}"/>
                  </a:ext>
                </a:extLst>
              </p:cNvPr>
              <p:cNvSpPr txBox="1"/>
              <p:nvPr/>
            </p:nvSpPr>
            <p:spPr>
              <a:xfrm>
                <a:off x="1274323" y="5745823"/>
                <a:ext cx="5821802" cy="775149"/>
              </a:xfrm>
              <a:prstGeom prst="rect">
                <a:avLst/>
              </a:prstGeom>
              <a:solidFill>
                <a:schemeClr val="tx1"/>
              </a:solidFill>
            </p:spPr>
            <p:txBody>
              <a:bodyPr wrap="square" lIns="0" tIns="0" rIns="0" bIns="0" rtlCol="0">
                <a:spAutoFit/>
              </a:bodyPr>
              <a:lstStyle/>
              <a:p>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 </m:t>
                        </m:r>
                        <m:r>
                          <a:rPr lang="en-GB" sz="3200" b="1" i="1" smtClean="0">
                            <a:solidFill>
                              <a:srgbClr val="00B050"/>
                            </a:solidFill>
                            <a:latin typeface="Cambria Math" panose="02040503050406030204" pitchFamily="18" charset="0"/>
                          </a:rPr>
                          <m:t>𝑯𝑾</m:t>
                        </m:r>
                        <m:r>
                          <a:rPr lang="en-GB" sz="3200" b="1" i="1" smtClean="0">
                            <a:solidFill>
                              <a:srgbClr val="00B050"/>
                            </a:solidFill>
                            <a:latin typeface="Cambria Math" panose="02040503050406030204" pitchFamily="18" charset="0"/>
                          </a:rPr>
                          <m:t> ∗</m:t>
                        </m:r>
                        <m:r>
                          <a:rPr lang="en-GB" sz="3200" b="1" i="1" smtClean="0">
                            <a:solidFill>
                              <a:srgbClr val="00B050"/>
                            </a:solidFill>
                            <a:latin typeface="Cambria Math" panose="02040503050406030204" pitchFamily="18" charset="0"/>
                          </a:rPr>
                          <m:t>𝟏</m:t>
                        </m:r>
                        <m:r>
                          <a:rPr lang="en-GB" sz="3200" b="1" i="1" smtClean="0">
                            <a:solidFill>
                              <a:srgbClr val="00B050"/>
                            </a:solidFill>
                            <a:latin typeface="Cambria Math" panose="02040503050406030204" pitchFamily="18" charset="0"/>
                          </a:rPr>
                          <m:t>,</m:t>
                        </m:r>
                        <m:r>
                          <a:rPr lang="en-GB" sz="3200" b="1" i="1" smtClean="0">
                            <a:solidFill>
                              <a:srgbClr val="00B050"/>
                            </a:solidFill>
                            <a:latin typeface="Cambria Math" panose="02040503050406030204" pitchFamily="18" charset="0"/>
                          </a:rPr>
                          <m:t>𝟐</m:t>
                        </m:r>
                      </m:num>
                      <m:den>
                        <m:d>
                          <m:dPr>
                            <m:ctrlPr>
                              <a:rPr lang="en-GB" sz="3200" b="1" i="1" smtClean="0">
                                <a:solidFill>
                                  <a:schemeClr val="bg1"/>
                                </a:solidFill>
                                <a:latin typeface="Cambria Math" panose="02040503050406030204" pitchFamily="18" charset="0"/>
                              </a:rPr>
                            </m:ctrlPr>
                          </m:dPr>
                          <m:e>
                            <m:r>
                              <a:rPr lang="en-GB" sz="3200" b="1" i="1" smtClean="0">
                                <a:solidFill>
                                  <a:srgbClr val="00B0F0"/>
                                </a:solidFill>
                                <a:latin typeface="Cambria Math" panose="02040503050406030204" pitchFamily="18" charset="0"/>
                              </a:rPr>
                              <m:t>𝑳𝒊𝒆𝒇𝒆𝒓𝒗𝒆𝒓𝒃𝒊𝒏𝒅𝒍𝒊𝒄𝒉𝒌𝒆𝒊𝒕𝒆𝒏</m:t>
                            </m:r>
                          </m:e>
                        </m:d>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den>
                    </m:f>
                    <m:r>
                      <a:rPr lang="en-GB" sz="3200" b="1" i="1" smtClean="0">
                        <a:solidFill>
                          <a:schemeClr val="bg1"/>
                        </a:solidFill>
                        <a:latin typeface="Cambria Math" panose="02040503050406030204" pitchFamily="18" charset="0"/>
                      </a:rPr>
                      <m:t>=</m:t>
                    </m:r>
                  </m:oMath>
                </a14:m>
                <a:r>
                  <a:rPr lang="de-AT" sz="3200" b="1" dirty="0">
                    <a:solidFill>
                      <a:schemeClr val="bg1"/>
                    </a:solidFill>
                  </a:rPr>
                  <a:t> 6,8</a:t>
                </a:r>
              </a:p>
            </p:txBody>
          </p:sp>
        </mc:Choice>
        <mc:Fallback xmlns="">
          <p:sp>
            <p:nvSpPr>
              <p:cNvPr id="9" name="Textfeld 8">
                <a:extLst>
                  <a:ext uri="{FF2B5EF4-FFF2-40B4-BE49-F238E27FC236}">
                    <a16:creationId xmlns:a16="http://schemas.microsoft.com/office/drawing/2014/main" id="{EF360295-499F-43E4-A102-A15914FEA941}"/>
                  </a:ext>
                </a:extLst>
              </p:cNvPr>
              <p:cNvSpPr txBox="1">
                <a:spLocks noRot="1" noChangeAspect="1" noMove="1" noResize="1" noEditPoints="1" noAdjustHandles="1" noChangeArrowheads="1" noChangeShapeType="1" noTextEdit="1"/>
              </p:cNvSpPr>
              <p:nvPr/>
            </p:nvSpPr>
            <p:spPr>
              <a:xfrm>
                <a:off x="1274323" y="5745823"/>
                <a:ext cx="5821802" cy="775149"/>
              </a:xfrm>
              <a:prstGeom prst="rect">
                <a:avLst/>
              </a:prstGeom>
              <a:blipFill>
                <a:blip r:embed="rId2"/>
                <a:stretch>
                  <a:fillRect t="-2362" b="-8661"/>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CB48AFCB-C592-4786-BB44-A15A9140DD0D}"/>
                  </a:ext>
                </a:extLst>
              </p:cNvPr>
              <p:cNvSpPr txBox="1"/>
              <p:nvPr/>
            </p:nvSpPr>
            <p:spPr>
              <a:xfrm>
                <a:off x="7617041" y="5760122"/>
                <a:ext cx="3300636" cy="756682"/>
              </a:xfrm>
              <a:prstGeom prst="rect">
                <a:avLst/>
              </a:prstGeom>
              <a:solidFill>
                <a:schemeClr val="tx1"/>
              </a:solidFill>
            </p:spPr>
            <p:txBody>
              <a:bodyPr wrap="square" lIns="0" tIns="0" rIns="0" bIns="0" rtlCol="0">
                <a:spAutoFit/>
              </a:bodyPr>
              <a:lstStyle/>
              <a:p>
                <a:pPr algn="r"/>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𝟑𝟔𝟓</m:t>
                        </m:r>
                      </m:num>
                      <m:den>
                        <m:r>
                          <a:rPr lang="en-GB" sz="3200" b="1" i="1" smtClean="0">
                            <a:solidFill>
                              <a:schemeClr val="bg1"/>
                            </a:solidFill>
                            <a:latin typeface="Cambria Math" panose="02040503050406030204" pitchFamily="18" charset="0"/>
                          </a:rPr>
                          <m:t>𝟓𝟏𝟏</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𝟗</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𝟓𝟒</m:t>
                    </m:r>
                  </m:oMath>
                </a14:m>
                <a:r>
                  <a:rPr lang="de-AT" sz="3200" b="1" dirty="0">
                    <a:solidFill>
                      <a:schemeClr val="bg1"/>
                    </a:solidFill>
                  </a:rPr>
                  <a:t> Tage</a:t>
                </a:r>
              </a:p>
            </p:txBody>
          </p:sp>
        </mc:Choice>
        <mc:Fallback xmlns="">
          <p:sp>
            <p:nvSpPr>
              <p:cNvPr id="10" name="Textfeld 9">
                <a:extLst>
                  <a:ext uri="{FF2B5EF4-FFF2-40B4-BE49-F238E27FC236}">
                    <a16:creationId xmlns:a16="http://schemas.microsoft.com/office/drawing/2014/main" id="{CB48AFCB-C592-4786-BB44-A15A9140DD0D}"/>
                  </a:ext>
                </a:extLst>
              </p:cNvPr>
              <p:cNvSpPr txBox="1">
                <a:spLocks noRot="1" noChangeAspect="1" noMove="1" noResize="1" noEditPoints="1" noAdjustHandles="1" noChangeArrowheads="1" noChangeShapeType="1" noTextEdit="1"/>
              </p:cNvSpPr>
              <p:nvPr/>
            </p:nvSpPr>
            <p:spPr>
              <a:xfrm>
                <a:off x="7617041" y="5760122"/>
                <a:ext cx="3300636" cy="756682"/>
              </a:xfrm>
              <a:prstGeom prst="rect">
                <a:avLst/>
              </a:prstGeom>
              <a:blipFill>
                <a:blip r:embed="rId3"/>
                <a:stretch>
                  <a:fillRect t="-1613" r="-7394" b="-12097"/>
                </a:stretch>
              </a:blipFill>
            </p:spPr>
            <p:txBody>
              <a:bodyPr/>
              <a:lstStyle/>
              <a:p>
                <a:r>
                  <a:rPr lang="de-AT">
                    <a:noFill/>
                  </a:rPr>
                  <a:t> </a:t>
                </a:r>
              </a:p>
            </p:txBody>
          </p:sp>
        </mc:Fallback>
      </mc:AlternateContent>
      <p:pic>
        <p:nvPicPr>
          <p:cNvPr id="11" name="Grafik 10">
            <a:extLst>
              <a:ext uri="{FF2B5EF4-FFF2-40B4-BE49-F238E27FC236}">
                <a16:creationId xmlns:a16="http://schemas.microsoft.com/office/drawing/2014/main" id="{A55D4483-DA7C-4C70-BCE5-633CAAD9B532}"/>
              </a:ext>
            </a:extLst>
          </p:cNvPr>
          <p:cNvPicPr>
            <a:picLocks noChangeAspect="1"/>
          </p:cNvPicPr>
          <p:nvPr/>
        </p:nvPicPr>
        <p:blipFill>
          <a:blip r:embed="rId4"/>
          <a:stretch>
            <a:fillRect/>
          </a:stretch>
        </p:blipFill>
        <p:spPr>
          <a:xfrm>
            <a:off x="1521412" y="-4258878"/>
            <a:ext cx="7478209" cy="3352697"/>
          </a:xfrm>
          <a:prstGeom prst="rect">
            <a:avLst/>
          </a:prstGeom>
        </p:spPr>
      </p:pic>
      <p:pic>
        <p:nvPicPr>
          <p:cNvPr id="12" name="Grafik 11">
            <a:extLst>
              <a:ext uri="{FF2B5EF4-FFF2-40B4-BE49-F238E27FC236}">
                <a16:creationId xmlns:a16="http://schemas.microsoft.com/office/drawing/2014/main" id="{D7488386-5B0E-4C3D-9C63-19A72D6DC3A5}"/>
              </a:ext>
            </a:extLst>
          </p:cNvPr>
          <p:cNvPicPr>
            <a:picLocks noChangeAspect="1"/>
          </p:cNvPicPr>
          <p:nvPr/>
        </p:nvPicPr>
        <p:blipFill>
          <a:blip r:embed="rId5"/>
          <a:stretch>
            <a:fillRect/>
          </a:stretch>
        </p:blipFill>
        <p:spPr>
          <a:xfrm>
            <a:off x="1274323" y="1335600"/>
            <a:ext cx="8656145" cy="3880800"/>
          </a:xfrm>
          <a:prstGeom prst="rect">
            <a:avLst/>
          </a:prstGeom>
        </p:spPr>
      </p:pic>
    </p:spTree>
    <p:extLst>
      <p:ext uri="{BB962C8B-B14F-4D97-AF65-F5344CB8AC3E}">
        <p14:creationId xmlns:p14="http://schemas.microsoft.com/office/powerpoint/2010/main" val="286156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Kapitalumschlagshäufigkeit</a:t>
            </a:r>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226DFCFF-4EEB-41DA-8DFF-1248E115300C}"/>
                  </a:ext>
                </a:extLst>
              </p:cNvPr>
              <p:cNvSpPr txBox="1"/>
              <p:nvPr/>
            </p:nvSpPr>
            <p:spPr>
              <a:xfrm>
                <a:off x="3523095" y="5885806"/>
                <a:ext cx="3805096" cy="772840"/>
              </a:xfrm>
              <a:prstGeom prst="rect">
                <a:avLst/>
              </a:prstGeom>
              <a:solidFill>
                <a:schemeClr val="tx1"/>
              </a:solidFill>
            </p:spPr>
            <p:txBody>
              <a:bodyPr wrap="square" lIns="0" tIns="0" rIns="0" bIns="0" rtlCol="0">
                <a:spAutoFit/>
              </a:bodyPr>
              <a:lstStyle/>
              <a:p>
                <a:pPr algn="ctr"/>
                <a14:m>
                  <m:oMath xmlns:m="http://schemas.openxmlformats.org/officeDocument/2006/math">
                    <m:f>
                      <m:fPr>
                        <m:ctrlPr>
                          <a:rPr lang="en-US" sz="3200" b="1" i="1" smtClean="0">
                            <a:solidFill>
                              <a:schemeClr val="bg1"/>
                            </a:solidFill>
                            <a:latin typeface="Cambria Math" panose="02040503050406030204" pitchFamily="18" charset="0"/>
                          </a:rPr>
                        </m:ctrlPr>
                      </m:fPr>
                      <m:num>
                        <m:r>
                          <a:rPr lang="en-GB" sz="3200" b="1" i="1" smtClean="0">
                            <a:solidFill>
                              <a:srgbClr val="00B050"/>
                            </a:solidFill>
                            <a:latin typeface="Cambria Math" panose="02040503050406030204" pitchFamily="18" charset="0"/>
                          </a:rPr>
                          <m:t> </m:t>
                        </m:r>
                        <m:r>
                          <a:rPr lang="en-GB" sz="3200" b="1" i="1" smtClean="0">
                            <a:solidFill>
                              <a:srgbClr val="00B050"/>
                            </a:solidFill>
                            <a:latin typeface="Cambria Math" panose="02040503050406030204" pitchFamily="18" charset="0"/>
                          </a:rPr>
                          <m:t>𝑼𝒎𝒔𝒂𝒕𝒛</m:t>
                        </m:r>
                      </m:num>
                      <m:den>
                        <m:d>
                          <m:dPr>
                            <m:ctrlPr>
                              <a:rPr lang="en-GB" sz="3200" b="1" i="1" smtClean="0">
                                <a:solidFill>
                                  <a:schemeClr val="bg1"/>
                                </a:solidFill>
                                <a:latin typeface="Cambria Math" panose="02040503050406030204" pitchFamily="18" charset="0"/>
                              </a:rPr>
                            </m:ctrlPr>
                          </m:dPr>
                          <m:e>
                            <m:r>
                              <a:rPr lang="en-GB" sz="3200" b="1" i="1" smtClean="0">
                                <a:solidFill>
                                  <a:srgbClr val="00B0F0"/>
                                </a:solidFill>
                                <a:latin typeface="Cambria Math" panose="02040503050406030204" pitchFamily="18" charset="0"/>
                              </a:rPr>
                              <m:t>𝑲𝒂𝒑𝒊𝒕𝒂𝒍</m:t>
                            </m:r>
                          </m:e>
                        </m:d>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m:t>
                        </m:r>
                        <m:r>
                          <a:rPr lang="en-GB" sz="3200" b="1" i="1" smtClean="0">
                            <a:solidFill>
                              <a:schemeClr val="bg1"/>
                            </a:solidFill>
                            <a:latin typeface="Cambria Math" panose="02040503050406030204" pitchFamily="18" charset="0"/>
                          </a:rPr>
                          <m:t>)</m:t>
                        </m:r>
                      </m:den>
                    </m:f>
                    <m:r>
                      <a:rPr lang="en-GB" sz="3200" b="1" i="1" smtClean="0">
                        <a:solidFill>
                          <a:schemeClr val="bg1"/>
                        </a:solidFill>
                        <a:latin typeface="Cambria Math" panose="02040503050406030204" pitchFamily="18" charset="0"/>
                      </a:rPr>
                      <m:t>=</m:t>
                    </m:r>
                  </m:oMath>
                </a14:m>
                <a:r>
                  <a:rPr lang="de-AT" sz="3200" b="1" dirty="0">
                    <a:solidFill>
                      <a:schemeClr val="bg1"/>
                    </a:solidFill>
                  </a:rPr>
                  <a:t> 2,7</a:t>
                </a:r>
              </a:p>
            </p:txBody>
          </p:sp>
        </mc:Choice>
        <mc:Fallback xmlns="">
          <p:sp>
            <p:nvSpPr>
              <p:cNvPr id="8" name="Textfeld 7">
                <a:extLst>
                  <a:ext uri="{FF2B5EF4-FFF2-40B4-BE49-F238E27FC236}">
                    <a16:creationId xmlns:a16="http://schemas.microsoft.com/office/drawing/2014/main" id="{226DFCFF-4EEB-41DA-8DFF-1248E115300C}"/>
                  </a:ext>
                </a:extLst>
              </p:cNvPr>
              <p:cNvSpPr txBox="1">
                <a:spLocks noRot="1" noChangeAspect="1" noMove="1" noResize="1" noEditPoints="1" noAdjustHandles="1" noChangeArrowheads="1" noChangeShapeType="1" noTextEdit="1"/>
              </p:cNvSpPr>
              <p:nvPr/>
            </p:nvSpPr>
            <p:spPr>
              <a:xfrm>
                <a:off x="3523095" y="5885806"/>
                <a:ext cx="3805096" cy="772840"/>
              </a:xfrm>
              <a:prstGeom prst="rect">
                <a:avLst/>
              </a:prstGeom>
              <a:blipFill>
                <a:blip r:embed="rId2"/>
                <a:stretch>
                  <a:fillRect t="-3175" b="-8730"/>
                </a:stretch>
              </a:blipFill>
            </p:spPr>
            <p:txBody>
              <a:bodyPr/>
              <a:lstStyle/>
              <a:p>
                <a:r>
                  <a:rPr lang="de-AT">
                    <a:noFill/>
                  </a:rPr>
                  <a:t> </a:t>
                </a:r>
              </a:p>
            </p:txBody>
          </p:sp>
        </mc:Fallback>
      </mc:AlternateContent>
      <p:pic>
        <p:nvPicPr>
          <p:cNvPr id="10" name="Grafik 9">
            <a:extLst>
              <a:ext uri="{FF2B5EF4-FFF2-40B4-BE49-F238E27FC236}">
                <a16:creationId xmlns:a16="http://schemas.microsoft.com/office/drawing/2014/main" id="{6A77BACA-B00F-4A8B-82D3-2E719A855817}"/>
              </a:ext>
            </a:extLst>
          </p:cNvPr>
          <p:cNvPicPr>
            <a:picLocks/>
          </p:cNvPicPr>
          <p:nvPr/>
        </p:nvPicPr>
        <p:blipFill>
          <a:blip r:embed="rId3"/>
          <a:stretch>
            <a:fillRect/>
          </a:stretch>
        </p:blipFill>
        <p:spPr>
          <a:xfrm>
            <a:off x="475200" y="1486800"/>
            <a:ext cx="11242800" cy="3895200"/>
          </a:xfrm>
          <a:prstGeom prst="rect">
            <a:avLst/>
          </a:prstGeom>
        </p:spPr>
      </p:pic>
    </p:spTree>
    <p:extLst>
      <p:ext uri="{BB962C8B-B14F-4D97-AF65-F5344CB8AC3E}">
        <p14:creationId xmlns:p14="http://schemas.microsoft.com/office/powerpoint/2010/main" val="226059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7B6A494A-107F-4749-AA5C-667EEEE422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D7F4FFED-44A1-4650-8B35-6D1118C2C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FC048A60-27B5-4E4C-BF6B-66392863E019}"/>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93A60A16-7E42-4911-93E0-43BF73AFD4E5}"/>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5BD997DC-61AF-4595-A837-C0047D58A188}"/>
              </a:ext>
            </a:extLst>
          </p:cNvPr>
          <p:cNvSpPr txBox="1">
            <a:spLocks/>
          </p:cNvSpPr>
          <p:nvPr/>
        </p:nvSpPr>
        <p:spPr>
          <a:xfrm>
            <a:off x="1591200" y="1746000"/>
            <a:ext cx="10602000" cy="4291200"/>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lvl="1"/>
            <a:r>
              <a:rPr lang="de-DE" sz="2800" dirty="0">
                <a:solidFill>
                  <a:schemeClr val="bg1"/>
                </a:solidFill>
              </a:rPr>
              <a:t>Eigenkapitalrentabilität</a:t>
            </a:r>
          </a:p>
          <a:p>
            <a:pPr lvl="1"/>
            <a:r>
              <a:rPr lang="de-DE" sz="2800" dirty="0">
                <a:solidFill>
                  <a:schemeClr val="bg1"/>
                </a:solidFill>
              </a:rPr>
              <a:t>Return on Investment</a:t>
            </a:r>
            <a:endParaRPr lang="en-GB" sz="2800" dirty="0">
              <a:solidFill>
                <a:schemeClr val="bg1"/>
              </a:solidFill>
            </a:endParaRPr>
          </a:p>
          <a:p>
            <a:pPr lvl="1"/>
            <a:r>
              <a:rPr lang="de-DE" sz="2800" dirty="0">
                <a:solidFill>
                  <a:schemeClr val="bg1"/>
                </a:solidFill>
              </a:rPr>
              <a:t>Gesamtkapitalrentabilität</a:t>
            </a:r>
            <a:endParaRPr lang="de-AT" sz="2800" dirty="0">
              <a:solidFill>
                <a:schemeClr val="bg1"/>
              </a:solidFill>
            </a:endParaRPr>
          </a:p>
        </p:txBody>
      </p:sp>
      <p:sp>
        <p:nvSpPr>
          <p:cNvPr id="7" name="Content Placeholder 8">
            <a:extLst>
              <a:ext uri="{FF2B5EF4-FFF2-40B4-BE49-F238E27FC236}">
                <a16:creationId xmlns:a16="http://schemas.microsoft.com/office/drawing/2014/main" id="{3E5EAFF5-5A12-4617-91AF-F3F073FD51F4}"/>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Rentabilitätskennzahlen</a:t>
            </a:r>
          </a:p>
        </p:txBody>
      </p:sp>
    </p:spTree>
    <p:extLst>
      <p:ext uri="{BB962C8B-B14F-4D97-AF65-F5344CB8AC3E}">
        <p14:creationId xmlns:p14="http://schemas.microsoft.com/office/powerpoint/2010/main" val="2340875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52C8"/>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de-AT" sz="3000" dirty="0">
                <a:solidFill>
                  <a:schemeClr val="tx1"/>
                </a:solidFill>
              </a:rPr>
              <a:t>Finanzierungs-</a:t>
            </a:r>
            <a:br>
              <a:rPr lang="de-AT" sz="3000" dirty="0">
                <a:solidFill>
                  <a:schemeClr val="tx1"/>
                </a:solidFill>
              </a:rPr>
            </a:br>
            <a:r>
              <a:rPr lang="de-AT" sz="3000" dirty="0">
                <a:solidFill>
                  <a:schemeClr val="tx1"/>
                </a:solidFill>
              </a:rPr>
              <a:t>Kennzahlen</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a:normAutofit/>
          </a:bodyPr>
          <a:lstStyle/>
          <a:p>
            <a:r>
              <a:rPr lang="en-GB" sz="1800" dirty="0">
                <a:solidFill>
                  <a:schemeClr val="tx1"/>
                </a:solidFill>
              </a:rPr>
              <a:t>Hlavacek &amp; Pechak</a:t>
            </a:r>
            <a:br>
              <a:rPr lang="en-GB" sz="1800" dirty="0">
                <a:solidFill>
                  <a:schemeClr val="tx1"/>
                </a:solidFill>
              </a:rPr>
            </a:br>
            <a:r>
              <a:rPr lang="en-GB" sz="1800" dirty="0">
                <a:solidFill>
                  <a:schemeClr val="tx1"/>
                </a:solidFill>
              </a:rPr>
              <a:t>7ABIF</a:t>
            </a:r>
            <a:endParaRPr lang="en-US" sz="18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834050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ADF29931-EB50-47AC-8647-D68FFB220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43A6B373-E01A-4B89-9294-06D7CD03EB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31BB393B-C273-4AD3-BD96-F0F80609C5B6}"/>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E0B0A9D0-1A96-45A1-A017-F429A7953D4F}"/>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DC4E1E2B-521F-431C-B778-E9FAA8C56499}"/>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Kennzahlen</a:t>
            </a:r>
          </a:p>
        </p:txBody>
      </p:sp>
      <p:pic>
        <p:nvPicPr>
          <p:cNvPr id="7" name="Picture 12">
            <a:extLst>
              <a:ext uri="{FF2B5EF4-FFF2-40B4-BE49-F238E27FC236}">
                <a16:creationId xmlns:a16="http://schemas.microsoft.com/office/drawing/2014/main" id="{8D6EF31F-26AB-458B-A622-E13854164A1D}"/>
              </a:ext>
            </a:extLst>
          </p:cNvPr>
          <p:cNvPicPr>
            <a:picLocks noChangeAspect="1"/>
          </p:cNvPicPr>
          <p:nvPr/>
        </p:nvPicPr>
        <p:blipFill>
          <a:blip r:embed="rId3"/>
          <a:stretch>
            <a:fillRect/>
          </a:stretch>
        </p:blipFill>
        <p:spPr>
          <a:xfrm>
            <a:off x="0" y="1059543"/>
            <a:ext cx="12192000" cy="5798457"/>
          </a:xfrm>
          <a:prstGeom prst="rect">
            <a:avLst/>
          </a:prstGeom>
        </p:spPr>
      </p:pic>
      <p:sp>
        <p:nvSpPr>
          <p:cNvPr id="8" name="Flowchart: Process 15">
            <a:extLst>
              <a:ext uri="{FF2B5EF4-FFF2-40B4-BE49-F238E27FC236}">
                <a16:creationId xmlns:a16="http://schemas.microsoft.com/office/drawing/2014/main" id="{83EC974D-2411-40F1-9F1A-567587D37EA4}"/>
              </a:ext>
            </a:extLst>
          </p:cNvPr>
          <p:cNvSpPr/>
          <p:nvPr/>
        </p:nvSpPr>
        <p:spPr>
          <a:xfrm>
            <a:off x="6139543" y="5405320"/>
            <a:ext cx="6008914" cy="1396375"/>
          </a:xfrm>
          <a:prstGeom prst="flowChartProcess">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Flowchart: Process 16">
            <a:extLst>
              <a:ext uri="{FF2B5EF4-FFF2-40B4-BE49-F238E27FC236}">
                <a16:creationId xmlns:a16="http://schemas.microsoft.com/office/drawing/2014/main" id="{80134FA9-F42D-476E-AD86-404845D37EE7}"/>
              </a:ext>
            </a:extLst>
          </p:cNvPr>
          <p:cNvSpPr/>
          <p:nvPr/>
        </p:nvSpPr>
        <p:spPr>
          <a:xfrm>
            <a:off x="11508828" y="5657569"/>
            <a:ext cx="594585" cy="207204"/>
          </a:xfrm>
          <a:prstGeom prst="flowChartProcess">
            <a:avLst/>
          </a:prstGeom>
          <a:solidFill>
            <a:srgbClr val="F7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Flowchart: Process 17">
            <a:extLst>
              <a:ext uri="{FF2B5EF4-FFF2-40B4-BE49-F238E27FC236}">
                <a16:creationId xmlns:a16="http://schemas.microsoft.com/office/drawing/2014/main" id="{FBEF434E-2752-449C-A4DE-57849A08411E}"/>
              </a:ext>
            </a:extLst>
          </p:cNvPr>
          <p:cNvSpPr/>
          <p:nvPr/>
        </p:nvSpPr>
        <p:spPr>
          <a:xfrm>
            <a:off x="11508827" y="6103507"/>
            <a:ext cx="594585" cy="207204"/>
          </a:xfrm>
          <a:prstGeom prst="flowChartProcess">
            <a:avLst/>
          </a:prstGeom>
          <a:solidFill>
            <a:srgbClr val="F7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Flowchart: Process 18">
            <a:extLst>
              <a:ext uri="{FF2B5EF4-FFF2-40B4-BE49-F238E27FC236}">
                <a16:creationId xmlns:a16="http://schemas.microsoft.com/office/drawing/2014/main" id="{01C0B95A-12C0-41BA-A360-8C3F2B397241}"/>
              </a:ext>
            </a:extLst>
          </p:cNvPr>
          <p:cNvSpPr/>
          <p:nvPr/>
        </p:nvSpPr>
        <p:spPr>
          <a:xfrm>
            <a:off x="11517837" y="6549445"/>
            <a:ext cx="594585" cy="207204"/>
          </a:xfrm>
          <a:prstGeom prst="flowChartProcess">
            <a:avLst/>
          </a:prstGeom>
          <a:solidFill>
            <a:srgbClr val="F7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Flowchart: Process 19">
            <a:extLst>
              <a:ext uri="{FF2B5EF4-FFF2-40B4-BE49-F238E27FC236}">
                <a16:creationId xmlns:a16="http://schemas.microsoft.com/office/drawing/2014/main" id="{FE5B5918-CAD9-4C1D-A7A8-5DD835040832}"/>
              </a:ext>
            </a:extLst>
          </p:cNvPr>
          <p:cNvSpPr/>
          <p:nvPr/>
        </p:nvSpPr>
        <p:spPr>
          <a:xfrm>
            <a:off x="11508827" y="5880538"/>
            <a:ext cx="594585" cy="207204"/>
          </a:xfrm>
          <a:prstGeom prst="flowChartProcess">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3" name="Flowchart: Process 20">
            <a:extLst>
              <a:ext uri="{FF2B5EF4-FFF2-40B4-BE49-F238E27FC236}">
                <a16:creationId xmlns:a16="http://schemas.microsoft.com/office/drawing/2014/main" id="{31F5ACDB-1304-4E69-A3B9-7887DB3A1BE5}"/>
              </a:ext>
            </a:extLst>
          </p:cNvPr>
          <p:cNvSpPr/>
          <p:nvPr/>
        </p:nvSpPr>
        <p:spPr>
          <a:xfrm>
            <a:off x="11517837" y="6328731"/>
            <a:ext cx="594585" cy="207204"/>
          </a:xfrm>
          <a:prstGeom prst="flowChartProcess">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445291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706EAF07-5E24-4E21-9268-50C4B0BF94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25095345-32B4-48DF-8831-8D856C8A3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6D9D9DCA-1887-445F-A7B3-3F22D7310DE1}"/>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32F0F6C5-6D22-4200-8BAA-E5BE8D70B93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67324E20-67EF-4641-BFE3-3E3FD58B21C3}"/>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Kennzahlen</a:t>
            </a:r>
          </a:p>
        </p:txBody>
      </p:sp>
      <p:pic>
        <p:nvPicPr>
          <p:cNvPr id="7" name="Picture 4">
            <a:extLst>
              <a:ext uri="{FF2B5EF4-FFF2-40B4-BE49-F238E27FC236}">
                <a16:creationId xmlns:a16="http://schemas.microsoft.com/office/drawing/2014/main" id="{B75B9247-E96E-48D7-91D3-4F955992FE23}"/>
              </a:ext>
            </a:extLst>
          </p:cNvPr>
          <p:cNvPicPr>
            <a:picLocks noChangeAspect="1"/>
          </p:cNvPicPr>
          <p:nvPr/>
        </p:nvPicPr>
        <p:blipFill>
          <a:blip r:embed="rId3"/>
          <a:stretch>
            <a:fillRect/>
          </a:stretch>
        </p:blipFill>
        <p:spPr>
          <a:xfrm>
            <a:off x="50605" y="1612587"/>
            <a:ext cx="12083293" cy="3630573"/>
          </a:xfrm>
          <a:prstGeom prst="rect">
            <a:avLst/>
          </a:prstGeom>
        </p:spPr>
      </p:pic>
      <p:sp>
        <p:nvSpPr>
          <p:cNvPr id="8" name="Rectangle 5">
            <a:extLst>
              <a:ext uri="{FF2B5EF4-FFF2-40B4-BE49-F238E27FC236}">
                <a16:creationId xmlns:a16="http://schemas.microsoft.com/office/drawing/2014/main" id="{8DBE6AE5-F281-4F36-A3BB-49B94996CC8D}"/>
              </a:ext>
            </a:extLst>
          </p:cNvPr>
          <p:cNvSpPr/>
          <p:nvPr/>
        </p:nvSpPr>
        <p:spPr>
          <a:xfrm>
            <a:off x="10481817" y="2288252"/>
            <a:ext cx="1414392" cy="405399"/>
          </a:xfrm>
          <a:prstGeom prst="rect">
            <a:avLst/>
          </a:prstGeom>
          <a:solidFill>
            <a:srgbClr val="F9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9" name="Rectangle 13">
            <a:extLst>
              <a:ext uri="{FF2B5EF4-FFF2-40B4-BE49-F238E27FC236}">
                <a16:creationId xmlns:a16="http://schemas.microsoft.com/office/drawing/2014/main" id="{F60630A7-5A6F-47DD-981B-97F29C4EA061}"/>
              </a:ext>
            </a:extLst>
          </p:cNvPr>
          <p:cNvSpPr/>
          <p:nvPr/>
        </p:nvSpPr>
        <p:spPr>
          <a:xfrm>
            <a:off x="10481817" y="3450771"/>
            <a:ext cx="1414392" cy="405399"/>
          </a:xfrm>
          <a:prstGeom prst="rect">
            <a:avLst/>
          </a:prstGeom>
          <a:solidFill>
            <a:srgbClr val="F9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0" name="Rectangle 14">
            <a:extLst>
              <a:ext uri="{FF2B5EF4-FFF2-40B4-BE49-F238E27FC236}">
                <a16:creationId xmlns:a16="http://schemas.microsoft.com/office/drawing/2014/main" id="{F1B7C542-BD3E-402D-B746-DB35A2FFBB4A}"/>
              </a:ext>
            </a:extLst>
          </p:cNvPr>
          <p:cNvSpPr/>
          <p:nvPr/>
        </p:nvSpPr>
        <p:spPr>
          <a:xfrm>
            <a:off x="10481817" y="4604281"/>
            <a:ext cx="1414392" cy="405399"/>
          </a:xfrm>
          <a:prstGeom prst="rect">
            <a:avLst/>
          </a:prstGeom>
          <a:solidFill>
            <a:srgbClr val="F9F8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1" name="Rectangle 16">
            <a:extLst>
              <a:ext uri="{FF2B5EF4-FFF2-40B4-BE49-F238E27FC236}">
                <a16:creationId xmlns:a16="http://schemas.microsoft.com/office/drawing/2014/main" id="{1AA59F75-0E7D-4A04-B5BB-B9825D4DB7C7}"/>
              </a:ext>
            </a:extLst>
          </p:cNvPr>
          <p:cNvSpPr/>
          <p:nvPr/>
        </p:nvSpPr>
        <p:spPr>
          <a:xfrm>
            <a:off x="10481817" y="2892972"/>
            <a:ext cx="1414392" cy="405399"/>
          </a:xfrm>
          <a:prstGeom prst="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2" name="Rectangle 17">
            <a:extLst>
              <a:ext uri="{FF2B5EF4-FFF2-40B4-BE49-F238E27FC236}">
                <a16:creationId xmlns:a16="http://schemas.microsoft.com/office/drawing/2014/main" id="{C3A1AD63-D980-4400-910C-92883D07BC77}"/>
              </a:ext>
            </a:extLst>
          </p:cNvPr>
          <p:cNvSpPr/>
          <p:nvPr/>
        </p:nvSpPr>
        <p:spPr>
          <a:xfrm>
            <a:off x="10481817" y="4055491"/>
            <a:ext cx="1414392" cy="405399"/>
          </a:xfrm>
          <a:prstGeom prst="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Tree>
    <p:extLst>
      <p:ext uri="{BB962C8B-B14F-4D97-AF65-F5344CB8AC3E}">
        <p14:creationId xmlns:p14="http://schemas.microsoft.com/office/powerpoint/2010/main" val="28438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par>
                                <p:cTn id="18" presetID="10" presetClass="exit" presetSubtype="0" fill="hold" grpId="0" nodeType="withEffect">
                                  <p:stCondLst>
                                    <p:cond delay="0"/>
                                  </p:stCondLst>
                                  <p:childTnLst>
                                    <p:animEffect transition="out" filter="fade">
                                      <p:cBhvr>
                                        <p:cTn id="19" dur="500"/>
                                        <p:tgtEl>
                                          <p:spTgt spid="11"/>
                                        </p:tgtEl>
                                      </p:cBhvr>
                                    </p:animEffect>
                                    <p:set>
                                      <p:cBhvr>
                                        <p:cTn id="20" dur="1" fill="hold">
                                          <p:stCondLst>
                                            <p:cond delay="499"/>
                                          </p:stCondLst>
                                        </p:cTn>
                                        <p:tgtEl>
                                          <p:spTgt spid="1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8"/>
                                        </p:tgtEl>
                                      </p:cBhvr>
                                    </p:animEffect>
                                    <p:set>
                                      <p:cBhvr>
                                        <p:cTn id="25"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p:pic>
        <p:nvPicPr>
          <p:cNvPr id="6" name="Grafik 5" descr="Ein Bild, das schwarz, sitzend, Schild, Straße enthält.&#10;&#10;Automatisch generierte Beschreibung">
            <a:extLst>
              <a:ext uri="{FF2B5EF4-FFF2-40B4-BE49-F238E27FC236}">
                <a16:creationId xmlns:a16="http://schemas.microsoft.com/office/drawing/2014/main" id="{14AE9DE1-C6EA-49EB-A541-87D2E78B7D02}"/>
              </a:ext>
            </a:extLst>
          </p:cNvPr>
          <p:cNvPicPr>
            <a:picLocks noChangeAspect="1"/>
          </p:cNvPicPr>
          <p:nvPr/>
        </p:nvPicPr>
        <p:blipFill>
          <a:blip r:embed="rId2"/>
          <a:stretch>
            <a:fillRect/>
          </a:stretch>
        </p:blipFill>
        <p:spPr>
          <a:xfrm>
            <a:off x="1274323" y="1338953"/>
            <a:ext cx="9643354" cy="5408315"/>
          </a:xfrm>
          <a:prstGeom prst="rect">
            <a:avLst/>
          </a:prstGeom>
          <a:solidFill>
            <a:schemeClr val="bg1"/>
          </a:solidFill>
        </p:spPr>
      </p:pic>
    </p:spTree>
    <p:extLst>
      <p:ext uri="{BB962C8B-B14F-4D97-AF65-F5344CB8AC3E}">
        <p14:creationId xmlns:p14="http://schemas.microsoft.com/office/powerpoint/2010/main" val="221175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643354" cy="707886"/>
          </a:xfrm>
          <a:prstGeom prst="rect">
            <a:avLst/>
          </a:prstGeom>
          <a:noFill/>
        </p:spPr>
        <p:txBody>
          <a:bodyPr wrap="square" rtlCol="0">
            <a:spAutoFit/>
          </a:bodyPr>
          <a:lstStyle/>
          <a:p>
            <a:r>
              <a:rPr lang="de-AT" sz="4000" dirty="0">
                <a:solidFill>
                  <a:schemeClr val="bg1"/>
                </a:solidFill>
              </a:rPr>
              <a:t>ROI – Return On Investment</a:t>
            </a:r>
          </a:p>
        </p:txBody>
      </p:sp>
      <p:grpSp>
        <p:nvGrpSpPr>
          <p:cNvPr id="8" name="Gruppieren 7">
            <a:extLst>
              <a:ext uri="{FF2B5EF4-FFF2-40B4-BE49-F238E27FC236}">
                <a16:creationId xmlns:a16="http://schemas.microsoft.com/office/drawing/2014/main" id="{02B56F27-3D44-433A-BE80-C51E6A37CCCA}"/>
              </a:ext>
            </a:extLst>
          </p:cNvPr>
          <p:cNvGrpSpPr/>
          <p:nvPr/>
        </p:nvGrpSpPr>
        <p:grpSpPr>
          <a:xfrm>
            <a:off x="1274323" y="1255501"/>
            <a:ext cx="10340502" cy="5575217"/>
            <a:chOff x="1274323" y="1255501"/>
            <a:chExt cx="10340502" cy="5575217"/>
          </a:xfrm>
        </p:grpSpPr>
        <p:grpSp>
          <p:nvGrpSpPr>
            <p:cNvPr id="5" name="Gruppieren 4">
              <a:extLst>
                <a:ext uri="{FF2B5EF4-FFF2-40B4-BE49-F238E27FC236}">
                  <a16:creationId xmlns:a16="http://schemas.microsoft.com/office/drawing/2014/main" id="{8AB291C5-4C8F-4550-81AA-4C9B1CDFEC7E}"/>
                </a:ext>
              </a:extLst>
            </p:cNvPr>
            <p:cNvGrpSpPr/>
            <p:nvPr/>
          </p:nvGrpSpPr>
          <p:grpSpPr>
            <a:xfrm>
              <a:off x="1274323" y="1255501"/>
              <a:ext cx="10340502" cy="5575217"/>
              <a:chOff x="1274323" y="1255501"/>
              <a:chExt cx="10340502" cy="5575217"/>
            </a:xfrm>
          </p:grpSpPr>
          <p:pic>
            <p:nvPicPr>
              <p:cNvPr id="6" name="Grafik 5" descr="Ein Bild, das schwarz, sitzend, Schild, Straße enthält.&#10;&#10;Automatisch generierte Beschreibung">
                <a:extLst>
                  <a:ext uri="{FF2B5EF4-FFF2-40B4-BE49-F238E27FC236}">
                    <a16:creationId xmlns:a16="http://schemas.microsoft.com/office/drawing/2014/main" id="{14AE9DE1-C6EA-49EB-A541-87D2E78B7D02}"/>
                  </a:ext>
                </a:extLst>
              </p:cNvPr>
              <p:cNvPicPr>
                <a:picLocks noChangeAspect="1"/>
              </p:cNvPicPr>
              <p:nvPr/>
            </p:nvPicPr>
            <p:blipFill>
              <a:blip r:embed="rId2"/>
              <a:stretch>
                <a:fillRect/>
              </a:stretch>
            </p:blipFill>
            <p:spPr>
              <a:xfrm>
                <a:off x="1274323" y="1338953"/>
                <a:ext cx="9643354" cy="5408315"/>
              </a:xfrm>
              <a:prstGeom prst="rect">
                <a:avLst/>
              </a:prstGeom>
              <a:solidFill>
                <a:schemeClr val="bg1"/>
              </a:solidFill>
            </p:spPr>
          </p:pic>
          <p:sp>
            <p:nvSpPr>
              <p:cNvPr id="4" name="Rechteck 3">
                <a:extLst>
                  <a:ext uri="{FF2B5EF4-FFF2-40B4-BE49-F238E27FC236}">
                    <a16:creationId xmlns:a16="http://schemas.microsoft.com/office/drawing/2014/main" id="{4C525455-AC22-4202-B500-1C8DDE48682B}"/>
                  </a:ext>
                </a:extLst>
              </p:cNvPr>
              <p:cNvSpPr/>
              <p:nvPr/>
            </p:nvSpPr>
            <p:spPr>
              <a:xfrm>
                <a:off x="5959812" y="1255501"/>
                <a:ext cx="5655013" cy="55752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sz="3200" dirty="0"/>
                  <a:t>Chemiekonzern</a:t>
                </a:r>
                <a:br>
                  <a:rPr lang="en-GB" sz="3200" dirty="0"/>
                </a:br>
                <a:r>
                  <a:rPr lang="en-GB" sz="3200" dirty="0"/>
                  <a:t>Du Pont de Nemours 1919</a:t>
                </a:r>
                <a:endParaRPr lang="de-AT" sz="3200" dirty="0"/>
              </a:p>
            </p:txBody>
          </p:sp>
        </p:grpSp>
        <p:sp>
          <p:nvSpPr>
            <p:cNvPr id="7" name="Rechteck 6">
              <a:extLst>
                <a:ext uri="{FF2B5EF4-FFF2-40B4-BE49-F238E27FC236}">
                  <a16:creationId xmlns:a16="http://schemas.microsoft.com/office/drawing/2014/main" id="{60D585F8-BF26-4CE7-9EE0-5122D464F14B}"/>
                </a:ext>
              </a:extLst>
            </p:cNvPr>
            <p:cNvSpPr/>
            <p:nvPr/>
          </p:nvSpPr>
          <p:spPr>
            <a:xfrm>
              <a:off x="5142689" y="4416357"/>
              <a:ext cx="817123" cy="2529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spTree>
    <p:extLst>
      <p:ext uri="{BB962C8B-B14F-4D97-AF65-F5344CB8AC3E}">
        <p14:creationId xmlns:p14="http://schemas.microsoft.com/office/powerpoint/2010/main" val="2251357016"/>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64FAD594-C262-4A73-AE22-C8B7E191A465}"/>
                  </a:ext>
                </a:extLst>
              </p:cNvPr>
              <p:cNvSpPr txBox="1"/>
              <p:nvPr/>
            </p:nvSpPr>
            <p:spPr>
              <a:xfrm>
                <a:off x="142283" y="3395495"/>
                <a:ext cx="11907427"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𝑬𝒓𝒈𝒆𝒃𝒏𝒊𝒔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𝒗𝒐𝒓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𝑺𝒕𝒆𝒖𝒆𝒓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𝟏𝟎𝟎</m:t>
                          </m:r>
                        </m:num>
                        <m:den>
                          <m:r>
                            <a:rPr lang="en-GB" sz="3200" b="1" i="1" smtClean="0">
                              <a:solidFill>
                                <a:schemeClr val="bg1"/>
                              </a:solidFill>
                              <a:latin typeface="Cambria Math" panose="02040503050406030204" pitchFamily="18" charset="0"/>
                            </a:rPr>
                            <m:t>𝑼𝒎𝒔𝒂𝒕𝒛</m:t>
                          </m:r>
                        </m:den>
                      </m:f>
                      <m:r>
                        <a:rPr lang="en-GB" sz="3200" b="1" i="1" smtClean="0">
                          <a:solidFill>
                            <a:schemeClr val="bg1"/>
                          </a:solidFill>
                          <a:latin typeface="Cambria Math" panose="02040503050406030204" pitchFamily="18" charset="0"/>
                        </a:rPr>
                        <m:t>∗</m:t>
                      </m:r>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𝑼𝒎𝒔𝒂𝒕𝒛</m:t>
                          </m:r>
                        </m:num>
                        <m:den>
                          <m:r>
                            <a:rPr lang="en-GB" sz="3200" b="1" i="1" smtClean="0">
                              <a:solidFill>
                                <a:schemeClr val="bg1"/>
                              </a:solidFill>
                              <a:latin typeface="Cambria Math" panose="02040503050406030204" pitchFamily="18" charset="0"/>
                            </a:rPr>
                            <m:t>𝒅𝒖𝒓𝒄𝒉</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𝒊𝒏𝒗𝒆𝒔𝒕𝒊𝒆𝒓𝒕𝒆𝒔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𝑽𝒆𝒓𝒎</m:t>
                          </m:r>
                          <m:r>
                            <a:rPr lang="en-GB" sz="3200" b="1" i="1" smtClean="0">
                              <a:solidFill>
                                <a:schemeClr val="bg1"/>
                              </a:solidFill>
                              <a:latin typeface="Cambria Math" panose="02040503050406030204" pitchFamily="18" charset="0"/>
                            </a:rPr>
                            <m:t>ö</m:t>
                          </m:r>
                          <m:r>
                            <a:rPr lang="en-GB" sz="3200" b="1" i="1" smtClean="0">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10" name="Textfeld 9">
                <a:extLst>
                  <a:ext uri="{FF2B5EF4-FFF2-40B4-BE49-F238E27FC236}">
                    <a16:creationId xmlns:a16="http://schemas.microsoft.com/office/drawing/2014/main" id="{64FAD594-C262-4A73-AE22-C8B7E191A465}"/>
                  </a:ext>
                </a:extLst>
              </p:cNvPr>
              <p:cNvSpPr txBox="1">
                <a:spLocks noRot="1" noChangeAspect="1" noMove="1" noResize="1" noEditPoints="1" noAdjustHandles="1" noChangeArrowheads="1" noChangeShapeType="1" noTextEdit="1"/>
              </p:cNvSpPr>
              <p:nvPr/>
            </p:nvSpPr>
            <p:spPr>
              <a:xfrm>
                <a:off x="142283" y="3395495"/>
                <a:ext cx="11907427" cy="1021755"/>
              </a:xfrm>
              <a:prstGeom prst="rect">
                <a:avLst/>
              </a:prstGeom>
              <a:blipFill>
                <a:blip r:embed="rId2"/>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BB23A4A8-4EB1-473E-9C57-40AEF89B80BB}"/>
                  </a:ext>
                </a:extLst>
              </p:cNvPr>
              <p:cNvSpPr txBox="1"/>
              <p:nvPr/>
            </p:nvSpPr>
            <p:spPr>
              <a:xfrm>
                <a:off x="142284" y="1873162"/>
                <a:ext cx="11907427" cy="492443"/>
              </a:xfrm>
              <a:prstGeom prst="rect">
                <a:avLst/>
              </a:prstGeom>
              <a:noFill/>
            </p:spPr>
            <p:txBody>
              <a:bodyPr wrap="square" lIns="0" tIns="0" rIns="0" bIns="0" rtlCol="0">
                <a:spAutoFit/>
              </a:bodyPr>
              <a:lstStyle/>
              <a:p>
                <a:pPr/>
                <a14:m>
                  <m:oMathPara xmlns:m="http://schemas.openxmlformats.org/officeDocument/2006/math">
                    <m:oMathParaPr>
                      <m:jc m:val="center"/>
                    </m:oMathParaPr>
                    <m:oMath xmlns:m="http://schemas.openxmlformats.org/officeDocument/2006/math">
                      <m:r>
                        <a:rPr lang="en-GB" sz="3200" b="1" i="1" smtClean="0">
                          <a:solidFill>
                            <a:schemeClr val="bg1"/>
                          </a:solidFill>
                          <a:latin typeface="Cambria Math" panose="02040503050406030204" pitchFamily="18" charset="0"/>
                        </a:rPr>
                        <m:t>𝑼𝒎𝒔𝒂𝒕𝒛𝒓𝒆𝒏𝒅𝒊𝒕𝒆</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𝑲𝒂𝒑𝒊𝒕𝒂𝒍𝒖𝒎𝒔𝒄𝒉𝒂𝒍𝒈</m:t>
                      </m:r>
                    </m:oMath>
                  </m:oMathPara>
                </a14:m>
                <a:endParaRPr lang="de-AT" b="1" dirty="0">
                  <a:solidFill>
                    <a:schemeClr val="bg1"/>
                  </a:solidFill>
                </a:endParaRPr>
              </a:p>
            </p:txBody>
          </p:sp>
        </mc:Choice>
        <mc:Fallback xmlns="">
          <p:sp>
            <p:nvSpPr>
              <p:cNvPr id="6" name="Textfeld 5">
                <a:extLst>
                  <a:ext uri="{FF2B5EF4-FFF2-40B4-BE49-F238E27FC236}">
                    <a16:creationId xmlns:a16="http://schemas.microsoft.com/office/drawing/2014/main" id="{BB23A4A8-4EB1-473E-9C57-40AEF89B80BB}"/>
                  </a:ext>
                </a:extLst>
              </p:cNvPr>
              <p:cNvSpPr txBox="1">
                <a:spLocks noRot="1" noChangeAspect="1" noMove="1" noResize="1" noEditPoints="1" noAdjustHandles="1" noChangeArrowheads="1" noChangeShapeType="1" noTextEdit="1"/>
              </p:cNvSpPr>
              <p:nvPr/>
            </p:nvSpPr>
            <p:spPr>
              <a:xfrm>
                <a:off x="142284" y="1873162"/>
                <a:ext cx="11907427" cy="492443"/>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3429863851"/>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64FAD594-C262-4A73-AE22-C8B7E191A465}"/>
                  </a:ext>
                </a:extLst>
              </p:cNvPr>
              <p:cNvSpPr txBox="1"/>
              <p:nvPr/>
            </p:nvSpPr>
            <p:spPr>
              <a:xfrm>
                <a:off x="142283" y="3395495"/>
                <a:ext cx="11907427"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𝑬𝒓𝒈𝒆𝒃𝒏𝒊𝒔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𝒗𝒐𝒓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𝑺𝒕𝒆𝒖𝒆𝒓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𝟏𝟎𝟎</m:t>
                          </m:r>
                        </m:num>
                        <m:den>
                          <m:r>
                            <a:rPr lang="en-GB" sz="3200" b="1" i="1" strike="sngStrike" smtClean="0">
                              <a:solidFill>
                                <a:schemeClr val="bg1">
                                  <a:lumMod val="50000"/>
                                </a:schemeClr>
                              </a:solidFill>
                              <a:latin typeface="Cambria Math" panose="02040503050406030204" pitchFamily="18" charset="0"/>
                            </a:rPr>
                            <m:t>𝑼𝒎𝒔𝒂𝒕𝒛</m:t>
                          </m:r>
                        </m:den>
                      </m:f>
                      <m:r>
                        <a:rPr lang="en-GB" sz="3200" b="1" i="1" smtClean="0">
                          <a:solidFill>
                            <a:schemeClr val="bg1"/>
                          </a:solidFill>
                          <a:latin typeface="Cambria Math" panose="02040503050406030204" pitchFamily="18" charset="0"/>
                        </a:rPr>
                        <m:t>∗</m:t>
                      </m:r>
                      <m:f>
                        <m:fPr>
                          <m:ctrlPr>
                            <a:rPr lang="pt-BR" sz="3200" b="1" i="1" smtClean="0">
                              <a:solidFill>
                                <a:schemeClr val="bg1"/>
                              </a:solidFill>
                              <a:latin typeface="Cambria Math" panose="02040503050406030204" pitchFamily="18" charset="0"/>
                            </a:rPr>
                          </m:ctrlPr>
                        </m:fPr>
                        <m:num>
                          <m:r>
                            <a:rPr lang="en-GB" sz="3200" b="1" i="1" strike="sngStrike" smtClean="0">
                              <a:solidFill>
                                <a:schemeClr val="bg1">
                                  <a:lumMod val="50000"/>
                                </a:schemeClr>
                              </a:solidFill>
                              <a:latin typeface="Cambria Math" panose="02040503050406030204" pitchFamily="18" charset="0"/>
                            </a:rPr>
                            <m:t>𝑼𝒎𝒔𝒂𝒕𝒛</m:t>
                          </m:r>
                        </m:num>
                        <m:den>
                          <m:r>
                            <a:rPr lang="en-GB" sz="3200" b="1" i="1" smtClean="0">
                              <a:solidFill>
                                <a:schemeClr val="bg1"/>
                              </a:solidFill>
                              <a:latin typeface="Cambria Math" panose="02040503050406030204" pitchFamily="18" charset="0"/>
                            </a:rPr>
                            <m:t>𝒅𝒖𝒓𝒄𝒉</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𝒊𝒏𝒗𝒆𝒔𝒕𝒊𝒆𝒓𝒕𝒆𝒔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𝑽𝒆𝒓𝒎</m:t>
                          </m:r>
                          <m:r>
                            <a:rPr lang="en-GB" sz="3200" b="1" i="1" smtClean="0">
                              <a:solidFill>
                                <a:schemeClr val="bg1"/>
                              </a:solidFill>
                              <a:latin typeface="Cambria Math" panose="02040503050406030204" pitchFamily="18" charset="0"/>
                            </a:rPr>
                            <m:t>ö</m:t>
                          </m:r>
                          <m:r>
                            <a:rPr lang="en-GB" sz="3200" b="1" i="1" smtClean="0">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10" name="Textfeld 9">
                <a:extLst>
                  <a:ext uri="{FF2B5EF4-FFF2-40B4-BE49-F238E27FC236}">
                    <a16:creationId xmlns:a16="http://schemas.microsoft.com/office/drawing/2014/main" id="{64FAD594-C262-4A73-AE22-C8B7E191A465}"/>
                  </a:ext>
                </a:extLst>
              </p:cNvPr>
              <p:cNvSpPr txBox="1">
                <a:spLocks noRot="1" noChangeAspect="1" noMove="1" noResize="1" noEditPoints="1" noAdjustHandles="1" noChangeArrowheads="1" noChangeShapeType="1" noTextEdit="1"/>
              </p:cNvSpPr>
              <p:nvPr/>
            </p:nvSpPr>
            <p:spPr>
              <a:xfrm>
                <a:off x="142283" y="3395495"/>
                <a:ext cx="11907427" cy="1021755"/>
              </a:xfrm>
              <a:prstGeom prst="rect">
                <a:avLst/>
              </a:prstGeom>
              <a:blipFill>
                <a:blip r:embed="rId2"/>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0F94A12-AAFC-402D-85E2-5E6D81F43B88}"/>
                  </a:ext>
                </a:extLst>
              </p:cNvPr>
              <p:cNvSpPr txBox="1"/>
              <p:nvPr/>
            </p:nvSpPr>
            <p:spPr>
              <a:xfrm>
                <a:off x="3034520" y="5447141"/>
                <a:ext cx="6122958"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𝑬𝒓𝒈𝒆𝒃𝒏𝒊𝒔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𝒗𝒐𝒓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𝑺𝒕𝒆𝒖𝒆𝒓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𝟏𝟎𝟎</m:t>
                          </m:r>
                        </m:num>
                        <m:den>
                          <m:r>
                            <a:rPr lang="en-GB" sz="3200" b="1" i="1">
                              <a:solidFill>
                                <a:schemeClr val="bg1"/>
                              </a:solidFill>
                              <a:latin typeface="Cambria Math" panose="02040503050406030204" pitchFamily="18" charset="0"/>
                            </a:rPr>
                            <m:t>𝒅𝒖𝒓𝒄𝒉</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𝒊𝒏𝒗𝒆𝒔𝒕𝒊𝒆𝒓𝒕𝒆𝒔</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𝑽𝒆𝒓𝒎</m:t>
                          </m:r>
                          <m:r>
                            <a:rPr lang="en-GB" sz="3200" b="1" i="1">
                              <a:solidFill>
                                <a:schemeClr val="bg1"/>
                              </a:solidFill>
                              <a:latin typeface="Cambria Math" panose="02040503050406030204" pitchFamily="18" charset="0"/>
                            </a:rPr>
                            <m:t>ö</m:t>
                          </m:r>
                          <m:r>
                            <a:rPr lang="en-GB" sz="3200" b="1" i="1">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5" name="Textfeld 4">
                <a:extLst>
                  <a:ext uri="{FF2B5EF4-FFF2-40B4-BE49-F238E27FC236}">
                    <a16:creationId xmlns:a16="http://schemas.microsoft.com/office/drawing/2014/main" id="{40F94A12-AAFC-402D-85E2-5E6D81F43B88}"/>
                  </a:ext>
                </a:extLst>
              </p:cNvPr>
              <p:cNvSpPr txBox="1">
                <a:spLocks noRot="1" noChangeAspect="1" noMove="1" noResize="1" noEditPoints="1" noAdjustHandles="1" noChangeArrowheads="1" noChangeShapeType="1" noTextEdit="1"/>
              </p:cNvSpPr>
              <p:nvPr/>
            </p:nvSpPr>
            <p:spPr>
              <a:xfrm>
                <a:off x="3034520" y="5447141"/>
                <a:ext cx="6122958" cy="1021755"/>
              </a:xfrm>
              <a:prstGeom prst="rect">
                <a:avLst/>
              </a:prstGeom>
              <a:blipFill>
                <a:blip r:embed="rId3"/>
                <a:stretch>
                  <a:fillRect/>
                </a:stretch>
              </a:blipFill>
            </p:spPr>
            <p:txBody>
              <a:bodyPr/>
              <a:lstStyle/>
              <a:p>
                <a:r>
                  <a:rPr lang="de-AT">
                    <a:noFill/>
                  </a:rPr>
                  <a:t> </a:t>
                </a:r>
              </a:p>
            </p:txBody>
          </p:sp>
        </mc:Fallback>
      </mc:AlternateContent>
    </p:spTree>
    <p:extLst>
      <p:ext uri="{BB962C8B-B14F-4D97-AF65-F5344CB8AC3E}">
        <p14:creationId xmlns:p14="http://schemas.microsoft.com/office/powerpoint/2010/main" val="1258930677"/>
      </p:ext>
    </p:extLst>
  </p:cSld>
  <p:clrMapOvr>
    <a:masterClrMapping/>
  </p:clrMapOvr>
  <mc:AlternateContent xmlns:mc="http://schemas.openxmlformats.org/markup-compatibility/2006" xmlns:p14="http://schemas.microsoft.com/office/powerpoint/2010/main">
    <mc:Choice Requires="p14">
      <p:transition spd="slow" p14:dur="2000">
        <p:wipe dir="r"/>
      </p:transition>
    </mc:Choice>
    <mc:Fallback xmlns="">
      <p:transition spd="slow">
        <p:wipe dir="r"/>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0F94A12-AAFC-402D-85E2-5E6D81F43B88}"/>
                  </a:ext>
                </a:extLst>
              </p:cNvPr>
              <p:cNvSpPr txBox="1"/>
              <p:nvPr/>
            </p:nvSpPr>
            <p:spPr>
              <a:xfrm>
                <a:off x="3034520" y="5447141"/>
                <a:ext cx="6122958"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chemeClr val="bg1"/>
                              </a:solidFill>
                              <a:latin typeface="Cambria Math" panose="02040503050406030204" pitchFamily="18" charset="0"/>
                            </a:rPr>
                            <m:t>𝑬𝒓𝒈𝒆𝒃𝒏𝒊𝒔</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𝒗𝒐𝒓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𝑺𝒕𝒆𝒖𝒆𝒓</m:t>
                          </m:r>
                          <m:r>
                            <a:rPr lang="en-GB" sz="3200" b="1" i="1" smtClean="0">
                              <a:solidFill>
                                <a:schemeClr val="bg1"/>
                              </a:solidFill>
                              <a:latin typeface="Cambria Math" panose="02040503050406030204" pitchFamily="18" charset="0"/>
                            </a:rPr>
                            <m:t> ∗</m:t>
                          </m:r>
                          <m:r>
                            <a:rPr lang="en-GB" sz="3200" b="1" i="1" smtClean="0">
                              <a:solidFill>
                                <a:schemeClr val="bg1"/>
                              </a:solidFill>
                              <a:latin typeface="Cambria Math" panose="02040503050406030204" pitchFamily="18" charset="0"/>
                            </a:rPr>
                            <m:t>𝟏𝟎𝟎</m:t>
                          </m:r>
                        </m:num>
                        <m:den>
                          <m:r>
                            <a:rPr lang="en-GB" sz="3200" b="1" i="1">
                              <a:solidFill>
                                <a:schemeClr val="bg1"/>
                              </a:solidFill>
                              <a:latin typeface="Cambria Math" panose="02040503050406030204" pitchFamily="18" charset="0"/>
                            </a:rPr>
                            <m:t>𝒅𝒖𝒓𝒄𝒉</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𝒊𝒏𝒗𝒆𝒔𝒕𝒊𝒆𝒓𝒕𝒆𝒔</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𝑽𝒆𝒓𝒎</m:t>
                          </m:r>
                          <m:r>
                            <a:rPr lang="en-GB" sz="3200" b="1" i="1">
                              <a:solidFill>
                                <a:schemeClr val="bg1"/>
                              </a:solidFill>
                              <a:latin typeface="Cambria Math" panose="02040503050406030204" pitchFamily="18" charset="0"/>
                            </a:rPr>
                            <m:t>ö</m:t>
                          </m:r>
                          <m:r>
                            <a:rPr lang="en-GB" sz="3200" b="1" i="1">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5" name="Textfeld 4">
                <a:extLst>
                  <a:ext uri="{FF2B5EF4-FFF2-40B4-BE49-F238E27FC236}">
                    <a16:creationId xmlns:a16="http://schemas.microsoft.com/office/drawing/2014/main" id="{40F94A12-AAFC-402D-85E2-5E6D81F43B88}"/>
                  </a:ext>
                </a:extLst>
              </p:cNvPr>
              <p:cNvSpPr txBox="1">
                <a:spLocks noRot="1" noChangeAspect="1" noMove="1" noResize="1" noEditPoints="1" noAdjustHandles="1" noChangeArrowheads="1" noChangeShapeType="1" noTextEdit="1"/>
              </p:cNvSpPr>
              <p:nvPr/>
            </p:nvSpPr>
            <p:spPr>
              <a:xfrm>
                <a:off x="3034520" y="5447141"/>
                <a:ext cx="6122958" cy="1021755"/>
              </a:xfrm>
              <a:prstGeom prst="rect">
                <a:avLst/>
              </a:prstGeom>
              <a:blipFill>
                <a:blip r:embed="rId2"/>
                <a:stretch>
                  <a:fillRect/>
                </a:stretch>
              </a:blipFill>
            </p:spPr>
            <p:txBody>
              <a:bodyPr/>
              <a:lstStyle/>
              <a:p>
                <a:r>
                  <a:rPr lang="de-AT">
                    <a:noFill/>
                  </a:rPr>
                  <a:t> </a:t>
                </a:r>
              </a:p>
            </p:txBody>
          </p:sp>
        </mc:Fallback>
      </mc:AlternateContent>
      <p:pic>
        <p:nvPicPr>
          <p:cNvPr id="4" name="Grafik 3">
            <a:extLst>
              <a:ext uri="{FF2B5EF4-FFF2-40B4-BE49-F238E27FC236}">
                <a16:creationId xmlns:a16="http://schemas.microsoft.com/office/drawing/2014/main" id="{1CC80E90-3524-4819-8E48-CD7B165A26DA}"/>
              </a:ext>
            </a:extLst>
          </p:cNvPr>
          <p:cNvPicPr>
            <a:picLocks noChangeAspect="1"/>
          </p:cNvPicPr>
          <p:nvPr/>
        </p:nvPicPr>
        <p:blipFill>
          <a:blip r:embed="rId3"/>
          <a:stretch>
            <a:fillRect/>
          </a:stretch>
        </p:blipFill>
        <p:spPr>
          <a:xfrm>
            <a:off x="194400" y="1404000"/>
            <a:ext cx="11804400" cy="3354150"/>
          </a:xfrm>
          <a:prstGeom prst="rect">
            <a:avLst/>
          </a:prstGeom>
        </p:spPr>
      </p:pic>
    </p:spTree>
    <p:extLst>
      <p:ext uri="{BB962C8B-B14F-4D97-AF65-F5344CB8AC3E}">
        <p14:creationId xmlns:p14="http://schemas.microsoft.com/office/powerpoint/2010/main" val="4079884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0F94A12-AAFC-402D-85E2-5E6D81F43B88}"/>
                  </a:ext>
                </a:extLst>
              </p:cNvPr>
              <p:cNvSpPr txBox="1"/>
              <p:nvPr/>
            </p:nvSpPr>
            <p:spPr>
              <a:xfrm>
                <a:off x="3034520" y="5447141"/>
                <a:ext cx="6122958" cy="10217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rgbClr val="FFFF00"/>
                              </a:solidFill>
                              <a:latin typeface="Cambria Math" panose="02040503050406030204" pitchFamily="18" charset="0"/>
                            </a:rPr>
                            <m:t>𝟐𝟐𝟎</m:t>
                          </m:r>
                          <m:r>
                            <a:rPr lang="en-GB" sz="3200" b="1" i="1" smtClean="0">
                              <a:solidFill>
                                <a:srgbClr val="FFFF00"/>
                              </a:solidFill>
                              <a:latin typeface="Cambria Math" panose="02040503050406030204" pitchFamily="18" charset="0"/>
                            </a:rPr>
                            <m:t> ∗</m:t>
                          </m:r>
                          <m:r>
                            <a:rPr lang="en-GB" sz="3200" b="1" i="1" smtClean="0">
                              <a:solidFill>
                                <a:srgbClr val="FFFF00"/>
                              </a:solidFill>
                              <a:latin typeface="Cambria Math" panose="02040503050406030204" pitchFamily="18" charset="0"/>
                            </a:rPr>
                            <m:t>𝟏𝟎𝟎</m:t>
                          </m:r>
                        </m:num>
                        <m:den>
                          <m:r>
                            <a:rPr lang="en-GB" sz="3200" b="1" i="1">
                              <a:solidFill>
                                <a:schemeClr val="bg1"/>
                              </a:solidFill>
                              <a:latin typeface="Cambria Math" panose="02040503050406030204" pitchFamily="18" charset="0"/>
                            </a:rPr>
                            <m:t>𝒅𝒖𝒓𝒄𝒉</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𝒊𝒏𝒗𝒆𝒔𝒕𝒊𝒆𝒓𝒕𝒆𝒔</m:t>
                          </m:r>
                          <m:r>
                            <a:rPr lang="en-GB" sz="3200" b="1" i="1">
                              <a:solidFill>
                                <a:schemeClr val="bg1"/>
                              </a:solidFill>
                              <a:latin typeface="Cambria Math" panose="02040503050406030204" pitchFamily="18" charset="0"/>
                            </a:rPr>
                            <m:t> </m:t>
                          </m:r>
                          <m:r>
                            <a:rPr lang="en-GB" sz="3200" b="1" i="1">
                              <a:solidFill>
                                <a:schemeClr val="bg1"/>
                              </a:solidFill>
                              <a:latin typeface="Cambria Math" panose="02040503050406030204" pitchFamily="18" charset="0"/>
                            </a:rPr>
                            <m:t>𝑽𝒆𝒓𝒎</m:t>
                          </m:r>
                          <m:r>
                            <a:rPr lang="en-GB" sz="3200" b="1" i="1">
                              <a:solidFill>
                                <a:schemeClr val="bg1"/>
                              </a:solidFill>
                              <a:latin typeface="Cambria Math" panose="02040503050406030204" pitchFamily="18" charset="0"/>
                            </a:rPr>
                            <m:t>ö</m:t>
                          </m:r>
                          <m:r>
                            <a:rPr lang="en-GB" sz="3200" b="1" i="1">
                              <a:solidFill>
                                <a:schemeClr val="bg1"/>
                              </a:solidFill>
                              <a:latin typeface="Cambria Math" panose="02040503050406030204" pitchFamily="18" charset="0"/>
                            </a:rPr>
                            <m:t>𝒈𝒆𝒏</m:t>
                          </m:r>
                        </m:den>
                      </m:f>
                    </m:oMath>
                  </m:oMathPara>
                </a14:m>
                <a:endParaRPr lang="de-AT" b="1" dirty="0">
                  <a:solidFill>
                    <a:schemeClr val="bg1"/>
                  </a:solidFill>
                </a:endParaRPr>
              </a:p>
            </p:txBody>
          </p:sp>
        </mc:Choice>
        <mc:Fallback xmlns="">
          <p:sp>
            <p:nvSpPr>
              <p:cNvPr id="5" name="Textfeld 4">
                <a:extLst>
                  <a:ext uri="{FF2B5EF4-FFF2-40B4-BE49-F238E27FC236}">
                    <a16:creationId xmlns:a16="http://schemas.microsoft.com/office/drawing/2014/main" id="{40F94A12-AAFC-402D-85E2-5E6D81F43B88}"/>
                  </a:ext>
                </a:extLst>
              </p:cNvPr>
              <p:cNvSpPr txBox="1">
                <a:spLocks noRot="1" noChangeAspect="1" noMove="1" noResize="1" noEditPoints="1" noAdjustHandles="1" noChangeArrowheads="1" noChangeShapeType="1" noTextEdit="1"/>
              </p:cNvSpPr>
              <p:nvPr/>
            </p:nvSpPr>
            <p:spPr>
              <a:xfrm>
                <a:off x="3034520" y="5447141"/>
                <a:ext cx="6122958" cy="1021755"/>
              </a:xfrm>
              <a:prstGeom prst="rect">
                <a:avLst/>
              </a:prstGeom>
              <a:blipFill>
                <a:blip r:embed="rId2"/>
                <a:stretch>
                  <a:fillRect/>
                </a:stretch>
              </a:blipFill>
            </p:spPr>
            <p:txBody>
              <a:bodyPr/>
              <a:lstStyle/>
              <a:p>
                <a:r>
                  <a:rPr lang="de-AT">
                    <a:noFill/>
                  </a:rPr>
                  <a:t> </a:t>
                </a:r>
              </a:p>
            </p:txBody>
          </p:sp>
        </mc:Fallback>
      </mc:AlternateContent>
      <p:pic>
        <p:nvPicPr>
          <p:cNvPr id="4" name="Grafik 3">
            <a:extLst>
              <a:ext uri="{FF2B5EF4-FFF2-40B4-BE49-F238E27FC236}">
                <a16:creationId xmlns:a16="http://schemas.microsoft.com/office/drawing/2014/main" id="{1CC80E90-3524-4819-8E48-CD7B165A26DA}"/>
              </a:ext>
            </a:extLst>
          </p:cNvPr>
          <p:cNvPicPr>
            <a:picLocks noChangeAspect="1"/>
          </p:cNvPicPr>
          <p:nvPr/>
        </p:nvPicPr>
        <p:blipFill>
          <a:blip r:embed="rId3"/>
          <a:stretch>
            <a:fillRect/>
          </a:stretch>
        </p:blipFill>
        <p:spPr>
          <a:xfrm>
            <a:off x="194530" y="1403050"/>
            <a:ext cx="11802939" cy="3353735"/>
          </a:xfrm>
          <a:prstGeom prst="rect">
            <a:avLst/>
          </a:prstGeom>
        </p:spPr>
      </p:pic>
      <p:sp>
        <p:nvSpPr>
          <p:cNvPr id="8" name="Rechteck 7">
            <a:extLst>
              <a:ext uri="{FF2B5EF4-FFF2-40B4-BE49-F238E27FC236}">
                <a16:creationId xmlns:a16="http://schemas.microsoft.com/office/drawing/2014/main" id="{EA4BF155-6DA9-4F5F-8179-D91C91EC075F}"/>
              </a:ext>
            </a:extLst>
          </p:cNvPr>
          <p:cNvSpPr/>
          <p:nvPr/>
        </p:nvSpPr>
        <p:spPr>
          <a:xfrm>
            <a:off x="11517549" y="3812755"/>
            <a:ext cx="479920" cy="201526"/>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3331361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40F94A12-AAFC-402D-85E2-5E6D81F43B88}"/>
                  </a:ext>
                </a:extLst>
              </p:cNvPr>
              <p:cNvSpPr txBox="1"/>
              <p:nvPr/>
            </p:nvSpPr>
            <p:spPr>
              <a:xfrm>
                <a:off x="4311311" y="5446800"/>
                <a:ext cx="4024628" cy="9253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pt-BR" sz="3200" b="1" i="1" smtClean="0">
                              <a:solidFill>
                                <a:schemeClr val="bg1"/>
                              </a:solidFill>
                              <a:latin typeface="Cambria Math" panose="02040503050406030204" pitchFamily="18" charset="0"/>
                            </a:rPr>
                          </m:ctrlPr>
                        </m:fPr>
                        <m:num>
                          <m:r>
                            <a:rPr lang="en-GB" sz="3200" b="1" i="1" smtClean="0">
                              <a:solidFill>
                                <a:srgbClr val="FFFF00"/>
                              </a:solidFill>
                              <a:latin typeface="Cambria Math" panose="02040503050406030204" pitchFamily="18" charset="0"/>
                            </a:rPr>
                            <m:t>𝟐𝟐𝟎</m:t>
                          </m:r>
                          <m:r>
                            <a:rPr lang="en-GB" sz="3200" b="1" i="1" smtClean="0">
                              <a:solidFill>
                                <a:srgbClr val="FFFF00"/>
                              </a:solidFill>
                              <a:latin typeface="Cambria Math" panose="02040503050406030204" pitchFamily="18" charset="0"/>
                            </a:rPr>
                            <m:t> ∗</m:t>
                          </m:r>
                          <m:r>
                            <a:rPr lang="en-GB" sz="3200" b="1" i="1" smtClean="0">
                              <a:solidFill>
                                <a:srgbClr val="FFFF00"/>
                              </a:solidFill>
                              <a:latin typeface="Cambria Math" panose="02040503050406030204" pitchFamily="18" charset="0"/>
                            </a:rPr>
                            <m:t>𝟏𝟎𝟎</m:t>
                          </m:r>
                        </m:num>
                        <m:den>
                          <m:r>
                            <a:rPr lang="en-GB" sz="3200" b="1" i="1" smtClean="0">
                              <a:solidFill>
                                <a:srgbClr val="0070C0"/>
                              </a:solidFill>
                              <a:latin typeface="Cambria Math" panose="02040503050406030204" pitchFamily="18" charset="0"/>
                            </a:rPr>
                            <m:t>𝟗𝟖𝟓</m:t>
                          </m:r>
                        </m:den>
                      </m:f>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𝟐𝟐</m:t>
                      </m:r>
                      <m:r>
                        <a:rPr lang="en-GB" sz="3200" b="1" i="1" smtClean="0">
                          <a:solidFill>
                            <a:schemeClr val="bg1"/>
                          </a:solidFill>
                          <a:latin typeface="Cambria Math" panose="02040503050406030204" pitchFamily="18" charset="0"/>
                        </a:rPr>
                        <m:t>,</m:t>
                      </m:r>
                      <m:r>
                        <a:rPr lang="en-GB" sz="3200" b="1" i="1" smtClean="0">
                          <a:solidFill>
                            <a:schemeClr val="bg1"/>
                          </a:solidFill>
                          <a:latin typeface="Cambria Math" panose="02040503050406030204" pitchFamily="18" charset="0"/>
                        </a:rPr>
                        <m:t>𝟑</m:t>
                      </m:r>
                      <m:r>
                        <a:rPr lang="en-GB" sz="3200" b="1" i="1" smtClean="0">
                          <a:solidFill>
                            <a:schemeClr val="bg1"/>
                          </a:solidFill>
                          <a:latin typeface="Cambria Math" panose="02040503050406030204" pitchFamily="18" charset="0"/>
                        </a:rPr>
                        <m:t> % </m:t>
                      </m:r>
                    </m:oMath>
                  </m:oMathPara>
                </a14:m>
                <a:endParaRPr lang="de-AT" b="1" dirty="0">
                  <a:solidFill>
                    <a:schemeClr val="bg1"/>
                  </a:solidFill>
                </a:endParaRPr>
              </a:p>
            </p:txBody>
          </p:sp>
        </mc:Choice>
        <mc:Fallback xmlns="">
          <p:sp>
            <p:nvSpPr>
              <p:cNvPr id="5" name="Textfeld 4">
                <a:extLst>
                  <a:ext uri="{FF2B5EF4-FFF2-40B4-BE49-F238E27FC236}">
                    <a16:creationId xmlns:a16="http://schemas.microsoft.com/office/drawing/2014/main" id="{40F94A12-AAFC-402D-85E2-5E6D81F43B88}"/>
                  </a:ext>
                </a:extLst>
              </p:cNvPr>
              <p:cNvSpPr txBox="1">
                <a:spLocks noRot="1" noChangeAspect="1" noMove="1" noResize="1" noEditPoints="1" noAdjustHandles="1" noChangeArrowheads="1" noChangeShapeType="1" noTextEdit="1"/>
              </p:cNvSpPr>
              <p:nvPr/>
            </p:nvSpPr>
            <p:spPr>
              <a:xfrm>
                <a:off x="4311311" y="5446800"/>
                <a:ext cx="4024628" cy="925382"/>
              </a:xfrm>
              <a:prstGeom prst="rect">
                <a:avLst/>
              </a:prstGeom>
              <a:blipFill>
                <a:blip r:embed="rId2"/>
                <a:stretch>
                  <a:fillRect/>
                </a:stretch>
              </a:blipFill>
            </p:spPr>
            <p:txBody>
              <a:bodyPr/>
              <a:lstStyle/>
              <a:p>
                <a:r>
                  <a:rPr lang="de-AT">
                    <a:noFill/>
                  </a:rPr>
                  <a:t> </a:t>
                </a:r>
              </a:p>
            </p:txBody>
          </p:sp>
        </mc:Fallback>
      </mc:AlternateContent>
      <p:pic>
        <p:nvPicPr>
          <p:cNvPr id="4" name="Grafik 3">
            <a:extLst>
              <a:ext uri="{FF2B5EF4-FFF2-40B4-BE49-F238E27FC236}">
                <a16:creationId xmlns:a16="http://schemas.microsoft.com/office/drawing/2014/main" id="{1CC80E90-3524-4819-8E48-CD7B165A26DA}"/>
              </a:ext>
            </a:extLst>
          </p:cNvPr>
          <p:cNvPicPr>
            <a:picLocks noChangeAspect="1"/>
          </p:cNvPicPr>
          <p:nvPr/>
        </p:nvPicPr>
        <p:blipFill>
          <a:blip r:embed="rId3"/>
          <a:stretch>
            <a:fillRect/>
          </a:stretch>
        </p:blipFill>
        <p:spPr>
          <a:xfrm>
            <a:off x="194530" y="1403050"/>
            <a:ext cx="11802939" cy="3353735"/>
          </a:xfrm>
          <a:prstGeom prst="rect">
            <a:avLst/>
          </a:prstGeom>
        </p:spPr>
      </p:pic>
      <p:sp>
        <p:nvSpPr>
          <p:cNvPr id="8" name="Rechteck 7">
            <a:extLst>
              <a:ext uri="{FF2B5EF4-FFF2-40B4-BE49-F238E27FC236}">
                <a16:creationId xmlns:a16="http://schemas.microsoft.com/office/drawing/2014/main" id="{EA4BF155-6DA9-4F5F-8179-D91C91EC075F}"/>
              </a:ext>
            </a:extLst>
          </p:cNvPr>
          <p:cNvSpPr/>
          <p:nvPr/>
        </p:nvSpPr>
        <p:spPr>
          <a:xfrm>
            <a:off x="11517549" y="3812755"/>
            <a:ext cx="479920" cy="201526"/>
          </a:xfrm>
          <a:prstGeom prst="rect">
            <a:avLst/>
          </a:prstGeom>
          <a:solidFill>
            <a:srgbClr val="FFFF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0" name="Rechteck 9">
            <a:extLst>
              <a:ext uri="{FF2B5EF4-FFF2-40B4-BE49-F238E27FC236}">
                <a16:creationId xmlns:a16="http://schemas.microsoft.com/office/drawing/2014/main" id="{D2850EB0-EC57-4F54-BE6E-00CCA9A958C2}"/>
              </a:ext>
            </a:extLst>
          </p:cNvPr>
          <p:cNvSpPr/>
          <p:nvPr/>
        </p:nvSpPr>
        <p:spPr>
          <a:xfrm>
            <a:off x="2509226" y="2352833"/>
            <a:ext cx="479920" cy="536281"/>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2" name="Rechteck 11">
            <a:extLst>
              <a:ext uri="{FF2B5EF4-FFF2-40B4-BE49-F238E27FC236}">
                <a16:creationId xmlns:a16="http://schemas.microsoft.com/office/drawing/2014/main" id="{211B84CF-74E0-4484-8851-0EA602CC3F7B}"/>
              </a:ext>
            </a:extLst>
          </p:cNvPr>
          <p:cNvSpPr/>
          <p:nvPr/>
        </p:nvSpPr>
        <p:spPr>
          <a:xfrm>
            <a:off x="3243891" y="2387584"/>
            <a:ext cx="479920" cy="501529"/>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1" name="Rechteck 20">
            <a:extLst>
              <a:ext uri="{FF2B5EF4-FFF2-40B4-BE49-F238E27FC236}">
                <a16:creationId xmlns:a16="http://schemas.microsoft.com/office/drawing/2014/main" id="{9DBB0FDB-B7D1-4CB5-8A3A-E7CB50A3C6F2}"/>
              </a:ext>
            </a:extLst>
          </p:cNvPr>
          <p:cNvSpPr/>
          <p:nvPr/>
        </p:nvSpPr>
        <p:spPr>
          <a:xfrm>
            <a:off x="3243891" y="3296733"/>
            <a:ext cx="479920" cy="1158533"/>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2" name="Rechteck 21">
            <a:extLst>
              <a:ext uri="{FF2B5EF4-FFF2-40B4-BE49-F238E27FC236}">
                <a16:creationId xmlns:a16="http://schemas.microsoft.com/office/drawing/2014/main" id="{FAAFB7B0-3852-4217-B4FC-3E5A0114EF4C}"/>
              </a:ext>
            </a:extLst>
          </p:cNvPr>
          <p:cNvSpPr/>
          <p:nvPr/>
        </p:nvSpPr>
        <p:spPr>
          <a:xfrm>
            <a:off x="2509226" y="3331252"/>
            <a:ext cx="479920" cy="1124015"/>
          </a:xfrm>
          <a:prstGeom prst="rect">
            <a:avLst/>
          </a:prstGeom>
          <a:solidFill>
            <a:srgbClr val="0070C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grpSp>
        <p:nvGrpSpPr>
          <p:cNvPr id="27" name="Gruppieren 26">
            <a:extLst>
              <a:ext uri="{FF2B5EF4-FFF2-40B4-BE49-F238E27FC236}">
                <a16:creationId xmlns:a16="http://schemas.microsoft.com/office/drawing/2014/main" id="{F7A425D2-F0F1-426C-B79B-9817EC0E1BA2}"/>
              </a:ext>
            </a:extLst>
          </p:cNvPr>
          <p:cNvGrpSpPr/>
          <p:nvPr/>
        </p:nvGrpSpPr>
        <p:grpSpPr>
          <a:xfrm>
            <a:off x="8677072" y="5412282"/>
            <a:ext cx="2240605" cy="914400"/>
            <a:chOff x="8677072" y="5412282"/>
            <a:chExt cx="2240605" cy="914400"/>
          </a:xfrm>
        </p:grpSpPr>
        <p:pic>
          <p:nvPicPr>
            <p:cNvPr id="23" name="Grafik 22" descr="Gesicht mit Sonnenbrille ohne Füllung">
              <a:extLst>
                <a:ext uri="{FF2B5EF4-FFF2-40B4-BE49-F238E27FC236}">
                  <a16:creationId xmlns:a16="http://schemas.microsoft.com/office/drawing/2014/main" id="{3E951155-94D4-4757-93EB-C3F67C8879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77072" y="5412282"/>
              <a:ext cx="914400" cy="914400"/>
            </a:xfrm>
            <a:prstGeom prst="rect">
              <a:avLst/>
            </a:prstGeom>
          </p:spPr>
        </p:pic>
        <p:sp>
          <p:nvSpPr>
            <p:cNvPr id="24" name="Textfeld 23">
              <a:extLst>
                <a:ext uri="{FF2B5EF4-FFF2-40B4-BE49-F238E27FC236}">
                  <a16:creationId xmlns:a16="http://schemas.microsoft.com/office/drawing/2014/main" id="{C1068048-DBF9-48B0-B416-D9D7FEFF585C}"/>
                </a:ext>
              </a:extLst>
            </p:cNvPr>
            <p:cNvSpPr txBox="1"/>
            <p:nvPr/>
          </p:nvSpPr>
          <p:spPr>
            <a:xfrm>
              <a:off x="9774735" y="5663269"/>
              <a:ext cx="1142942" cy="492443"/>
            </a:xfrm>
            <a:prstGeom prst="rect">
              <a:avLst/>
            </a:prstGeom>
            <a:noFill/>
          </p:spPr>
          <p:txBody>
            <a:bodyPr wrap="none" lIns="0" tIns="0" rIns="0" bIns="0" rtlCol="0">
              <a:spAutoFit/>
            </a:bodyPr>
            <a:lstStyle/>
            <a:p>
              <a:r>
                <a:rPr lang="pt-BR" sz="3200" b="1" dirty="0">
                  <a:solidFill>
                    <a:schemeClr val="bg1"/>
                  </a:solidFill>
                </a:rPr>
                <a:t>&gt; 8,75</a:t>
              </a:r>
              <a:endParaRPr lang="de-AT" sz="3200" b="1" dirty="0">
                <a:solidFill>
                  <a:schemeClr val="bg1"/>
                </a:solidFill>
              </a:endParaRPr>
            </a:p>
          </p:txBody>
        </p:sp>
      </p:grpSp>
      <p:sp>
        <p:nvSpPr>
          <p:cNvPr id="28" name="Rechteck 27">
            <a:extLst>
              <a:ext uri="{FF2B5EF4-FFF2-40B4-BE49-F238E27FC236}">
                <a16:creationId xmlns:a16="http://schemas.microsoft.com/office/drawing/2014/main" id="{84BD4BAA-059D-4962-9B96-4B62D3526E03}"/>
              </a:ext>
            </a:extLst>
          </p:cNvPr>
          <p:cNvSpPr/>
          <p:nvPr/>
        </p:nvSpPr>
        <p:spPr>
          <a:xfrm>
            <a:off x="8219871" y="5184847"/>
            <a:ext cx="3404681" cy="13715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94056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xit" presetSubtype="8" fill="hold" grpId="0" nodeType="clickEffect">
                                  <p:stCondLst>
                                    <p:cond delay="0"/>
                                  </p:stCondLst>
                                  <p:childTnLst>
                                    <p:animEffect transition="out" filter="wipe(left)">
                                      <p:cBhvr>
                                        <p:cTn id="16" dur="2000"/>
                                        <p:tgtEl>
                                          <p:spTgt spid="28"/>
                                        </p:tgtEl>
                                      </p:cBhvr>
                                    </p:animEffect>
                                    <p:set>
                                      <p:cBhvr>
                                        <p:cTn id="17" dur="1" fill="hold">
                                          <p:stCondLst>
                                            <p:cond delay="19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21" grpId="0" animBg="1"/>
      <p:bldP spid="22" grpId="0" animBg="1"/>
      <p:bldP spid="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ROI – Return On Investment</a:t>
            </a:r>
          </a:p>
        </p:txBody>
      </p:sp>
      <p:grpSp>
        <p:nvGrpSpPr>
          <p:cNvPr id="11" name="Gruppieren 10">
            <a:extLst>
              <a:ext uri="{FF2B5EF4-FFF2-40B4-BE49-F238E27FC236}">
                <a16:creationId xmlns:a16="http://schemas.microsoft.com/office/drawing/2014/main" id="{47A03541-09B2-4AEE-80B3-439EE23270E8}"/>
              </a:ext>
            </a:extLst>
          </p:cNvPr>
          <p:cNvGrpSpPr/>
          <p:nvPr/>
        </p:nvGrpSpPr>
        <p:grpSpPr>
          <a:xfrm>
            <a:off x="1274323" y="3300422"/>
            <a:ext cx="2465470" cy="1957378"/>
            <a:chOff x="1274323" y="3300422"/>
            <a:chExt cx="2465470" cy="1957378"/>
          </a:xfrm>
        </p:grpSpPr>
        <p:pic>
          <p:nvPicPr>
            <p:cNvPr id="18" name="Grafik 17" descr="Münzen">
              <a:extLst>
                <a:ext uri="{FF2B5EF4-FFF2-40B4-BE49-F238E27FC236}">
                  <a16:creationId xmlns:a16="http://schemas.microsoft.com/office/drawing/2014/main" id="{3078F7B2-BADE-421D-A742-E1BED80AED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74323" y="4343400"/>
              <a:ext cx="914400" cy="914400"/>
            </a:xfrm>
            <a:prstGeom prst="rect">
              <a:avLst/>
            </a:prstGeom>
          </p:spPr>
        </p:pic>
        <p:sp>
          <p:nvSpPr>
            <p:cNvPr id="9" name="Textfeld 8">
              <a:extLst>
                <a:ext uri="{FF2B5EF4-FFF2-40B4-BE49-F238E27FC236}">
                  <a16:creationId xmlns:a16="http://schemas.microsoft.com/office/drawing/2014/main" id="{736D01CE-311C-4EED-8036-D3C7F2C7A29A}"/>
                </a:ext>
              </a:extLst>
            </p:cNvPr>
            <p:cNvSpPr txBox="1"/>
            <p:nvPr/>
          </p:nvSpPr>
          <p:spPr>
            <a:xfrm>
              <a:off x="1274323" y="3300422"/>
              <a:ext cx="2465470" cy="523220"/>
            </a:xfrm>
            <a:prstGeom prst="rect">
              <a:avLst/>
            </a:prstGeom>
            <a:noFill/>
          </p:spPr>
          <p:txBody>
            <a:bodyPr wrap="square" rtlCol="0">
              <a:spAutoFit/>
            </a:bodyPr>
            <a:lstStyle/>
            <a:p>
              <a:r>
                <a:rPr lang="en-GB" sz="2800" dirty="0">
                  <a:solidFill>
                    <a:schemeClr val="bg1"/>
                  </a:solidFill>
                </a:rPr>
                <a:t>1 EURO</a:t>
              </a:r>
              <a:endParaRPr lang="de-AT" sz="2800" dirty="0">
                <a:solidFill>
                  <a:schemeClr val="bg1"/>
                </a:solidFill>
              </a:endParaRPr>
            </a:p>
          </p:txBody>
        </p:sp>
      </p:grpSp>
      <p:grpSp>
        <p:nvGrpSpPr>
          <p:cNvPr id="13" name="Gruppieren 12">
            <a:extLst>
              <a:ext uri="{FF2B5EF4-FFF2-40B4-BE49-F238E27FC236}">
                <a16:creationId xmlns:a16="http://schemas.microsoft.com/office/drawing/2014/main" id="{AECBAE83-F3EF-45C6-90F8-F3543C62CCD3}"/>
              </a:ext>
            </a:extLst>
          </p:cNvPr>
          <p:cNvGrpSpPr/>
          <p:nvPr/>
        </p:nvGrpSpPr>
        <p:grpSpPr>
          <a:xfrm>
            <a:off x="5638800" y="3300422"/>
            <a:ext cx="3384812" cy="1957378"/>
            <a:chOff x="5638800" y="3300422"/>
            <a:chExt cx="3384812" cy="1957378"/>
          </a:xfrm>
        </p:grpSpPr>
        <p:pic>
          <p:nvPicPr>
            <p:cNvPr id="17" name="Grafik 16" descr="Münzen">
              <a:extLst>
                <a:ext uri="{FF2B5EF4-FFF2-40B4-BE49-F238E27FC236}">
                  <a16:creationId xmlns:a16="http://schemas.microsoft.com/office/drawing/2014/main" id="{4196106E-2123-4E85-AEA2-84FF029437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38800" y="4343400"/>
              <a:ext cx="914400" cy="914400"/>
            </a:xfrm>
            <a:prstGeom prst="rect">
              <a:avLst/>
            </a:prstGeom>
          </p:spPr>
        </p:pic>
        <p:sp>
          <p:nvSpPr>
            <p:cNvPr id="20" name="Textfeld 19">
              <a:extLst>
                <a:ext uri="{FF2B5EF4-FFF2-40B4-BE49-F238E27FC236}">
                  <a16:creationId xmlns:a16="http://schemas.microsoft.com/office/drawing/2014/main" id="{E79CFCC9-1FB5-4FEC-8CC4-933470749C4C}"/>
                </a:ext>
              </a:extLst>
            </p:cNvPr>
            <p:cNvSpPr txBox="1"/>
            <p:nvPr/>
          </p:nvSpPr>
          <p:spPr>
            <a:xfrm>
              <a:off x="5638800" y="3300422"/>
              <a:ext cx="3384812" cy="954107"/>
            </a:xfrm>
            <a:prstGeom prst="rect">
              <a:avLst/>
            </a:prstGeom>
            <a:noFill/>
          </p:spPr>
          <p:txBody>
            <a:bodyPr wrap="square" rtlCol="0">
              <a:spAutoFit/>
            </a:bodyPr>
            <a:lstStyle/>
            <a:p>
              <a:r>
                <a:rPr lang="en-GB" sz="2800" dirty="0">
                  <a:solidFill>
                    <a:schemeClr val="bg1"/>
                  </a:solidFill>
                </a:rPr>
                <a:t>1,223 EURO</a:t>
              </a:r>
              <a:br>
                <a:rPr lang="en-GB" sz="2800" dirty="0">
                  <a:solidFill>
                    <a:schemeClr val="bg1"/>
                  </a:solidFill>
                </a:rPr>
              </a:br>
              <a:r>
                <a:rPr lang="en-GB" sz="2800" dirty="0">
                  <a:solidFill>
                    <a:schemeClr val="bg1"/>
                  </a:solidFill>
                </a:rPr>
                <a:t>UMSATZ</a:t>
              </a:r>
              <a:endParaRPr lang="de-AT" sz="2800" dirty="0">
                <a:solidFill>
                  <a:schemeClr val="bg1"/>
                </a:solidFill>
              </a:endParaRPr>
            </a:p>
          </p:txBody>
        </p:sp>
      </p:grpSp>
      <p:grpSp>
        <p:nvGrpSpPr>
          <p:cNvPr id="14" name="Gruppieren 13">
            <a:extLst>
              <a:ext uri="{FF2B5EF4-FFF2-40B4-BE49-F238E27FC236}">
                <a16:creationId xmlns:a16="http://schemas.microsoft.com/office/drawing/2014/main" id="{C1994AAC-1CAD-4C73-88E7-323E6F954442}"/>
              </a:ext>
            </a:extLst>
          </p:cNvPr>
          <p:cNvGrpSpPr/>
          <p:nvPr/>
        </p:nvGrpSpPr>
        <p:grpSpPr>
          <a:xfrm>
            <a:off x="10003277" y="3300423"/>
            <a:ext cx="2465798" cy="1822342"/>
            <a:chOff x="10003277" y="3300423"/>
            <a:chExt cx="2465798" cy="1822342"/>
          </a:xfrm>
        </p:grpSpPr>
        <p:pic>
          <p:nvPicPr>
            <p:cNvPr id="7" name="Grafik 6" descr="Münzen">
              <a:extLst>
                <a:ext uri="{FF2B5EF4-FFF2-40B4-BE49-F238E27FC236}">
                  <a16:creationId xmlns:a16="http://schemas.microsoft.com/office/drawing/2014/main" id="{048D8D82-2F2E-42B3-A7B8-6F7699FDA9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03277" y="4208365"/>
              <a:ext cx="914400" cy="914400"/>
            </a:xfrm>
            <a:prstGeom prst="rect">
              <a:avLst/>
            </a:prstGeom>
          </p:spPr>
        </p:pic>
        <p:sp>
          <p:nvSpPr>
            <p:cNvPr id="25" name="Textfeld 24">
              <a:extLst>
                <a:ext uri="{FF2B5EF4-FFF2-40B4-BE49-F238E27FC236}">
                  <a16:creationId xmlns:a16="http://schemas.microsoft.com/office/drawing/2014/main" id="{90B53945-D34B-4E87-ACF7-4353A7423082}"/>
                </a:ext>
              </a:extLst>
            </p:cNvPr>
            <p:cNvSpPr txBox="1"/>
            <p:nvPr/>
          </p:nvSpPr>
          <p:spPr>
            <a:xfrm>
              <a:off x="10003277" y="3300423"/>
              <a:ext cx="2465798" cy="954107"/>
            </a:xfrm>
            <a:prstGeom prst="rect">
              <a:avLst/>
            </a:prstGeom>
            <a:noFill/>
          </p:spPr>
          <p:txBody>
            <a:bodyPr wrap="square" rtlCol="0">
              <a:spAutoFit/>
            </a:bodyPr>
            <a:lstStyle/>
            <a:p>
              <a:r>
                <a:rPr lang="en-GB" sz="2800" dirty="0">
                  <a:solidFill>
                    <a:schemeClr val="bg1"/>
                  </a:solidFill>
                </a:rPr>
                <a:t>22,3 CENT</a:t>
              </a:r>
              <a:br>
                <a:rPr lang="en-GB" sz="2800" dirty="0">
                  <a:solidFill>
                    <a:schemeClr val="bg1"/>
                  </a:solidFill>
                </a:rPr>
              </a:br>
              <a:r>
                <a:rPr lang="en-GB" sz="2800" dirty="0">
                  <a:solidFill>
                    <a:schemeClr val="bg1"/>
                  </a:solidFill>
                </a:rPr>
                <a:t>GEWINN</a:t>
              </a:r>
              <a:endParaRPr lang="de-AT" sz="2800" dirty="0">
                <a:solidFill>
                  <a:schemeClr val="bg1"/>
                </a:solidFill>
              </a:endParaRPr>
            </a:p>
          </p:txBody>
        </p:sp>
      </p:grpSp>
    </p:spTree>
    <p:extLst>
      <p:ext uri="{BB962C8B-B14F-4D97-AF65-F5344CB8AC3E}">
        <p14:creationId xmlns:p14="http://schemas.microsoft.com/office/powerpoint/2010/main" val="311616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en-GB" sz="4000" dirty="0" err="1">
                <a:solidFill>
                  <a:schemeClr val="bg1"/>
                </a:solidFill>
              </a:rPr>
              <a:t>Inhalt</a:t>
            </a:r>
            <a:endParaRPr lang="de-AT" sz="4000" dirty="0">
              <a:solidFill>
                <a:schemeClr val="bg1"/>
              </a:solidFill>
            </a:endParaRPr>
          </a:p>
        </p:txBody>
      </p:sp>
      <p:sp>
        <p:nvSpPr>
          <p:cNvPr id="4" name="Textfeld 3">
            <a:extLst>
              <a:ext uri="{FF2B5EF4-FFF2-40B4-BE49-F238E27FC236}">
                <a16:creationId xmlns:a16="http://schemas.microsoft.com/office/drawing/2014/main" id="{4AFCA2CE-E68A-4E9D-9915-E4E8ADE04C7A}"/>
              </a:ext>
            </a:extLst>
          </p:cNvPr>
          <p:cNvSpPr txBox="1"/>
          <p:nvPr/>
        </p:nvSpPr>
        <p:spPr>
          <a:xfrm>
            <a:off x="1274323" y="1429966"/>
            <a:ext cx="7782128" cy="2246769"/>
          </a:xfrm>
          <a:prstGeom prst="rect">
            <a:avLst/>
          </a:prstGeom>
          <a:noFill/>
        </p:spPr>
        <p:txBody>
          <a:bodyPr wrap="square" rtlCol="0">
            <a:spAutoFit/>
          </a:bodyPr>
          <a:lstStyle/>
          <a:p>
            <a:pPr marL="285750" indent="-285750">
              <a:buFont typeface="Arial" panose="020B0604020202020204" pitchFamily="34" charset="0"/>
              <a:buChar char="•"/>
            </a:pPr>
            <a:r>
              <a:rPr lang="en-GB" sz="2800" dirty="0" err="1">
                <a:solidFill>
                  <a:schemeClr val="bg1"/>
                </a:solidFill>
              </a:rPr>
              <a:t>Eigenschaften</a:t>
            </a:r>
            <a:endParaRPr lang="en-GB" sz="2800" dirty="0">
              <a:solidFill>
                <a:schemeClr val="bg1"/>
              </a:solidFill>
            </a:endParaRPr>
          </a:p>
          <a:p>
            <a:pPr marL="285750" indent="-285750">
              <a:buFont typeface="Arial" panose="020B0604020202020204" pitchFamily="34" charset="0"/>
              <a:buChar char="•"/>
            </a:pPr>
            <a:r>
              <a:rPr lang="en-GB" sz="2800" dirty="0" err="1">
                <a:solidFill>
                  <a:schemeClr val="bg1"/>
                </a:solidFill>
              </a:rPr>
              <a:t>Funktionen</a:t>
            </a:r>
            <a:endParaRPr lang="en-GB" sz="2800" dirty="0">
              <a:solidFill>
                <a:schemeClr val="bg1"/>
              </a:solidFill>
            </a:endParaRPr>
          </a:p>
          <a:p>
            <a:pPr marL="285750" indent="-285750">
              <a:buFont typeface="Arial" panose="020B0604020202020204" pitchFamily="34" charset="0"/>
              <a:buChar char="•"/>
            </a:pPr>
            <a:r>
              <a:rPr lang="en-GB" sz="2800" dirty="0" err="1">
                <a:solidFill>
                  <a:schemeClr val="bg1"/>
                </a:solidFill>
              </a:rPr>
              <a:t>Kennzahlenbereiche</a:t>
            </a:r>
            <a:r>
              <a:rPr lang="en-GB" sz="2800" dirty="0">
                <a:solidFill>
                  <a:schemeClr val="bg1"/>
                </a:solidFill>
              </a:rPr>
              <a:t> - Ein </a:t>
            </a:r>
            <a:r>
              <a:rPr lang="en-GB" sz="2800" dirty="0" err="1">
                <a:solidFill>
                  <a:schemeClr val="bg1"/>
                </a:solidFill>
              </a:rPr>
              <a:t>grober</a:t>
            </a:r>
            <a:r>
              <a:rPr lang="en-GB" sz="2800" dirty="0">
                <a:solidFill>
                  <a:schemeClr val="bg1"/>
                </a:solidFill>
              </a:rPr>
              <a:t> </a:t>
            </a:r>
            <a:r>
              <a:rPr lang="en-GB" sz="2800" dirty="0" err="1">
                <a:solidFill>
                  <a:schemeClr val="bg1"/>
                </a:solidFill>
              </a:rPr>
              <a:t>Überblick</a:t>
            </a:r>
            <a:endParaRPr lang="en-GB" sz="2800" dirty="0">
              <a:solidFill>
                <a:schemeClr val="bg1"/>
              </a:solidFill>
            </a:endParaRPr>
          </a:p>
          <a:p>
            <a:pPr marL="285750" indent="-285750">
              <a:buFont typeface="Arial" panose="020B0604020202020204" pitchFamily="34" charset="0"/>
              <a:buChar char="•"/>
            </a:pPr>
            <a:r>
              <a:rPr lang="en-GB" sz="2800" dirty="0" err="1">
                <a:solidFill>
                  <a:schemeClr val="bg1"/>
                </a:solidFill>
              </a:rPr>
              <a:t>Kennzahlen</a:t>
            </a:r>
            <a:r>
              <a:rPr lang="en-GB" sz="2800" dirty="0">
                <a:solidFill>
                  <a:schemeClr val="bg1"/>
                </a:solidFill>
              </a:rPr>
              <a:t> – Die </a:t>
            </a:r>
            <a:r>
              <a:rPr lang="en-GB" sz="2800" dirty="0" err="1">
                <a:solidFill>
                  <a:schemeClr val="bg1"/>
                </a:solidFill>
              </a:rPr>
              <a:t>wichtigsten</a:t>
            </a:r>
            <a:r>
              <a:rPr lang="en-GB" sz="2800" dirty="0">
                <a:solidFill>
                  <a:schemeClr val="bg1"/>
                </a:solidFill>
              </a:rPr>
              <a:t> </a:t>
            </a:r>
            <a:r>
              <a:rPr lang="en-GB" sz="2800" dirty="0" err="1">
                <a:solidFill>
                  <a:schemeClr val="bg1"/>
                </a:solidFill>
              </a:rPr>
              <a:t>im</a:t>
            </a:r>
            <a:r>
              <a:rPr lang="en-GB" sz="2800" dirty="0">
                <a:solidFill>
                  <a:schemeClr val="bg1"/>
                </a:solidFill>
              </a:rPr>
              <a:t> Detail</a:t>
            </a:r>
          </a:p>
          <a:p>
            <a:pPr marL="285750" indent="-285750">
              <a:buFont typeface="Arial" panose="020B0604020202020204" pitchFamily="34" charset="0"/>
              <a:buChar char="•"/>
            </a:pPr>
            <a:endParaRPr lang="de-AT" sz="2800" dirty="0">
              <a:solidFill>
                <a:schemeClr val="bg1"/>
              </a:solidFill>
            </a:endParaRPr>
          </a:p>
        </p:txBody>
      </p:sp>
    </p:spTree>
    <p:extLst>
      <p:ext uri="{BB962C8B-B14F-4D97-AF65-F5344CB8AC3E}">
        <p14:creationId xmlns:p14="http://schemas.microsoft.com/office/powerpoint/2010/main" val="131089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Was gibt es zu beachten?</a:t>
            </a:r>
          </a:p>
        </p:txBody>
      </p:sp>
      <p:sp>
        <p:nvSpPr>
          <p:cNvPr id="8" name="Ellipse 7">
            <a:extLst>
              <a:ext uri="{FF2B5EF4-FFF2-40B4-BE49-F238E27FC236}">
                <a16:creationId xmlns:a16="http://schemas.microsoft.com/office/drawing/2014/main" id="{F30968B6-53ED-4BFE-A61C-9A90000AABF9}"/>
              </a:ext>
            </a:extLst>
          </p:cNvPr>
          <p:cNvSpPr/>
          <p:nvPr/>
        </p:nvSpPr>
        <p:spPr>
          <a:xfrm>
            <a:off x="5196000" y="3136977"/>
            <a:ext cx="1800000" cy="1800000"/>
          </a:xfrm>
          <a:prstGeom prst="ellipse">
            <a:avLst/>
          </a:prstGeom>
          <a:noFill/>
          <a:ln>
            <a:solidFill>
              <a:srgbClr val="005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Textfeld 11">
            <a:extLst>
              <a:ext uri="{FF2B5EF4-FFF2-40B4-BE49-F238E27FC236}">
                <a16:creationId xmlns:a16="http://schemas.microsoft.com/office/drawing/2014/main" id="{2E5EFC14-6447-4882-8243-E732FFD700D4}"/>
              </a:ext>
            </a:extLst>
          </p:cNvPr>
          <p:cNvSpPr txBox="1"/>
          <p:nvPr/>
        </p:nvSpPr>
        <p:spPr>
          <a:xfrm>
            <a:off x="5418256" y="3744588"/>
            <a:ext cx="1355488" cy="584775"/>
          </a:xfrm>
          <a:prstGeom prst="rect">
            <a:avLst/>
          </a:prstGeom>
          <a:noFill/>
        </p:spPr>
        <p:txBody>
          <a:bodyPr wrap="square" rtlCol="0">
            <a:spAutoFit/>
          </a:bodyPr>
          <a:lstStyle/>
          <a:p>
            <a:pPr algn="ctr"/>
            <a:r>
              <a:rPr lang="en-GB" sz="3200" dirty="0">
                <a:solidFill>
                  <a:schemeClr val="bg1"/>
                </a:solidFill>
              </a:rPr>
              <a:t>ROI</a:t>
            </a:r>
            <a:endParaRPr lang="de-AT" sz="3200" dirty="0">
              <a:solidFill>
                <a:schemeClr val="bg1"/>
              </a:solidFill>
            </a:endParaRPr>
          </a:p>
        </p:txBody>
      </p:sp>
      <p:sp>
        <p:nvSpPr>
          <p:cNvPr id="16" name="Textfeld 15">
            <a:extLst>
              <a:ext uri="{FF2B5EF4-FFF2-40B4-BE49-F238E27FC236}">
                <a16:creationId xmlns:a16="http://schemas.microsoft.com/office/drawing/2014/main" id="{8C0C391E-E386-4007-A408-47304D7AB4F0}"/>
              </a:ext>
            </a:extLst>
          </p:cNvPr>
          <p:cNvSpPr txBox="1"/>
          <p:nvPr/>
        </p:nvSpPr>
        <p:spPr>
          <a:xfrm>
            <a:off x="547491" y="1936648"/>
            <a:ext cx="3368015" cy="1200329"/>
          </a:xfrm>
          <a:prstGeom prst="rect">
            <a:avLst/>
          </a:prstGeom>
          <a:noFill/>
        </p:spPr>
        <p:txBody>
          <a:bodyPr wrap="square" rtlCol="0">
            <a:spAutoFit/>
          </a:bodyPr>
          <a:lstStyle/>
          <a:p>
            <a:pPr algn="ctr"/>
            <a:r>
              <a:rPr lang="de-AT" sz="2400" dirty="0">
                <a:solidFill>
                  <a:srgbClr val="FF0000"/>
                </a:solidFill>
              </a:rPr>
              <a:t>monetäre, unternehmensinterne Faktoren werden erfasst</a:t>
            </a:r>
          </a:p>
        </p:txBody>
      </p:sp>
      <p:sp>
        <p:nvSpPr>
          <p:cNvPr id="21" name="Textfeld 20">
            <a:extLst>
              <a:ext uri="{FF2B5EF4-FFF2-40B4-BE49-F238E27FC236}">
                <a16:creationId xmlns:a16="http://schemas.microsoft.com/office/drawing/2014/main" id="{0C1F8981-F2C7-4495-9A5C-D10E74E72BED}"/>
              </a:ext>
            </a:extLst>
          </p:cNvPr>
          <p:cNvSpPr txBox="1"/>
          <p:nvPr/>
        </p:nvSpPr>
        <p:spPr>
          <a:xfrm>
            <a:off x="8276492" y="1567317"/>
            <a:ext cx="3368015" cy="1569660"/>
          </a:xfrm>
          <a:prstGeom prst="rect">
            <a:avLst/>
          </a:prstGeom>
          <a:noFill/>
        </p:spPr>
        <p:txBody>
          <a:bodyPr wrap="square" rtlCol="0">
            <a:spAutoFit/>
          </a:bodyPr>
          <a:lstStyle/>
          <a:p>
            <a:pPr algn="ctr"/>
            <a:r>
              <a:rPr lang="de-AT" sz="2400" dirty="0">
                <a:solidFill>
                  <a:srgbClr val="FF0000"/>
                </a:solidFill>
              </a:rPr>
              <a:t>Marktlage, Imagewert, Kundenzufriedenheit, Risiken, Konkurrenten werden nicht erfasst</a:t>
            </a:r>
          </a:p>
        </p:txBody>
      </p:sp>
      <p:sp>
        <p:nvSpPr>
          <p:cNvPr id="22" name="Textfeld 21">
            <a:extLst>
              <a:ext uri="{FF2B5EF4-FFF2-40B4-BE49-F238E27FC236}">
                <a16:creationId xmlns:a16="http://schemas.microsoft.com/office/drawing/2014/main" id="{CD4C30D5-D14B-4102-B44B-278AE66500F7}"/>
              </a:ext>
            </a:extLst>
          </p:cNvPr>
          <p:cNvSpPr txBox="1"/>
          <p:nvPr/>
        </p:nvSpPr>
        <p:spPr>
          <a:xfrm>
            <a:off x="547491" y="4936977"/>
            <a:ext cx="3368015" cy="1200329"/>
          </a:xfrm>
          <a:prstGeom prst="rect">
            <a:avLst/>
          </a:prstGeom>
          <a:noFill/>
        </p:spPr>
        <p:txBody>
          <a:bodyPr wrap="square" rtlCol="0">
            <a:spAutoFit/>
          </a:bodyPr>
          <a:lstStyle/>
          <a:p>
            <a:pPr algn="ctr"/>
            <a:r>
              <a:rPr lang="de-AT" sz="2400" dirty="0">
                <a:solidFill>
                  <a:srgbClr val="FF0000"/>
                </a:solidFill>
              </a:rPr>
              <a:t>Unterschiedliche Kombinationen bringen gleiches Ergebnis</a:t>
            </a:r>
          </a:p>
        </p:txBody>
      </p:sp>
      <p:sp>
        <p:nvSpPr>
          <p:cNvPr id="23" name="Textfeld 22">
            <a:extLst>
              <a:ext uri="{FF2B5EF4-FFF2-40B4-BE49-F238E27FC236}">
                <a16:creationId xmlns:a16="http://schemas.microsoft.com/office/drawing/2014/main" id="{10080ED8-E9E9-4901-B423-EDF5C4440ACF}"/>
              </a:ext>
            </a:extLst>
          </p:cNvPr>
          <p:cNvSpPr txBox="1"/>
          <p:nvPr/>
        </p:nvSpPr>
        <p:spPr>
          <a:xfrm>
            <a:off x="8276493" y="4936977"/>
            <a:ext cx="3368015" cy="1200329"/>
          </a:xfrm>
          <a:prstGeom prst="rect">
            <a:avLst/>
          </a:prstGeom>
          <a:noFill/>
        </p:spPr>
        <p:txBody>
          <a:bodyPr wrap="square" rtlCol="0">
            <a:spAutoFit/>
          </a:bodyPr>
          <a:lstStyle/>
          <a:p>
            <a:pPr algn="ctr"/>
            <a:r>
              <a:rPr lang="en-GB" sz="2400" dirty="0">
                <a:solidFill>
                  <a:schemeClr val="bg1"/>
                </a:solidFill>
              </a:rPr>
              <a:t>S</a:t>
            </a:r>
            <a:r>
              <a:rPr lang="de-AT" sz="2400" dirty="0">
                <a:solidFill>
                  <a:schemeClr val="bg1"/>
                </a:solidFill>
              </a:rPr>
              <a:t>ollte daher nie alleine zur Analyse eingesetzt werden</a:t>
            </a:r>
          </a:p>
        </p:txBody>
      </p:sp>
      <p:cxnSp>
        <p:nvCxnSpPr>
          <p:cNvPr id="24" name="Gerader Verbinder 23">
            <a:extLst>
              <a:ext uri="{FF2B5EF4-FFF2-40B4-BE49-F238E27FC236}">
                <a16:creationId xmlns:a16="http://schemas.microsoft.com/office/drawing/2014/main" id="{441C9870-8413-4038-B3A2-0D01832D79C5}"/>
              </a:ext>
            </a:extLst>
          </p:cNvPr>
          <p:cNvCxnSpPr>
            <a:stCxn id="16" idx="3"/>
            <a:endCxn id="8" idx="1"/>
          </p:cNvCxnSpPr>
          <p:nvPr/>
        </p:nvCxnSpPr>
        <p:spPr>
          <a:xfrm>
            <a:off x="3915506" y="2536813"/>
            <a:ext cx="1544098" cy="863768"/>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609E43D4-183C-4B37-A8DD-ACED010F2954}"/>
              </a:ext>
            </a:extLst>
          </p:cNvPr>
          <p:cNvCxnSpPr>
            <a:cxnSpLocks/>
            <a:stCxn id="21" idx="1"/>
            <a:endCxn id="8" idx="7"/>
          </p:cNvCxnSpPr>
          <p:nvPr/>
        </p:nvCxnSpPr>
        <p:spPr>
          <a:xfrm flipH="1">
            <a:off x="6732396" y="2352147"/>
            <a:ext cx="1544096" cy="1048434"/>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5A90093-F3F3-4495-AB37-68240BEBC827}"/>
              </a:ext>
            </a:extLst>
          </p:cNvPr>
          <p:cNvCxnSpPr>
            <a:cxnSpLocks/>
            <a:stCxn id="22" idx="3"/>
            <a:endCxn id="8" idx="3"/>
          </p:cNvCxnSpPr>
          <p:nvPr/>
        </p:nvCxnSpPr>
        <p:spPr>
          <a:xfrm flipV="1">
            <a:off x="3915506" y="4673373"/>
            <a:ext cx="1544098" cy="863769"/>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B683110-2168-41AC-85C9-4DA5C943627B}"/>
              </a:ext>
            </a:extLst>
          </p:cNvPr>
          <p:cNvCxnSpPr>
            <a:cxnSpLocks/>
            <a:stCxn id="23" idx="1"/>
            <a:endCxn id="8" idx="5"/>
          </p:cNvCxnSpPr>
          <p:nvPr/>
        </p:nvCxnSpPr>
        <p:spPr>
          <a:xfrm flipH="1" flipV="1">
            <a:off x="6732396" y="4673373"/>
            <a:ext cx="1544097" cy="863769"/>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34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50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2" grpId="0"/>
      <p:bldP spid="23"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Vorteile des ROI</a:t>
            </a:r>
          </a:p>
        </p:txBody>
      </p:sp>
      <p:sp>
        <p:nvSpPr>
          <p:cNvPr id="8" name="Ellipse 7">
            <a:extLst>
              <a:ext uri="{FF2B5EF4-FFF2-40B4-BE49-F238E27FC236}">
                <a16:creationId xmlns:a16="http://schemas.microsoft.com/office/drawing/2014/main" id="{F30968B6-53ED-4BFE-A61C-9A90000AABF9}"/>
              </a:ext>
            </a:extLst>
          </p:cNvPr>
          <p:cNvSpPr/>
          <p:nvPr/>
        </p:nvSpPr>
        <p:spPr>
          <a:xfrm>
            <a:off x="5196000" y="3136977"/>
            <a:ext cx="1800000" cy="1800000"/>
          </a:xfrm>
          <a:prstGeom prst="ellipse">
            <a:avLst/>
          </a:prstGeom>
          <a:noFill/>
          <a:ln>
            <a:solidFill>
              <a:srgbClr val="005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2" name="Textfeld 11">
            <a:extLst>
              <a:ext uri="{FF2B5EF4-FFF2-40B4-BE49-F238E27FC236}">
                <a16:creationId xmlns:a16="http://schemas.microsoft.com/office/drawing/2014/main" id="{2E5EFC14-6447-4882-8243-E732FFD700D4}"/>
              </a:ext>
            </a:extLst>
          </p:cNvPr>
          <p:cNvSpPr txBox="1"/>
          <p:nvPr/>
        </p:nvSpPr>
        <p:spPr>
          <a:xfrm>
            <a:off x="5418256" y="3744588"/>
            <a:ext cx="1355488" cy="584775"/>
          </a:xfrm>
          <a:prstGeom prst="rect">
            <a:avLst/>
          </a:prstGeom>
          <a:noFill/>
        </p:spPr>
        <p:txBody>
          <a:bodyPr wrap="square" rtlCol="0">
            <a:spAutoFit/>
          </a:bodyPr>
          <a:lstStyle/>
          <a:p>
            <a:pPr algn="ctr"/>
            <a:r>
              <a:rPr lang="en-GB" sz="3200" dirty="0">
                <a:solidFill>
                  <a:schemeClr val="bg1"/>
                </a:solidFill>
              </a:rPr>
              <a:t>ROI</a:t>
            </a:r>
            <a:endParaRPr lang="de-AT" sz="3200" dirty="0">
              <a:solidFill>
                <a:schemeClr val="bg1"/>
              </a:solidFill>
            </a:endParaRPr>
          </a:p>
        </p:txBody>
      </p:sp>
      <p:sp>
        <p:nvSpPr>
          <p:cNvPr id="16" name="Textfeld 15">
            <a:extLst>
              <a:ext uri="{FF2B5EF4-FFF2-40B4-BE49-F238E27FC236}">
                <a16:creationId xmlns:a16="http://schemas.microsoft.com/office/drawing/2014/main" id="{8C0C391E-E386-4007-A408-47304D7AB4F0}"/>
              </a:ext>
            </a:extLst>
          </p:cNvPr>
          <p:cNvSpPr txBox="1"/>
          <p:nvPr/>
        </p:nvSpPr>
        <p:spPr>
          <a:xfrm>
            <a:off x="547491" y="1936648"/>
            <a:ext cx="3368015" cy="1200329"/>
          </a:xfrm>
          <a:prstGeom prst="rect">
            <a:avLst/>
          </a:prstGeom>
          <a:noFill/>
        </p:spPr>
        <p:txBody>
          <a:bodyPr wrap="square" rtlCol="0">
            <a:spAutoFit/>
          </a:bodyPr>
          <a:lstStyle/>
          <a:p>
            <a:pPr algn="ctr"/>
            <a:r>
              <a:rPr lang="de-AT" sz="2400" dirty="0">
                <a:solidFill>
                  <a:srgbClr val="00B050"/>
                </a:solidFill>
              </a:rPr>
              <a:t>Analyse und  Vergleich einzelner Unternehmensbereiche</a:t>
            </a:r>
          </a:p>
        </p:txBody>
      </p:sp>
      <p:sp>
        <p:nvSpPr>
          <p:cNvPr id="21" name="Textfeld 20">
            <a:extLst>
              <a:ext uri="{FF2B5EF4-FFF2-40B4-BE49-F238E27FC236}">
                <a16:creationId xmlns:a16="http://schemas.microsoft.com/office/drawing/2014/main" id="{0C1F8981-F2C7-4495-9A5C-D10E74E72BED}"/>
              </a:ext>
            </a:extLst>
          </p:cNvPr>
          <p:cNvSpPr txBox="1"/>
          <p:nvPr/>
        </p:nvSpPr>
        <p:spPr>
          <a:xfrm>
            <a:off x="8276494" y="1895164"/>
            <a:ext cx="3368015" cy="1200329"/>
          </a:xfrm>
          <a:prstGeom prst="rect">
            <a:avLst/>
          </a:prstGeom>
          <a:noFill/>
        </p:spPr>
        <p:txBody>
          <a:bodyPr wrap="square" rtlCol="0">
            <a:spAutoFit/>
          </a:bodyPr>
          <a:lstStyle/>
          <a:p>
            <a:pPr algn="ctr"/>
            <a:r>
              <a:rPr lang="de-AT" sz="2400" dirty="0">
                <a:solidFill>
                  <a:srgbClr val="00B050"/>
                </a:solidFill>
              </a:rPr>
              <a:t>Ermittlung und Betrachtung der Gesamtperformance</a:t>
            </a:r>
          </a:p>
        </p:txBody>
      </p:sp>
      <p:sp>
        <p:nvSpPr>
          <p:cNvPr id="22" name="Textfeld 21">
            <a:extLst>
              <a:ext uri="{FF2B5EF4-FFF2-40B4-BE49-F238E27FC236}">
                <a16:creationId xmlns:a16="http://schemas.microsoft.com/office/drawing/2014/main" id="{CD4C30D5-D14B-4102-B44B-278AE66500F7}"/>
              </a:ext>
            </a:extLst>
          </p:cNvPr>
          <p:cNvSpPr txBox="1"/>
          <p:nvPr/>
        </p:nvSpPr>
        <p:spPr>
          <a:xfrm>
            <a:off x="547490" y="4936977"/>
            <a:ext cx="3368015" cy="830997"/>
          </a:xfrm>
          <a:prstGeom prst="rect">
            <a:avLst/>
          </a:prstGeom>
          <a:noFill/>
        </p:spPr>
        <p:txBody>
          <a:bodyPr wrap="square" rtlCol="0">
            <a:spAutoFit/>
          </a:bodyPr>
          <a:lstStyle/>
          <a:p>
            <a:pPr algn="ctr"/>
            <a:r>
              <a:rPr lang="de-AT" sz="2400" dirty="0">
                <a:solidFill>
                  <a:srgbClr val="00B050"/>
                </a:solidFill>
              </a:rPr>
              <a:t>Planung und Steuerung zukünftiger Investitionen</a:t>
            </a:r>
          </a:p>
        </p:txBody>
      </p:sp>
      <p:cxnSp>
        <p:nvCxnSpPr>
          <p:cNvPr id="24" name="Gerader Verbinder 23">
            <a:extLst>
              <a:ext uri="{FF2B5EF4-FFF2-40B4-BE49-F238E27FC236}">
                <a16:creationId xmlns:a16="http://schemas.microsoft.com/office/drawing/2014/main" id="{441C9870-8413-4038-B3A2-0D01832D79C5}"/>
              </a:ext>
            </a:extLst>
          </p:cNvPr>
          <p:cNvCxnSpPr>
            <a:stCxn id="16" idx="3"/>
            <a:endCxn id="8" idx="1"/>
          </p:cNvCxnSpPr>
          <p:nvPr/>
        </p:nvCxnSpPr>
        <p:spPr>
          <a:xfrm>
            <a:off x="3915506" y="2536813"/>
            <a:ext cx="1544098" cy="863768"/>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609E43D4-183C-4B37-A8DD-ACED010F2954}"/>
              </a:ext>
            </a:extLst>
          </p:cNvPr>
          <p:cNvCxnSpPr>
            <a:cxnSpLocks/>
            <a:stCxn id="21" idx="1"/>
            <a:endCxn id="8" idx="7"/>
          </p:cNvCxnSpPr>
          <p:nvPr/>
        </p:nvCxnSpPr>
        <p:spPr>
          <a:xfrm flipH="1">
            <a:off x="6732396" y="2495329"/>
            <a:ext cx="1544098" cy="905252"/>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D5A90093-F3F3-4495-AB37-68240BEBC827}"/>
              </a:ext>
            </a:extLst>
          </p:cNvPr>
          <p:cNvCxnSpPr>
            <a:cxnSpLocks/>
            <a:stCxn id="22" idx="3"/>
            <a:endCxn id="8" idx="3"/>
          </p:cNvCxnSpPr>
          <p:nvPr/>
        </p:nvCxnSpPr>
        <p:spPr>
          <a:xfrm flipV="1">
            <a:off x="3915505" y="4673373"/>
            <a:ext cx="1544099" cy="679103"/>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83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50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1" grpId="0"/>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Der ROI im Marketing</a:t>
            </a:r>
          </a:p>
        </p:txBody>
      </p:sp>
      <p:graphicFrame>
        <p:nvGraphicFramePr>
          <p:cNvPr id="4" name="Diagramm 3">
            <a:extLst>
              <a:ext uri="{FF2B5EF4-FFF2-40B4-BE49-F238E27FC236}">
                <a16:creationId xmlns:a16="http://schemas.microsoft.com/office/drawing/2014/main" id="{C199BE95-D548-4A33-AC2F-4B66CB3ED778}"/>
              </a:ext>
            </a:extLst>
          </p:cNvPr>
          <p:cNvGraphicFramePr/>
          <p:nvPr>
            <p:extLst>
              <p:ext uri="{D42A27DB-BD31-4B8C-83A1-F6EECF244321}">
                <p14:modId xmlns:p14="http://schemas.microsoft.com/office/powerpoint/2010/main" val="833136114"/>
              </p:ext>
            </p:extLst>
          </p:nvPr>
        </p:nvGraphicFramePr>
        <p:xfrm>
          <a:off x="1274323" y="1439334"/>
          <a:ext cx="9643354" cy="50295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710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FF188AD0-98EE-418B-933E-D433E0DEE4A9}"/>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F9CE2574-467D-42A1-8ADE-F8E328E5EA58}"/>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graphicEl>
                                              <a:dgm id="{BA3DF5A4-FC7B-41BC-AC29-45080679D3F8}"/>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graphicEl>
                                              <a:dgm id="{1479CA87-3687-4990-8548-F57E86F2FE88}"/>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graphicEl>
                                              <a:dgm id="{B16B4D60-7B75-4F3A-A953-3E388742053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643354" cy="707886"/>
          </a:xfrm>
          <a:prstGeom prst="rect">
            <a:avLst/>
          </a:prstGeom>
          <a:noFill/>
        </p:spPr>
        <p:txBody>
          <a:bodyPr wrap="square" rtlCol="0">
            <a:spAutoFit/>
          </a:bodyPr>
          <a:lstStyle/>
          <a:p>
            <a:r>
              <a:rPr lang="de-AT" sz="4000" dirty="0">
                <a:solidFill>
                  <a:schemeClr val="bg1"/>
                </a:solidFill>
              </a:rPr>
              <a:t>Der ROI im Marketing</a:t>
            </a:r>
          </a:p>
        </p:txBody>
      </p:sp>
      <p:sp>
        <p:nvSpPr>
          <p:cNvPr id="4" name="Textfeld 3">
            <a:extLst>
              <a:ext uri="{FF2B5EF4-FFF2-40B4-BE49-F238E27FC236}">
                <a16:creationId xmlns:a16="http://schemas.microsoft.com/office/drawing/2014/main" id="{CFD50867-1D2E-4C70-A7E9-6EAF028972DD}"/>
              </a:ext>
            </a:extLst>
          </p:cNvPr>
          <p:cNvSpPr txBox="1"/>
          <p:nvPr/>
        </p:nvSpPr>
        <p:spPr>
          <a:xfrm>
            <a:off x="1274323" y="1530220"/>
            <a:ext cx="9643354" cy="3046988"/>
          </a:xfrm>
          <a:prstGeom prst="rect">
            <a:avLst/>
          </a:prstGeom>
          <a:noFill/>
        </p:spPr>
        <p:txBody>
          <a:bodyPr wrap="square" rtlCol="0">
            <a:spAutoFit/>
          </a:bodyPr>
          <a:lstStyle/>
          <a:p>
            <a:pPr marL="342900" indent="-342900">
              <a:buFont typeface="Wingdings" panose="05000000000000000000" pitchFamily="2" charset="2"/>
              <a:buChar char="§"/>
            </a:pPr>
            <a:r>
              <a:rPr lang="de-AT" sz="2400" dirty="0">
                <a:solidFill>
                  <a:schemeClr val="bg1"/>
                </a:solidFill>
              </a:rPr>
              <a:t>ROMI - Return On Marketing Investment</a:t>
            </a:r>
          </a:p>
          <a:p>
            <a:pPr marL="800100" lvl="1" indent="-342900">
              <a:buFont typeface="Arial" panose="020B0604020202020204" pitchFamily="34" charset="0"/>
              <a:buChar char="•"/>
            </a:pPr>
            <a:r>
              <a:rPr lang="de-AT" sz="2400" dirty="0">
                <a:solidFill>
                  <a:schemeClr val="bg1"/>
                </a:solidFill>
              </a:rPr>
              <a:t>Verhältnis zwischen Kapital und Gewinn im Teilbereich Marketing</a:t>
            </a:r>
          </a:p>
          <a:p>
            <a:pPr marL="342900" indent="-342900">
              <a:buFont typeface="Wingdings" panose="05000000000000000000" pitchFamily="2" charset="2"/>
              <a:buChar char="§"/>
            </a:pPr>
            <a:r>
              <a:rPr lang="de-AT" sz="2400" dirty="0">
                <a:solidFill>
                  <a:schemeClr val="bg1"/>
                </a:solidFill>
              </a:rPr>
              <a:t>ROAS - Return On Advertising Spend</a:t>
            </a:r>
          </a:p>
          <a:p>
            <a:pPr marL="800100" lvl="1" indent="-342900">
              <a:buFont typeface="Arial" panose="020B0604020202020204" pitchFamily="34" charset="0"/>
              <a:buChar char="•"/>
            </a:pPr>
            <a:r>
              <a:rPr lang="de-AT" sz="2400" dirty="0">
                <a:solidFill>
                  <a:schemeClr val="bg1"/>
                </a:solidFill>
              </a:rPr>
              <a:t>Rentabilität einer Werbemaßnahme</a:t>
            </a:r>
          </a:p>
          <a:p>
            <a:pPr marL="800100" lvl="1" indent="-342900">
              <a:buFont typeface="Arial" panose="020B0604020202020204" pitchFamily="34" charset="0"/>
              <a:buChar char="•"/>
            </a:pPr>
            <a:r>
              <a:rPr lang="de-AT" sz="2400" dirty="0">
                <a:solidFill>
                  <a:schemeClr val="bg1"/>
                </a:solidFill>
              </a:rPr>
              <a:t>Negative Bilanzen erkennen und Maßnahmen setzen</a:t>
            </a:r>
          </a:p>
          <a:p>
            <a:pPr marL="1257300" lvl="2" indent="-342900">
              <a:buFont typeface="Symbol" panose="05050102010706020507" pitchFamily="18" charset="2"/>
              <a:buChar char="-"/>
            </a:pPr>
            <a:r>
              <a:rPr lang="de-AT" sz="2400" dirty="0">
                <a:solidFill>
                  <a:schemeClr val="bg1"/>
                </a:solidFill>
              </a:rPr>
              <a:t>Qualität der Maßnahme steigern oder</a:t>
            </a:r>
          </a:p>
          <a:p>
            <a:pPr marL="1257300" lvl="2" indent="-342900">
              <a:buFont typeface="Symbol" panose="05050102010706020507" pitchFamily="18" charset="2"/>
              <a:buChar char="-"/>
            </a:pPr>
            <a:r>
              <a:rPr lang="de-AT" sz="2400" dirty="0">
                <a:solidFill>
                  <a:schemeClr val="bg1"/>
                </a:solidFill>
              </a:rPr>
              <a:t>Kosten senken</a:t>
            </a:r>
          </a:p>
          <a:p>
            <a:pPr marL="342900" indent="-342900">
              <a:buFont typeface="Arial" panose="020B0604020202020204" pitchFamily="34" charset="0"/>
              <a:buChar char="•"/>
            </a:pPr>
            <a:endParaRPr lang="de-AT" sz="2400" dirty="0">
              <a:solidFill>
                <a:schemeClr val="bg1"/>
              </a:solidFill>
            </a:endParaRPr>
          </a:p>
        </p:txBody>
      </p:sp>
    </p:spTree>
    <p:extLst>
      <p:ext uri="{BB962C8B-B14F-4D97-AF65-F5344CB8AC3E}">
        <p14:creationId xmlns:p14="http://schemas.microsoft.com/office/powerpoint/2010/main" val="42651713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492220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988358"/>
            <a:ext cx="8959175" cy="707886"/>
          </a:xfrm>
          <a:prstGeom prst="rect">
            <a:avLst/>
          </a:prstGeom>
          <a:noFill/>
        </p:spPr>
        <p:txBody>
          <a:bodyPr wrap="square" rtlCol="0">
            <a:spAutoFit/>
          </a:bodyPr>
          <a:lstStyle/>
          <a:p>
            <a:r>
              <a:rPr lang="de-AT" sz="4000" dirty="0">
                <a:solidFill>
                  <a:schemeClr val="bg1"/>
                </a:solidFill>
              </a:rPr>
              <a:t>ROI für die Unternehmen im DAX 2018</a:t>
            </a:r>
          </a:p>
        </p:txBody>
      </p:sp>
    </p:spTree>
    <p:extLst>
      <p:ext uri="{BB962C8B-B14F-4D97-AF65-F5344CB8AC3E}">
        <p14:creationId xmlns:p14="http://schemas.microsoft.com/office/powerpoint/2010/main" val="1935264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Grafik 4" descr="Ein Bild, das Essen enthält.&#10;&#10;Automatisch generierte Beschreibung">
            <a:extLst>
              <a:ext uri="{FF2B5EF4-FFF2-40B4-BE49-F238E27FC236}">
                <a16:creationId xmlns:a16="http://schemas.microsoft.com/office/drawing/2014/main" id="{91475F00-0089-4127-A973-5BDA6C194101}"/>
              </a:ext>
            </a:extLst>
          </p:cNvPr>
          <p:cNvPicPr>
            <a:picLocks noChangeAspect="1"/>
          </p:cNvPicPr>
          <p:nvPr/>
        </p:nvPicPr>
        <p:blipFill>
          <a:blip r:embed="rId3"/>
          <a:stretch>
            <a:fillRect/>
          </a:stretch>
        </p:blipFill>
        <p:spPr>
          <a:xfrm>
            <a:off x="2110565" y="78088"/>
            <a:ext cx="7970869" cy="6701823"/>
          </a:xfrm>
          <a:prstGeom prst="rect">
            <a:avLst/>
          </a:prstGeom>
          <a:noFill/>
        </p:spPr>
      </p:pic>
    </p:spTree>
    <p:extLst>
      <p:ext uri="{BB962C8B-B14F-4D97-AF65-F5344CB8AC3E}">
        <p14:creationId xmlns:p14="http://schemas.microsoft.com/office/powerpoint/2010/main" val="17812765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492220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988358"/>
            <a:ext cx="8959175"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AT" sz="4000" b="0" i="0" u="none" strike="noStrike" kern="1200" cap="none" spc="0" normalizeH="0" baseline="0" noProof="0" dirty="0">
                <a:ln>
                  <a:noFill/>
                </a:ln>
                <a:solidFill>
                  <a:srgbClr val="FFFFFF"/>
                </a:solidFill>
                <a:effectLst/>
                <a:uLnTx/>
                <a:uFillTx/>
                <a:latin typeface="Gill Sans MT" panose="020B0502020104020203"/>
                <a:ea typeface="+mn-ea"/>
                <a:cs typeface="+mn-cs"/>
              </a:rPr>
              <a:t>ROI bei Technologie-Investitionen</a:t>
            </a:r>
          </a:p>
        </p:txBody>
      </p:sp>
    </p:spTree>
    <p:extLst>
      <p:ext uri="{BB962C8B-B14F-4D97-AF65-F5344CB8AC3E}">
        <p14:creationId xmlns:p14="http://schemas.microsoft.com/office/powerpoint/2010/main" val="1868532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643354"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AT" sz="4000" b="0" i="0" u="none" strike="noStrike" kern="1200" cap="none" spc="0" normalizeH="0" baseline="0" noProof="0" dirty="0">
                <a:ln>
                  <a:noFill/>
                </a:ln>
                <a:solidFill>
                  <a:srgbClr val="FFFFFF"/>
                </a:solidFill>
                <a:effectLst/>
                <a:uLnTx/>
                <a:uFillTx/>
                <a:latin typeface="Gill Sans MT" panose="020B0502020104020203"/>
                <a:ea typeface="+mn-ea"/>
                <a:cs typeface="+mn-cs"/>
              </a:rPr>
              <a:t>Am Beispiel Uber</a:t>
            </a:r>
          </a:p>
        </p:txBody>
      </p:sp>
      <p:sp>
        <p:nvSpPr>
          <p:cNvPr id="6" name="Textfeld 5">
            <a:extLst>
              <a:ext uri="{FF2B5EF4-FFF2-40B4-BE49-F238E27FC236}">
                <a16:creationId xmlns:a16="http://schemas.microsoft.com/office/drawing/2014/main" id="{C6A12D65-6299-4A1F-918A-27EA6AF378CA}"/>
              </a:ext>
            </a:extLst>
          </p:cNvPr>
          <p:cNvSpPr txBox="1"/>
          <p:nvPr/>
        </p:nvSpPr>
        <p:spPr>
          <a:xfrm>
            <a:off x="1274323" y="1967061"/>
            <a:ext cx="9643353" cy="29238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FFFFFF"/>
                </a:solidFill>
                <a:effectLst/>
                <a:uLnTx/>
                <a:uFillTx/>
                <a:latin typeface="Gill Sans MT" panose="020B0502020104020203"/>
                <a:ea typeface="+mn-ea"/>
                <a:cs typeface="+mn-cs"/>
              </a:rPr>
              <a:t>“</a:t>
            </a:r>
            <a:r>
              <a:rPr kumimoji="0" lang="de-AT" sz="2400" b="0" i="0" u="none" strike="noStrike" kern="1200" cap="none" spc="0" normalizeH="0" baseline="0" noProof="0" dirty="0">
                <a:ln>
                  <a:noFill/>
                </a:ln>
                <a:solidFill>
                  <a:srgbClr val="FFFFFF"/>
                </a:solidFill>
                <a:effectLst/>
                <a:uLnTx/>
                <a:uFillTx/>
                <a:latin typeface="Gill Sans MT" panose="020B0502020104020203"/>
                <a:ea typeface="+mn-ea"/>
                <a:cs typeface="+mn-cs"/>
              </a:rPr>
              <a:t>Die Marktprognosen für Uber etwa besagen, dass 2025 Gewinn geschrieben werden soll. Aber im Technologiebereich ist es so: Es wird das Geschäftsmodell und der Markt gekauft. Uber und Lyft decken den Trend von Offline zu Online ab, und sie haben einen Netzwerk-Effekt: Je mehr Fahrer es gibt, desto mehr Kunden gibt es.</a:t>
            </a:r>
            <a:r>
              <a:rPr kumimoji="0" lang="en-GB" sz="2400" b="0" i="0" u="none" strike="noStrike" kern="1200" cap="none" spc="0" normalizeH="0" baseline="0" noProof="0" dirty="0">
                <a:ln>
                  <a:noFill/>
                </a:ln>
                <a:solidFill>
                  <a:srgbClr val="FFFFFF"/>
                </a:solidFill>
                <a:effectLst/>
                <a:uLnTx/>
                <a:uFillTx/>
                <a:latin typeface="Gill Sans MT" panose="020B0502020104020203"/>
                <a:ea typeface="+mn-ea"/>
                <a:cs typeface="+mn-cs"/>
              </a:rPr>
              <a:t>”</a:t>
            </a:r>
            <a:br>
              <a:rPr kumimoji="0" lang="en-GB" sz="2400" b="0" i="0" u="none" strike="noStrike" kern="1200" cap="none" spc="0" normalizeH="0" baseline="0" noProof="0" dirty="0">
                <a:ln>
                  <a:noFill/>
                </a:ln>
                <a:solidFill>
                  <a:srgbClr val="FFFFFF"/>
                </a:solidFill>
                <a:effectLst/>
                <a:uLnTx/>
                <a:uFillTx/>
                <a:latin typeface="Gill Sans MT" panose="020B0502020104020203"/>
                <a:ea typeface="+mn-ea"/>
                <a:cs typeface="+mn-cs"/>
              </a:rPr>
            </a:br>
            <a:br>
              <a:rPr kumimoji="0" lang="en-GB" sz="2400" b="0" i="0" u="none" strike="noStrike" kern="1200" cap="none" spc="0" normalizeH="0" baseline="0" noProof="0" dirty="0">
                <a:ln>
                  <a:noFill/>
                </a:ln>
                <a:solidFill>
                  <a:srgbClr val="FFFFFF"/>
                </a:solidFill>
                <a:effectLst/>
                <a:uLnTx/>
                <a:uFillTx/>
                <a:latin typeface="Gill Sans MT" panose="020B0502020104020203"/>
                <a:ea typeface="+mn-ea"/>
                <a:cs typeface="+mn-cs"/>
              </a:rPr>
            </a:br>
            <a:r>
              <a:rPr kumimoji="0" lang="en-GB" sz="2000" b="0" i="0" u="none" strike="noStrike" kern="1200" cap="none" spc="0" normalizeH="0" baseline="0" noProof="0" dirty="0">
                <a:ln>
                  <a:noFill/>
                </a:ln>
                <a:solidFill>
                  <a:srgbClr val="FFFFFF"/>
                </a:solidFill>
                <a:effectLst/>
                <a:uLnTx/>
                <a:uFillTx/>
                <a:latin typeface="Gill Sans MT" panose="020B0502020104020203"/>
                <a:ea typeface="+mn-ea"/>
                <a:cs typeface="+mn-cs"/>
              </a:rPr>
              <a:t>Bernhard </a:t>
            </a:r>
            <a:r>
              <a:rPr kumimoji="0" lang="en-GB" sz="2000" b="0" i="0" u="none" strike="noStrike" kern="1200" cap="none" spc="0" normalizeH="0" baseline="0" noProof="0" dirty="0" err="1">
                <a:ln>
                  <a:noFill/>
                </a:ln>
                <a:solidFill>
                  <a:srgbClr val="FFFFFF"/>
                </a:solidFill>
                <a:effectLst/>
                <a:uLnTx/>
                <a:uFillTx/>
                <a:latin typeface="Gill Sans MT" panose="020B0502020104020203"/>
                <a:ea typeface="+mn-ea"/>
                <a:cs typeface="+mn-cs"/>
              </a:rPr>
              <a:t>Ruttenstorfer</a:t>
            </a:r>
            <a:r>
              <a:rPr kumimoji="0" lang="en-GB" sz="2000" b="0" i="0" u="none" strike="noStrike" kern="1200" cap="none" spc="0" normalizeH="0" baseline="0" noProof="0" dirty="0">
                <a:ln>
                  <a:noFill/>
                </a:ln>
                <a:solidFill>
                  <a:srgbClr val="FFFFFF"/>
                </a:solidFill>
                <a:effectLst/>
                <a:uLnTx/>
                <a:uFillTx/>
                <a:latin typeface="Gill Sans MT" panose="020B0502020104020203"/>
                <a:ea typeface="+mn-ea"/>
                <a:cs typeface="+mn-cs"/>
              </a:rPr>
              <a:t>, </a:t>
            </a:r>
            <a:r>
              <a:rPr kumimoji="0" lang="en-GB" sz="2000" b="0" i="0" u="none" strike="noStrike" kern="1200" cap="none" spc="0" normalizeH="0" baseline="0" noProof="0" dirty="0" err="1">
                <a:ln>
                  <a:noFill/>
                </a:ln>
                <a:solidFill>
                  <a:srgbClr val="FFFFFF"/>
                </a:solidFill>
                <a:effectLst/>
                <a:uLnTx/>
                <a:uFillTx/>
                <a:latin typeface="Gill Sans MT" panose="020B0502020104020203"/>
                <a:ea typeface="+mn-ea"/>
                <a:cs typeface="+mn-cs"/>
              </a:rPr>
              <a:t>Fondsmanager</a:t>
            </a:r>
            <a:r>
              <a:rPr kumimoji="0" lang="en-GB" sz="2000" b="0" i="0" u="none" strike="noStrike" kern="1200" cap="none" spc="0" normalizeH="0" baseline="0" noProof="0" dirty="0">
                <a:ln>
                  <a:noFill/>
                </a:ln>
                <a:solidFill>
                  <a:srgbClr val="FFFFFF"/>
                </a:solidFill>
                <a:effectLst/>
                <a:uLnTx/>
                <a:uFillTx/>
                <a:latin typeface="Gill Sans MT" panose="020B0502020104020203"/>
                <a:ea typeface="+mn-ea"/>
                <a:cs typeface="+mn-cs"/>
              </a:rPr>
              <a:t> des </a:t>
            </a:r>
            <a:r>
              <a:rPr kumimoji="0" lang="en-GB" sz="2000" b="0" i="0" u="none" strike="noStrike" kern="1200" cap="none" spc="0" normalizeH="0" baseline="0" noProof="0" dirty="0" err="1">
                <a:ln>
                  <a:noFill/>
                </a:ln>
                <a:solidFill>
                  <a:srgbClr val="FFFFFF"/>
                </a:solidFill>
                <a:effectLst/>
                <a:uLnTx/>
                <a:uFillTx/>
                <a:latin typeface="Gill Sans MT" panose="020B0502020104020203"/>
                <a:ea typeface="+mn-ea"/>
                <a:cs typeface="+mn-cs"/>
              </a:rPr>
              <a:t>Technologie-Aktienfonds</a:t>
            </a:r>
            <a:r>
              <a:rPr kumimoji="0" lang="en-GB" sz="2000" b="0" i="0" u="none" strike="noStrike" kern="1200" cap="none" spc="0" normalizeH="0" baseline="0" noProof="0" dirty="0">
                <a:ln>
                  <a:noFill/>
                </a:ln>
                <a:solidFill>
                  <a:srgbClr val="FFFFFF"/>
                </a:solidFill>
                <a:effectLst/>
                <a:uLnTx/>
                <a:uFillTx/>
                <a:latin typeface="Gill Sans MT" panose="020B0502020104020203"/>
                <a:ea typeface="+mn-ea"/>
                <a:cs typeface="+mn-cs"/>
              </a:rPr>
              <a:t> der </a:t>
            </a:r>
            <a:r>
              <a:rPr kumimoji="0" lang="en-GB" sz="2000" b="0" i="0" u="none" strike="noStrike" kern="1200" cap="none" spc="0" normalizeH="0" baseline="0" noProof="0" dirty="0" err="1">
                <a:ln>
                  <a:noFill/>
                </a:ln>
                <a:solidFill>
                  <a:srgbClr val="FFFFFF"/>
                </a:solidFill>
                <a:effectLst/>
                <a:uLnTx/>
                <a:uFillTx/>
                <a:latin typeface="Gill Sans MT" panose="020B0502020104020203"/>
                <a:ea typeface="+mn-ea"/>
                <a:cs typeface="+mn-cs"/>
              </a:rPr>
              <a:t>Erste</a:t>
            </a:r>
            <a:r>
              <a:rPr kumimoji="0" lang="en-GB" sz="2000" b="0" i="0" u="none" strike="noStrike" kern="1200" cap="none" spc="0" normalizeH="0" baseline="0" noProof="0" dirty="0">
                <a:ln>
                  <a:noFill/>
                </a:ln>
                <a:solidFill>
                  <a:srgbClr val="FFFFFF"/>
                </a:solidFill>
                <a:effectLst/>
                <a:uLnTx/>
                <a:uFillTx/>
                <a:latin typeface="Gill Sans MT" panose="020B0502020104020203"/>
                <a:ea typeface="+mn-ea"/>
                <a:cs typeface="+mn-cs"/>
              </a:rPr>
              <a:t> Asset Management</a:t>
            </a:r>
            <a:endParaRPr kumimoji="0" lang="de-AT" sz="24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2185717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681103"/>
            <a:ext cx="3363974" cy="1495794"/>
          </a:xfrm>
          <a:noFill/>
          <a:ln>
            <a:solidFill>
              <a:schemeClr val="bg1"/>
            </a:solidFill>
          </a:ln>
          <a:effectLst>
            <a:glow rad="152400">
              <a:schemeClr val="bg1">
                <a:alpha val="13000"/>
              </a:schemeClr>
            </a:glow>
          </a:effectLst>
        </p:spPr>
        <p:txBody>
          <a:bodyPr wrap="square">
            <a:normAutofit fontScale="90000"/>
          </a:bodyPr>
          <a:lstStyle/>
          <a:p>
            <a:r>
              <a:rPr lang="de-AT" dirty="0">
                <a:solidFill>
                  <a:schemeClr val="bg1"/>
                </a:solidFill>
              </a:rPr>
              <a:t>Zweck der Finanzierungs-</a:t>
            </a:r>
            <a:r>
              <a:rPr lang="de-AT" dirty="0" err="1">
                <a:solidFill>
                  <a:schemeClr val="bg1"/>
                </a:solidFill>
              </a:rPr>
              <a:t>kennzahlen</a:t>
            </a:r>
            <a:r>
              <a:rPr lang="de-AT" dirty="0">
                <a:solidFill>
                  <a:schemeClr val="bg1"/>
                </a:solidFill>
              </a:rPr>
              <a:t> </a:t>
            </a:r>
          </a:p>
        </p:txBody>
      </p:sp>
      <p:graphicFrame>
        <p:nvGraphicFramePr>
          <p:cNvPr id="5" name="Content Placeholder 2" descr="Icon Bullets">
            <a:extLst>
              <a:ext uri="{FF2B5EF4-FFF2-40B4-BE49-F238E27FC236}">
                <a16:creationId xmlns:a16="http://schemas.microsoft.com/office/drawing/2014/main" id="{51938B4F-26EE-4238-880D-3CE26A7E4AED}"/>
              </a:ext>
            </a:extLst>
          </p:cNvPr>
          <p:cNvGraphicFramePr>
            <a:graphicFrameLocks noGrp="1"/>
          </p:cNvGraphicFramePr>
          <p:nvPr>
            <p:ph idx="1"/>
            <p:extLst>
              <p:ext uri="{D42A27DB-BD31-4B8C-83A1-F6EECF244321}">
                <p14:modId xmlns:p14="http://schemas.microsoft.com/office/powerpoint/2010/main" val="1943389816"/>
              </p:ext>
            </p:extLst>
          </p:nvPr>
        </p:nvGraphicFramePr>
        <p:xfrm>
          <a:off x="5619750" y="965200"/>
          <a:ext cx="5607050" cy="4927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243145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492220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988358"/>
            <a:ext cx="8959175" cy="707886"/>
          </a:xfrm>
          <a:prstGeom prst="rect">
            <a:avLst/>
          </a:prstGeom>
          <a:noFill/>
        </p:spPr>
        <p:txBody>
          <a:bodyPr wrap="square" rtlCol="0">
            <a:spAutoFit/>
          </a:bodyPr>
          <a:lstStyle/>
          <a:p>
            <a:r>
              <a:rPr lang="de-AT" sz="4000" dirty="0">
                <a:solidFill>
                  <a:schemeClr val="bg1"/>
                </a:solidFill>
              </a:rPr>
              <a:t>Die wichtigsten Kennzahlen im Detail</a:t>
            </a:r>
          </a:p>
        </p:txBody>
      </p:sp>
    </p:spTree>
    <p:extLst>
      <p:ext uri="{BB962C8B-B14F-4D97-AF65-F5344CB8AC3E}">
        <p14:creationId xmlns:p14="http://schemas.microsoft.com/office/powerpoint/2010/main" val="255550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2D1AE908-7BCF-467B-9313-A808C0E9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6A201AB6-12EC-4D18-99AE-8D2183F04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47A336E4-847F-4A97-9CCA-1896E5EC45A0}"/>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40B7FE54-3846-4C98-B20A-A63359DF55B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1B8540D2-E06C-46EE-A20D-99A2C7729DE5}"/>
              </a:ext>
            </a:extLst>
          </p:cNvPr>
          <p:cNvSpPr txBox="1">
            <a:spLocks/>
          </p:cNvSpPr>
          <p:nvPr/>
        </p:nvSpPr>
        <p:spPr>
          <a:xfrm>
            <a:off x="1591760" y="1746353"/>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r>
              <a:rPr lang="de-DE" sz="4800" dirty="0">
                <a:solidFill>
                  <a:schemeClr val="bg1"/>
                </a:solidFill>
              </a:rPr>
              <a:t>Aussagekraft</a:t>
            </a:r>
          </a:p>
          <a:p>
            <a:r>
              <a:rPr lang="de-DE" sz="4800" dirty="0">
                <a:solidFill>
                  <a:schemeClr val="bg1"/>
                </a:solidFill>
              </a:rPr>
              <a:t>Zielorientiert</a:t>
            </a:r>
            <a:endParaRPr lang="de-AT" sz="4800" dirty="0">
              <a:solidFill>
                <a:schemeClr val="bg1"/>
              </a:solidFill>
            </a:endParaRPr>
          </a:p>
          <a:p>
            <a:r>
              <a:rPr lang="de-DE" sz="4800" dirty="0">
                <a:solidFill>
                  <a:schemeClr val="bg1"/>
                </a:solidFill>
              </a:rPr>
              <a:t>Wirtschaftlich</a:t>
            </a:r>
          </a:p>
          <a:p>
            <a:r>
              <a:rPr lang="de-DE" sz="4800" dirty="0">
                <a:solidFill>
                  <a:schemeClr val="bg1"/>
                </a:solidFill>
              </a:rPr>
              <a:t>Reversibilität</a:t>
            </a:r>
          </a:p>
          <a:p>
            <a:r>
              <a:rPr lang="de-DE" sz="4800" dirty="0">
                <a:solidFill>
                  <a:schemeClr val="bg1"/>
                </a:solidFill>
              </a:rPr>
              <a:t>Zweck</a:t>
            </a:r>
          </a:p>
        </p:txBody>
      </p:sp>
      <p:sp>
        <p:nvSpPr>
          <p:cNvPr id="7" name="Content Placeholder 8">
            <a:extLst>
              <a:ext uri="{FF2B5EF4-FFF2-40B4-BE49-F238E27FC236}">
                <a16:creationId xmlns:a16="http://schemas.microsoft.com/office/drawing/2014/main" id="{11ED5E67-6799-4EC8-8501-B95DBC4D2E7C}"/>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Eigenschaften</a:t>
            </a:r>
          </a:p>
        </p:txBody>
      </p:sp>
    </p:spTree>
    <p:extLst>
      <p:ext uri="{BB962C8B-B14F-4D97-AF65-F5344CB8AC3E}">
        <p14:creationId xmlns:p14="http://schemas.microsoft.com/office/powerpoint/2010/main" val="282485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3F0ADB5-A0B4-4B01-A8C4-FDC34CE22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12" name="Rectangle 11">
            <a:extLst>
              <a:ext uri="{FF2B5EF4-FFF2-40B4-BE49-F238E27FC236}">
                <a16:creationId xmlns:a16="http://schemas.microsoft.com/office/drawing/2014/main" id="{AA6D0FDE-0241-4C21-A720-A694753582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9C9DE503-F7C2-4A40-83F4-4DE931E7D9DE}"/>
              </a:ext>
            </a:extLst>
          </p:cNvPr>
          <p:cNvSpPr>
            <a:spLocks noGrp="1"/>
          </p:cNvSpPr>
          <p:nvPr>
            <p:ph type="title"/>
          </p:nvPr>
        </p:nvSpPr>
        <p:spPr>
          <a:xfrm>
            <a:off x="643467" y="2057400"/>
            <a:ext cx="3363974" cy="2119497"/>
          </a:xfrm>
          <a:noFill/>
          <a:ln>
            <a:solidFill>
              <a:schemeClr val="bg1"/>
            </a:solidFill>
          </a:ln>
          <a:effectLst>
            <a:glow rad="152400">
              <a:schemeClr val="bg1">
                <a:alpha val="13000"/>
              </a:schemeClr>
            </a:glow>
          </a:effectLst>
        </p:spPr>
        <p:txBody>
          <a:bodyPr wrap="square">
            <a:normAutofit fontScale="90000"/>
          </a:bodyPr>
          <a:lstStyle/>
          <a:p>
            <a:r>
              <a:rPr lang="en-US" dirty="0">
                <a:solidFill>
                  <a:schemeClr val="bg1"/>
                </a:solidFill>
              </a:rPr>
              <a:t>EBIT</a:t>
            </a:r>
            <a:br>
              <a:rPr lang="en-US" dirty="0">
                <a:solidFill>
                  <a:schemeClr val="bg1"/>
                </a:solidFill>
              </a:rPr>
            </a:br>
            <a:br>
              <a:rPr lang="en-US" dirty="0">
                <a:solidFill>
                  <a:schemeClr val="bg1"/>
                </a:solidFill>
              </a:rPr>
            </a:br>
            <a:r>
              <a:rPr lang="en-US" dirty="0">
                <a:solidFill>
                  <a:schemeClr val="bg1"/>
                </a:solidFill>
              </a:rPr>
              <a:t>Earning before interest and taxes</a:t>
            </a:r>
          </a:p>
        </p:txBody>
      </p:sp>
      <p:pic>
        <p:nvPicPr>
          <p:cNvPr id="4" name="Picture 3" descr="Finance trade numbers">
            <a:extLst>
              <a:ext uri="{FF2B5EF4-FFF2-40B4-BE49-F238E27FC236}">
                <a16:creationId xmlns:a16="http://schemas.microsoft.com/office/drawing/2014/main" id="{32F354A1-38C7-4598-A0E1-7A286A3019B8}"/>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650908" y="0"/>
            <a:ext cx="7541091" cy="6858000"/>
          </a:xfrm>
          <a:prstGeom prst="rect">
            <a:avLst/>
          </a:prstGeom>
        </p:spPr>
      </p:pic>
      <p:sp>
        <p:nvSpPr>
          <p:cNvPr id="7" name="Rectangle 6">
            <a:extLst>
              <a:ext uri="{FF2B5EF4-FFF2-40B4-BE49-F238E27FC236}">
                <a16:creationId xmlns:a16="http://schemas.microsoft.com/office/drawing/2014/main" id="{7717FF58-0778-42B2-ABCB-32DE7051EA93}"/>
              </a:ext>
            </a:extLst>
          </p:cNvPr>
          <p:cNvSpPr/>
          <p:nvPr/>
        </p:nvSpPr>
        <p:spPr>
          <a:xfrm>
            <a:off x="6215741" y="1436914"/>
            <a:ext cx="5607050" cy="3984172"/>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rPr>
              <a:t>Nicht genormt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rPr>
              <a:t>Eingeschränkt vergleichbar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de-DE" sz="3600" b="0" i="0" u="none" strike="noStrike" kern="1200" cap="none" spc="0" normalizeH="0" baseline="0" noProof="0" dirty="0">
                <a:ln>
                  <a:noFill/>
                </a:ln>
                <a:solidFill>
                  <a:srgbClr val="FFFFFF"/>
                </a:solidFill>
                <a:effectLst/>
                <a:uLnTx/>
                <a:uFillTx/>
                <a:latin typeface="Gill Sans MT" panose="020B0502020104020203"/>
                <a:ea typeface="+mn-ea"/>
                <a:cs typeface="+mn-cs"/>
              </a:rPr>
              <a:t>Internationaler Vergleich</a:t>
            </a:r>
            <a:endParaRPr kumimoji="0" lang="de-AT" sz="36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560599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2D1AE908-7BCF-467B-9313-A808C0E9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3" name="Rectangle 11">
            <a:extLst>
              <a:ext uri="{FF2B5EF4-FFF2-40B4-BE49-F238E27FC236}">
                <a16:creationId xmlns:a16="http://schemas.microsoft.com/office/drawing/2014/main" id="{6A201AB6-12EC-4D18-99AE-8D2183F04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47A336E4-847F-4A97-9CCA-1896E5EC45A0}"/>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all" spc="200" normalizeH="0" baseline="0" noProof="0">
                <a:ln>
                  <a:noFill/>
                </a:ln>
                <a:solidFill>
                  <a:srgbClr val="FFFFFF"/>
                </a:solidFill>
                <a:effectLst/>
                <a:uLnTx/>
                <a:uFillTx/>
                <a:latin typeface="Gill Sans MT" panose="020B0502020104020203"/>
                <a:ea typeface="+mj-ea"/>
                <a:cs typeface="+mj-cs"/>
              </a:rPr>
              <a:t>Eigenschaften</a:t>
            </a:r>
            <a:endParaRPr kumimoji="0" lang="en-US" sz="2800" b="0" i="0" u="none" strike="noStrike" kern="1200" cap="all" spc="200" normalizeH="0" baseline="0" noProof="0" dirty="0">
              <a:ln>
                <a:noFill/>
              </a:ln>
              <a:solidFill>
                <a:srgbClr val="FFFFFF"/>
              </a:solidFill>
              <a:effectLst/>
              <a:uLnTx/>
              <a:uFillTx/>
              <a:latin typeface="Gill Sans MT" panose="020B0502020104020203"/>
              <a:ea typeface="+mj-ea"/>
              <a:cs typeface="+mj-cs"/>
            </a:endParaRPr>
          </a:p>
        </p:txBody>
      </p:sp>
      <p:pic>
        <p:nvPicPr>
          <p:cNvPr id="5" name="Picture 3" descr="Finance trade numbers">
            <a:extLst>
              <a:ext uri="{FF2B5EF4-FFF2-40B4-BE49-F238E27FC236}">
                <a16:creationId xmlns:a16="http://schemas.microsoft.com/office/drawing/2014/main" id="{40B7FE54-3846-4C98-B20A-A63359DF55B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1B8540D2-E06C-46EE-A20D-99A2C7729DE5}"/>
              </a:ext>
            </a:extLst>
          </p:cNvPr>
          <p:cNvSpPr txBox="1">
            <a:spLocks/>
          </p:cNvSpPr>
          <p:nvPr/>
        </p:nvSpPr>
        <p:spPr>
          <a:xfrm>
            <a:off x="1591760" y="1746353"/>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rPr>
              <a:t>      Jahresüberschuss</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rPr>
              <a:t>+/- Ertragssteuern</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rPr>
              <a:t>+/- Zinsaufwand</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rPr>
              <a:t>---------------------------</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00B0F0"/>
                </a:solidFill>
                <a:effectLst/>
                <a:uLnTx/>
                <a:uFillTx/>
                <a:latin typeface="Gill Sans MT" panose="020B0502020104020203"/>
                <a:ea typeface="+mn-ea"/>
                <a:cs typeface="+mn-cs"/>
              </a:rPr>
              <a:t>= EBIT</a:t>
            </a:r>
          </a:p>
        </p:txBody>
      </p:sp>
      <p:sp>
        <p:nvSpPr>
          <p:cNvPr id="7" name="Content Placeholder 8">
            <a:extLst>
              <a:ext uri="{FF2B5EF4-FFF2-40B4-BE49-F238E27FC236}">
                <a16:creationId xmlns:a16="http://schemas.microsoft.com/office/drawing/2014/main" id="{11ED5E67-6799-4EC8-8501-B95DBC4D2E7C}"/>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00B0F0"/>
                </a:solidFill>
                <a:effectLst/>
                <a:uLnTx/>
                <a:uFillTx/>
                <a:latin typeface="Gill Sans MT" panose="020B0502020104020203"/>
                <a:ea typeface="+mn-ea"/>
                <a:cs typeface="+mn-cs"/>
              </a:rPr>
              <a:t>EBIT</a:t>
            </a:r>
          </a:p>
        </p:txBody>
      </p:sp>
    </p:spTree>
    <p:extLst>
      <p:ext uri="{BB962C8B-B14F-4D97-AF65-F5344CB8AC3E}">
        <p14:creationId xmlns:p14="http://schemas.microsoft.com/office/powerpoint/2010/main" val="1943036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2D1AE908-7BCF-467B-9313-A808C0E9B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3" name="Rectangle 11">
            <a:extLst>
              <a:ext uri="{FF2B5EF4-FFF2-40B4-BE49-F238E27FC236}">
                <a16:creationId xmlns:a16="http://schemas.microsoft.com/office/drawing/2014/main" id="{6A201AB6-12EC-4D18-99AE-8D2183F04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4" name="Title 1">
            <a:extLst>
              <a:ext uri="{FF2B5EF4-FFF2-40B4-BE49-F238E27FC236}">
                <a16:creationId xmlns:a16="http://schemas.microsoft.com/office/drawing/2014/main" id="{47A336E4-847F-4A97-9CCA-1896E5EC45A0}"/>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all" spc="200" normalizeH="0" baseline="0" noProof="0">
                <a:ln>
                  <a:noFill/>
                </a:ln>
                <a:solidFill>
                  <a:srgbClr val="FFFFFF"/>
                </a:solidFill>
                <a:effectLst/>
                <a:uLnTx/>
                <a:uFillTx/>
                <a:latin typeface="Gill Sans MT" panose="020B0502020104020203"/>
                <a:ea typeface="+mj-ea"/>
                <a:cs typeface="+mj-cs"/>
              </a:rPr>
              <a:t>Eigenschaften</a:t>
            </a:r>
            <a:endParaRPr kumimoji="0" lang="en-US" sz="2800" b="0" i="0" u="none" strike="noStrike" kern="1200" cap="all" spc="200" normalizeH="0" baseline="0" noProof="0" dirty="0">
              <a:ln>
                <a:noFill/>
              </a:ln>
              <a:solidFill>
                <a:srgbClr val="FFFFFF"/>
              </a:solidFill>
              <a:effectLst/>
              <a:uLnTx/>
              <a:uFillTx/>
              <a:latin typeface="Gill Sans MT" panose="020B0502020104020203"/>
              <a:ea typeface="+mj-ea"/>
              <a:cs typeface="+mj-cs"/>
            </a:endParaRPr>
          </a:p>
        </p:txBody>
      </p:sp>
      <p:pic>
        <p:nvPicPr>
          <p:cNvPr id="5" name="Picture 3" descr="Finance trade numbers">
            <a:extLst>
              <a:ext uri="{FF2B5EF4-FFF2-40B4-BE49-F238E27FC236}">
                <a16:creationId xmlns:a16="http://schemas.microsoft.com/office/drawing/2014/main" id="{40B7FE54-3846-4C98-B20A-A63359DF55B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1B8540D2-E06C-46EE-A20D-99A2C7729DE5}"/>
              </a:ext>
            </a:extLst>
          </p:cNvPr>
          <p:cNvSpPr txBox="1">
            <a:spLocks/>
          </p:cNvSpPr>
          <p:nvPr/>
        </p:nvSpPr>
        <p:spPr>
          <a:xfrm>
            <a:off x="0" y="1153136"/>
            <a:ext cx="5801710" cy="3271907"/>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fontScale="92500"/>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500" b="0" i="0" u="none" strike="noStrike" kern="1200" cap="none" spc="0" normalizeH="0" baseline="0" noProof="0" dirty="0">
                <a:ln>
                  <a:noFill/>
                </a:ln>
                <a:solidFill>
                  <a:srgbClr val="FFFFFF"/>
                </a:solidFill>
                <a:effectLst/>
                <a:uLnTx/>
                <a:uFillTx/>
                <a:latin typeface="Gill Sans MT" panose="020B0502020104020203"/>
                <a:ea typeface="+mn-ea"/>
                <a:cs typeface="+mn-cs"/>
              </a:rPr>
              <a:t> 1.000.000 €      Jahresüberschuss</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500" b="0" i="0" u="none" strike="noStrike" kern="1200" cap="none" spc="0" normalizeH="0" baseline="0" noProof="0" dirty="0">
                <a:ln>
                  <a:noFill/>
                </a:ln>
                <a:solidFill>
                  <a:srgbClr val="FFFFFF"/>
                </a:solidFill>
                <a:effectLst/>
                <a:uLnTx/>
                <a:uFillTx/>
                <a:latin typeface="Gill Sans MT" panose="020B0502020104020203"/>
                <a:ea typeface="+mn-ea"/>
                <a:cs typeface="+mn-cs"/>
              </a:rPr>
              <a:t>+ 200.000 €          Ertragssteuern</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500" b="0" i="0" u="none" strike="noStrike" kern="1200" cap="none" spc="0" normalizeH="0" baseline="0" noProof="0" dirty="0">
                <a:ln>
                  <a:noFill/>
                </a:ln>
                <a:solidFill>
                  <a:srgbClr val="FFFFFF"/>
                </a:solidFill>
                <a:effectLst/>
                <a:uLnTx/>
                <a:uFillTx/>
                <a:latin typeface="Gill Sans MT" panose="020B0502020104020203"/>
                <a:ea typeface="+mn-ea"/>
                <a:cs typeface="+mn-cs"/>
              </a:rPr>
              <a:t>+   25.000 €             Zinsaufwand</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2600" b="0" i="0" u="none" strike="noStrike" kern="1200" cap="none" spc="0" normalizeH="0" baseline="0" noProof="0" dirty="0">
                <a:ln>
                  <a:noFill/>
                </a:ln>
                <a:solidFill>
                  <a:srgbClr val="FFFFFF"/>
                </a:solidFill>
                <a:effectLst/>
                <a:uLnTx/>
                <a:uFillTx/>
                <a:latin typeface="Gill Sans MT" panose="020B0502020104020203"/>
                <a:ea typeface="+mn-ea"/>
                <a:cs typeface="+mn-cs"/>
              </a:rPr>
              <a:t>---------------------------------------------------------</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00B0F0"/>
                </a:solidFill>
                <a:effectLst/>
                <a:uLnTx/>
                <a:uFillTx/>
                <a:latin typeface="Gill Sans MT" panose="020B0502020104020203"/>
                <a:ea typeface="+mn-ea"/>
                <a:cs typeface="+mn-cs"/>
              </a:rPr>
              <a:t>= 1.225.000 €</a:t>
            </a:r>
          </a:p>
        </p:txBody>
      </p:sp>
      <p:sp>
        <p:nvSpPr>
          <p:cNvPr id="7" name="Content Placeholder 8">
            <a:extLst>
              <a:ext uri="{FF2B5EF4-FFF2-40B4-BE49-F238E27FC236}">
                <a16:creationId xmlns:a16="http://schemas.microsoft.com/office/drawing/2014/main" id="{11ED5E67-6799-4EC8-8501-B95DBC4D2E7C}"/>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800" b="0" i="0" u="none" strike="noStrike" kern="1200" cap="none" spc="0" normalizeH="0" baseline="0" noProof="0" dirty="0">
                <a:ln>
                  <a:noFill/>
                </a:ln>
                <a:solidFill>
                  <a:srgbClr val="00B0F0"/>
                </a:solidFill>
                <a:effectLst/>
                <a:uLnTx/>
                <a:uFillTx/>
                <a:latin typeface="Gill Sans MT" panose="020B0502020104020203"/>
                <a:ea typeface="+mn-ea"/>
                <a:cs typeface="+mn-cs"/>
              </a:rPr>
              <a:t>EBIT</a:t>
            </a:r>
          </a:p>
        </p:txBody>
      </p:sp>
      <p:sp>
        <p:nvSpPr>
          <p:cNvPr id="8" name="Content Placeholder 8">
            <a:extLst>
              <a:ext uri="{FF2B5EF4-FFF2-40B4-BE49-F238E27FC236}">
                <a16:creationId xmlns:a16="http://schemas.microsoft.com/office/drawing/2014/main" id="{5116444A-18A2-42EE-B308-CB1D246956C1}"/>
              </a:ext>
            </a:extLst>
          </p:cNvPr>
          <p:cNvSpPr txBox="1">
            <a:spLocks/>
          </p:cNvSpPr>
          <p:nvPr/>
        </p:nvSpPr>
        <p:spPr>
          <a:xfrm>
            <a:off x="6390289" y="1153135"/>
            <a:ext cx="5801710" cy="327190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2400" b="0" i="0" u="none" strike="noStrike" kern="1200" cap="none" spc="0" normalizeH="0" baseline="0" noProof="0" dirty="0">
                <a:ln>
                  <a:noFill/>
                </a:ln>
                <a:solidFill>
                  <a:srgbClr val="FFFFFF"/>
                </a:solidFill>
                <a:effectLst/>
                <a:uLnTx/>
                <a:uFillTx/>
                <a:latin typeface="Gill Sans MT" panose="020B0502020104020203"/>
                <a:ea typeface="+mn-ea"/>
                <a:cs typeface="+mn-cs"/>
              </a:rPr>
              <a:t> </a:t>
            </a:r>
            <a:r>
              <a:rPr kumimoji="0" lang="de-DE" sz="3200" b="0" i="0" u="none" strike="noStrike" kern="1200" cap="none" spc="0" normalizeH="0" baseline="0" noProof="0" dirty="0">
                <a:ln>
                  <a:noFill/>
                </a:ln>
                <a:solidFill>
                  <a:srgbClr val="FFFFFF"/>
                </a:solidFill>
                <a:effectLst/>
                <a:uLnTx/>
                <a:uFillTx/>
                <a:latin typeface="Gill Sans MT" panose="020B0502020104020203"/>
                <a:ea typeface="+mn-ea"/>
                <a:cs typeface="+mn-cs"/>
              </a:rPr>
              <a:t>1.100.000 €      Jahresüberschuss</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200" b="0" i="0" u="none" strike="noStrike" kern="1200" cap="none" spc="0" normalizeH="0" baseline="0" noProof="0" dirty="0">
                <a:ln>
                  <a:noFill/>
                </a:ln>
                <a:solidFill>
                  <a:srgbClr val="FFFFFF"/>
                </a:solidFill>
                <a:effectLst/>
                <a:uLnTx/>
                <a:uFillTx/>
                <a:latin typeface="Gill Sans MT" panose="020B0502020104020203"/>
                <a:ea typeface="+mn-ea"/>
                <a:cs typeface="+mn-cs"/>
              </a:rPr>
              <a:t>+ 120.000 €          Ertragssteuern</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3200" b="0" i="0" u="none" strike="noStrike" kern="1200" cap="none" spc="0" normalizeH="0" baseline="0" noProof="0" dirty="0">
                <a:ln>
                  <a:noFill/>
                </a:ln>
                <a:solidFill>
                  <a:srgbClr val="FFFFFF"/>
                </a:solidFill>
                <a:effectLst/>
                <a:uLnTx/>
                <a:uFillTx/>
                <a:latin typeface="Gill Sans MT" panose="020B0502020104020203"/>
                <a:ea typeface="+mn-ea"/>
                <a:cs typeface="+mn-cs"/>
              </a:rPr>
              <a:t>+     5.000 €             Zinsaufwand</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2400" b="0" i="0" u="none" strike="noStrike" kern="1200" cap="none" spc="0" normalizeH="0" baseline="0" noProof="0" dirty="0">
                <a:ln>
                  <a:noFill/>
                </a:ln>
                <a:solidFill>
                  <a:srgbClr val="FFFFFF"/>
                </a:solidFill>
                <a:effectLst/>
                <a:uLnTx/>
                <a:uFillTx/>
                <a:latin typeface="Gill Sans MT" panose="020B0502020104020203"/>
                <a:ea typeface="+mn-ea"/>
                <a:cs typeface="+mn-cs"/>
              </a:rPr>
              <a:t>---------------------------------------------------------</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r>
              <a:rPr kumimoji="0" lang="de-DE" sz="4400" b="0" i="0" u="none" strike="noStrike" kern="1200" cap="none" spc="0" normalizeH="0" baseline="0" noProof="0" dirty="0">
                <a:ln>
                  <a:noFill/>
                </a:ln>
                <a:solidFill>
                  <a:srgbClr val="00B0F0"/>
                </a:solidFill>
                <a:effectLst/>
                <a:uLnTx/>
                <a:uFillTx/>
                <a:latin typeface="Gill Sans MT" panose="020B0502020104020203"/>
                <a:ea typeface="+mn-ea"/>
                <a:cs typeface="+mn-cs"/>
              </a:rPr>
              <a:t>= 1.225.000 €</a:t>
            </a:r>
          </a:p>
          <a:p>
            <a:pPr marL="0" marR="0" lvl="0" indent="0" algn="l" defTabSz="914400" rtl="0" eaLnBrk="1" fontAlgn="auto" latinLnBrk="0" hangingPunct="1">
              <a:lnSpc>
                <a:spcPct val="100000"/>
              </a:lnSpc>
              <a:spcBef>
                <a:spcPts val="1000"/>
              </a:spcBef>
              <a:spcAft>
                <a:spcPts val="0"/>
              </a:spcAft>
              <a:buClr>
                <a:srgbClr val="9BAFB5"/>
              </a:buClr>
              <a:buSzTx/>
              <a:buFont typeface="Arial" panose="020B0604020202020204" pitchFamily="34" charset="0"/>
              <a:buNone/>
              <a:tabLst/>
              <a:defRPr/>
            </a:pPr>
            <a:endParaRPr kumimoji="0" lang="de-DE" sz="4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73529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7402749" cy="707886"/>
          </a:xfrm>
          <a:prstGeom prst="rect">
            <a:avLst/>
          </a:prstGeom>
          <a:noFill/>
        </p:spPr>
        <p:txBody>
          <a:bodyPr wrap="square" rtlCol="0">
            <a:spAutoFit/>
          </a:bodyPr>
          <a:lstStyle/>
          <a:p>
            <a:r>
              <a:rPr lang="de-AT" sz="4000" dirty="0">
                <a:solidFill>
                  <a:schemeClr val="bg1"/>
                </a:solidFill>
              </a:rPr>
              <a:t>Quellen </a:t>
            </a:r>
          </a:p>
        </p:txBody>
      </p:sp>
      <p:sp>
        <p:nvSpPr>
          <p:cNvPr id="4" name="Textfeld 3">
            <a:extLst>
              <a:ext uri="{FF2B5EF4-FFF2-40B4-BE49-F238E27FC236}">
                <a16:creationId xmlns:a16="http://schemas.microsoft.com/office/drawing/2014/main" id="{4AFCA2CE-E68A-4E9D-9915-E4E8ADE04C7A}"/>
              </a:ext>
            </a:extLst>
          </p:cNvPr>
          <p:cNvSpPr txBox="1"/>
          <p:nvPr/>
        </p:nvSpPr>
        <p:spPr>
          <a:xfrm>
            <a:off x="1274323" y="1429966"/>
            <a:ext cx="9643354" cy="4524315"/>
          </a:xfrm>
          <a:prstGeom prst="rect">
            <a:avLst/>
          </a:prstGeom>
          <a:noFill/>
        </p:spPr>
        <p:txBody>
          <a:bodyPr wrap="square" rtlCol="0">
            <a:spAutoFit/>
          </a:bodyPr>
          <a:lstStyle/>
          <a:p>
            <a:pPr marL="285750" indent="-285750">
              <a:buFont typeface="Arial" panose="020B0604020202020204" pitchFamily="34" charset="0"/>
              <a:buChar char="•"/>
            </a:pPr>
            <a:r>
              <a:rPr lang="de-AT" sz="2400" dirty="0">
                <a:solidFill>
                  <a:schemeClr val="bg1"/>
                </a:solidFill>
              </a:rPr>
              <a:t>Quelle: Unternehmensrechnung - Jahresabschlussanalyse und Jahresabschlusskritik - Controlling - Fallstudien, Manz Verlag</a:t>
            </a:r>
          </a:p>
          <a:p>
            <a:pPr marL="285750" indent="-285750">
              <a:buFont typeface="Arial" panose="020B0604020202020204" pitchFamily="34" charset="0"/>
              <a:buChar char="•"/>
            </a:pPr>
            <a:r>
              <a:rPr lang="de-AT" sz="2400" dirty="0">
                <a:solidFill>
                  <a:schemeClr val="bg1"/>
                </a:solidFill>
                <a:hlinkClick r:id="rId2"/>
              </a:rPr>
              <a:t>https://www.businessfragen.com</a:t>
            </a:r>
            <a:r>
              <a:rPr lang="de-AT" sz="2400" dirty="0">
                <a:solidFill>
                  <a:schemeClr val="bg1"/>
                </a:solidFill>
              </a:rPr>
              <a:t>  </a:t>
            </a:r>
          </a:p>
          <a:p>
            <a:pPr marL="285750" indent="-285750">
              <a:buFont typeface="Arial" panose="020B0604020202020204" pitchFamily="34" charset="0"/>
              <a:buChar char="•"/>
            </a:pPr>
            <a:r>
              <a:rPr lang="de-AT" sz="2400" dirty="0">
                <a:solidFill>
                  <a:schemeClr val="bg1"/>
                </a:solidFill>
                <a:hlinkClick r:id="rId3"/>
              </a:rPr>
              <a:t>https://www.wikipedia.org</a:t>
            </a:r>
            <a:r>
              <a:rPr lang="de-AT" sz="2400" dirty="0">
                <a:solidFill>
                  <a:schemeClr val="bg1"/>
                </a:solidFill>
              </a:rPr>
              <a:t>  </a:t>
            </a:r>
          </a:p>
          <a:p>
            <a:pPr marL="285750" indent="-285750">
              <a:buFont typeface="Arial" panose="020B0604020202020204" pitchFamily="34" charset="0"/>
              <a:buChar char="•"/>
            </a:pPr>
            <a:r>
              <a:rPr lang="de-AT" sz="2400" dirty="0">
                <a:solidFill>
                  <a:schemeClr val="bg1"/>
                </a:solidFill>
                <a:hlinkClick r:id="rId4"/>
              </a:rPr>
              <a:t>https://banking.raiffeisen.at/web/publicrbg/teletraderdetails?wsrp_ttroute=%2FRaiffeisenRelaunch_Staging%2Fstock%2Ffigures%2Ftts-26000027</a:t>
            </a:r>
            <a:r>
              <a:rPr lang="de-AT" sz="2400" dirty="0">
                <a:solidFill>
                  <a:schemeClr val="bg1"/>
                </a:solidFill>
              </a:rPr>
              <a:t> </a:t>
            </a:r>
          </a:p>
          <a:p>
            <a:pPr marL="285750" indent="-285750">
              <a:buFont typeface="Arial" panose="020B0604020202020204" pitchFamily="34" charset="0"/>
              <a:buChar char="•"/>
            </a:pPr>
            <a:r>
              <a:rPr lang="de-AT" sz="2400" dirty="0">
                <a:solidFill>
                  <a:schemeClr val="bg1"/>
                </a:solidFill>
                <a:hlinkClick r:id="rId5"/>
              </a:rPr>
              <a:t>https://www.lbg.at/servicecenter/rechtsformen_gr%C3%BCndung_planung_controlling_steuern_sv_pr%C3%BCfung/planung_controlling/wichtige_betriebswirtschaftliche_kennzahlen/index_ger.html</a:t>
            </a:r>
            <a:r>
              <a:rPr lang="de-AT" sz="2400" dirty="0">
                <a:solidFill>
                  <a:schemeClr val="bg1"/>
                </a:solidFill>
              </a:rPr>
              <a:t> </a:t>
            </a:r>
          </a:p>
          <a:p>
            <a:pPr marL="285750" indent="-285750">
              <a:buFont typeface="Arial" panose="020B0604020202020204" pitchFamily="34" charset="0"/>
              <a:buChar char="•"/>
            </a:pPr>
            <a:r>
              <a:rPr lang="de-AT" sz="2400" dirty="0">
                <a:solidFill>
                  <a:schemeClr val="bg1"/>
                </a:solidFill>
                <a:hlinkClick r:id="rId6"/>
              </a:rPr>
              <a:t>https://blog.de.erste-am.com/das-jahr-2019-war-und-ist-bei-technologie-aktien-ein-uebergangsjahr/</a:t>
            </a:r>
            <a:r>
              <a:rPr lang="de-AT" sz="2400" dirty="0">
                <a:solidFill>
                  <a:schemeClr val="bg1"/>
                </a:solidFill>
              </a:rPr>
              <a:t> </a:t>
            </a:r>
          </a:p>
          <a:p>
            <a:pPr marL="285750" indent="-285750">
              <a:buFont typeface="Arial" panose="020B0604020202020204" pitchFamily="34" charset="0"/>
              <a:buChar char="•"/>
            </a:pPr>
            <a:r>
              <a:rPr lang="de-AT" sz="2400" dirty="0">
                <a:solidFill>
                  <a:schemeClr val="bg1"/>
                </a:solidFill>
                <a:hlinkClick r:id="rId7"/>
              </a:rPr>
              <a:t>https://sevdesk.at/lexikon/roi-return-on-investment/</a:t>
            </a:r>
            <a:r>
              <a:rPr lang="de-AT" sz="2400" dirty="0">
                <a:solidFill>
                  <a:schemeClr val="bg1"/>
                </a:solidFill>
              </a:rPr>
              <a:t> </a:t>
            </a:r>
          </a:p>
        </p:txBody>
      </p:sp>
    </p:spTree>
    <p:extLst>
      <p:ext uri="{BB962C8B-B14F-4D97-AF65-F5344CB8AC3E}">
        <p14:creationId xmlns:p14="http://schemas.microsoft.com/office/powerpoint/2010/main" val="38882949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32CF9988-D589-4C90-9327-AEB33E19DD1C}"/>
              </a:ext>
            </a:extLst>
          </p:cNvPr>
          <p:cNvSpPr txBox="1"/>
          <p:nvPr/>
        </p:nvSpPr>
        <p:spPr>
          <a:xfrm>
            <a:off x="290003" y="3105834"/>
            <a:ext cx="11611993" cy="646331"/>
          </a:xfrm>
          <a:prstGeom prst="rect">
            <a:avLst/>
          </a:prstGeom>
          <a:noFill/>
        </p:spPr>
        <p:txBody>
          <a:bodyPr wrap="square" rtlCol="0">
            <a:spAutoFit/>
          </a:bodyPr>
          <a:lstStyle/>
          <a:p>
            <a:pPr algn="ctr"/>
            <a:r>
              <a:rPr lang="de-AT" sz="3600" dirty="0">
                <a:hlinkClick r:id="rId2"/>
              </a:rPr>
              <a:t>https://github.com/Meachtl/BWM-Kennzahlen</a:t>
            </a:r>
            <a:endParaRPr lang="de-AT" sz="3600" dirty="0">
              <a:solidFill>
                <a:schemeClr val="bg1"/>
              </a:solidFill>
            </a:endParaRPr>
          </a:p>
        </p:txBody>
      </p:sp>
    </p:spTree>
    <p:extLst>
      <p:ext uri="{BB962C8B-B14F-4D97-AF65-F5344CB8AC3E}">
        <p14:creationId xmlns:p14="http://schemas.microsoft.com/office/powerpoint/2010/main" val="1580873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67781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981E6A2-4656-4CFE-9BF4-39D81EE2C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bg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panose="020B0502020104020203"/>
              <a:ea typeface="+mn-ea"/>
              <a:cs typeface="+mn-cs"/>
            </a:endParaRPr>
          </a:p>
        </p:txBody>
      </p:sp>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804672" y="2594153"/>
            <a:ext cx="4486656" cy="1231106"/>
          </a:xfrm>
          <a:noFill/>
          <a:ln>
            <a:solidFill>
              <a:schemeClr val="tx1"/>
            </a:solidFill>
          </a:ln>
          <a:effectLst>
            <a:glow rad="152400">
              <a:schemeClr val="tx1">
                <a:alpha val="13000"/>
              </a:schemeClr>
            </a:glow>
          </a:effectLst>
        </p:spPr>
        <p:txBody>
          <a:bodyPr>
            <a:normAutofit/>
          </a:bodyPr>
          <a:lstStyle/>
          <a:p>
            <a:r>
              <a:rPr lang="en-US" sz="3000" dirty="0">
                <a:solidFill>
                  <a:schemeClr val="tx1"/>
                </a:solidFill>
              </a:rPr>
              <a:t>ROI &amp; EBIT</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04672" y="3981815"/>
            <a:ext cx="4486656" cy="702702"/>
          </a:xfrm>
        </p:spPr>
        <p:txBody>
          <a:bodyPr>
            <a:normAutofit/>
          </a:bodyPr>
          <a:lstStyle/>
          <a:p>
            <a:r>
              <a:rPr lang="en-US" sz="1800" dirty="0">
                <a:solidFill>
                  <a:schemeClr val="tx1"/>
                </a:solidFill>
              </a:rPr>
              <a:t>By </a:t>
            </a:r>
            <a:r>
              <a:rPr lang="en-US" sz="1800" dirty="0" err="1">
                <a:solidFill>
                  <a:schemeClr val="tx1"/>
                </a:solidFill>
              </a:rPr>
              <a:t>Hlavacek</a:t>
            </a:r>
            <a:r>
              <a:rPr lang="en-US" sz="1800" dirty="0">
                <a:solidFill>
                  <a:schemeClr val="tx1"/>
                </a:solidFill>
              </a:rPr>
              <a:t> &amp; </a:t>
            </a:r>
            <a:r>
              <a:rPr lang="en-US" sz="1800" dirty="0" err="1">
                <a:solidFill>
                  <a:schemeClr val="tx1"/>
                </a:solidFill>
              </a:rPr>
              <a:t>Pechak</a:t>
            </a:r>
            <a:endParaRPr lang="en-US" sz="1800" dirty="0">
              <a:solidFill>
                <a:schemeClr val="tx1"/>
              </a:solidFill>
            </a:endParaRPr>
          </a:p>
        </p:txBody>
      </p:sp>
      <p:pic>
        <p:nvPicPr>
          <p:cNvPr id="5" name="Picture 4" descr="Finance trade numbers">
            <a:extLst>
              <a:ext uri="{FF2B5EF4-FFF2-40B4-BE49-F238E27FC236}">
                <a16:creationId xmlns:a16="http://schemas.microsoft.com/office/drawing/2014/main" id="{112B9624-F8A1-4831-AE43-1D9E266CFF3E}"/>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b="-1"/>
          <a:stretch/>
        </p:blipFill>
        <p:spPr>
          <a:xfrm>
            <a:off x="6096000" y="10"/>
            <a:ext cx="6095999" cy="6857990"/>
          </a:xfrm>
          <a:prstGeom prst="rect">
            <a:avLst/>
          </a:prstGeom>
        </p:spPr>
      </p:pic>
    </p:spTree>
    <p:extLst>
      <p:ext uri="{BB962C8B-B14F-4D97-AF65-F5344CB8AC3E}">
        <p14:creationId xmlns:p14="http://schemas.microsoft.com/office/powerpoint/2010/main" val="1297870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9">
            <a:extLst>
              <a:ext uri="{FF2B5EF4-FFF2-40B4-BE49-F238E27FC236}">
                <a16:creationId xmlns:a16="http://schemas.microsoft.com/office/drawing/2014/main" id="{19A602AF-327D-47C1-AB26-E704AF949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11">
            <a:extLst>
              <a:ext uri="{FF2B5EF4-FFF2-40B4-BE49-F238E27FC236}">
                <a16:creationId xmlns:a16="http://schemas.microsoft.com/office/drawing/2014/main" id="{5ADA6B54-2851-4CA9-BB32-0D206CAA3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6A76B53C-6F51-41F8-BA24-7285A4EC5C4B}"/>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11" name="Picture 3" descr="Finance trade numbers">
            <a:extLst>
              <a:ext uri="{FF2B5EF4-FFF2-40B4-BE49-F238E27FC236}">
                <a16:creationId xmlns:a16="http://schemas.microsoft.com/office/drawing/2014/main" id="{079BBF06-5858-4350-9B4F-D30D8AE05A9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12" name="Content Placeholder 8">
            <a:extLst>
              <a:ext uri="{FF2B5EF4-FFF2-40B4-BE49-F238E27FC236}">
                <a16:creationId xmlns:a16="http://schemas.microsoft.com/office/drawing/2014/main" id="{0E71D9EC-158B-433F-B24D-A7807ACA01A0}"/>
              </a:ext>
            </a:extLst>
          </p:cNvPr>
          <p:cNvSpPr txBox="1">
            <a:spLocks/>
          </p:cNvSpPr>
          <p:nvPr/>
        </p:nvSpPr>
        <p:spPr>
          <a:xfrm>
            <a:off x="1591760" y="1746000"/>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r>
              <a:rPr lang="de-DE" sz="4800" dirty="0">
                <a:solidFill>
                  <a:schemeClr val="bg1"/>
                </a:solidFill>
              </a:rPr>
              <a:t>Entscheidung</a:t>
            </a:r>
          </a:p>
          <a:p>
            <a:r>
              <a:rPr lang="de-DE" sz="4800" dirty="0">
                <a:solidFill>
                  <a:schemeClr val="bg1"/>
                </a:solidFill>
              </a:rPr>
              <a:t>Kontrolle</a:t>
            </a:r>
            <a:endParaRPr lang="de-AT" sz="4800" dirty="0">
              <a:solidFill>
                <a:schemeClr val="bg1"/>
              </a:solidFill>
            </a:endParaRPr>
          </a:p>
          <a:p>
            <a:r>
              <a:rPr lang="de-DE" sz="4800" dirty="0">
                <a:solidFill>
                  <a:schemeClr val="bg1"/>
                </a:solidFill>
              </a:rPr>
              <a:t>Koordination</a:t>
            </a:r>
          </a:p>
          <a:p>
            <a:r>
              <a:rPr lang="de-DE" sz="4800" dirty="0">
                <a:solidFill>
                  <a:schemeClr val="bg1"/>
                </a:solidFill>
              </a:rPr>
              <a:t>Verhaltenssteuerung</a:t>
            </a:r>
          </a:p>
          <a:p>
            <a:r>
              <a:rPr lang="de-DE" sz="4800" dirty="0">
                <a:solidFill>
                  <a:schemeClr val="bg1"/>
                </a:solidFill>
              </a:rPr>
              <a:t>Vision &amp; Strategie</a:t>
            </a:r>
          </a:p>
        </p:txBody>
      </p:sp>
      <p:sp>
        <p:nvSpPr>
          <p:cNvPr id="13" name="Content Placeholder 8">
            <a:extLst>
              <a:ext uri="{FF2B5EF4-FFF2-40B4-BE49-F238E27FC236}">
                <a16:creationId xmlns:a16="http://schemas.microsoft.com/office/drawing/2014/main" id="{20A75588-284E-420E-B102-6B66DFC07744}"/>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Funktionen</a:t>
            </a:r>
          </a:p>
        </p:txBody>
      </p:sp>
    </p:spTree>
    <p:extLst>
      <p:ext uri="{BB962C8B-B14F-4D97-AF65-F5344CB8AC3E}">
        <p14:creationId xmlns:p14="http://schemas.microsoft.com/office/powerpoint/2010/main" val="132322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6F5BE74E-7318-48A9-BDB0-FEF0CC8EFF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51151499-89A4-4B67-84D3-E6DC016737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1EB5289C-8A52-4736-AD7F-56B86D8796E1}"/>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0D47A5DE-6CF3-4A83-9B9D-E6900BA243A7}"/>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89E5F45B-1B7F-4DD0-989F-5B7DBC27E35C}"/>
              </a:ext>
            </a:extLst>
          </p:cNvPr>
          <p:cNvSpPr txBox="1">
            <a:spLocks/>
          </p:cNvSpPr>
          <p:nvPr/>
        </p:nvSpPr>
        <p:spPr>
          <a:xfrm>
            <a:off x="1591760" y="1746000"/>
            <a:ext cx="1060024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Font typeface="Arial" panose="020B0604020202020204" pitchFamily="34" charset="0"/>
              <a:buNone/>
            </a:pPr>
            <a:r>
              <a:rPr lang="de-DE" sz="3600" dirty="0">
                <a:solidFill>
                  <a:schemeClr val="bg1"/>
                </a:solidFill>
              </a:rPr>
              <a:t>Finanzielle Stabilität</a:t>
            </a:r>
          </a:p>
          <a:p>
            <a:pPr lvl="1"/>
            <a:r>
              <a:rPr lang="de-DE" sz="2800" dirty="0">
                <a:solidFill>
                  <a:schemeClr val="bg1"/>
                </a:solidFill>
              </a:rPr>
              <a:t>Wie stabil ist das Unternehmen finanziert</a:t>
            </a:r>
          </a:p>
          <a:p>
            <a:pPr marL="228600" lvl="1" indent="0">
              <a:buFont typeface="Arial" panose="020B0604020202020204" pitchFamily="34" charset="0"/>
              <a:buNone/>
            </a:pPr>
            <a:endParaRPr lang="de-DE" sz="2800" dirty="0">
              <a:solidFill>
                <a:schemeClr val="bg1"/>
              </a:solidFill>
            </a:endParaRPr>
          </a:p>
          <a:p>
            <a:pPr marL="0" indent="0">
              <a:buFont typeface="Arial" panose="020B0604020202020204" pitchFamily="34" charset="0"/>
              <a:buNone/>
            </a:pPr>
            <a:r>
              <a:rPr lang="de-DE" sz="3600" dirty="0">
                <a:solidFill>
                  <a:schemeClr val="bg1"/>
                </a:solidFill>
              </a:rPr>
              <a:t>Ertragslage</a:t>
            </a:r>
          </a:p>
          <a:p>
            <a:pPr lvl="1"/>
            <a:r>
              <a:rPr lang="de-AT" sz="2800" dirty="0">
                <a:solidFill>
                  <a:schemeClr val="bg1"/>
                </a:solidFill>
              </a:rPr>
              <a:t>Wie das Unternehmen mit den verfügbaren Mittel arbeitet</a:t>
            </a:r>
          </a:p>
        </p:txBody>
      </p:sp>
      <p:sp>
        <p:nvSpPr>
          <p:cNvPr id="7" name="Content Placeholder 8">
            <a:extLst>
              <a:ext uri="{FF2B5EF4-FFF2-40B4-BE49-F238E27FC236}">
                <a16:creationId xmlns:a16="http://schemas.microsoft.com/office/drawing/2014/main" id="{DA5819D3-6D17-4E5E-9BFE-076B23FDBA1C}"/>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Kennzahlenbereiche</a:t>
            </a:r>
          </a:p>
        </p:txBody>
      </p:sp>
    </p:spTree>
    <p:extLst>
      <p:ext uri="{BB962C8B-B14F-4D97-AF65-F5344CB8AC3E}">
        <p14:creationId xmlns:p14="http://schemas.microsoft.com/office/powerpoint/2010/main" val="3967613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 name="Rectangle 9">
            <a:extLst>
              <a:ext uri="{FF2B5EF4-FFF2-40B4-BE49-F238E27FC236}">
                <a16:creationId xmlns:a16="http://schemas.microsoft.com/office/drawing/2014/main" id="{D30070D3-934B-496B-BD21-E23B6F93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11">
            <a:extLst>
              <a:ext uri="{FF2B5EF4-FFF2-40B4-BE49-F238E27FC236}">
                <a16:creationId xmlns:a16="http://schemas.microsoft.com/office/drawing/2014/main" id="{270B0E9A-054D-4E06-B473-525627E47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1">
              <a:lumMod val="95000"/>
              <a:lumOff val="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72ABE763-BB1F-4D1E-B765-FD66C010FEBC}"/>
              </a:ext>
            </a:extLst>
          </p:cNvPr>
          <p:cNvSpPr txBox="1">
            <a:spLocks/>
          </p:cNvSpPr>
          <p:nvPr/>
        </p:nvSpPr>
        <p:spPr>
          <a:xfrm>
            <a:off x="64981" y="178408"/>
            <a:ext cx="3554665" cy="747897"/>
          </a:xfrm>
          <a:prstGeom prst="rect">
            <a:avLst/>
          </a:prstGeom>
          <a:noFill/>
          <a:ln>
            <a:solidFill>
              <a:schemeClr val="bg1"/>
            </a:solidFill>
          </a:ln>
          <a:effectLst>
            <a:glow rad="152400">
              <a:schemeClr val="bg1">
                <a:alpha val="13000"/>
              </a:schemeClr>
            </a:glow>
          </a:effectLst>
        </p:spPr>
        <p:txBody>
          <a:bodyPr wrap="square">
            <a:normAutofit fontScale="975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a:solidFill>
                  <a:schemeClr val="bg1"/>
                </a:solidFill>
              </a:rPr>
              <a:t>Eigenschaften</a:t>
            </a:r>
            <a:endParaRPr lang="en-US" dirty="0">
              <a:solidFill>
                <a:schemeClr val="bg1"/>
              </a:solidFill>
            </a:endParaRPr>
          </a:p>
        </p:txBody>
      </p:sp>
      <p:pic>
        <p:nvPicPr>
          <p:cNvPr id="5" name="Picture 3" descr="Finance trade numbers">
            <a:extLst>
              <a:ext uri="{FF2B5EF4-FFF2-40B4-BE49-F238E27FC236}">
                <a16:creationId xmlns:a16="http://schemas.microsoft.com/office/drawing/2014/main" id="{7B5472EC-AE10-46D7-8D66-D07C48992536}"/>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1" y="0"/>
            <a:ext cx="12193694" cy="6858000"/>
          </a:xfrm>
          <a:prstGeom prst="rect">
            <a:avLst/>
          </a:prstGeom>
        </p:spPr>
      </p:pic>
      <p:sp>
        <p:nvSpPr>
          <p:cNvPr id="6" name="Content Placeholder 8">
            <a:extLst>
              <a:ext uri="{FF2B5EF4-FFF2-40B4-BE49-F238E27FC236}">
                <a16:creationId xmlns:a16="http://schemas.microsoft.com/office/drawing/2014/main" id="{3FDB6C4B-6835-4050-A413-8615A6B96236}"/>
              </a:ext>
            </a:extLst>
          </p:cNvPr>
          <p:cNvSpPr txBox="1">
            <a:spLocks/>
          </p:cNvSpPr>
          <p:nvPr/>
        </p:nvSpPr>
        <p:spPr>
          <a:xfrm>
            <a:off x="1591200" y="1746000"/>
            <a:ext cx="10602000" cy="4291598"/>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3600" dirty="0">
                <a:solidFill>
                  <a:schemeClr val="bg1"/>
                </a:solidFill>
              </a:rPr>
              <a:t>Vermögens &amp; Kapitalstruktur</a:t>
            </a:r>
          </a:p>
          <a:p>
            <a:pPr lvl="1"/>
            <a:r>
              <a:rPr lang="de-DE" sz="2800" dirty="0">
                <a:solidFill>
                  <a:schemeClr val="bg1"/>
                </a:solidFill>
              </a:rPr>
              <a:t>Anlagenintensität</a:t>
            </a:r>
            <a:endParaRPr lang="en-GB" sz="2800" dirty="0">
              <a:solidFill>
                <a:schemeClr val="bg1"/>
              </a:solidFill>
            </a:endParaRPr>
          </a:p>
          <a:p>
            <a:pPr lvl="1"/>
            <a:r>
              <a:rPr lang="de-DE" sz="2800" dirty="0">
                <a:solidFill>
                  <a:schemeClr val="bg1"/>
                </a:solidFill>
              </a:rPr>
              <a:t>Umlaufintensität</a:t>
            </a:r>
            <a:endParaRPr lang="en-GB" sz="2800" dirty="0">
              <a:solidFill>
                <a:schemeClr val="bg1"/>
              </a:solidFill>
            </a:endParaRPr>
          </a:p>
          <a:p>
            <a:pPr lvl="1"/>
            <a:r>
              <a:rPr lang="de-DE" sz="2800" dirty="0">
                <a:solidFill>
                  <a:schemeClr val="bg1"/>
                </a:solidFill>
              </a:rPr>
              <a:t>Eigenkapitalquote</a:t>
            </a:r>
            <a:endParaRPr lang="en-GB" sz="2800" dirty="0">
              <a:solidFill>
                <a:schemeClr val="bg1"/>
              </a:solidFill>
            </a:endParaRPr>
          </a:p>
          <a:p>
            <a:pPr lvl="1"/>
            <a:r>
              <a:rPr lang="de-DE" sz="2800" dirty="0">
                <a:solidFill>
                  <a:schemeClr val="bg1"/>
                </a:solidFill>
              </a:rPr>
              <a:t>Verschuldungsgrad</a:t>
            </a:r>
            <a:endParaRPr lang="en-GB" sz="2800" dirty="0">
              <a:solidFill>
                <a:schemeClr val="bg1"/>
              </a:solidFill>
            </a:endParaRPr>
          </a:p>
        </p:txBody>
      </p:sp>
      <p:sp>
        <p:nvSpPr>
          <p:cNvPr id="7" name="Content Placeholder 8">
            <a:extLst>
              <a:ext uri="{FF2B5EF4-FFF2-40B4-BE49-F238E27FC236}">
                <a16:creationId xmlns:a16="http://schemas.microsoft.com/office/drawing/2014/main" id="{96AF507F-D0C4-4B84-8EFC-5751B6D41B79}"/>
              </a:ext>
            </a:extLst>
          </p:cNvPr>
          <p:cNvSpPr txBox="1">
            <a:spLocks/>
          </p:cNvSpPr>
          <p:nvPr/>
        </p:nvSpPr>
        <p:spPr>
          <a:xfrm>
            <a:off x="-1696" y="0"/>
            <a:ext cx="12193696" cy="926305"/>
          </a:xfrm>
          <a:prstGeom prst="rect">
            <a:avLst/>
          </a:prstGeom>
          <a:solidFill>
            <a:schemeClr val="tx1">
              <a:alpha val="70000"/>
            </a:schemeClr>
          </a:solidFill>
        </p:spPr>
        <p:style>
          <a:lnRef idx="0">
            <a:schemeClr val="dk1">
              <a:hueOff val="0"/>
              <a:satOff val="0"/>
              <a:lumOff val="0"/>
              <a:alphaOff val="0"/>
            </a:schemeClr>
          </a:lnRef>
          <a:fillRef idx="1">
            <a:scrgbClr r="0" g="0" b="0"/>
          </a:fillRef>
          <a:effectRef idx="2">
            <a:schemeClr val="bg1">
              <a:lumMod val="95000"/>
              <a:hueOff val="0"/>
              <a:satOff val="0"/>
              <a:lumOff val="0"/>
              <a:alphaOff val="0"/>
            </a:schemeClr>
          </a:effectRef>
          <a:fontRef idx="minor">
            <a:schemeClr val="dk1">
              <a:hueOff val="0"/>
              <a:satOff val="0"/>
              <a:lumOff val="0"/>
              <a:alphaOff val="0"/>
            </a:schemeClr>
          </a:fontRef>
        </p:style>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dk1">
                    <a:hueOff val="0"/>
                    <a:satOff val="0"/>
                    <a:lumOff val="0"/>
                    <a:alphaOff val="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dk1">
                    <a:hueOff val="0"/>
                    <a:satOff val="0"/>
                    <a:lumOff val="0"/>
                    <a:alphaOff val="0"/>
                  </a:schemeClr>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dk1">
                    <a:hueOff val="0"/>
                    <a:satOff val="0"/>
                    <a:lumOff val="0"/>
                    <a:alphaOff val="0"/>
                  </a:schemeClr>
                </a:solidFill>
                <a:latin typeface="+mn-lt"/>
                <a:ea typeface="+mn-ea"/>
                <a:cs typeface="+mn-cs"/>
              </a:defRPr>
            </a:lvl9pPr>
          </a:lstStyle>
          <a:p>
            <a:pPr marL="0" indent="0">
              <a:buNone/>
            </a:pPr>
            <a:r>
              <a:rPr lang="de-DE" sz="4800" dirty="0">
                <a:solidFill>
                  <a:srgbClr val="00B0F0"/>
                </a:solidFill>
              </a:rPr>
              <a:t>Finanzielle Stabilität</a:t>
            </a:r>
          </a:p>
        </p:txBody>
      </p:sp>
    </p:spTree>
    <p:extLst>
      <p:ext uri="{BB962C8B-B14F-4D97-AF65-F5344CB8AC3E}">
        <p14:creationId xmlns:p14="http://schemas.microsoft.com/office/powerpoint/2010/main" val="3869032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Anlagenintensität | Umlaufintensität</a:t>
            </a:r>
          </a:p>
        </p:txBody>
      </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37DCE5E9-37B8-4166-8361-EFCC7CAB32D1}"/>
                  </a:ext>
                </a:extLst>
              </p:cNvPr>
              <p:cNvSpPr txBox="1"/>
              <p:nvPr/>
            </p:nvSpPr>
            <p:spPr>
              <a:xfrm>
                <a:off x="1274320" y="5751836"/>
                <a:ext cx="4821679" cy="701410"/>
              </a:xfrm>
              <a:prstGeom prst="rect">
                <a:avLst/>
              </a:prstGeom>
              <a:solidFill>
                <a:srgbClr val="00B05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𝐴𝑛𝑙𝑎𝑔𝑒𝑣𝑒𝑟𝑚</m:t>
                          </m:r>
                          <m:r>
                            <a:rPr lang="en-GB" sz="2400" b="0" i="1" smtClean="0">
                              <a:solidFill>
                                <a:schemeClr val="bg1"/>
                              </a:solidFill>
                              <a:latin typeface="Cambria Math" panose="02040503050406030204" pitchFamily="18" charset="0"/>
                            </a:rPr>
                            <m:t>ö</m:t>
                          </m:r>
                          <m:r>
                            <a:rPr lang="en-GB" sz="2400" b="0" i="1" smtClean="0">
                              <a:solidFill>
                                <a:schemeClr val="bg1"/>
                              </a:solidFill>
                              <a:latin typeface="Cambria Math" panose="02040503050406030204" pitchFamily="18" charset="0"/>
                            </a:rPr>
                            <m:t>𝑔𝑒𝑛</m:t>
                          </m:r>
                        </m:num>
                        <m:den>
                          <m:r>
                            <a:rPr lang="en-GB" sz="2400" b="0" i="1" smtClean="0">
                              <a:solidFill>
                                <a:schemeClr val="bg1"/>
                              </a:solidFill>
                              <a:latin typeface="Cambria Math" panose="02040503050406030204" pitchFamily="18" charset="0"/>
                            </a:rPr>
                            <m:t>𝐵𝑖𝑙𝑎𝑛𝑧𝑠𝑢𝑚𝑚𝑒</m:t>
                          </m:r>
                        </m:den>
                      </m:f>
                      <m:r>
                        <a:rPr lang="en-GB" sz="2400" b="0" i="1" smtClean="0">
                          <a:solidFill>
                            <a:schemeClr val="bg1"/>
                          </a:solidFill>
                          <a:latin typeface="Cambria Math" panose="02040503050406030204" pitchFamily="18" charset="0"/>
                        </a:rPr>
                        <m:t>∗100=28,1%</m:t>
                      </m:r>
                    </m:oMath>
                  </m:oMathPara>
                </a14:m>
                <a:endParaRPr lang="de-AT" sz="2400" dirty="0">
                  <a:solidFill>
                    <a:schemeClr val="bg1"/>
                  </a:solidFill>
                </a:endParaRPr>
              </a:p>
            </p:txBody>
          </p:sp>
        </mc:Choice>
        <mc:Fallback xmlns="">
          <p:sp>
            <p:nvSpPr>
              <p:cNvPr id="8" name="Textfeld 7">
                <a:extLst>
                  <a:ext uri="{FF2B5EF4-FFF2-40B4-BE49-F238E27FC236}">
                    <a16:creationId xmlns:a16="http://schemas.microsoft.com/office/drawing/2014/main" id="{37DCE5E9-37B8-4166-8361-EFCC7CAB32D1}"/>
                  </a:ext>
                </a:extLst>
              </p:cNvPr>
              <p:cNvSpPr txBox="1">
                <a:spLocks noRot="1" noChangeAspect="1" noMove="1" noResize="1" noEditPoints="1" noAdjustHandles="1" noChangeArrowheads="1" noChangeShapeType="1" noTextEdit="1"/>
              </p:cNvSpPr>
              <p:nvPr/>
            </p:nvSpPr>
            <p:spPr>
              <a:xfrm>
                <a:off x="1274320" y="5751836"/>
                <a:ext cx="4821679" cy="701410"/>
              </a:xfrm>
              <a:prstGeom prst="rect">
                <a:avLst/>
              </a:prstGeo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75F98BB5-81A3-4C12-A35E-16321FCA7777}"/>
                  </a:ext>
                </a:extLst>
              </p:cNvPr>
              <p:cNvSpPr txBox="1"/>
              <p:nvPr/>
            </p:nvSpPr>
            <p:spPr>
              <a:xfrm>
                <a:off x="6095999" y="5752862"/>
                <a:ext cx="4821682" cy="702308"/>
              </a:xfrm>
              <a:prstGeom prst="rect">
                <a:avLst/>
              </a:prstGeom>
              <a:solidFill>
                <a:srgbClr val="0070C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𝑈𝑚𝑙𝑎𝑢𝑓𝑣𝑒𝑟𝑚</m:t>
                          </m:r>
                          <m:r>
                            <a:rPr lang="en-GB" sz="2400" b="0" i="1" smtClean="0">
                              <a:solidFill>
                                <a:schemeClr val="bg1"/>
                              </a:solidFill>
                              <a:latin typeface="Cambria Math" panose="02040503050406030204" pitchFamily="18" charset="0"/>
                            </a:rPr>
                            <m:t>ö</m:t>
                          </m:r>
                          <m:r>
                            <a:rPr lang="en-GB" sz="2400" b="0" i="1" smtClean="0">
                              <a:solidFill>
                                <a:schemeClr val="bg1"/>
                              </a:solidFill>
                              <a:latin typeface="Cambria Math" panose="02040503050406030204" pitchFamily="18" charset="0"/>
                            </a:rPr>
                            <m:t>𝑔𝑒𝑛</m:t>
                          </m:r>
                        </m:num>
                        <m:den>
                          <m:r>
                            <a:rPr lang="en-GB" sz="2400" b="0" i="1" smtClean="0">
                              <a:solidFill>
                                <a:schemeClr val="bg1"/>
                              </a:solidFill>
                              <a:latin typeface="Cambria Math" panose="02040503050406030204" pitchFamily="18" charset="0"/>
                            </a:rPr>
                            <m:t>𝐵𝑖𝑙𝑎𝑛𝑧𝑠𝑢𝑚𝑚𝑒</m:t>
                          </m:r>
                        </m:den>
                      </m:f>
                      <m:r>
                        <a:rPr lang="en-GB" sz="2400" b="0" i="1" smtClean="0">
                          <a:solidFill>
                            <a:schemeClr val="bg1"/>
                          </a:solidFill>
                          <a:latin typeface="Cambria Math" panose="02040503050406030204" pitchFamily="18" charset="0"/>
                        </a:rPr>
                        <m:t>∗100=71,9%</m:t>
                      </m:r>
                    </m:oMath>
                  </m:oMathPara>
                </a14:m>
                <a:endParaRPr lang="de-AT" sz="2400" dirty="0">
                  <a:solidFill>
                    <a:schemeClr val="bg1"/>
                  </a:solidFill>
                </a:endParaRPr>
              </a:p>
            </p:txBody>
          </p:sp>
        </mc:Choice>
        <mc:Fallback xmlns="">
          <p:sp>
            <p:nvSpPr>
              <p:cNvPr id="10" name="Textfeld 9">
                <a:extLst>
                  <a:ext uri="{FF2B5EF4-FFF2-40B4-BE49-F238E27FC236}">
                    <a16:creationId xmlns:a16="http://schemas.microsoft.com/office/drawing/2014/main" id="{75F98BB5-81A3-4C12-A35E-16321FCA7777}"/>
                  </a:ext>
                </a:extLst>
              </p:cNvPr>
              <p:cNvSpPr txBox="1">
                <a:spLocks noRot="1" noChangeAspect="1" noMove="1" noResize="1" noEditPoints="1" noAdjustHandles="1" noChangeArrowheads="1" noChangeShapeType="1" noTextEdit="1"/>
              </p:cNvSpPr>
              <p:nvPr/>
            </p:nvSpPr>
            <p:spPr>
              <a:xfrm>
                <a:off x="6095999" y="5752862"/>
                <a:ext cx="4821682" cy="702308"/>
              </a:xfrm>
              <a:prstGeom prst="rect">
                <a:avLst/>
              </a:prstGeom>
              <a:blipFill>
                <a:blip r:embed="rId4"/>
                <a:stretch>
                  <a:fillRect/>
                </a:stretch>
              </a:blipFill>
            </p:spPr>
            <p:txBody>
              <a:bodyPr/>
              <a:lstStyle/>
              <a:p>
                <a:r>
                  <a:rPr lang="de-AT">
                    <a:noFill/>
                  </a:rPr>
                  <a:t> </a:t>
                </a:r>
              </a:p>
            </p:txBody>
          </p:sp>
        </mc:Fallback>
      </mc:AlternateContent>
      <p:pic>
        <p:nvPicPr>
          <p:cNvPr id="5" name="Grafik 4">
            <a:extLst>
              <a:ext uri="{FF2B5EF4-FFF2-40B4-BE49-F238E27FC236}">
                <a16:creationId xmlns:a16="http://schemas.microsoft.com/office/drawing/2014/main" id="{63FC0E84-1581-414D-B1DB-C1117DF3E412}"/>
              </a:ext>
            </a:extLst>
          </p:cNvPr>
          <p:cNvPicPr>
            <a:picLocks noChangeAspect="1"/>
          </p:cNvPicPr>
          <p:nvPr/>
        </p:nvPicPr>
        <p:blipFill>
          <a:blip r:embed="rId5"/>
          <a:stretch>
            <a:fillRect/>
          </a:stretch>
        </p:blipFill>
        <p:spPr>
          <a:xfrm>
            <a:off x="1274320" y="1334917"/>
            <a:ext cx="8658846" cy="3882011"/>
          </a:xfrm>
          <a:prstGeom prst="rect">
            <a:avLst/>
          </a:prstGeom>
        </p:spPr>
      </p:pic>
    </p:spTree>
    <p:extLst>
      <p:ext uri="{BB962C8B-B14F-4D97-AF65-F5344CB8AC3E}">
        <p14:creationId xmlns:p14="http://schemas.microsoft.com/office/powerpoint/2010/main" val="393168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cxnSp>
        <p:nvCxnSpPr>
          <p:cNvPr id="3" name="Gerader Verbinder 2">
            <a:extLst>
              <a:ext uri="{FF2B5EF4-FFF2-40B4-BE49-F238E27FC236}">
                <a16:creationId xmlns:a16="http://schemas.microsoft.com/office/drawing/2014/main" id="{761B5283-BF06-4D2E-BB29-31CBEA529E60}"/>
              </a:ext>
            </a:extLst>
          </p:cNvPr>
          <p:cNvCxnSpPr>
            <a:cxnSpLocks/>
          </p:cNvCxnSpPr>
          <p:nvPr/>
        </p:nvCxnSpPr>
        <p:spPr>
          <a:xfrm>
            <a:off x="1274323" y="1215953"/>
            <a:ext cx="9643354" cy="0"/>
          </a:xfrm>
          <a:prstGeom prst="line">
            <a:avLst/>
          </a:prstGeom>
          <a:ln w="19050">
            <a:solidFill>
              <a:srgbClr val="0052C8"/>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009D6097-CE57-4C1B-9218-5B62B542F2CF}"/>
              </a:ext>
            </a:extLst>
          </p:cNvPr>
          <p:cNvSpPr txBox="1"/>
          <p:nvPr/>
        </p:nvSpPr>
        <p:spPr>
          <a:xfrm>
            <a:off x="1274323" y="389104"/>
            <a:ext cx="9967418" cy="707886"/>
          </a:xfrm>
          <a:prstGeom prst="rect">
            <a:avLst/>
          </a:prstGeom>
          <a:noFill/>
        </p:spPr>
        <p:txBody>
          <a:bodyPr wrap="square" rtlCol="0">
            <a:spAutoFit/>
          </a:bodyPr>
          <a:lstStyle/>
          <a:p>
            <a:r>
              <a:rPr lang="de-AT" sz="4000" dirty="0">
                <a:solidFill>
                  <a:schemeClr val="bg1"/>
                </a:solidFill>
              </a:rPr>
              <a:t>Eigenkapitalquote | Fremdkapitalquote</a:t>
            </a:r>
          </a:p>
        </p:txBody>
      </p:sp>
      <mc:AlternateContent xmlns:mc="http://schemas.openxmlformats.org/markup-compatibility/2006" xmlns:a14="http://schemas.microsoft.com/office/drawing/2010/main">
        <mc:Choice Requires="a14">
          <p:sp>
            <p:nvSpPr>
              <p:cNvPr id="6" name="Textfeld 5">
                <a:extLst>
                  <a:ext uri="{FF2B5EF4-FFF2-40B4-BE49-F238E27FC236}">
                    <a16:creationId xmlns:a16="http://schemas.microsoft.com/office/drawing/2014/main" id="{9F3A61EE-65D8-4A03-A6DE-6060EB5DB052}"/>
                  </a:ext>
                </a:extLst>
              </p:cNvPr>
              <p:cNvSpPr txBox="1"/>
              <p:nvPr/>
            </p:nvSpPr>
            <p:spPr>
              <a:xfrm>
                <a:off x="1274320" y="5747788"/>
                <a:ext cx="4821679" cy="716928"/>
              </a:xfrm>
              <a:prstGeom prst="rect">
                <a:avLst/>
              </a:prstGeom>
              <a:solidFill>
                <a:srgbClr val="00B05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bg1"/>
                              </a:solidFill>
                              <a:latin typeface="Cambria Math" panose="02040503050406030204" pitchFamily="18" charset="0"/>
                            </a:rPr>
                          </m:ctrlPr>
                        </m:fPr>
                        <m:num>
                          <m:d>
                            <m:dPr>
                              <m:ctrlPr>
                                <a:rPr lang="en-GB" sz="2400" b="0" i="1" smtClean="0">
                                  <a:solidFill>
                                    <a:schemeClr val="bg1"/>
                                  </a:solidFill>
                                  <a:latin typeface="Cambria Math" panose="02040503050406030204" pitchFamily="18" charset="0"/>
                                </a:rPr>
                              </m:ctrlPr>
                            </m:dPr>
                            <m:e>
                              <m:r>
                                <a:rPr lang="en-GB" sz="2400" b="0" i="1" smtClean="0">
                                  <a:solidFill>
                                    <a:schemeClr val="bg1"/>
                                  </a:solidFill>
                                  <a:latin typeface="Cambria Math" panose="02040503050406030204" pitchFamily="18" charset="0"/>
                                </a:rPr>
                                <m:t>𝐸𝑖𝑔𝑒𝑛</m:t>
                              </m:r>
                            </m:e>
                          </m:d>
                          <m:r>
                            <a:rPr lang="en-GB" sz="2400" b="0" i="1" smtClean="0">
                              <a:solidFill>
                                <a:schemeClr val="bg1"/>
                              </a:solidFill>
                              <a:latin typeface="Cambria Math" panose="02040503050406030204" pitchFamily="18" charset="0"/>
                            </a:rPr>
                            <m:t> </m:t>
                          </m:r>
                          <m:r>
                            <a:rPr lang="en-GB" sz="2400" b="0" i="1" smtClean="0">
                              <a:solidFill>
                                <a:schemeClr val="bg1"/>
                              </a:solidFill>
                              <a:latin typeface="Cambria Math" panose="02040503050406030204" pitchFamily="18" charset="0"/>
                            </a:rPr>
                            <m:t>𝐾𝑎𝑝𝑖𝑡𝑎𝑙</m:t>
                          </m:r>
                        </m:num>
                        <m:den>
                          <m:r>
                            <a:rPr lang="en-GB" sz="2400" b="0" i="1" smtClean="0">
                              <a:solidFill>
                                <a:schemeClr val="bg1"/>
                              </a:solidFill>
                              <a:latin typeface="Cambria Math" panose="02040503050406030204" pitchFamily="18" charset="0"/>
                            </a:rPr>
                            <m:t>𝐵𝑖𝑙𝑎𝑛𝑧𝑠𝑢𝑚𝑚𝑒</m:t>
                          </m:r>
                        </m:den>
                      </m:f>
                      <m:r>
                        <a:rPr lang="en-GB" sz="2400" b="0" i="1" smtClean="0">
                          <a:solidFill>
                            <a:schemeClr val="bg1"/>
                          </a:solidFill>
                          <a:latin typeface="Cambria Math" panose="02040503050406030204" pitchFamily="18" charset="0"/>
                        </a:rPr>
                        <m:t>∗100=40,8%</m:t>
                      </m:r>
                    </m:oMath>
                  </m:oMathPara>
                </a14:m>
                <a:endParaRPr lang="de-AT" sz="2400" dirty="0">
                  <a:solidFill>
                    <a:schemeClr val="bg1"/>
                  </a:solidFill>
                </a:endParaRPr>
              </a:p>
            </p:txBody>
          </p:sp>
        </mc:Choice>
        <mc:Fallback xmlns="">
          <p:sp>
            <p:nvSpPr>
              <p:cNvPr id="6" name="Textfeld 5">
                <a:extLst>
                  <a:ext uri="{FF2B5EF4-FFF2-40B4-BE49-F238E27FC236}">
                    <a16:creationId xmlns:a16="http://schemas.microsoft.com/office/drawing/2014/main" id="{9F3A61EE-65D8-4A03-A6DE-6060EB5DB052}"/>
                  </a:ext>
                </a:extLst>
              </p:cNvPr>
              <p:cNvSpPr txBox="1">
                <a:spLocks noRot="1" noChangeAspect="1" noMove="1" noResize="1" noEditPoints="1" noAdjustHandles="1" noChangeArrowheads="1" noChangeShapeType="1" noTextEdit="1"/>
              </p:cNvSpPr>
              <p:nvPr/>
            </p:nvSpPr>
            <p:spPr>
              <a:xfrm>
                <a:off x="1274320" y="5747788"/>
                <a:ext cx="4821679" cy="716928"/>
              </a:xfrm>
              <a:prstGeom prst="rect">
                <a:avLst/>
              </a:prstGeom>
              <a:blipFill>
                <a:blip r:embed="rId2"/>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7" name="Textfeld 6">
                <a:extLst>
                  <a:ext uri="{FF2B5EF4-FFF2-40B4-BE49-F238E27FC236}">
                    <a16:creationId xmlns:a16="http://schemas.microsoft.com/office/drawing/2014/main" id="{12D193CE-5831-4D4E-9725-A0EDCD1C42E6}"/>
                  </a:ext>
                </a:extLst>
              </p:cNvPr>
              <p:cNvSpPr txBox="1"/>
              <p:nvPr/>
            </p:nvSpPr>
            <p:spPr>
              <a:xfrm>
                <a:off x="6095999" y="5747788"/>
                <a:ext cx="4821682" cy="701410"/>
              </a:xfrm>
              <a:prstGeom prst="rect">
                <a:avLst/>
              </a:prstGeom>
              <a:solidFill>
                <a:srgbClr val="0070C0"/>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chemeClr val="bg1"/>
                              </a:solidFill>
                              <a:latin typeface="Cambria Math" panose="02040503050406030204" pitchFamily="18" charset="0"/>
                            </a:rPr>
                          </m:ctrlPr>
                        </m:fPr>
                        <m:num>
                          <m:r>
                            <a:rPr lang="en-GB" sz="2400" b="0" i="1" smtClean="0">
                              <a:solidFill>
                                <a:schemeClr val="bg1"/>
                              </a:solidFill>
                              <a:latin typeface="Cambria Math" panose="02040503050406030204" pitchFamily="18" charset="0"/>
                            </a:rPr>
                            <m:t>𝐹𝑟𝑒𝑚𝑑𝑘𝑎𝑝𝑖𝑡𝑎𝑙</m:t>
                          </m:r>
                        </m:num>
                        <m:den>
                          <m:r>
                            <a:rPr lang="en-GB" sz="2400" b="0" i="1" smtClean="0">
                              <a:solidFill>
                                <a:schemeClr val="bg1"/>
                              </a:solidFill>
                              <a:latin typeface="Cambria Math" panose="02040503050406030204" pitchFamily="18" charset="0"/>
                            </a:rPr>
                            <m:t>𝐵𝑖𝑙𝑎𝑛𝑧𝑠𝑢𝑚𝑚𝑒</m:t>
                          </m:r>
                        </m:den>
                      </m:f>
                      <m:r>
                        <a:rPr lang="en-GB" sz="2400" b="0" i="1" smtClean="0">
                          <a:solidFill>
                            <a:schemeClr val="bg1"/>
                          </a:solidFill>
                          <a:latin typeface="Cambria Math" panose="02040503050406030204" pitchFamily="18" charset="0"/>
                        </a:rPr>
                        <m:t>∗100=59,2%</m:t>
                      </m:r>
                    </m:oMath>
                  </m:oMathPara>
                </a14:m>
                <a:endParaRPr lang="de-AT" sz="2400" dirty="0">
                  <a:solidFill>
                    <a:schemeClr val="bg1"/>
                  </a:solidFill>
                </a:endParaRPr>
              </a:p>
            </p:txBody>
          </p:sp>
        </mc:Choice>
        <mc:Fallback xmlns="">
          <p:sp>
            <p:nvSpPr>
              <p:cNvPr id="7" name="Textfeld 6">
                <a:extLst>
                  <a:ext uri="{FF2B5EF4-FFF2-40B4-BE49-F238E27FC236}">
                    <a16:creationId xmlns:a16="http://schemas.microsoft.com/office/drawing/2014/main" id="{12D193CE-5831-4D4E-9725-A0EDCD1C42E6}"/>
                  </a:ext>
                </a:extLst>
              </p:cNvPr>
              <p:cNvSpPr txBox="1">
                <a:spLocks noRot="1" noChangeAspect="1" noMove="1" noResize="1" noEditPoints="1" noAdjustHandles="1" noChangeArrowheads="1" noChangeShapeType="1" noTextEdit="1"/>
              </p:cNvSpPr>
              <p:nvPr/>
            </p:nvSpPr>
            <p:spPr>
              <a:xfrm>
                <a:off x="6095999" y="5747788"/>
                <a:ext cx="4821682" cy="701410"/>
              </a:xfrm>
              <a:prstGeom prst="rect">
                <a:avLst/>
              </a:prstGeom>
              <a:blipFill>
                <a:blip r:embed="rId3"/>
                <a:stretch>
                  <a:fillRect/>
                </a:stretch>
              </a:blipFill>
            </p:spPr>
            <p:txBody>
              <a:bodyPr/>
              <a:lstStyle/>
              <a:p>
                <a:r>
                  <a:rPr lang="de-AT">
                    <a:noFill/>
                  </a:rPr>
                  <a:t> </a:t>
                </a:r>
              </a:p>
            </p:txBody>
          </p:sp>
        </mc:Fallback>
      </mc:AlternateContent>
      <p:pic>
        <p:nvPicPr>
          <p:cNvPr id="8" name="Grafik 7">
            <a:extLst>
              <a:ext uri="{FF2B5EF4-FFF2-40B4-BE49-F238E27FC236}">
                <a16:creationId xmlns:a16="http://schemas.microsoft.com/office/drawing/2014/main" id="{50C57C77-13DE-40D3-9168-D88051337DC0}"/>
              </a:ext>
            </a:extLst>
          </p:cNvPr>
          <p:cNvPicPr>
            <a:picLocks noChangeAspect="1"/>
          </p:cNvPicPr>
          <p:nvPr/>
        </p:nvPicPr>
        <p:blipFill>
          <a:blip r:embed="rId4"/>
          <a:stretch>
            <a:fillRect/>
          </a:stretch>
        </p:blipFill>
        <p:spPr>
          <a:xfrm>
            <a:off x="1274400" y="1335600"/>
            <a:ext cx="8656145" cy="3880800"/>
          </a:xfrm>
          <a:prstGeom prst="rect">
            <a:avLst/>
          </a:prstGeom>
        </p:spPr>
      </p:pic>
    </p:spTree>
    <p:extLst>
      <p:ext uri="{BB962C8B-B14F-4D97-AF65-F5344CB8AC3E}">
        <p14:creationId xmlns:p14="http://schemas.microsoft.com/office/powerpoint/2010/main" val="270836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E38AEF-4E2D-4D00-9707-4356DDB77317}">
  <ds:schemaRefs>
    <ds:schemaRef ds:uri="http://schemas.microsoft.com/office/2006/documentManagement/types"/>
    <ds:schemaRef ds:uri="16c05727-aa75-4e4a-9b5f-8a80a1165891"/>
    <ds:schemaRef ds:uri="http://www.w3.org/XML/1998/namespace"/>
    <ds:schemaRef ds:uri="http://purl.org/dc/dcmitype/"/>
    <ds:schemaRef ds:uri="http://purl.org/dc/terms/"/>
    <ds:schemaRef ds:uri="http://purl.org/dc/elements/1.1/"/>
    <ds:schemaRef ds:uri="http://schemas.microsoft.com/office/infopath/2007/PartnerControls"/>
    <ds:schemaRef ds:uri="http://schemas.openxmlformats.org/package/2006/metadata/core-properties"/>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1EF06AFC-006B-4BB6-8B59-5A9E1B0534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235C91-959C-45D9-B60A-005B894ACEE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Financial design</Template>
  <TotalTime>0</TotalTime>
  <Words>1026</Words>
  <Application>Microsoft Office PowerPoint</Application>
  <PresentationFormat>Breitbild</PresentationFormat>
  <Paragraphs>210</Paragraphs>
  <Slides>46</Slides>
  <Notes>9</Notes>
  <HiddenSlides>1</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46</vt:i4>
      </vt:variant>
    </vt:vector>
  </HeadingPairs>
  <TitlesOfParts>
    <vt:vector size="53" baseType="lpstr">
      <vt:lpstr>Arial</vt:lpstr>
      <vt:lpstr>Calibri</vt:lpstr>
      <vt:lpstr>Cambria Math</vt:lpstr>
      <vt:lpstr>Gill Sans MT</vt:lpstr>
      <vt:lpstr>Symbol</vt:lpstr>
      <vt:lpstr>Wingdings</vt:lpstr>
      <vt:lpstr>Parcel</vt:lpstr>
      <vt:lpstr>PowerPoint-Präsentation</vt:lpstr>
      <vt:lpstr>Finanzierungs- Kennzahlen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Zweck der Finanzierungs-kennzahlen </vt:lpstr>
      <vt:lpstr>PowerPoint-Präsentation</vt:lpstr>
      <vt:lpstr>EBIT  Earning before interest and taxes</vt:lpstr>
      <vt:lpstr>PowerPoint-Präsentation</vt:lpstr>
      <vt:lpstr>PowerPoint-Präsentation</vt:lpstr>
      <vt:lpstr>PowerPoint-Präsentation</vt:lpstr>
      <vt:lpstr>PowerPoint-Präsentation</vt:lpstr>
      <vt:lpstr>PowerPoint-Präsentation</vt:lpstr>
      <vt:lpstr>ROI &amp; EBIT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2020-01-23T08:58:03Z</dcterms:created>
  <dcterms:modified xsi:type="dcterms:W3CDTF">2020-02-03T12:09:40Z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