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49"/>
  </p:notesMasterIdLst>
  <p:handoutMasterIdLst>
    <p:handoutMasterId r:id="rId50"/>
  </p:handoutMasterIdLst>
  <p:sldIdLst>
    <p:sldId id="304" r:id="rId5"/>
    <p:sldId id="256" r:id="rId6"/>
    <p:sldId id="263" r:id="rId7"/>
    <p:sldId id="278" r:id="rId8"/>
    <p:sldId id="279" r:id="rId9"/>
    <p:sldId id="280" r:id="rId10"/>
    <p:sldId id="281" r:id="rId11"/>
    <p:sldId id="267" r:id="rId12"/>
    <p:sldId id="268" r:id="rId13"/>
    <p:sldId id="269" r:id="rId14"/>
    <p:sldId id="283" r:id="rId15"/>
    <p:sldId id="284" r:id="rId16"/>
    <p:sldId id="290" r:id="rId17"/>
    <p:sldId id="292" r:id="rId18"/>
    <p:sldId id="271" r:id="rId19"/>
    <p:sldId id="270" r:id="rId20"/>
    <p:sldId id="274" r:id="rId21"/>
    <p:sldId id="275" r:id="rId22"/>
    <p:sldId id="291" r:id="rId23"/>
    <p:sldId id="287" r:id="rId24"/>
    <p:sldId id="288" r:id="rId25"/>
    <p:sldId id="276" r:id="rId26"/>
    <p:sldId id="297" r:id="rId27"/>
    <p:sldId id="300" r:id="rId28"/>
    <p:sldId id="310" r:id="rId29"/>
    <p:sldId id="301" r:id="rId30"/>
    <p:sldId id="302" r:id="rId31"/>
    <p:sldId id="303" r:id="rId32"/>
    <p:sldId id="308" r:id="rId33"/>
    <p:sldId id="313" r:id="rId34"/>
    <p:sldId id="314" r:id="rId35"/>
    <p:sldId id="316" r:id="rId36"/>
    <p:sldId id="317" r:id="rId37"/>
    <p:sldId id="318" r:id="rId38"/>
    <p:sldId id="311" r:id="rId39"/>
    <p:sldId id="257" r:id="rId40"/>
    <p:sldId id="264" r:id="rId41"/>
    <p:sldId id="320" r:id="rId42"/>
    <p:sldId id="321" r:id="rId43"/>
    <p:sldId id="322" r:id="rId44"/>
    <p:sldId id="296" r:id="rId45"/>
    <p:sldId id="305" r:id="rId46"/>
    <p:sldId id="306" r:id="rId47"/>
    <p:sldId id="31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71572" autoAdjust="0"/>
  </p:normalViewPr>
  <p:slideViewPr>
    <p:cSldViewPr snapToGrid="0">
      <p:cViewPr varScale="1">
        <p:scale>
          <a:sx n="93" d="100"/>
          <a:sy n="93" d="100"/>
        </p:scale>
        <p:origin x="1194" y="90"/>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41.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364C56-0C4F-4E43-AB25-4F29BDE44837}"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de-AT"/>
        </a:p>
      </dgm:t>
    </dgm:pt>
    <dgm:pt modelId="{05DD6DED-08B9-4FF1-A1DB-7B0C1FC600C4}">
      <dgm:prSet phldrT="[Text]" custT="1"/>
      <dgm:spPr>
        <a:noFill/>
      </dgm:spPr>
      <dgm:t>
        <a:bodyPr/>
        <a:lstStyle/>
        <a:p>
          <a:r>
            <a:rPr lang="de-AT" sz="3600" noProof="0" dirty="0"/>
            <a:t>Effizienz einer Werbekampagne</a:t>
          </a:r>
        </a:p>
      </dgm:t>
    </dgm:pt>
    <dgm:pt modelId="{F35FF639-384A-4FD1-B556-7BD676D0DC26}" type="parTrans" cxnId="{0C1E3B1A-9D84-4C53-B6BD-7CA95D7852F0}">
      <dgm:prSet/>
      <dgm:spPr/>
      <dgm:t>
        <a:bodyPr/>
        <a:lstStyle/>
        <a:p>
          <a:endParaRPr lang="de-AT"/>
        </a:p>
      </dgm:t>
    </dgm:pt>
    <dgm:pt modelId="{B2D2AAF1-115A-4833-860D-66FC7E10452D}" type="sibTrans" cxnId="{0C1E3B1A-9D84-4C53-B6BD-7CA95D7852F0}">
      <dgm:prSet/>
      <dgm:spPr/>
      <dgm:t>
        <a:bodyPr/>
        <a:lstStyle/>
        <a:p>
          <a:endParaRPr lang="de-AT"/>
        </a:p>
      </dgm:t>
    </dgm:pt>
    <dgm:pt modelId="{F50AF164-02B4-41FC-866D-369478FE15F8}">
      <dgm:prSet phldrT="[Text]" custT="1"/>
      <dgm:spPr>
        <a:ln>
          <a:solidFill>
            <a:srgbClr val="0052C8"/>
          </a:solidFill>
        </a:ln>
      </dgm:spPr>
      <dgm:t>
        <a:bodyPr/>
        <a:lstStyle/>
        <a:p>
          <a:r>
            <a:rPr lang="de-AT" sz="2800" noProof="0" dirty="0"/>
            <a:t>Return On Marketing Investment ROMI = (Nettoumsatz – Produktionskosten – Werbekosten) / Werbekosten</a:t>
          </a:r>
        </a:p>
      </dgm:t>
    </dgm:pt>
    <dgm:pt modelId="{34B7AAFC-A25A-4566-ADE1-94BE0F1CF980}" type="parTrans" cxnId="{B5AEE72D-A5C1-4B65-9061-F3EEBC535DB0}">
      <dgm:prSet/>
      <dgm:spPr>
        <a:ln>
          <a:solidFill>
            <a:srgbClr val="0052C8"/>
          </a:solidFill>
        </a:ln>
      </dgm:spPr>
      <dgm:t>
        <a:bodyPr/>
        <a:lstStyle/>
        <a:p>
          <a:endParaRPr lang="de-AT"/>
        </a:p>
      </dgm:t>
    </dgm:pt>
    <dgm:pt modelId="{5A7A7EEA-7042-4A02-9B64-7D0DD385FFFD}" type="sibTrans" cxnId="{B5AEE72D-A5C1-4B65-9061-F3EEBC535DB0}">
      <dgm:prSet/>
      <dgm:spPr/>
      <dgm:t>
        <a:bodyPr/>
        <a:lstStyle/>
        <a:p>
          <a:endParaRPr lang="de-AT"/>
        </a:p>
      </dgm:t>
    </dgm:pt>
    <dgm:pt modelId="{8309E3B6-BA16-405C-8CE5-3A03A4E12AA8}">
      <dgm:prSet phldrT="[Text]" custT="1"/>
      <dgm:spPr>
        <a:ln>
          <a:solidFill>
            <a:srgbClr val="0052C8"/>
          </a:solidFill>
        </a:ln>
      </dgm:spPr>
      <dgm:t>
        <a:bodyPr/>
        <a:lstStyle/>
        <a:p>
          <a:r>
            <a:rPr lang="en-GB" sz="2800" dirty="0"/>
            <a:t>Return On Advertising Spend ROAS =</a:t>
          </a:r>
          <a:br>
            <a:rPr lang="en-GB" sz="2800" dirty="0"/>
          </a:br>
          <a:r>
            <a:rPr lang="en-GB" sz="2800" dirty="0"/>
            <a:t>(</a:t>
          </a:r>
          <a:r>
            <a:rPr lang="en-GB" sz="2800" dirty="0" err="1"/>
            <a:t>Reingewinn</a:t>
          </a:r>
          <a:r>
            <a:rPr lang="en-GB" sz="2800" dirty="0"/>
            <a:t> / </a:t>
          </a:r>
          <a:r>
            <a:rPr lang="en-GB" sz="2800" dirty="0" err="1"/>
            <a:t>Werbekosten</a:t>
          </a:r>
          <a:r>
            <a:rPr lang="en-GB" sz="2800" dirty="0"/>
            <a:t>) * 100</a:t>
          </a:r>
          <a:endParaRPr lang="de-AT" sz="2800" dirty="0"/>
        </a:p>
      </dgm:t>
    </dgm:pt>
    <dgm:pt modelId="{53749DBC-7AE8-4599-8124-E53962B398D8}" type="parTrans" cxnId="{A8AE095D-B4A3-4AE5-B3C0-424BE4EAF879}">
      <dgm:prSet/>
      <dgm:spPr>
        <a:ln>
          <a:solidFill>
            <a:srgbClr val="0052C8"/>
          </a:solidFill>
        </a:ln>
      </dgm:spPr>
      <dgm:t>
        <a:bodyPr/>
        <a:lstStyle/>
        <a:p>
          <a:endParaRPr lang="de-AT"/>
        </a:p>
      </dgm:t>
    </dgm:pt>
    <dgm:pt modelId="{C0B882A5-101E-40B9-AD43-2B69DC872D54}" type="sibTrans" cxnId="{A8AE095D-B4A3-4AE5-B3C0-424BE4EAF879}">
      <dgm:prSet/>
      <dgm:spPr/>
      <dgm:t>
        <a:bodyPr/>
        <a:lstStyle/>
        <a:p>
          <a:endParaRPr lang="de-AT"/>
        </a:p>
      </dgm:t>
    </dgm:pt>
    <dgm:pt modelId="{C9C7E375-BE04-4C92-B46B-7E8F704B58A4}" type="pres">
      <dgm:prSet presAssocID="{D7364C56-0C4F-4E43-AB25-4F29BDE44837}" presName="diagram" presStyleCnt="0">
        <dgm:presLayoutVars>
          <dgm:chPref val="1"/>
          <dgm:dir/>
          <dgm:animOne val="branch"/>
          <dgm:animLvl val="lvl"/>
          <dgm:resizeHandles/>
        </dgm:presLayoutVars>
      </dgm:prSet>
      <dgm:spPr/>
    </dgm:pt>
    <dgm:pt modelId="{C59A8505-4661-4582-A1B5-5626A703C451}" type="pres">
      <dgm:prSet presAssocID="{05DD6DED-08B9-4FF1-A1DB-7B0C1FC600C4}" presName="root" presStyleCnt="0"/>
      <dgm:spPr/>
    </dgm:pt>
    <dgm:pt modelId="{C43D0B02-A767-4062-B5EB-B81AC2D93653}" type="pres">
      <dgm:prSet presAssocID="{05DD6DED-08B9-4FF1-A1DB-7B0C1FC600C4}" presName="rootComposite" presStyleCnt="0"/>
      <dgm:spPr/>
    </dgm:pt>
    <dgm:pt modelId="{FF188AD0-98EE-418B-933E-D433E0DEE4A9}" type="pres">
      <dgm:prSet presAssocID="{05DD6DED-08B9-4FF1-A1DB-7B0C1FC600C4}" presName="rootText" presStyleLbl="node1" presStyleIdx="0" presStyleCnt="1" custScaleX="264211"/>
      <dgm:spPr/>
    </dgm:pt>
    <dgm:pt modelId="{B707C1DA-92B9-45BA-9664-938942A455BB}" type="pres">
      <dgm:prSet presAssocID="{05DD6DED-08B9-4FF1-A1DB-7B0C1FC600C4}" presName="rootConnector" presStyleLbl="node1" presStyleIdx="0" presStyleCnt="1"/>
      <dgm:spPr/>
    </dgm:pt>
    <dgm:pt modelId="{4E35827F-E148-40D0-8CC6-604945A246B6}" type="pres">
      <dgm:prSet presAssocID="{05DD6DED-08B9-4FF1-A1DB-7B0C1FC600C4}" presName="childShape" presStyleCnt="0"/>
      <dgm:spPr/>
    </dgm:pt>
    <dgm:pt modelId="{F9CE2574-467D-42A1-8ADE-F8E328E5EA58}" type="pres">
      <dgm:prSet presAssocID="{34B7AAFC-A25A-4566-ADE1-94BE0F1CF980}" presName="Name13" presStyleLbl="parChTrans1D2" presStyleIdx="0" presStyleCnt="2"/>
      <dgm:spPr/>
    </dgm:pt>
    <dgm:pt modelId="{BA3DF5A4-FC7B-41BC-AC29-45080679D3F8}" type="pres">
      <dgm:prSet presAssocID="{F50AF164-02B4-41FC-866D-369478FE15F8}" presName="childText" presStyleLbl="bgAcc1" presStyleIdx="0" presStyleCnt="2" custScaleX="344673">
        <dgm:presLayoutVars>
          <dgm:bulletEnabled val="1"/>
        </dgm:presLayoutVars>
      </dgm:prSet>
      <dgm:spPr/>
    </dgm:pt>
    <dgm:pt modelId="{1479CA87-3687-4990-8548-F57E86F2FE88}" type="pres">
      <dgm:prSet presAssocID="{53749DBC-7AE8-4599-8124-E53962B398D8}" presName="Name13" presStyleLbl="parChTrans1D2" presStyleIdx="1" presStyleCnt="2"/>
      <dgm:spPr/>
    </dgm:pt>
    <dgm:pt modelId="{B16B4D60-7B75-4F3A-A953-3E3887420533}" type="pres">
      <dgm:prSet presAssocID="{8309E3B6-BA16-405C-8CE5-3A03A4E12AA8}" presName="childText" presStyleLbl="bgAcc1" presStyleIdx="1" presStyleCnt="2" custScaleX="344673">
        <dgm:presLayoutVars>
          <dgm:bulletEnabled val="1"/>
        </dgm:presLayoutVars>
      </dgm:prSet>
      <dgm:spPr/>
    </dgm:pt>
  </dgm:ptLst>
  <dgm:cxnLst>
    <dgm:cxn modelId="{508DB409-D42E-48DD-AF64-FD5D543ADE69}" type="presOf" srcId="{05DD6DED-08B9-4FF1-A1DB-7B0C1FC600C4}" destId="{FF188AD0-98EE-418B-933E-D433E0DEE4A9}" srcOrd="0" destOrd="0" presId="urn:microsoft.com/office/officeart/2005/8/layout/hierarchy3"/>
    <dgm:cxn modelId="{0C1E3B1A-9D84-4C53-B6BD-7CA95D7852F0}" srcId="{D7364C56-0C4F-4E43-AB25-4F29BDE44837}" destId="{05DD6DED-08B9-4FF1-A1DB-7B0C1FC600C4}" srcOrd="0" destOrd="0" parTransId="{F35FF639-384A-4FD1-B556-7BD676D0DC26}" sibTransId="{B2D2AAF1-115A-4833-860D-66FC7E10452D}"/>
    <dgm:cxn modelId="{B5AEE72D-A5C1-4B65-9061-F3EEBC535DB0}" srcId="{05DD6DED-08B9-4FF1-A1DB-7B0C1FC600C4}" destId="{F50AF164-02B4-41FC-866D-369478FE15F8}" srcOrd="0" destOrd="0" parTransId="{34B7AAFC-A25A-4566-ADE1-94BE0F1CF980}" sibTransId="{5A7A7EEA-7042-4A02-9B64-7D0DD385FFFD}"/>
    <dgm:cxn modelId="{A8AE095D-B4A3-4AE5-B3C0-424BE4EAF879}" srcId="{05DD6DED-08B9-4FF1-A1DB-7B0C1FC600C4}" destId="{8309E3B6-BA16-405C-8CE5-3A03A4E12AA8}" srcOrd="1" destOrd="0" parTransId="{53749DBC-7AE8-4599-8124-E53962B398D8}" sibTransId="{C0B882A5-101E-40B9-AD43-2B69DC872D54}"/>
    <dgm:cxn modelId="{06160F46-A339-4A3B-9771-8892C456024A}" type="presOf" srcId="{8309E3B6-BA16-405C-8CE5-3A03A4E12AA8}" destId="{B16B4D60-7B75-4F3A-A953-3E3887420533}" srcOrd="0" destOrd="0" presId="urn:microsoft.com/office/officeart/2005/8/layout/hierarchy3"/>
    <dgm:cxn modelId="{C03E72A1-43C8-478C-958C-596F0DA9966F}" type="presOf" srcId="{05DD6DED-08B9-4FF1-A1DB-7B0C1FC600C4}" destId="{B707C1DA-92B9-45BA-9664-938942A455BB}" srcOrd="1" destOrd="0" presId="urn:microsoft.com/office/officeart/2005/8/layout/hierarchy3"/>
    <dgm:cxn modelId="{BB8371A2-9DF8-4AE6-B4FC-2515A67732F6}" type="presOf" srcId="{34B7AAFC-A25A-4566-ADE1-94BE0F1CF980}" destId="{F9CE2574-467D-42A1-8ADE-F8E328E5EA58}" srcOrd="0" destOrd="0" presId="urn:microsoft.com/office/officeart/2005/8/layout/hierarchy3"/>
    <dgm:cxn modelId="{1A810DB5-A616-4A41-B0BE-076C68FCD7DA}" type="presOf" srcId="{53749DBC-7AE8-4599-8124-E53962B398D8}" destId="{1479CA87-3687-4990-8548-F57E86F2FE88}" srcOrd="0" destOrd="0" presId="urn:microsoft.com/office/officeart/2005/8/layout/hierarchy3"/>
    <dgm:cxn modelId="{254B9CBE-B988-4155-B2EE-3597585B2689}" type="presOf" srcId="{F50AF164-02B4-41FC-866D-369478FE15F8}" destId="{BA3DF5A4-FC7B-41BC-AC29-45080679D3F8}" srcOrd="0" destOrd="0" presId="urn:microsoft.com/office/officeart/2005/8/layout/hierarchy3"/>
    <dgm:cxn modelId="{F718C3DB-5B4C-4C14-AB34-2A6BF47602E5}" type="presOf" srcId="{D7364C56-0C4F-4E43-AB25-4F29BDE44837}" destId="{C9C7E375-BE04-4C92-B46B-7E8F704B58A4}" srcOrd="0" destOrd="0" presId="urn:microsoft.com/office/officeart/2005/8/layout/hierarchy3"/>
    <dgm:cxn modelId="{4D18BE29-1028-4D90-81B2-22ACF24E313D}" type="presParOf" srcId="{C9C7E375-BE04-4C92-B46B-7E8F704B58A4}" destId="{C59A8505-4661-4582-A1B5-5626A703C451}" srcOrd="0" destOrd="0" presId="urn:microsoft.com/office/officeart/2005/8/layout/hierarchy3"/>
    <dgm:cxn modelId="{3275AB0C-D36B-4B29-AE0D-B12940623EE3}" type="presParOf" srcId="{C59A8505-4661-4582-A1B5-5626A703C451}" destId="{C43D0B02-A767-4062-B5EB-B81AC2D93653}" srcOrd="0" destOrd="0" presId="urn:microsoft.com/office/officeart/2005/8/layout/hierarchy3"/>
    <dgm:cxn modelId="{E856041E-A2B0-4817-AF92-292C39751A2B}" type="presParOf" srcId="{C43D0B02-A767-4062-B5EB-B81AC2D93653}" destId="{FF188AD0-98EE-418B-933E-D433E0DEE4A9}" srcOrd="0" destOrd="0" presId="urn:microsoft.com/office/officeart/2005/8/layout/hierarchy3"/>
    <dgm:cxn modelId="{1A427071-2359-466A-9CC9-A56B8BD936F1}" type="presParOf" srcId="{C43D0B02-A767-4062-B5EB-B81AC2D93653}" destId="{B707C1DA-92B9-45BA-9664-938942A455BB}" srcOrd="1" destOrd="0" presId="urn:microsoft.com/office/officeart/2005/8/layout/hierarchy3"/>
    <dgm:cxn modelId="{C7C41713-FBC4-46EB-A4C2-26D419F7E9CC}" type="presParOf" srcId="{C59A8505-4661-4582-A1B5-5626A703C451}" destId="{4E35827F-E148-40D0-8CC6-604945A246B6}" srcOrd="1" destOrd="0" presId="urn:microsoft.com/office/officeart/2005/8/layout/hierarchy3"/>
    <dgm:cxn modelId="{8494CD10-F82E-4B14-8D3D-09EE49DF5E06}" type="presParOf" srcId="{4E35827F-E148-40D0-8CC6-604945A246B6}" destId="{F9CE2574-467D-42A1-8ADE-F8E328E5EA58}" srcOrd="0" destOrd="0" presId="urn:microsoft.com/office/officeart/2005/8/layout/hierarchy3"/>
    <dgm:cxn modelId="{1299C662-B3BC-44C0-997C-C19A411923FF}" type="presParOf" srcId="{4E35827F-E148-40D0-8CC6-604945A246B6}" destId="{BA3DF5A4-FC7B-41BC-AC29-45080679D3F8}" srcOrd="1" destOrd="0" presId="urn:microsoft.com/office/officeart/2005/8/layout/hierarchy3"/>
    <dgm:cxn modelId="{327308AF-758B-403F-90D9-CE406D0F63EC}" type="presParOf" srcId="{4E35827F-E148-40D0-8CC6-604945A246B6}" destId="{1479CA87-3687-4990-8548-F57E86F2FE88}" srcOrd="2" destOrd="0" presId="urn:microsoft.com/office/officeart/2005/8/layout/hierarchy3"/>
    <dgm:cxn modelId="{0A29DB1E-2322-4034-B407-CCEE49406830}" type="presParOf" srcId="{4E35827F-E148-40D0-8CC6-604945A246B6}" destId="{B16B4D60-7B75-4F3A-A953-3E388742053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err="1">
              <a:solidFill>
                <a:schemeClr val="bg1"/>
              </a:solidFill>
              <a:effectLst>
                <a:glow rad="152400">
                  <a:schemeClr val="bg1">
                    <a:alpha val="19000"/>
                  </a:schemeClr>
                </a:glow>
              </a:effectLst>
            </a:rPr>
            <a:t>Geht</a:t>
          </a:r>
          <a:r>
            <a:rPr lang="en-US" noProof="0" dirty="0">
              <a:solidFill>
                <a:schemeClr val="bg1"/>
              </a:solidFill>
              <a:effectLst>
                <a:glow rad="152400">
                  <a:schemeClr val="bg1">
                    <a:alpha val="19000"/>
                  </a:schemeClr>
                </a:glow>
              </a:effectLst>
            </a:rPr>
            <a:t> es </a:t>
          </a:r>
          <a:r>
            <a:rPr lang="en-US" noProof="0" dirty="0" err="1">
              <a:solidFill>
                <a:schemeClr val="bg1"/>
              </a:solidFill>
              <a:effectLst>
                <a:glow rad="152400">
                  <a:schemeClr val="bg1">
                    <a:alpha val="19000"/>
                  </a:schemeClr>
                </a:glow>
              </a:effectLst>
            </a:rPr>
            <a:t>meinem</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Unternehmen</a:t>
          </a:r>
          <a:r>
            <a:rPr lang="en-US" noProof="0" dirty="0">
              <a:solidFill>
                <a:schemeClr val="bg1"/>
              </a:solidFill>
              <a:effectLst>
                <a:glow rad="152400">
                  <a:schemeClr val="bg1">
                    <a:alpha val="19000"/>
                  </a:schemeClr>
                </a:glow>
              </a:effectLst>
            </a:rPr>
            <a:t> gut?</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err="1">
              <a:solidFill>
                <a:schemeClr val="bg1"/>
              </a:solidFill>
              <a:effectLst>
                <a:glow rad="152400">
                  <a:schemeClr val="bg1">
                    <a:alpha val="19000"/>
                  </a:schemeClr>
                </a:glow>
              </a:effectLst>
            </a:rPr>
            <a:t>Habe</a:t>
          </a:r>
          <a:r>
            <a:rPr lang="en-US" noProof="0" dirty="0">
              <a:solidFill>
                <a:schemeClr val="bg1"/>
              </a:solidFill>
              <a:effectLst>
                <a:glow rad="152400">
                  <a:schemeClr val="bg1">
                    <a:alpha val="19000"/>
                  </a:schemeClr>
                </a:glow>
              </a:effectLst>
            </a:rPr>
            <a:t> ich </a:t>
          </a:r>
          <a:r>
            <a:rPr lang="en-US" noProof="0" dirty="0" err="1">
              <a:solidFill>
                <a:schemeClr val="bg1"/>
              </a:solidFill>
              <a:effectLst>
                <a:glow rad="152400">
                  <a:schemeClr val="bg1">
                    <a:alpha val="19000"/>
                  </a:schemeClr>
                </a:glow>
              </a:effectLst>
            </a:rPr>
            <a:t>mich</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noch</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ein</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Jahr</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durchgedrückt</a:t>
          </a:r>
          <a:r>
            <a:rPr lang="en-US" noProof="0" dirty="0">
              <a:solidFill>
                <a:schemeClr val="bg1"/>
              </a:solidFill>
              <a:effectLst>
                <a:glow rad="152400">
                  <a:schemeClr val="bg1">
                    <a:alpha val="19000"/>
                  </a:schemeClr>
                </a:glow>
              </a:effectLst>
            </a:rPr>
            <a:t>?</a:t>
          </a: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err="1">
              <a:solidFill>
                <a:schemeClr val="bg1"/>
              </a:solidFill>
              <a:effectLst>
                <a:glow rad="152400">
                  <a:schemeClr val="bg1">
                    <a:alpha val="19000"/>
                  </a:schemeClr>
                </a:glow>
              </a:effectLst>
            </a:rPr>
            <a:t>Geht</a:t>
          </a:r>
          <a:r>
            <a:rPr lang="en-US" noProof="0" dirty="0">
              <a:solidFill>
                <a:schemeClr val="bg1"/>
              </a:solidFill>
              <a:effectLst>
                <a:glow rad="152400">
                  <a:schemeClr val="bg1">
                    <a:alpha val="19000"/>
                  </a:schemeClr>
                </a:glow>
              </a:effectLst>
            </a:rPr>
            <a:t> es </a:t>
          </a:r>
          <a:r>
            <a:rPr lang="en-US" noProof="0" dirty="0" err="1">
              <a:solidFill>
                <a:schemeClr val="bg1"/>
              </a:solidFill>
              <a:effectLst>
                <a:glow rad="152400">
                  <a:schemeClr val="bg1">
                    <a:alpha val="19000"/>
                  </a:schemeClr>
                </a:glow>
              </a:effectLst>
            </a:rPr>
            <a:t>meinem</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Unternehmen</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schlecht</a:t>
          </a:r>
          <a:r>
            <a:rPr lang="en-US" noProof="0" dirty="0">
              <a:solidFill>
                <a:schemeClr val="bg1"/>
              </a:solidFill>
              <a:effectLst>
                <a:glow rad="152400">
                  <a:schemeClr val="bg1">
                    <a:alpha val="19000"/>
                  </a:schemeClr>
                </a:glow>
              </a:effectLst>
            </a:rPr>
            <a:t>?</a:t>
          </a: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achendes Gesicht ohne Füllung"/>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Weinendes Gesicht ohne Füllung"/>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sicht mit Zunge ohne Füllung"/>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88AD0-98EE-418B-933E-D433E0DEE4A9}">
      <dsp:nvSpPr>
        <dsp:cNvPr id="0" name=""/>
        <dsp:cNvSpPr/>
      </dsp:nvSpPr>
      <dsp:spPr>
        <a:xfrm>
          <a:off x="102786" y="1528"/>
          <a:ext cx="7588900" cy="1436144"/>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AT" sz="3600" kern="1200" noProof="0" dirty="0"/>
            <a:t>Effizienz einer Werbekampagne</a:t>
          </a:r>
        </a:p>
      </dsp:txBody>
      <dsp:txXfrm>
        <a:off x="144849" y="43591"/>
        <a:ext cx="7504774" cy="1352018"/>
      </dsp:txXfrm>
    </dsp:sp>
    <dsp:sp modelId="{F9CE2574-467D-42A1-8ADE-F8E328E5EA58}">
      <dsp:nvSpPr>
        <dsp:cNvPr id="0" name=""/>
        <dsp:cNvSpPr/>
      </dsp:nvSpPr>
      <dsp:spPr>
        <a:xfrm>
          <a:off x="861676" y="1437672"/>
          <a:ext cx="758890" cy="1077108"/>
        </a:xfrm>
        <a:custGeom>
          <a:avLst/>
          <a:gdLst/>
          <a:ahLst/>
          <a:cxnLst/>
          <a:rect l="0" t="0" r="0" b="0"/>
          <a:pathLst>
            <a:path>
              <a:moveTo>
                <a:pt x="0" y="0"/>
              </a:moveTo>
              <a:lnTo>
                <a:pt x="0" y="1077108"/>
              </a:lnTo>
              <a:lnTo>
                <a:pt x="758890" y="1077108"/>
              </a:lnTo>
            </a:path>
          </a:pathLst>
        </a:custGeom>
        <a:noFill/>
        <a:ln w="12700" cap="flat" cmpd="sng" algn="ctr">
          <a:solidFill>
            <a:srgbClr val="0052C8"/>
          </a:solidFill>
          <a:prstDash val="solid"/>
        </a:ln>
        <a:effectLst/>
      </dsp:spPr>
      <dsp:style>
        <a:lnRef idx="2">
          <a:scrgbClr r="0" g="0" b="0"/>
        </a:lnRef>
        <a:fillRef idx="0">
          <a:scrgbClr r="0" g="0" b="0"/>
        </a:fillRef>
        <a:effectRef idx="0">
          <a:scrgbClr r="0" g="0" b="0"/>
        </a:effectRef>
        <a:fontRef idx="minor"/>
      </dsp:style>
    </dsp:sp>
    <dsp:sp modelId="{BA3DF5A4-FC7B-41BC-AC29-45080679D3F8}">
      <dsp:nvSpPr>
        <dsp:cNvPr id="0" name=""/>
        <dsp:cNvSpPr/>
      </dsp:nvSpPr>
      <dsp:spPr>
        <a:xfrm>
          <a:off x="1620566" y="1796708"/>
          <a:ext cx="7920001" cy="1436144"/>
        </a:xfrm>
        <a:prstGeom prst="roundRect">
          <a:avLst>
            <a:gd name="adj" fmla="val 10000"/>
          </a:avLst>
        </a:prstGeom>
        <a:solidFill>
          <a:schemeClr val="lt1">
            <a:alpha val="90000"/>
            <a:hueOff val="0"/>
            <a:satOff val="0"/>
            <a:lumOff val="0"/>
            <a:alphaOff val="0"/>
          </a:schemeClr>
        </a:solidFill>
        <a:ln w="12700" cap="flat" cmpd="sng" algn="ctr">
          <a:solidFill>
            <a:srgbClr val="0052C8"/>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AT" sz="2800" kern="1200" noProof="0" dirty="0"/>
            <a:t>Return On Marketing Investment ROMI = (Nettoumsatz – Produktionskosten – Werbekosten) / Werbekosten</a:t>
          </a:r>
        </a:p>
      </dsp:txBody>
      <dsp:txXfrm>
        <a:off x="1662629" y="1838771"/>
        <a:ext cx="7835875" cy="1352018"/>
      </dsp:txXfrm>
    </dsp:sp>
    <dsp:sp modelId="{1479CA87-3687-4990-8548-F57E86F2FE88}">
      <dsp:nvSpPr>
        <dsp:cNvPr id="0" name=""/>
        <dsp:cNvSpPr/>
      </dsp:nvSpPr>
      <dsp:spPr>
        <a:xfrm>
          <a:off x="861676" y="1437672"/>
          <a:ext cx="758890" cy="2872288"/>
        </a:xfrm>
        <a:custGeom>
          <a:avLst/>
          <a:gdLst/>
          <a:ahLst/>
          <a:cxnLst/>
          <a:rect l="0" t="0" r="0" b="0"/>
          <a:pathLst>
            <a:path>
              <a:moveTo>
                <a:pt x="0" y="0"/>
              </a:moveTo>
              <a:lnTo>
                <a:pt x="0" y="2872288"/>
              </a:lnTo>
              <a:lnTo>
                <a:pt x="758890" y="2872288"/>
              </a:lnTo>
            </a:path>
          </a:pathLst>
        </a:custGeom>
        <a:noFill/>
        <a:ln w="12700" cap="flat" cmpd="sng" algn="ctr">
          <a:solidFill>
            <a:srgbClr val="0052C8"/>
          </a:solidFill>
          <a:prstDash val="solid"/>
        </a:ln>
        <a:effectLst/>
      </dsp:spPr>
      <dsp:style>
        <a:lnRef idx="2">
          <a:scrgbClr r="0" g="0" b="0"/>
        </a:lnRef>
        <a:fillRef idx="0">
          <a:scrgbClr r="0" g="0" b="0"/>
        </a:fillRef>
        <a:effectRef idx="0">
          <a:scrgbClr r="0" g="0" b="0"/>
        </a:effectRef>
        <a:fontRef idx="minor"/>
      </dsp:style>
    </dsp:sp>
    <dsp:sp modelId="{B16B4D60-7B75-4F3A-A953-3E3887420533}">
      <dsp:nvSpPr>
        <dsp:cNvPr id="0" name=""/>
        <dsp:cNvSpPr/>
      </dsp:nvSpPr>
      <dsp:spPr>
        <a:xfrm>
          <a:off x="1620566" y="3591888"/>
          <a:ext cx="7920001" cy="1436144"/>
        </a:xfrm>
        <a:prstGeom prst="roundRect">
          <a:avLst>
            <a:gd name="adj" fmla="val 10000"/>
          </a:avLst>
        </a:prstGeom>
        <a:solidFill>
          <a:schemeClr val="lt1">
            <a:alpha val="90000"/>
            <a:hueOff val="0"/>
            <a:satOff val="0"/>
            <a:lumOff val="0"/>
            <a:alphaOff val="0"/>
          </a:schemeClr>
        </a:solidFill>
        <a:ln w="12700" cap="flat" cmpd="sng" algn="ctr">
          <a:solidFill>
            <a:srgbClr val="0052C8"/>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Return On Advertising Spend ROAS =</a:t>
          </a:r>
          <a:br>
            <a:rPr lang="en-GB" sz="2800" kern="1200" dirty="0"/>
          </a:br>
          <a:r>
            <a:rPr lang="en-GB" sz="2800" kern="1200" dirty="0"/>
            <a:t>(</a:t>
          </a:r>
          <a:r>
            <a:rPr lang="en-GB" sz="2800" kern="1200" dirty="0" err="1"/>
            <a:t>Reingewinn</a:t>
          </a:r>
          <a:r>
            <a:rPr lang="en-GB" sz="2800" kern="1200" dirty="0"/>
            <a:t> / </a:t>
          </a:r>
          <a:r>
            <a:rPr lang="en-GB" sz="2800" kern="1200" dirty="0" err="1"/>
            <a:t>Werbekosten</a:t>
          </a:r>
          <a:r>
            <a:rPr lang="en-GB" sz="2800" kern="1200" dirty="0"/>
            <a:t>) * 100</a:t>
          </a:r>
          <a:endParaRPr lang="de-AT" sz="2800" kern="1200" dirty="0"/>
        </a:p>
      </dsp:txBody>
      <dsp:txXfrm>
        <a:off x="1662629" y="3633951"/>
        <a:ext cx="7835875" cy="1352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Geht</a:t>
          </a:r>
          <a:r>
            <a:rPr lang="en-US" sz="2500" kern="1200" noProof="0" dirty="0">
              <a:solidFill>
                <a:schemeClr val="bg1"/>
              </a:solidFill>
              <a:effectLst>
                <a:glow rad="152400">
                  <a:schemeClr val="bg1">
                    <a:alpha val="19000"/>
                  </a:schemeClr>
                </a:glow>
              </a:effectLst>
            </a:rPr>
            <a:t> es </a:t>
          </a:r>
          <a:r>
            <a:rPr lang="en-US" sz="2500" kern="1200" noProof="0" dirty="0" err="1">
              <a:solidFill>
                <a:schemeClr val="bg1"/>
              </a:solidFill>
              <a:effectLst>
                <a:glow rad="152400">
                  <a:schemeClr val="bg1">
                    <a:alpha val="19000"/>
                  </a:schemeClr>
                </a:glow>
              </a:effectLst>
            </a:rPr>
            <a:t>meinem</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Unternehmen</a:t>
          </a:r>
          <a:r>
            <a:rPr lang="en-US" sz="2500" kern="1200" noProof="0" dirty="0">
              <a:solidFill>
                <a:schemeClr val="bg1"/>
              </a:solidFill>
              <a:effectLst>
                <a:glow rad="152400">
                  <a:schemeClr val="bg1">
                    <a:alpha val="19000"/>
                  </a:schemeClr>
                </a:glow>
              </a:effectLst>
            </a:rPr>
            <a:t> gut?</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Geht</a:t>
          </a:r>
          <a:r>
            <a:rPr lang="en-US" sz="2500" kern="1200" noProof="0" dirty="0">
              <a:solidFill>
                <a:schemeClr val="bg1"/>
              </a:solidFill>
              <a:effectLst>
                <a:glow rad="152400">
                  <a:schemeClr val="bg1">
                    <a:alpha val="19000"/>
                  </a:schemeClr>
                </a:glow>
              </a:effectLst>
            </a:rPr>
            <a:t> es </a:t>
          </a:r>
          <a:r>
            <a:rPr lang="en-US" sz="2500" kern="1200" noProof="0" dirty="0" err="1">
              <a:solidFill>
                <a:schemeClr val="bg1"/>
              </a:solidFill>
              <a:effectLst>
                <a:glow rad="152400">
                  <a:schemeClr val="bg1">
                    <a:alpha val="19000"/>
                  </a:schemeClr>
                </a:glow>
              </a:effectLst>
            </a:rPr>
            <a:t>meinem</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Unternehmen</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schlecht</a:t>
          </a:r>
          <a:r>
            <a:rPr lang="en-US" sz="2500" kern="1200" noProof="0" dirty="0">
              <a:solidFill>
                <a:schemeClr val="bg1"/>
              </a:solidFill>
              <a:effectLst>
                <a:glow rad="152400">
                  <a:schemeClr val="bg1">
                    <a:alpha val="19000"/>
                  </a:schemeClr>
                </a:glow>
              </a:effectLst>
            </a:rPr>
            <a:t>?</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Habe</a:t>
          </a:r>
          <a:r>
            <a:rPr lang="en-US" sz="2500" kern="1200" noProof="0" dirty="0">
              <a:solidFill>
                <a:schemeClr val="bg1"/>
              </a:solidFill>
              <a:effectLst>
                <a:glow rad="152400">
                  <a:schemeClr val="bg1">
                    <a:alpha val="19000"/>
                  </a:schemeClr>
                </a:glow>
              </a:effectLst>
            </a:rPr>
            <a:t> ich </a:t>
          </a:r>
          <a:r>
            <a:rPr lang="en-US" sz="2500" kern="1200" noProof="0" dirty="0" err="1">
              <a:solidFill>
                <a:schemeClr val="bg1"/>
              </a:solidFill>
              <a:effectLst>
                <a:glow rad="152400">
                  <a:schemeClr val="bg1">
                    <a:alpha val="19000"/>
                  </a:schemeClr>
                </a:glow>
              </a:effectLst>
            </a:rPr>
            <a:t>mich</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noch</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ein</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Jahr</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durchgedrückt</a:t>
          </a:r>
          <a:r>
            <a:rPr lang="en-US" sz="2500" kern="1200" noProof="0" dirty="0">
              <a:solidFill>
                <a:schemeClr val="bg1"/>
              </a:solidFill>
              <a:effectLst>
                <a:glow rad="152400">
                  <a:schemeClr val="bg1">
                    <a:alpha val="19000"/>
                  </a:schemeClr>
                </a:glow>
              </a:effectLst>
            </a:rPr>
            <a:t>?</a:t>
          </a: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2/3/2020</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‹Nr.›</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‹Nr.›</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wikipedia.org/wiki/Return_on_Investment#Empirische_Ergebniss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Anlagenintensität</a:t>
            </a:r>
            <a:r>
              <a:rPr lang="en-GB" dirty="0"/>
              <a:t> 71% </a:t>
            </a:r>
            <a:r>
              <a:rPr lang="en-GB" dirty="0" err="1"/>
              <a:t>sind</a:t>
            </a:r>
            <a:r>
              <a:rPr lang="en-GB" dirty="0"/>
              <a:t> </a:t>
            </a:r>
            <a:r>
              <a:rPr lang="en-GB" dirty="0" err="1"/>
              <a:t>viel</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2554326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err="1">
                <a:solidFill>
                  <a:schemeClr val="bg1"/>
                </a:solidFill>
              </a:rPr>
              <a:t>Entschuldungsdauer</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2161154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Investitionen</a:t>
            </a:r>
            <a:endParaRPr lang="en-GB" dirty="0"/>
          </a:p>
          <a:p>
            <a:r>
              <a:rPr lang="en-GB" dirty="0" err="1"/>
              <a:t>Kreditrückzahlungen</a:t>
            </a:r>
            <a:endParaRPr lang="en-GB" dirty="0"/>
          </a:p>
          <a:p>
            <a:r>
              <a:rPr lang="en-GB" dirty="0" err="1"/>
              <a:t>Gewinnausschüttung</a:t>
            </a:r>
            <a:endParaRPr lang="en-GB" dirty="0"/>
          </a:p>
          <a:p>
            <a:r>
              <a:rPr lang="en-GB" dirty="0" err="1"/>
              <a:t>Ansparung</a:t>
            </a:r>
            <a:r>
              <a:rPr lang="en-GB" dirty="0"/>
              <a:t> </a:t>
            </a:r>
            <a:r>
              <a:rPr lang="en-GB"/>
              <a:t>von Kapital</a:t>
            </a:r>
          </a:p>
          <a:p>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409356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Die nebenstehende Abbildung stellt Kapitalumschlag, Umsatzmarge sowie den resultierenden ROI für die verschiedenen Unternehmen im Dax im Jahre 2018 dar. Zur Orientierung ist ein ROI von 8 % (entspricht in etwa den </a:t>
            </a:r>
            <a:r>
              <a:rPr lang="de-AT" sz="1200" b="0" i="0" kern="1200">
                <a:solidFill>
                  <a:schemeClr val="tx1"/>
                </a:solidFill>
                <a:effectLst/>
                <a:latin typeface="+mn-lt"/>
                <a:ea typeface="+mn-ea"/>
                <a:cs typeface="+mn-cs"/>
              </a:rPr>
              <a:t>durchschnittlichen Kapitalkosten </a:t>
            </a:r>
            <a:r>
              <a:rPr lang="de-AT" sz="1200" b="0" i="0" kern="1200" dirty="0">
                <a:solidFill>
                  <a:schemeClr val="tx1"/>
                </a:solidFill>
                <a:effectLst/>
                <a:latin typeface="+mn-lt"/>
                <a:ea typeface="+mn-ea"/>
                <a:cs typeface="+mn-cs"/>
              </a:rPr>
              <a:t>der Unternehmen) abgetragen. Bei Unternehmen mit niedriger Umsatzmarge lässt sich eine Deckung der Kapitalkosten nur durch einen hohen Kapitalumschlag erreichen. Sofern der ROI über den Kapitalkosten von 8 % liegt, deutet dies auf Wettbewerbsvorteile in der Produktion und und/oder der Logistik hin. Adidas fällt in diese Kategorie. Überdurchschnittlich hohe Umsatzrenditen deuten dagegen auf erfolgreiche Aktivitäten am Absatzmarkt. SAP und Bayer können hier genannt werden. Falls beide Dinge zusammenkommen, können die Unternehmen besonders hohe ROI erzielen (hier Covestro). Es fällt grundsätzlich auf, dass die großen deutschen Unternehmen in der Regel ihre Kapitalkosten </a:t>
            </a:r>
            <a:r>
              <a:rPr lang="de-AT" sz="1200" b="0" i="1" kern="1200" dirty="0">
                <a:solidFill>
                  <a:schemeClr val="tx1"/>
                </a:solidFill>
                <a:effectLst/>
                <a:latin typeface="+mn-lt"/>
                <a:ea typeface="+mn-ea"/>
                <a:cs typeface="+mn-cs"/>
              </a:rPr>
              <a:t>nicht</a:t>
            </a:r>
            <a:r>
              <a:rPr lang="de-AT" sz="1200" b="0" i="0" kern="1200" dirty="0">
                <a:solidFill>
                  <a:schemeClr val="tx1"/>
                </a:solidFill>
                <a:effectLst/>
                <a:latin typeface="+mn-lt"/>
                <a:ea typeface="+mn-ea"/>
                <a:cs typeface="+mn-cs"/>
              </a:rPr>
              <a:t> decken können.</a:t>
            </a:r>
          </a:p>
          <a:p>
            <a:endParaRPr lang="de-AT" sz="1200" b="0" i="0" kern="1200" dirty="0">
              <a:solidFill>
                <a:schemeClr val="tx1"/>
              </a:solidFill>
              <a:effectLst/>
              <a:latin typeface="+mn-lt"/>
              <a:ea typeface="+mn-ea"/>
              <a:cs typeface="+mn-cs"/>
            </a:endParaRPr>
          </a:p>
          <a:p>
            <a:r>
              <a:rPr lang="de-AT" sz="1200" b="0" i="0" kern="1200" dirty="0">
                <a:solidFill>
                  <a:schemeClr val="tx1"/>
                </a:solidFill>
                <a:effectLst/>
                <a:latin typeface="+mn-lt"/>
                <a:ea typeface="+mn-ea"/>
                <a:cs typeface="+mn-cs"/>
              </a:rPr>
              <a:t>Quelle: </a:t>
            </a:r>
            <a:r>
              <a:rPr lang="de-AT" dirty="0">
                <a:hlinkClick r:id="rId3"/>
              </a:rPr>
              <a:t>https://de.wikipedia.org/wiki/Return_on_Investment#Empirische_Ergebnisse</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35</a:t>
            </a:fld>
            <a:endParaRPr lang="en-US" dirty="0"/>
          </a:p>
        </p:txBody>
      </p:sp>
    </p:spTree>
    <p:extLst>
      <p:ext uri="{BB962C8B-B14F-4D97-AF65-F5344CB8AC3E}">
        <p14:creationId xmlns:p14="http://schemas.microsoft.com/office/powerpoint/2010/main" val="11099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36</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74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629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2/3/2020</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‹Nr.›</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2/3/2020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2/3/2020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2/3/2020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4.svg"/><Relationship Id="rId4" Type="http://schemas.openxmlformats.org/officeDocument/2006/relationships/image" Target="../media/image7.sv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wikipedia.org/" TargetMode="External"/><Relationship Id="rId2" Type="http://schemas.openxmlformats.org/officeDocument/2006/relationships/hyperlink" Target="https://www.businessfragen.com/" TargetMode="External"/><Relationship Id="rId1" Type="http://schemas.openxmlformats.org/officeDocument/2006/relationships/slideLayout" Target="../slideLayouts/slideLayout7.xml"/><Relationship Id="rId5" Type="http://schemas.openxmlformats.org/officeDocument/2006/relationships/hyperlink" Target="https://www.lbg.at/servicecenter/rechtsformen_gr%C3%BCndung_planung_controlling_steuern_sv_pr%C3%BCfung/planung_controlling/wichtige_betriebswirtschaftliche_kennzahlen/index_ger.html" TargetMode="External"/><Relationship Id="rId4" Type="http://schemas.openxmlformats.org/officeDocument/2006/relationships/hyperlink" Target="https://banking.raiffeisen.at/web/publicrbg/teletraderdetails?wsrp_ttroute=%2FRaiffeisenRelaunch_Staging%2Fstock%2Ffigures%2Ftts-26000027" TargetMode="Externa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Meachtl/BWM-Kennzahlen"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430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Fiktive Schuldentilgungsdauer</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74871B8D-2BF0-4662-BA52-9B96C3F9CB7E}"/>
                  </a:ext>
                </a:extLst>
              </p:cNvPr>
              <p:cNvSpPr txBox="1"/>
              <p:nvPr/>
            </p:nvSpPr>
            <p:spPr>
              <a:xfrm>
                <a:off x="1486945" y="5552487"/>
                <a:ext cx="9542173" cy="1021690"/>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𝑭𝒓𝒆𝒎𝒅𝒌𝒂𝒑𝒊𝒕𝒂𝒍</m:t>
                          </m:r>
                          <m:r>
                            <a:rPr lang="en-GB" sz="3200" b="1" i="1" smtClean="0">
                              <a:solidFill>
                                <a:schemeClr val="bg1"/>
                              </a:solidFill>
                              <a:latin typeface="Cambria Math" panose="02040503050406030204" pitchFamily="18" charset="0"/>
                            </a:rPr>
                            <m:t> −</m:t>
                          </m:r>
                          <m:r>
                            <a:rPr lang="en-GB" sz="3200" b="1" i="1" smtClean="0">
                              <a:solidFill>
                                <a:srgbClr val="00B0F0"/>
                              </a:solidFill>
                              <a:latin typeface="Cambria Math" panose="02040503050406030204" pitchFamily="18" charset="0"/>
                            </a:rPr>
                            <m:t>𝒍𝒊𝒒𝒖𝒊𝒅𝒆</m:t>
                          </m:r>
                          <m:r>
                            <a:rPr lang="en-GB" sz="3200" b="1" i="1" smtClean="0">
                              <a:solidFill>
                                <a:srgbClr val="0070C0"/>
                              </a:solidFill>
                              <a:latin typeface="Cambria Math" panose="02040503050406030204" pitchFamily="18" charset="0"/>
                            </a:rPr>
                            <m:t> </m:t>
                          </m:r>
                          <m:r>
                            <a:rPr lang="en-GB" sz="3200" b="1" i="1" smtClean="0">
                              <a:solidFill>
                                <a:srgbClr val="00B0F0"/>
                              </a:solidFill>
                              <a:latin typeface="Cambria Math" panose="02040503050406030204" pitchFamily="18" charset="0"/>
                            </a:rPr>
                            <m:t>𝑴𝒊𝒕𝒕𝒆𝒍</m:t>
                          </m:r>
                        </m:num>
                        <m:den>
                          <m:r>
                            <a:rPr lang="en-GB" sz="3200" b="1" i="1" smtClean="0">
                              <a:solidFill>
                                <a:schemeClr val="bg1"/>
                              </a:solidFill>
                              <a:latin typeface="Cambria Math" panose="02040503050406030204" pitchFamily="18" charset="0"/>
                            </a:rPr>
                            <m:t>𝑪𝒂𝒔𝒉𝒇𝒍𝒐𝒘</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𝟏</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𝑱𝒂𝒉𝒓𝒆</m:t>
                      </m:r>
                    </m:oMath>
                  </m:oMathPara>
                </a14:m>
                <a:endParaRPr lang="de-AT" sz="3200" b="1" dirty="0">
                  <a:solidFill>
                    <a:schemeClr val="bg1"/>
                  </a:solidFill>
                </a:endParaRPr>
              </a:p>
            </p:txBody>
          </p:sp>
        </mc:Choice>
        <mc:Fallback xmlns="">
          <p:sp>
            <p:nvSpPr>
              <p:cNvPr id="6" name="Textfeld 5">
                <a:extLst>
                  <a:ext uri="{FF2B5EF4-FFF2-40B4-BE49-F238E27FC236}">
                    <a16:creationId xmlns:a16="http://schemas.microsoft.com/office/drawing/2014/main" id="{74871B8D-2BF0-4662-BA52-9B96C3F9CB7E}"/>
                  </a:ext>
                </a:extLst>
              </p:cNvPr>
              <p:cNvSpPr txBox="1">
                <a:spLocks noRot="1" noChangeAspect="1" noMove="1" noResize="1" noEditPoints="1" noAdjustHandles="1" noChangeArrowheads="1" noChangeShapeType="1" noTextEdit="1"/>
              </p:cNvSpPr>
              <p:nvPr/>
            </p:nvSpPr>
            <p:spPr>
              <a:xfrm>
                <a:off x="1486945" y="5552487"/>
                <a:ext cx="9542173" cy="1021690"/>
              </a:xfrm>
              <a:prstGeom prst="rect">
                <a:avLst/>
              </a:prstGeom>
              <a:blipFill>
                <a:blip r:embed="rId3"/>
                <a:stretch>
                  <a:fillRect/>
                </a:stretch>
              </a:blipFill>
            </p:spPr>
            <p:txBody>
              <a:bodyPr/>
              <a:lstStyle/>
              <a:p>
                <a:r>
                  <a:rPr lang="de-AT">
                    <a:noFill/>
                  </a:rPr>
                  <a:t> </a:t>
                </a:r>
              </a:p>
            </p:txBody>
          </p:sp>
        </mc:Fallback>
      </mc:AlternateContent>
      <p:sp>
        <p:nvSpPr>
          <p:cNvPr id="7" name="Textfeld 6">
            <a:extLst>
              <a:ext uri="{FF2B5EF4-FFF2-40B4-BE49-F238E27FC236}">
                <a16:creationId xmlns:a16="http://schemas.microsoft.com/office/drawing/2014/main" id="{A94ACA5B-91C9-4838-ABC2-AD3205975607}"/>
              </a:ext>
            </a:extLst>
          </p:cNvPr>
          <p:cNvSpPr txBox="1"/>
          <p:nvPr/>
        </p:nvSpPr>
        <p:spPr>
          <a:xfrm>
            <a:off x="8623656" y="583703"/>
            <a:ext cx="2294021" cy="461665"/>
          </a:xfrm>
          <a:prstGeom prst="rect">
            <a:avLst/>
          </a:prstGeom>
          <a:noFill/>
        </p:spPr>
        <p:txBody>
          <a:bodyPr wrap="square" rtlCol="0">
            <a:spAutoFit/>
          </a:bodyPr>
          <a:lstStyle/>
          <a:p>
            <a:r>
              <a:rPr lang="en-GB" sz="2400" dirty="0">
                <a:solidFill>
                  <a:schemeClr val="bg1"/>
                </a:solidFill>
              </a:rPr>
              <a:t>Cashflow  = 241</a:t>
            </a:r>
            <a:endParaRPr lang="de-AT" sz="2400" dirty="0">
              <a:solidFill>
                <a:schemeClr val="bg1"/>
              </a:solidFill>
            </a:endParaRPr>
          </a:p>
        </p:txBody>
      </p:sp>
      <p:pic>
        <p:nvPicPr>
          <p:cNvPr id="8" name="Grafik 7">
            <a:extLst>
              <a:ext uri="{FF2B5EF4-FFF2-40B4-BE49-F238E27FC236}">
                <a16:creationId xmlns:a16="http://schemas.microsoft.com/office/drawing/2014/main" id="{66382D5B-8C3D-452F-9896-9528C1198225}"/>
              </a:ext>
            </a:extLst>
          </p:cNvPr>
          <p:cNvPicPr>
            <a:picLocks noChangeAspect="1"/>
          </p:cNvPicPr>
          <p:nvPr/>
        </p:nvPicPr>
        <p:blipFill>
          <a:blip r:embed="rId4"/>
          <a:stretch>
            <a:fillRect/>
          </a:stretch>
        </p:blipFill>
        <p:spPr>
          <a:xfrm>
            <a:off x="1274400" y="1335600"/>
            <a:ext cx="8656145" cy="3880800"/>
          </a:xfrm>
          <a:prstGeom prst="rect">
            <a:avLst/>
          </a:prstGeom>
        </p:spPr>
      </p:pic>
    </p:spTree>
    <p:extLst>
      <p:ext uri="{BB962C8B-B14F-4D97-AF65-F5344CB8AC3E}">
        <p14:creationId xmlns:p14="http://schemas.microsoft.com/office/powerpoint/2010/main" val="261407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937F1198-1857-414C-B5C1-EE10EEDB9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FC88937-A9B2-46EA-8062-5049F9240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E0A65F2E-FA9B-48D0-A89F-721715E9137D}"/>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0436DF55-D7EC-4370-A453-7FE59D35150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B004BB6A-8D0A-4384-A5F5-3E9992D74954}"/>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Font typeface="Arial" panose="020B0604020202020204" pitchFamily="34" charset="0"/>
              <a:buNone/>
            </a:pPr>
            <a:r>
              <a:rPr lang="de-DE" sz="3600" dirty="0">
                <a:solidFill>
                  <a:schemeClr val="bg1"/>
                </a:solidFill>
              </a:rPr>
              <a:t>Erfolgskennzahlen</a:t>
            </a:r>
          </a:p>
          <a:p>
            <a:pPr lvl="1"/>
            <a:r>
              <a:rPr lang="de-DE" sz="2800" dirty="0">
                <a:solidFill>
                  <a:schemeClr val="bg1"/>
                </a:solidFill>
              </a:rPr>
              <a:t>Wie stabil ist das Unternehmen finanziert</a:t>
            </a:r>
          </a:p>
          <a:p>
            <a:pPr marL="228600" lvl="1" indent="0">
              <a:buFont typeface="Arial" panose="020B0604020202020204" pitchFamily="34" charset="0"/>
              <a:buNone/>
            </a:pPr>
            <a:endParaRPr lang="de-DE" sz="2800" dirty="0">
              <a:solidFill>
                <a:schemeClr val="bg1"/>
              </a:solidFill>
            </a:endParaRPr>
          </a:p>
          <a:p>
            <a:pPr marL="0" indent="0">
              <a:buFont typeface="Arial" panose="020B0604020202020204" pitchFamily="34" charset="0"/>
              <a:buNone/>
            </a:pPr>
            <a:r>
              <a:rPr lang="de-DE" sz="3600" dirty="0">
                <a:solidFill>
                  <a:schemeClr val="bg1"/>
                </a:solidFill>
              </a:rPr>
              <a:t>Rentabilitätskennzahlen</a:t>
            </a:r>
          </a:p>
          <a:p>
            <a:pPr lvl="1"/>
            <a:r>
              <a:rPr lang="de-AT" sz="2800" dirty="0">
                <a:solidFill>
                  <a:schemeClr val="bg1"/>
                </a:solidFill>
              </a:rPr>
              <a:t>Wie das Unternehmen mit den verfügbaren Mittel arbeitet</a:t>
            </a:r>
          </a:p>
        </p:txBody>
      </p:sp>
      <p:sp>
        <p:nvSpPr>
          <p:cNvPr id="7" name="Content Placeholder 8">
            <a:extLst>
              <a:ext uri="{FF2B5EF4-FFF2-40B4-BE49-F238E27FC236}">
                <a16:creationId xmlns:a16="http://schemas.microsoft.com/office/drawing/2014/main" id="{255B8609-4FF9-4350-A2F1-107A96A9C620}"/>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Ertragslage</a:t>
            </a:r>
          </a:p>
        </p:txBody>
      </p:sp>
    </p:spTree>
    <p:extLst>
      <p:ext uri="{BB962C8B-B14F-4D97-AF65-F5344CB8AC3E}">
        <p14:creationId xmlns:p14="http://schemas.microsoft.com/office/powerpoint/2010/main" val="39010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6063E759-8E45-4F6D-A6E4-636AB887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B7B56039-BD50-4E6B-A36B-FDF1D9E66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A75E5227-B510-4273-9D21-753593E281E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505176AD-EA94-4CAD-A3B2-C6753803341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F8F4FD65-4CDE-47CC-8590-7300A6390BE8}"/>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lvl="1"/>
            <a:r>
              <a:rPr lang="de-DE" sz="2800" dirty="0">
                <a:solidFill>
                  <a:schemeClr val="bg1"/>
                </a:solidFill>
              </a:rPr>
              <a:t>Materialintensität</a:t>
            </a:r>
          </a:p>
          <a:p>
            <a:pPr lvl="1"/>
            <a:r>
              <a:rPr lang="de-DE" sz="2800" dirty="0">
                <a:solidFill>
                  <a:schemeClr val="bg1"/>
                </a:solidFill>
              </a:rPr>
              <a:t>Personalintensität</a:t>
            </a:r>
            <a:endParaRPr lang="en-GB" sz="2800" dirty="0">
              <a:solidFill>
                <a:schemeClr val="bg1"/>
              </a:solidFill>
            </a:endParaRPr>
          </a:p>
          <a:p>
            <a:pPr lvl="1"/>
            <a:r>
              <a:rPr lang="de-DE" sz="2800" dirty="0">
                <a:solidFill>
                  <a:schemeClr val="bg1"/>
                </a:solidFill>
              </a:rPr>
              <a:t>Umsatzrentabilität</a:t>
            </a:r>
            <a:endParaRPr lang="en-GB" sz="2800" dirty="0">
              <a:solidFill>
                <a:schemeClr val="bg1"/>
              </a:solidFill>
            </a:endParaRPr>
          </a:p>
          <a:p>
            <a:pPr lvl="1"/>
            <a:r>
              <a:rPr lang="de-DE" sz="2800" dirty="0">
                <a:solidFill>
                  <a:schemeClr val="bg1"/>
                </a:solidFill>
              </a:rPr>
              <a:t>Cashflow-Quote</a:t>
            </a:r>
            <a:endParaRPr lang="de-AT" sz="2800" dirty="0">
              <a:solidFill>
                <a:schemeClr val="bg1"/>
              </a:solidFill>
            </a:endParaRPr>
          </a:p>
        </p:txBody>
      </p:sp>
      <p:sp>
        <p:nvSpPr>
          <p:cNvPr id="7" name="Content Placeholder 8">
            <a:extLst>
              <a:ext uri="{FF2B5EF4-FFF2-40B4-BE49-F238E27FC236}">
                <a16:creationId xmlns:a16="http://schemas.microsoft.com/office/drawing/2014/main" id="{38CD380E-611F-4BAA-8780-2DC40EFAAC45}"/>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Erfolgskennzahlen</a:t>
            </a:r>
          </a:p>
        </p:txBody>
      </p:sp>
    </p:spTree>
    <p:extLst>
      <p:ext uri="{BB962C8B-B14F-4D97-AF65-F5344CB8AC3E}">
        <p14:creationId xmlns:p14="http://schemas.microsoft.com/office/powerpoint/2010/main" val="173971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en-GB" sz="4000" dirty="0">
                <a:solidFill>
                  <a:schemeClr val="bg1"/>
                </a:solidFill>
              </a:rPr>
              <a:t>Cashflow</a:t>
            </a:r>
            <a:endParaRPr lang="de-AT" sz="4000" dirty="0">
              <a:solidFill>
                <a:schemeClr val="bg1"/>
              </a:solidFill>
            </a:endParaRPr>
          </a:p>
        </p:txBody>
      </p:sp>
      <p:graphicFrame>
        <p:nvGraphicFramePr>
          <p:cNvPr id="12" name="Tabelle 12">
            <a:extLst>
              <a:ext uri="{FF2B5EF4-FFF2-40B4-BE49-F238E27FC236}">
                <a16:creationId xmlns:a16="http://schemas.microsoft.com/office/drawing/2014/main" id="{1B50C0FC-F09E-44A4-B17B-F9D7CB23BC9F}"/>
              </a:ext>
            </a:extLst>
          </p:cNvPr>
          <p:cNvGraphicFramePr>
            <a:graphicFrameLocks noGrp="1"/>
          </p:cNvGraphicFramePr>
          <p:nvPr/>
        </p:nvGraphicFramePr>
        <p:xfrm>
          <a:off x="1274324" y="1334917"/>
          <a:ext cx="5505856" cy="1828800"/>
        </p:xfrm>
        <a:graphic>
          <a:graphicData uri="http://schemas.openxmlformats.org/drawingml/2006/table">
            <a:tbl>
              <a:tblPr firstRow="1" bandRow="1">
                <a:tableStyleId>{2D5ABB26-0587-4C30-8999-92F81FD0307C}</a:tableStyleId>
              </a:tblPr>
              <a:tblGrid>
                <a:gridCol w="5505856">
                  <a:extLst>
                    <a:ext uri="{9D8B030D-6E8A-4147-A177-3AD203B41FA5}">
                      <a16:colId xmlns:a16="http://schemas.microsoft.com/office/drawing/2014/main" val="1092713302"/>
                    </a:ext>
                  </a:extLst>
                </a:gridCol>
              </a:tblGrid>
              <a:tr h="310837">
                <a:tc>
                  <a:txBody>
                    <a:bodyPr/>
                    <a:lstStyle/>
                    <a:p>
                      <a:r>
                        <a:rPr lang="de-AT" noProof="0"/>
                        <a:t>Jahresüberschuss</a:t>
                      </a:r>
                    </a:p>
                  </a:txBody>
                  <a:tcPr>
                    <a:solidFill>
                      <a:schemeClr val="bg1"/>
                    </a:solidFill>
                  </a:tcPr>
                </a:tc>
                <a:extLst>
                  <a:ext uri="{0D108BD9-81ED-4DB2-BD59-A6C34878D82A}">
                    <a16:rowId xmlns:a16="http://schemas.microsoft.com/office/drawing/2014/main" val="4155044590"/>
                  </a:ext>
                </a:extLst>
              </a:tr>
              <a:tr h="310837">
                <a:tc>
                  <a:txBody>
                    <a:bodyPr/>
                    <a:lstStyle/>
                    <a:p>
                      <a:r>
                        <a:rPr lang="de-AT" noProof="0"/>
                        <a:t>+ Abschreibungen auf Sach- und Finanzanlagen</a:t>
                      </a:r>
                    </a:p>
                  </a:txBody>
                  <a:tcPr>
                    <a:solidFill>
                      <a:schemeClr val="bg1"/>
                    </a:solidFill>
                  </a:tcPr>
                </a:tc>
                <a:extLst>
                  <a:ext uri="{0D108BD9-81ED-4DB2-BD59-A6C34878D82A}">
                    <a16:rowId xmlns:a16="http://schemas.microsoft.com/office/drawing/2014/main" val="2399549549"/>
                  </a:ext>
                </a:extLst>
              </a:tr>
              <a:tr h="310837">
                <a:tc>
                  <a:txBody>
                    <a:bodyPr/>
                    <a:lstStyle/>
                    <a:p>
                      <a:r>
                        <a:rPr lang="de-AT" noProof="0"/>
                        <a:t>+ Zuweisung zu langfristigen Rückstellungen</a:t>
                      </a:r>
                    </a:p>
                  </a:txBody>
                  <a:tcPr>
                    <a:solidFill>
                      <a:schemeClr val="bg1"/>
                    </a:solidFill>
                  </a:tcPr>
                </a:tc>
                <a:extLst>
                  <a:ext uri="{0D108BD9-81ED-4DB2-BD59-A6C34878D82A}">
                    <a16:rowId xmlns:a16="http://schemas.microsoft.com/office/drawing/2014/main" val="710490896"/>
                  </a:ext>
                </a:extLst>
              </a:tr>
              <a:tr h="310837">
                <a:tc>
                  <a:txBody>
                    <a:bodyPr/>
                    <a:lstStyle/>
                    <a:p>
                      <a:r>
                        <a:rPr lang="de-AT" noProof="0"/>
                        <a:t>- Auflösung langfristiger Rückstellungen</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4779142"/>
                  </a:ext>
                </a:extLst>
              </a:tr>
              <a:tr h="310837">
                <a:tc>
                  <a:txBody>
                    <a:bodyPr/>
                    <a:lstStyle/>
                    <a:p>
                      <a:r>
                        <a:rPr lang="de-AT" noProof="0" dirty="0"/>
                        <a:t>Cashflow (vor oder nach Steuer) (“Praktiker Cashflow”)</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99086942"/>
                  </a:ext>
                </a:extLst>
              </a:tr>
            </a:tbl>
          </a:graphicData>
        </a:graphic>
      </p:graphicFrame>
      <p:graphicFrame>
        <p:nvGraphicFramePr>
          <p:cNvPr id="14" name="Tabelle 14">
            <a:extLst>
              <a:ext uri="{FF2B5EF4-FFF2-40B4-BE49-F238E27FC236}">
                <a16:creationId xmlns:a16="http://schemas.microsoft.com/office/drawing/2014/main" id="{EA2E3F38-F535-4C88-AEED-055BDF6814FA}"/>
              </a:ext>
            </a:extLst>
          </p:cNvPr>
          <p:cNvGraphicFramePr>
            <a:graphicFrameLocks noGrp="1"/>
          </p:cNvGraphicFramePr>
          <p:nvPr/>
        </p:nvGraphicFramePr>
        <p:xfrm>
          <a:off x="1274324" y="3308080"/>
          <a:ext cx="3394954" cy="1477928"/>
        </p:xfrm>
        <a:graphic>
          <a:graphicData uri="http://schemas.openxmlformats.org/drawingml/2006/table">
            <a:tbl>
              <a:tblPr firstRow="1" bandRow="1">
                <a:tableStyleId>{2D5ABB26-0587-4C30-8999-92F81FD0307C}</a:tableStyleId>
              </a:tblPr>
              <a:tblGrid>
                <a:gridCol w="3394954">
                  <a:extLst>
                    <a:ext uri="{9D8B030D-6E8A-4147-A177-3AD203B41FA5}">
                      <a16:colId xmlns:a16="http://schemas.microsoft.com/office/drawing/2014/main" val="3324006749"/>
                    </a:ext>
                  </a:extLst>
                </a:gridCol>
              </a:tblGrid>
              <a:tr h="369482">
                <a:tc>
                  <a:txBody>
                    <a:bodyPr/>
                    <a:lstStyle/>
                    <a:p>
                      <a:r>
                        <a:rPr lang="de-AT" noProof="0"/>
                        <a:t>Gewinn</a:t>
                      </a:r>
                    </a:p>
                  </a:txBody>
                  <a:tcPr>
                    <a:solidFill>
                      <a:schemeClr val="bg1"/>
                    </a:solidFill>
                  </a:tcPr>
                </a:tc>
                <a:extLst>
                  <a:ext uri="{0D108BD9-81ED-4DB2-BD59-A6C34878D82A}">
                    <a16:rowId xmlns:a16="http://schemas.microsoft.com/office/drawing/2014/main" val="4033864137"/>
                  </a:ext>
                </a:extLst>
              </a:tr>
              <a:tr h="369482">
                <a:tc>
                  <a:txBody>
                    <a:bodyPr/>
                    <a:lstStyle/>
                    <a:p>
                      <a:r>
                        <a:rPr lang="de-AT" noProof="0"/>
                        <a:t>+ Abschreibungen</a:t>
                      </a:r>
                    </a:p>
                  </a:txBody>
                  <a:tcPr>
                    <a:solidFill>
                      <a:schemeClr val="bg1"/>
                    </a:solidFill>
                  </a:tcPr>
                </a:tc>
                <a:extLst>
                  <a:ext uri="{0D108BD9-81ED-4DB2-BD59-A6C34878D82A}">
                    <a16:rowId xmlns:a16="http://schemas.microsoft.com/office/drawing/2014/main" val="544514641"/>
                  </a:ext>
                </a:extLst>
              </a:tr>
              <a:tr h="369482">
                <a:tc>
                  <a:txBody>
                    <a:bodyPr/>
                    <a:lstStyle/>
                    <a:p>
                      <a:r>
                        <a:rPr lang="de-AT" noProof="0"/>
                        <a:t>+ Veränderung der Rückstellung</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9128729"/>
                  </a:ext>
                </a:extLst>
              </a:tr>
              <a:tr h="369482">
                <a:tc>
                  <a:txBody>
                    <a:bodyPr/>
                    <a:lstStyle/>
                    <a:p>
                      <a:r>
                        <a:rPr lang="de-AT" noProof="0" dirty="0"/>
                        <a:t>Cashflow</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656844716"/>
                  </a:ext>
                </a:extLst>
              </a:tr>
            </a:tbl>
          </a:graphicData>
        </a:graphic>
      </p:graphicFrame>
      <p:grpSp>
        <p:nvGrpSpPr>
          <p:cNvPr id="25" name="Gruppieren 24">
            <a:extLst>
              <a:ext uri="{FF2B5EF4-FFF2-40B4-BE49-F238E27FC236}">
                <a16:creationId xmlns:a16="http://schemas.microsoft.com/office/drawing/2014/main" id="{2985E58F-04CD-4882-B32A-02A517AE4D64}"/>
              </a:ext>
            </a:extLst>
          </p:cNvPr>
          <p:cNvGrpSpPr/>
          <p:nvPr/>
        </p:nvGrpSpPr>
        <p:grpSpPr>
          <a:xfrm>
            <a:off x="10467677" y="5158472"/>
            <a:ext cx="900000" cy="900000"/>
            <a:chOff x="9591881" y="3693665"/>
            <a:chExt cx="1782996" cy="1782996"/>
          </a:xfrm>
        </p:grpSpPr>
        <p:pic>
          <p:nvPicPr>
            <p:cNvPr id="19" name="Grafik 18" descr="Benutzer">
              <a:extLst>
                <a:ext uri="{FF2B5EF4-FFF2-40B4-BE49-F238E27FC236}">
                  <a16:creationId xmlns:a16="http://schemas.microsoft.com/office/drawing/2014/main" id="{F14CFC40-4836-4C88-9D45-2AD5A9847D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91881" y="3693665"/>
              <a:ext cx="1782996" cy="1782996"/>
            </a:xfrm>
            <a:prstGeom prst="rect">
              <a:avLst/>
            </a:prstGeom>
          </p:spPr>
        </p:pic>
        <p:pic>
          <p:nvPicPr>
            <p:cNvPr id="17" name="Grafik 16" descr="Fragezeichen">
              <a:extLst>
                <a:ext uri="{FF2B5EF4-FFF2-40B4-BE49-F238E27FC236}">
                  <a16:creationId xmlns:a16="http://schemas.microsoft.com/office/drawing/2014/main" id="{804EE207-D60E-4FDB-B1DF-D61155BEDB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6685" y="3990347"/>
              <a:ext cx="593388" cy="593388"/>
            </a:xfrm>
            <a:prstGeom prst="rect">
              <a:avLst/>
            </a:prstGeom>
          </p:spPr>
        </p:pic>
      </p:grpSp>
      <p:pic>
        <p:nvPicPr>
          <p:cNvPr id="23" name="Grafik 22" descr="Gebäude">
            <a:extLst>
              <a:ext uri="{FF2B5EF4-FFF2-40B4-BE49-F238E27FC236}">
                <a16:creationId xmlns:a16="http://schemas.microsoft.com/office/drawing/2014/main" id="{BB37D94C-EDB7-42D6-935B-0A0FA05B0F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5143351"/>
            <a:ext cx="914400" cy="914400"/>
          </a:xfrm>
          <a:prstGeom prst="rect">
            <a:avLst/>
          </a:prstGeom>
        </p:spPr>
      </p:pic>
      <p:grpSp>
        <p:nvGrpSpPr>
          <p:cNvPr id="26" name="Gruppieren 25">
            <a:extLst>
              <a:ext uri="{FF2B5EF4-FFF2-40B4-BE49-F238E27FC236}">
                <a16:creationId xmlns:a16="http://schemas.microsoft.com/office/drawing/2014/main" id="{C731A4BB-331A-428B-B82F-1BD7FC1EAEAD}"/>
              </a:ext>
            </a:extLst>
          </p:cNvPr>
          <p:cNvGrpSpPr/>
          <p:nvPr/>
        </p:nvGrpSpPr>
        <p:grpSpPr>
          <a:xfrm>
            <a:off x="824323" y="5157751"/>
            <a:ext cx="900000" cy="900000"/>
            <a:chOff x="9591881" y="3693665"/>
            <a:chExt cx="1782996" cy="1782996"/>
          </a:xfrm>
        </p:grpSpPr>
        <p:pic>
          <p:nvPicPr>
            <p:cNvPr id="27" name="Grafik 26" descr="Benutzer">
              <a:extLst>
                <a:ext uri="{FF2B5EF4-FFF2-40B4-BE49-F238E27FC236}">
                  <a16:creationId xmlns:a16="http://schemas.microsoft.com/office/drawing/2014/main" id="{E2688BEF-89AA-4163-BE04-AEC6DDFA50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91881" y="3693665"/>
              <a:ext cx="1782996" cy="1782996"/>
            </a:xfrm>
            <a:prstGeom prst="rect">
              <a:avLst/>
            </a:prstGeom>
          </p:spPr>
        </p:pic>
        <p:pic>
          <p:nvPicPr>
            <p:cNvPr id="28" name="Grafik 27" descr="Fragezeichen">
              <a:extLst>
                <a:ext uri="{FF2B5EF4-FFF2-40B4-BE49-F238E27FC236}">
                  <a16:creationId xmlns:a16="http://schemas.microsoft.com/office/drawing/2014/main" id="{1CF61426-5D7A-4E43-A9B0-2904CB9FF5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6685" y="3990347"/>
              <a:ext cx="593388" cy="593388"/>
            </a:xfrm>
            <a:prstGeom prst="rect">
              <a:avLst/>
            </a:prstGeom>
          </p:spPr>
        </p:pic>
      </p:grpSp>
      <p:cxnSp>
        <p:nvCxnSpPr>
          <p:cNvPr id="31" name="Gerade Verbindung mit Pfeil 30">
            <a:extLst>
              <a:ext uri="{FF2B5EF4-FFF2-40B4-BE49-F238E27FC236}">
                <a16:creationId xmlns:a16="http://schemas.microsoft.com/office/drawing/2014/main" id="{6E4DB98E-0DCC-441B-81EF-AA0A2703CAC5}"/>
              </a:ext>
            </a:extLst>
          </p:cNvPr>
          <p:cNvCxnSpPr>
            <a:cxnSpLocks/>
            <a:stCxn id="27" idx="3"/>
            <a:endCxn id="23" idx="1"/>
          </p:cNvCxnSpPr>
          <p:nvPr/>
        </p:nvCxnSpPr>
        <p:spPr>
          <a:xfrm flipV="1">
            <a:off x="1724323" y="5600551"/>
            <a:ext cx="3914477" cy="7200"/>
          </a:xfrm>
          <a:prstGeom prst="straightConnector1">
            <a:avLst/>
          </a:prstGeom>
          <a:ln w="50800">
            <a:solidFill>
              <a:srgbClr val="0052C8"/>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FB84B58-93C2-4A12-B158-57D76CBED544}"/>
              </a:ext>
            </a:extLst>
          </p:cNvPr>
          <p:cNvCxnSpPr>
            <a:cxnSpLocks/>
            <a:stCxn id="23" idx="3"/>
            <a:endCxn id="19" idx="1"/>
          </p:cNvCxnSpPr>
          <p:nvPr/>
        </p:nvCxnSpPr>
        <p:spPr>
          <a:xfrm>
            <a:off x="6553200" y="5600551"/>
            <a:ext cx="3914477" cy="7921"/>
          </a:xfrm>
          <a:prstGeom prst="straightConnector1">
            <a:avLst/>
          </a:prstGeom>
          <a:ln w="50800">
            <a:solidFill>
              <a:srgbClr val="0052C8"/>
            </a:solidFill>
            <a:tailEnd type="triangle"/>
          </a:ln>
        </p:spPr>
        <p:style>
          <a:lnRef idx="1">
            <a:schemeClr val="accent1"/>
          </a:lnRef>
          <a:fillRef idx="0">
            <a:schemeClr val="accent1"/>
          </a:fillRef>
          <a:effectRef idx="0">
            <a:schemeClr val="accent1"/>
          </a:effectRef>
          <a:fontRef idx="minor">
            <a:schemeClr val="tx1"/>
          </a:fontRef>
        </p:style>
      </p:cxnSp>
      <p:pic>
        <p:nvPicPr>
          <p:cNvPr id="21" name="Grafik 20" descr="Münzen">
            <a:extLst>
              <a:ext uri="{FF2B5EF4-FFF2-40B4-BE49-F238E27FC236}">
                <a16:creationId xmlns:a16="http://schemas.microsoft.com/office/drawing/2014/main" id="{7B159D4B-BAF9-4786-BF2E-4B148928133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24361" y="5184847"/>
            <a:ext cx="914400" cy="914400"/>
          </a:xfrm>
          <a:prstGeom prst="rect">
            <a:avLst/>
          </a:prstGeom>
        </p:spPr>
      </p:pic>
      <p:pic>
        <p:nvPicPr>
          <p:cNvPr id="29" name="Grafik 28" descr="Münzen">
            <a:extLst>
              <a:ext uri="{FF2B5EF4-FFF2-40B4-BE49-F238E27FC236}">
                <a16:creationId xmlns:a16="http://schemas.microsoft.com/office/drawing/2014/main" id="{F62DCB20-447E-4962-8FA1-1052785667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57446" y="5184847"/>
            <a:ext cx="914400" cy="914400"/>
          </a:xfrm>
          <a:prstGeom prst="rect">
            <a:avLst/>
          </a:prstGeom>
        </p:spPr>
      </p:pic>
      <p:sp>
        <p:nvSpPr>
          <p:cNvPr id="4" name="Rechteck 3">
            <a:extLst>
              <a:ext uri="{FF2B5EF4-FFF2-40B4-BE49-F238E27FC236}">
                <a16:creationId xmlns:a16="http://schemas.microsoft.com/office/drawing/2014/main" id="{18C88840-1C5B-47F5-96A4-F4DD15F161B2}"/>
              </a:ext>
            </a:extLst>
          </p:cNvPr>
          <p:cNvSpPr/>
          <p:nvPr/>
        </p:nvSpPr>
        <p:spPr>
          <a:xfrm>
            <a:off x="363984" y="5056133"/>
            <a:ext cx="11194742" cy="11718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88666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500"/>
                                        <p:tgtEl>
                                          <p:spTgt spid="4"/>
                                        </p:tgtEl>
                                      </p:cBhvr>
                                    </p:animEffect>
                                    <p:set>
                                      <p:cBhvr>
                                        <p:cTn id="7"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3CE4C1E5-178F-4160-A9C6-9FAB640E2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C6A94F8-697E-44A0-891F-40365D106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0C01893-140D-4382-9CDA-EE90AB390C77}"/>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D5637A7A-2D23-4232-8A96-7192EDD4B5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5F52A40-9CB2-459E-8D55-FB671F3B08B5}"/>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457200" lvl="2" indent="0">
              <a:lnSpc>
                <a:spcPts val="2000"/>
              </a:lnSpc>
              <a:spcBef>
                <a:spcPts val="1200"/>
              </a:spcBef>
              <a:buFont typeface="Arial" panose="020B0604020202020204" pitchFamily="34" charset="0"/>
              <a:buNone/>
            </a:pPr>
            <a:endParaRPr lang="de-DE" sz="2800" dirty="0">
              <a:solidFill>
                <a:schemeClr val="bg1"/>
              </a:solidFill>
            </a:endParaRPr>
          </a:p>
          <a:p>
            <a:pPr lvl="2">
              <a:lnSpc>
                <a:spcPts val="2000"/>
              </a:lnSpc>
              <a:spcBef>
                <a:spcPts val="1200"/>
              </a:spcBef>
            </a:pPr>
            <a:r>
              <a:rPr lang="de-DE" sz="2800" dirty="0">
                <a:solidFill>
                  <a:schemeClr val="bg1"/>
                </a:solidFill>
              </a:rPr>
              <a:t>Kapitalumschlagshäufigkeit</a:t>
            </a:r>
          </a:p>
          <a:p>
            <a:pPr lvl="2">
              <a:lnSpc>
                <a:spcPts val="2000"/>
              </a:lnSpc>
              <a:spcBef>
                <a:spcPts val="1200"/>
              </a:spcBef>
            </a:pPr>
            <a:r>
              <a:rPr lang="de-DE" sz="2800" dirty="0">
                <a:solidFill>
                  <a:schemeClr val="bg1"/>
                </a:solidFill>
              </a:rPr>
              <a:t>Lagerumschlagshäufigkeit</a:t>
            </a:r>
          </a:p>
          <a:p>
            <a:pPr lvl="2">
              <a:lnSpc>
                <a:spcPts val="2000"/>
              </a:lnSpc>
              <a:spcBef>
                <a:spcPts val="1200"/>
              </a:spcBef>
            </a:pPr>
            <a:r>
              <a:rPr lang="de-DE" sz="2800" dirty="0">
                <a:solidFill>
                  <a:schemeClr val="bg1"/>
                </a:solidFill>
              </a:rPr>
              <a:t>Lagerdauer</a:t>
            </a:r>
            <a:endParaRPr lang="en-GB" sz="2800" dirty="0">
              <a:solidFill>
                <a:schemeClr val="bg1"/>
              </a:solidFill>
            </a:endParaRPr>
          </a:p>
          <a:p>
            <a:pPr lvl="2">
              <a:lnSpc>
                <a:spcPts val="2000"/>
              </a:lnSpc>
              <a:spcBef>
                <a:spcPts val="1200"/>
              </a:spcBef>
            </a:pPr>
            <a:r>
              <a:rPr lang="de-DE" sz="2800" dirty="0">
                <a:solidFill>
                  <a:schemeClr val="bg1"/>
                </a:solidFill>
              </a:rPr>
              <a:t>Debitorenumschlagshäufigkeit</a:t>
            </a:r>
            <a:endParaRPr lang="en-GB" sz="2800" dirty="0">
              <a:solidFill>
                <a:schemeClr val="bg1"/>
              </a:solidFill>
            </a:endParaRPr>
          </a:p>
          <a:p>
            <a:pPr lvl="2">
              <a:lnSpc>
                <a:spcPts val="2000"/>
              </a:lnSpc>
              <a:spcBef>
                <a:spcPts val="1200"/>
              </a:spcBef>
            </a:pPr>
            <a:r>
              <a:rPr lang="de-DE" sz="2800" dirty="0">
                <a:solidFill>
                  <a:schemeClr val="bg1"/>
                </a:solidFill>
              </a:rPr>
              <a:t>Debitorenziel</a:t>
            </a:r>
            <a:endParaRPr lang="en-GB" sz="2800" dirty="0">
              <a:solidFill>
                <a:schemeClr val="bg1"/>
              </a:solidFill>
            </a:endParaRPr>
          </a:p>
          <a:p>
            <a:pPr lvl="2">
              <a:lnSpc>
                <a:spcPts val="2000"/>
              </a:lnSpc>
              <a:spcBef>
                <a:spcPts val="1200"/>
              </a:spcBef>
            </a:pPr>
            <a:r>
              <a:rPr lang="de-DE" sz="2800" dirty="0">
                <a:solidFill>
                  <a:schemeClr val="bg1"/>
                </a:solidFill>
              </a:rPr>
              <a:t>Kreditorenumschlagshäufigkeit</a:t>
            </a:r>
            <a:endParaRPr lang="en-GB" sz="2800" dirty="0">
              <a:solidFill>
                <a:schemeClr val="bg1"/>
              </a:solidFill>
            </a:endParaRPr>
          </a:p>
          <a:p>
            <a:pPr lvl="2">
              <a:lnSpc>
                <a:spcPts val="2000"/>
              </a:lnSpc>
              <a:spcBef>
                <a:spcPts val="1200"/>
              </a:spcBef>
            </a:pPr>
            <a:r>
              <a:rPr lang="de-DE" sz="2800" dirty="0">
                <a:solidFill>
                  <a:schemeClr val="bg1"/>
                </a:solidFill>
              </a:rPr>
              <a:t>Kreditorenziel</a:t>
            </a:r>
            <a:endParaRPr lang="en-GB" sz="2800" dirty="0">
              <a:solidFill>
                <a:schemeClr val="bg1"/>
              </a:solidFill>
            </a:endParaRPr>
          </a:p>
        </p:txBody>
      </p:sp>
      <p:sp>
        <p:nvSpPr>
          <p:cNvPr id="7" name="Content Placeholder 8">
            <a:extLst>
              <a:ext uri="{FF2B5EF4-FFF2-40B4-BE49-F238E27FC236}">
                <a16:creationId xmlns:a16="http://schemas.microsoft.com/office/drawing/2014/main" id="{CB938489-0EE4-410A-ADDA-B093AC22111F}"/>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Umschlagshäufigkeitskennzahlen</a:t>
            </a:r>
          </a:p>
        </p:txBody>
      </p:sp>
    </p:spTree>
    <p:extLst>
      <p:ext uri="{BB962C8B-B14F-4D97-AF65-F5344CB8AC3E}">
        <p14:creationId xmlns:p14="http://schemas.microsoft.com/office/powerpoint/2010/main" val="159524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Lagerumschlagshäufigkeit | Lagerdauer</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35469079-2B15-477D-9B5E-F46733C0CEAE}"/>
                  </a:ext>
                </a:extLst>
              </p:cNvPr>
              <p:cNvSpPr txBox="1"/>
              <p:nvPr/>
            </p:nvSpPr>
            <p:spPr>
              <a:xfrm>
                <a:off x="1274323" y="5883928"/>
                <a:ext cx="4240652" cy="780022"/>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𝑾𝒂𝒓𝒆𝒏𝒆𝒊𝒏𝒔𝒂𝒕𝒛</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𝑾𝒂𝒓𝒆𝒏𝒗𝒐𝒓𝒓𝒂𝒕</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5,4</a:t>
                </a:r>
              </a:p>
            </p:txBody>
          </p:sp>
        </mc:Choice>
        <mc:Fallback xmlns="">
          <p:sp>
            <p:nvSpPr>
              <p:cNvPr id="5" name="Textfeld 4">
                <a:extLst>
                  <a:ext uri="{FF2B5EF4-FFF2-40B4-BE49-F238E27FC236}">
                    <a16:creationId xmlns:a16="http://schemas.microsoft.com/office/drawing/2014/main" id="{35469079-2B15-477D-9B5E-F46733C0CEAE}"/>
                  </a:ext>
                </a:extLst>
              </p:cNvPr>
              <p:cNvSpPr txBox="1">
                <a:spLocks noRot="1" noChangeAspect="1" noMove="1" noResize="1" noEditPoints="1" noAdjustHandles="1" noChangeArrowheads="1" noChangeShapeType="1" noTextEdit="1"/>
              </p:cNvSpPr>
              <p:nvPr/>
            </p:nvSpPr>
            <p:spPr>
              <a:xfrm>
                <a:off x="1274323" y="5883928"/>
                <a:ext cx="4240652" cy="780022"/>
              </a:xfrm>
              <a:prstGeom prst="rect">
                <a:avLst/>
              </a:prstGeom>
              <a:blipFill>
                <a:blip r:embed="rId2"/>
                <a:stretch>
                  <a:fillRect t="-1563" b="-8594"/>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D5A52AF-B6D6-480B-8B3F-CD5DB33D3F6B}"/>
                  </a:ext>
                </a:extLst>
              </p:cNvPr>
              <p:cNvSpPr txBox="1"/>
              <p:nvPr/>
            </p:nvSpPr>
            <p:spPr>
              <a:xfrm>
                <a:off x="7613241" y="5883928"/>
                <a:ext cx="3304436"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𝟓</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𝟒</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𝟔𝟖</m:t>
                    </m:r>
                  </m:oMath>
                </a14:m>
                <a:r>
                  <a:rPr lang="de-AT" sz="3200" b="1" dirty="0">
                    <a:solidFill>
                      <a:schemeClr val="bg1"/>
                    </a:solidFill>
                  </a:rPr>
                  <a:t> Tage</a:t>
                </a:r>
              </a:p>
            </p:txBody>
          </p:sp>
        </mc:Choice>
        <mc:Fallback xmlns="">
          <p:sp>
            <p:nvSpPr>
              <p:cNvPr id="6" name="Textfeld 5">
                <a:extLst>
                  <a:ext uri="{FF2B5EF4-FFF2-40B4-BE49-F238E27FC236}">
                    <a16:creationId xmlns:a16="http://schemas.microsoft.com/office/drawing/2014/main" id="{BD5A52AF-B6D6-480B-8B3F-CD5DB33D3F6B}"/>
                  </a:ext>
                </a:extLst>
              </p:cNvPr>
              <p:cNvSpPr txBox="1">
                <a:spLocks noRot="1" noChangeAspect="1" noMove="1" noResize="1" noEditPoints="1" noAdjustHandles="1" noChangeArrowheads="1" noChangeShapeType="1" noTextEdit="1"/>
              </p:cNvSpPr>
              <p:nvPr/>
            </p:nvSpPr>
            <p:spPr>
              <a:xfrm>
                <a:off x="7613241" y="5883928"/>
                <a:ext cx="3304436" cy="756682"/>
              </a:xfrm>
              <a:prstGeom prst="rect">
                <a:avLst/>
              </a:prstGeom>
              <a:blipFill>
                <a:blip r:embed="rId3"/>
                <a:stretch>
                  <a:fillRect t="-806" r="-7380" b="-12903"/>
                </a:stretch>
              </a:blipFill>
            </p:spPr>
            <p:txBody>
              <a:bodyPr/>
              <a:lstStyle/>
              <a:p>
                <a:r>
                  <a:rPr lang="de-AT">
                    <a:noFill/>
                  </a:rPr>
                  <a:t> </a:t>
                </a:r>
              </a:p>
            </p:txBody>
          </p:sp>
        </mc:Fallback>
      </mc:AlternateContent>
      <p:pic>
        <p:nvPicPr>
          <p:cNvPr id="8" name="Grafik 7">
            <a:extLst>
              <a:ext uri="{FF2B5EF4-FFF2-40B4-BE49-F238E27FC236}">
                <a16:creationId xmlns:a16="http://schemas.microsoft.com/office/drawing/2014/main" id="{C8CE535D-F29D-4C47-BA2C-78D9BED8E331}"/>
              </a:ext>
            </a:extLst>
          </p:cNvPr>
          <p:cNvPicPr>
            <a:picLocks noChangeAspect="1"/>
          </p:cNvPicPr>
          <p:nvPr/>
        </p:nvPicPr>
        <p:blipFill>
          <a:blip r:embed="rId4"/>
          <a:stretch>
            <a:fillRect/>
          </a:stretch>
        </p:blipFill>
        <p:spPr>
          <a:xfrm>
            <a:off x="474343" y="1486094"/>
            <a:ext cx="11243313" cy="3895515"/>
          </a:xfrm>
          <a:prstGeom prst="rect">
            <a:avLst/>
          </a:prstGeom>
        </p:spPr>
      </p:pic>
    </p:spTree>
    <p:extLst>
      <p:ext uri="{BB962C8B-B14F-4D97-AF65-F5344CB8AC3E}">
        <p14:creationId xmlns:p14="http://schemas.microsoft.com/office/powerpoint/2010/main" val="155437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Debitorenumschlagshäufigkeit | -dauer / -ziel</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DC1AD03D-6AF6-4CCF-BEBF-005414F98F27}"/>
                  </a:ext>
                </a:extLst>
              </p:cNvPr>
              <p:cNvSpPr txBox="1"/>
              <p:nvPr/>
            </p:nvSpPr>
            <p:spPr>
              <a:xfrm>
                <a:off x="1263970" y="5873714"/>
                <a:ext cx="5722755" cy="775149"/>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𝑼𝒎𝒔𝒂𝒕𝒛</m:t>
                        </m:r>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𝟏</m:t>
                        </m:r>
                        <m:r>
                          <a:rPr lang="en-GB" sz="3200" b="1" i="1" smtClean="0">
                            <a:solidFill>
                              <a:srgbClr val="00B050"/>
                            </a:solidFill>
                            <a:latin typeface="Cambria Math" panose="02040503050406030204" pitchFamily="18" charset="0"/>
                          </a:rPr>
                          <m:t>,</m:t>
                        </m:r>
                        <m:r>
                          <a:rPr lang="en-GB" sz="3200" b="1" i="1" smtClean="0">
                            <a:solidFill>
                              <a:srgbClr val="00B050"/>
                            </a:solidFill>
                            <a:latin typeface="Cambria Math" panose="02040503050406030204" pitchFamily="18" charset="0"/>
                          </a:rPr>
                          <m:t>𝟐</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𝑳𝒊𝒆𝒇𝒆𝒓𝒇𝒐𝒓𝒅𝒆𝒓𝒖𝒏𝒈𝒆𝒏</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11,9</a:t>
                </a:r>
              </a:p>
            </p:txBody>
          </p:sp>
        </mc:Choice>
        <mc:Fallback xmlns="">
          <p:sp>
            <p:nvSpPr>
              <p:cNvPr id="8" name="Textfeld 7">
                <a:extLst>
                  <a:ext uri="{FF2B5EF4-FFF2-40B4-BE49-F238E27FC236}">
                    <a16:creationId xmlns:a16="http://schemas.microsoft.com/office/drawing/2014/main" id="{DC1AD03D-6AF6-4CCF-BEBF-005414F98F27}"/>
                  </a:ext>
                </a:extLst>
              </p:cNvPr>
              <p:cNvSpPr txBox="1">
                <a:spLocks noRot="1" noChangeAspect="1" noMove="1" noResize="1" noEditPoints="1" noAdjustHandles="1" noChangeArrowheads="1" noChangeShapeType="1" noTextEdit="1"/>
              </p:cNvSpPr>
              <p:nvPr/>
            </p:nvSpPr>
            <p:spPr>
              <a:xfrm>
                <a:off x="1263970" y="5873714"/>
                <a:ext cx="5722755" cy="775149"/>
              </a:xfrm>
              <a:prstGeom prst="rect">
                <a:avLst/>
              </a:prstGeom>
              <a:blipFill>
                <a:blip r:embed="rId2"/>
                <a:stretch>
                  <a:fillRect t="-2362" b="-8661"/>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B2578EB-D465-41D2-B51B-91763DEF3736}"/>
                  </a:ext>
                </a:extLst>
              </p:cNvPr>
              <p:cNvSpPr txBox="1"/>
              <p:nvPr/>
            </p:nvSpPr>
            <p:spPr>
              <a:xfrm>
                <a:off x="7403978" y="5880863"/>
                <a:ext cx="3513700"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𝟏𝟏</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𝟗</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𝟑𝟏</m:t>
                    </m:r>
                  </m:oMath>
                </a14:m>
                <a:r>
                  <a:rPr lang="de-AT" sz="3200" b="1" dirty="0">
                    <a:solidFill>
                      <a:schemeClr val="bg1"/>
                    </a:solidFill>
                  </a:rPr>
                  <a:t> Tage</a:t>
                </a:r>
              </a:p>
            </p:txBody>
          </p:sp>
        </mc:Choice>
        <mc:Fallback xmlns="">
          <p:sp>
            <p:nvSpPr>
              <p:cNvPr id="9" name="Textfeld 8">
                <a:extLst>
                  <a:ext uri="{FF2B5EF4-FFF2-40B4-BE49-F238E27FC236}">
                    <a16:creationId xmlns:a16="http://schemas.microsoft.com/office/drawing/2014/main" id="{EB2578EB-D465-41D2-B51B-91763DEF3736}"/>
                  </a:ext>
                </a:extLst>
              </p:cNvPr>
              <p:cNvSpPr txBox="1">
                <a:spLocks noRot="1" noChangeAspect="1" noMove="1" noResize="1" noEditPoints="1" noAdjustHandles="1" noChangeArrowheads="1" noChangeShapeType="1" noTextEdit="1"/>
              </p:cNvSpPr>
              <p:nvPr/>
            </p:nvSpPr>
            <p:spPr>
              <a:xfrm>
                <a:off x="7403978" y="5880863"/>
                <a:ext cx="3513700" cy="756682"/>
              </a:xfrm>
              <a:prstGeom prst="rect">
                <a:avLst/>
              </a:prstGeom>
              <a:blipFill>
                <a:blip r:embed="rId3"/>
                <a:stretch>
                  <a:fillRect t="-1613" r="-6944" b="-12097"/>
                </a:stretch>
              </a:blipFill>
            </p:spPr>
            <p:txBody>
              <a:bodyPr/>
              <a:lstStyle/>
              <a:p>
                <a:r>
                  <a:rPr lang="de-AT">
                    <a:noFill/>
                  </a:rPr>
                  <a:t> </a:t>
                </a:r>
              </a:p>
            </p:txBody>
          </p:sp>
        </mc:Fallback>
      </mc:AlternateContent>
      <p:pic>
        <p:nvPicPr>
          <p:cNvPr id="10" name="Grafik 9">
            <a:extLst>
              <a:ext uri="{FF2B5EF4-FFF2-40B4-BE49-F238E27FC236}">
                <a16:creationId xmlns:a16="http://schemas.microsoft.com/office/drawing/2014/main" id="{38ED1D5F-F617-4DE5-9EAD-FC50F834E657}"/>
              </a:ext>
            </a:extLst>
          </p:cNvPr>
          <p:cNvPicPr>
            <a:picLocks/>
          </p:cNvPicPr>
          <p:nvPr/>
        </p:nvPicPr>
        <p:blipFill>
          <a:blip r:embed="rId4"/>
          <a:stretch>
            <a:fillRect/>
          </a:stretch>
        </p:blipFill>
        <p:spPr>
          <a:xfrm>
            <a:off x="475200" y="1486800"/>
            <a:ext cx="11242800" cy="3895200"/>
          </a:xfrm>
          <a:prstGeom prst="rect">
            <a:avLst/>
          </a:prstGeom>
        </p:spPr>
      </p:pic>
    </p:spTree>
    <p:extLst>
      <p:ext uri="{BB962C8B-B14F-4D97-AF65-F5344CB8AC3E}">
        <p14:creationId xmlns:p14="http://schemas.microsoft.com/office/powerpoint/2010/main" val="331172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Kreditorenumschlagshäufigkeit | -dauer / -ziel</a:t>
            </a:r>
          </a:p>
        </p:txBody>
      </p:sp>
      <p:sp>
        <p:nvSpPr>
          <p:cNvPr id="8" name="Textfeld 7">
            <a:extLst>
              <a:ext uri="{FF2B5EF4-FFF2-40B4-BE49-F238E27FC236}">
                <a16:creationId xmlns:a16="http://schemas.microsoft.com/office/drawing/2014/main" id="{694BD6BD-4E21-4F50-B249-24F0AC063B53}"/>
              </a:ext>
            </a:extLst>
          </p:cNvPr>
          <p:cNvSpPr txBox="1"/>
          <p:nvPr/>
        </p:nvSpPr>
        <p:spPr>
          <a:xfrm>
            <a:off x="9941864" y="1607445"/>
            <a:ext cx="1951625" cy="1569660"/>
          </a:xfrm>
          <a:prstGeom prst="rect">
            <a:avLst/>
          </a:prstGeom>
          <a:noFill/>
        </p:spPr>
        <p:txBody>
          <a:bodyPr wrap="none" rtlCol="0">
            <a:spAutoFit/>
          </a:bodyPr>
          <a:lstStyle/>
          <a:p>
            <a:r>
              <a:rPr lang="de-AT" sz="2400" dirty="0">
                <a:solidFill>
                  <a:srgbClr val="00B050"/>
                </a:solidFill>
              </a:rPr>
              <a:t>Handelswaren</a:t>
            </a:r>
            <a:br>
              <a:rPr lang="de-AT" sz="2400" dirty="0">
                <a:solidFill>
                  <a:srgbClr val="00B050"/>
                </a:solidFill>
              </a:rPr>
            </a:br>
            <a:r>
              <a:rPr lang="de-AT" sz="2400" dirty="0">
                <a:solidFill>
                  <a:srgbClr val="00B050"/>
                </a:solidFill>
              </a:rPr>
              <a:t>Einkaufswerte</a:t>
            </a:r>
          </a:p>
          <a:p>
            <a:r>
              <a:rPr lang="de-AT" sz="2400" dirty="0">
                <a:solidFill>
                  <a:srgbClr val="00B050"/>
                </a:solidFill>
              </a:rPr>
              <a:t>(HW)</a:t>
            </a:r>
            <a:br>
              <a:rPr lang="de-AT" sz="2400" dirty="0">
                <a:solidFill>
                  <a:srgbClr val="00B050"/>
                </a:solidFill>
              </a:rPr>
            </a:br>
            <a:r>
              <a:rPr lang="de-AT" sz="2400" dirty="0">
                <a:solidFill>
                  <a:srgbClr val="00B050"/>
                </a:solidFill>
              </a:rPr>
              <a:t>= 1 782</a:t>
            </a:r>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F360295-499F-43E4-A102-A15914FEA941}"/>
                  </a:ext>
                </a:extLst>
              </p:cNvPr>
              <p:cNvSpPr txBox="1"/>
              <p:nvPr/>
            </p:nvSpPr>
            <p:spPr>
              <a:xfrm>
                <a:off x="1274323" y="5745823"/>
                <a:ext cx="5821802" cy="775149"/>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𝑯𝑾</m:t>
                        </m:r>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𝟏</m:t>
                        </m:r>
                        <m:r>
                          <a:rPr lang="en-GB" sz="3200" b="1" i="1" smtClean="0">
                            <a:solidFill>
                              <a:srgbClr val="00B050"/>
                            </a:solidFill>
                            <a:latin typeface="Cambria Math" panose="02040503050406030204" pitchFamily="18" charset="0"/>
                          </a:rPr>
                          <m:t>,</m:t>
                        </m:r>
                        <m:r>
                          <a:rPr lang="en-GB" sz="3200" b="1" i="1" smtClean="0">
                            <a:solidFill>
                              <a:srgbClr val="00B050"/>
                            </a:solidFill>
                            <a:latin typeface="Cambria Math" panose="02040503050406030204" pitchFamily="18" charset="0"/>
                          </a:rPr>
                          <m:t>𝟐</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𝑳𝒊𝒆𝒇𝒆𝒓𝒗𝒆𝒓𝒃𝒊𝒏𝒅𝒍𝒊𝒄𝒉𝒌𝒆𝒊𝒕𝒆𝒏</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6,8</a:t>
                </a:r>
              </a:p>
            </p:txBody>
          </p:sp>
        </mc:Choice>
        <mc:Fallback xmlns="">
          <p:sp>
            <p:nvSpPr>
              <p:cNvPr id="9" name="Textfeld 8">
                <a:extLst>
                  <a:ext uri="{FF2B5EF4-FFF2-40B4-BE49-F238E27FC236}">
                    <a16:creationId xmlns:a16="http://schemas.microsoft.com/office/drawing/2014/main" id="{EF360295-499F-43E4-A102-A15914FEA941}"/>
                  </a:ext>
                </a:extLst>
              </p:cNvPr>
              <p:cNvSpPr txBox="1">
                <a:spLocks noRot="1" noChangeAspect="1" noMove="1" noResize="1" noEditPoints="1" noAdjustHandles="1" noChangeArrowheads="1" noChangeShapeType="1" noTextEdit="1"/>
              </p:cNvSpPr>
              <p:nvPr/>
            </p:nvSpPr>
            <p:spPr>
              <a:xfrm>
                <a:off x="1274323" y="5745823"/>
                <a:ext cx="5821802" cy="775149"/>
              </a:xfrm>
              <a:prstGeom prst="rect">
                <a:avLst/>
              </a:prstGeom>
              <a:blipFill>
                <a:blip r:embed="rId2"/>
                <a:stretch>
                  <a:fillRect t="-2362" b="-8661"/>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CB48AFCB-C592-4786-BB44-A15A9140DD0D}"/>
                  </a:ext>
                </a:extLst>
              </p:cNvPr>
              <p:cNvSpPr txBox="1"/>
              <p:nvPr/>
            </p:nvSpPr>
            <p:spPr>
              <a:xfrm>
                <a:off x="7617041" y="5760122"/>
                <a:ext cx="3300636"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𝟓𝟏𝟏</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𝟗</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𝟓𝟒</m:t>
                    </m:r>
                  </m:oMath>
                </a14:m>
                <a:r>
                  <a:rPr lang="de-AT" sz="3200" b="1" dirty="0">
                    <a:solidFill>
                      <a:schemeClr val="bg1"/>
                    </a:solidFill>
                  </a:rPr>
                  <a:t> Tage</a:t>
                </a:r>
              </a:p>
            </p:txBody>
          </p:sp>
        </mc:Choice>
        <mc:Fallback xmlns="">
          <p:sp>
            <p:nvSpPr>
              <p:cNvPr id="10" name="Textfeld 9">
                <a:extLst>
                  <a:ext uri="{FF2B5EF4-FFF2-40B4-BE49-F238E27FC236}">
                    <a16:creationId xmlns:a16="http://schemas.microsoft.com/office/drawing/2014/main" id="{CB48AFCB-C592-4786-BB44-A15A9140DD0D}"/>
                  </a:ext>
                </a:extLst>
              </p:cNvPr>
              <p:cNvSpPr txBox="1">
                <a:spLocks noRot="1" noChangeAspect="1" noMove="1" noResize="1" noEditPoints="1" noAdjustHandles="1" noChangeArrowheads="1" noChangeShapeType="1" noTextEdit="1"/>
              </p:cNvSpPr>
              <p:nvPr/>
            </p:nvSpPr>
            <p:spPr>
              <a:xfrm>
                <a:off x="7617041" y="5760122"/>
                <a:ext cx="3300636" cy="756682"/>
              </a:xfrm>
              <a:prstGeom prst="rect">
                <a:avLst/>
              </a:prstGeom>
              <a:blipFill>
                <a:blip r:embed="rId3"/>
                <a:stretch>
                  <a:fillRect t="-1613" r="-7394" b="-12097"/>
                </a:stretch>
              </a:blipFill>
            </p:spPr>
            <p:txBody>
              <a:bodyPr/>
              <a:lstStyle/>
              <a:p>
                <a:r>
                  <a:rPr lang="de-AT">
                    <a:noFill/>
                  </a:rPr>
                  <a:t> </a:t>
                </a:r>
              </a:p>
            </p:txBody>
          </p:sp>
        </mc:Fallback>
      </mc:AlternateContent>
      <p:pic>
        <p:nvPicPr>
          <p:cNvPr id="11" name="Grafik 10">
            <a:extLst>
              <a:ext uri="{FF2B5EF4-FFF2-40B4-BE49-F238E27FC236}">
                <a16:creationId xmlns:a16="http://schemas.microsoft.com/office/drawing/2014/main" id="{A55D4483-DA7C-4C70-BCE5-633CAAD9B532}"/>
              </a:ext>
            </a:extLst>
          </p:cNvPr>
          <p:cNvPicPr>
            <a:picLocks noChangeAspect="1"/>
          </p:cNvPicPr>
          <p:nvPr/>
        </p:nvPicPr>
        <p:blipFill>
          <a:blip r:embed="rId4"/>
          <a:stretch>
            <a:fillRect/>
          </a:stretch>
        </p:blipFill>
        <p:spPr>
          <a:xfrm>
            <a:off x="1521412" y="-4258878"/>
            <a:ext cx="7478209" cy="3352697"/>
          </a:xfrm>
          <a:prstGeom prst="rect">
            <a:avLst/>
          </a:prstGeom>
        </p:spPr>
      </p:pic>
      <p:pic>
        <p:nvPicPr>
          <p:cNvPr id="12" name="Grafik 11">
            <a:extLst>
              <a:ext uri="{FF2B5EF4-FFF2-40B4-BE49-F238E27FC236}">
                <a16:creationId xmlns:a16="http://schemas.microsoft.com/office/drawing/2014/main" id="{D7488386-5B0E-4C3D-9C63-19A72D6DC3A5}"/>
              </a:ext>
            </a:extLst>
          </p:cNvPr>
          <p:cNvPicPr>
            <a:picLocks noChangeAspect="1"/>
          </p:cNvPicPr>
          <p:nvPr/>
        </p:nvPicPr>
        <p:blipFill>
          <a:blip r:embed="rId5"/>
          <a:stretch>
            <a:fillRect/>
          </a:stretch>
        </p:blipFill>
        <p:spPr>
          <a:xfrm>
            <a:off x="1274323" y="1335600"/>
            <a:ext cx="8656145" cy="3880800"/>
          </a:xfrm>
          <a:prstGeom prst="rect">
            <a:avLst/>
          </a:prstGeom>
        </p:spPr>
      </p:pic>
    </p:spTree>
    <p:extLst>
      <p:ext uri="{BB962C8B-B14F-4D97-AF65-F5344CB8AC3E}">
        <p14:creationId xmlns:p14="http://schemas.microsoft.com/office/powerpoint/2010/main" val="286156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Kapitalumschlagshäufigkeit</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226DFCFF-4EEB-41DA-8DFF-1248E115300C}"/>
                  </a:ext>
                </a:extLst>
              </p:cNvPr>
              <p:cNvSpPr txBox="1"/>
              <p:nvPr/>
            </p:nvSpPr>
            <p:spPr>
              <a:xfrm>
                <a:off x="3523095" y="5885806"/>
                <a:ext cx="3805096" cy="772840"/>
              </a:xfrm>
              <a:prstGeom prst="rect">
                <a:avLst/>
              </a:prstGeom>
              <a:solidFill>
                <a:schemeClr val="tx1"/>
              </a:solidFill>
            </p:spPr>
            <p:txBody>
              <a:bodyPr wrap="square" lIns="0" tIns="0" rIns="0" bIns="0" rtlCol="0">
                <a:spAutoFit/>
              </a:bodyPr>
              <a:lstStyle/>
              <a:p>
                <a:pPr algn="ct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𝑼𝒎𝒔𝒂𝒕𝒛</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𝑲𝒂𝒑𝒊𝒕𝒂𝒍</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2,7</a:t>
                </a:r>
              </a:p>
            </p:txBody>
          </p:sp>
        </mc:Choice>
        <mc:Fallback xmlns="">
          <p:sp>
            <p:nvSpPr>
              <p:cNvPr id="8" name="Textfeld 7">
                <a:extLst>
                  <a:ext uri="{FF2B5EF4-FFF2-40B4-BE49-F238E27FC236}">
                    <a16:creationId xmlns:a16="http://schemas.microsoft.com/office/drawing/2014/main" id="{226DFCFF-4EEB-41DA-8DFF-1248E115300C}"/>
                  </a:ext>
                </a:extLst>
              </p:cNvPr>
              <p:cNvSpPr txBox="1">
                <a:spLocks noRot="1" noChangeAspect="1" noMove="1" noResize="1" noEditPoints="1" noAdjustHandles="1" noChangeArrowheads="1" noChangeShapeType="1" noTextEdit="1"/>
              </p:cNvSpPr>
              <p:nvPr/>
            </p:nvSpPr>
            <p:spPr>
              <a:xfrm>
                <a:off x="3523095" y="5885806"/>
                <a:ext cx="3805096" cy="772840"/>
              </a:xfrm>
              <a:prstGeom prst="rect">
                <a:avLst/>
              </a:prstGeom>
              <a:blipFill>
                <a:blip r:embed="rId2"/>
                <a:stretch>
                  <a:fillRect t="-3175" b="-8730"/>
                </a:stretch>
              </a:blipFill>
            </p:spPr>
            <p:txBody>
              <a:bodyPr/>
              <a:lstStyle/>
              <a:p>
                <a:r>
                  <a:rPr lang="de-AT">
                    <a:noFill/>
                  </a:rPr>
                  <a:t> </a:t>
                </a:r>
              </a:p>
            </p:txBody>
          </p:sp>
        </mc:Fallback>
      </mc:AlternateContent>
      <p:pic>
        <p:nvPicPr>
          <p:cNvPr id="10" name="Grafik 9">
            <a:extLst>
              <a:ext uri="{FF2B5EF4-FFF2-40B4-BE49-F238E27FC236}">
                <a16:creationId xmlns:a16="http://schemas.microsoft.com/office/drawing/2014/main" id="{6A77BACA-B00F-4A8B-82D3-2E719A855817}"/>
              </a:ext>
            </a:extLst>
          </p:cNvPr>
          <p:cNvPicPr>
            <a:picLocks/>
          </p:cNvPicPr>
          <p:nvPr/>
        </p:nvPicPr>
        <p:blipFill>
          <a:blip r:embed="rId3"/>
          <a:stretch>
            <a:fillRect/>
          </a:stretch>
        </p:blipFill>
        <p:spPr>
          <a:xfrm>
            <a:off x="475200" y="1486800"/>
            <a:ext cx="11242800" cy="3895200"/>
          </a:xfrm>
          <a:prstGeom prst="rect">
            <a:avLst/>
          </a:prstGeom>
        </p:spPr>
      </p:pic>
    </p:spTree>
    <p:extLst>
      <p:ext uri="{BB962C8B-B14F-4D97-AF65-F5344CB8AC3E}">
        <p14:creationId xmlns:p14="http://schemas.microsoft.com/office/powerpoint/2010/main" val="226059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7B6A494A-107F-4749-AA5C-667EEEE42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D7F4FFED-44A1-4650-8B35-6D1118C2C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FC048A60-27B5-4E4C-BF6B-66392863E019}"/>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93A60A16-7E42-4911-93E0-43BF73AFD4E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5BD997DC-61AF-4595-A837-C0047D58A188}"/>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lvl="1"/>
            <a:r>
              <a:rPr lang="de-DE" sz="2800" dirty="0">
                <a:solidFill>
                  <a:schemeClr val="bg1"/>
                </a:solidFill>
              </a:rPr>
              <a:t>Eigenkapitalrentabilität</a:t>
            </a:r>
          </a:p>
          <a:p>
            <a:pPr lvl="1"/>
            <a:r>
              <a:rPr lang="de-DE" sz="2800" dirty="0">
                <a:solidFill>
                  <a:schemeClr val="bg1"/>
                </a:solidFill>
              </a:rPr>
              <a:t>Return on Investment</a:t>
            </a:r>
            <a:endParaRPr lang="en-GB" sz="2800" dirty="0">
              <a:solidFill>
                <a:schemeClr val="bg1"/>
              </a:solidFill>
            </a:endParaRPr>
          </a:p>
          <a:p>
            <a:pPr lvl="1"/>
            <a:r>
              <a:rPr lang="de-DE" sz="2800" dirty="0">
                <a:solidFill>
                  <a:schemeClr val="bg1"/>
                </a:solidFill>
              </a:rPr>
              <a:t>Gesamtkapitalrentabilität</a:t>
            </a:r>
            <a:endParaRPr lang="de-AT" sz="2800" dirty="0">
              <a:solidFill>
                <a:schemeClr val="bg1"/>
              </a:solidFill>
            </a:endParaRPr>
          </a:p>
        </p:txBody>
      </p:sp>
      <p:sp>
        <p:nvSpPr>
          <p:cNvPr id="7" name="Content Placeholder 8">
            <a:extLst>
              <a:ext uri="{FF2B5EF4-FFF2-40B4-BE49-F238E27FC236}">
                <a16:creationId xmlns:a16="http://schemas.microsoft.com/office/drawing/2014/main" id="{3E5EAFF5-5A12-4617-91AF-F3F073FD51F4}"/>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Rentabilitätskennzahlen</a:t>
            </a:r>
          </a:p>
        </p:txBody>
      </p:sp>
    </p:spTree>
    <p:extLst>
      <p:ext uri="{BB962C8B-B14F-4D97-AF65-F5344CB8AC3E}">
        <p14:creationId xmlns:p14="http://schemas.microsoft.com/office/powerpoint/2010/main" val="234087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2C8"/>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de-AT" sz="3000" dirty="0">
                <a:solidFill>
                  <a:schemeClr val="tx1"/>
                </a:solidFill>
              </a:rPr>
              <a:t>Finanzierungs-</a:t>
            </a:r>
            <a:br>
              <a:rPr lang="de-AT" sz="3000" dirty="0">
                <a:solidFill>
                  <a:schemeClr val="tx1"/>
                </a:solidFill>
              </a:rPr>
            </a:br>
            <a:r>
              <a:rPr lang="de-AT" sz="3000" dirty="0">
                <a:solidFill>
                  <a:schemeClr val="tx1"/>
                </a:solidFill>
              </a:rPr>
              <a:t>Kennzahlen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GB" sz="1800" dirty="0">
                <a:solidFill>
                  <a:schemeClr val="tx1"/>
                </a:solidFill>
              </a:rPr>
              <a:t>Hlavacek &amp; Pechak</a:t>
            </a:r>
            <a:br>
              <a:rPr lang="en-GB" sz="1800" dirty="0">
                <a:solidFill>
                  <a:schemeClr val="tx1"/>
                </a:solidFill>
              </a:rPr>
            </a:br>
            <a:r>
              <a:rPr lang="en-GB" sz="1800" dirty="0">
                <a:solidFill>
                  <a:schemeClr val="tx1"/>
                </a:solidFill>
              </a:rPr>
              <a:t>7ABIF</a:t>
            </a:r>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ADF29931-EB50-47AC-8647-D68FFB220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43A6B373-E01A-4B89-9294-06D7CD03E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31BB393B-C273-4AD3-BD96-F0F80609C5B6}"/>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E0B0A9D0-1A96-45A1-A017-F429A7953D4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DC4E1E2B-521F-431C-B778-E9FAA8C56499}"/>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a:t>
            </a:r>
          </a:p>
        </p:txBody>
      </p:sp>
      <p:pic>
        <p:nvPicPr>
          <p:cNvPr id="7" name="Picture 12">
            <a:extLst>
              <a:ext uri="{FF2B5EF4-FFF2-40B4-BE49-F238E27FC236}">
                <a16:creationId xmlns:a16="http://schemas.microsoft.com/office/drawing/2014/main" id="{8D6EF31F-26AB-458B-A622-E13854164A1D}"/>
              </a:ext>
            </a:extLst>
          </p:cNvPr>
          <p:cNvPicPr>
            <a:picLocks noChangeAspect="1"/>
          </p:cNvPicPr>
          <p:nvPr/>
        </p:nvPicPr>
        <p:blipFill>
          <a:blip r:embed="rId3"/>
          <a:stretch>
            <a:fillRect/>
          </a:stretch>
        </p:blipFill>
        <p:spPr>
          <a:xfrm>
            <a:off x="0" y="1059543"/>
            <a:ext cx="12192000" cy="5798457"/>
          </a:xfrm>
          <a:prstGeom prst="rect">
            <a:avLst/>
          </a:prstGeom>
        </p:spPr>
      </p:pic>
      <p:sp>
        <p:nvSpPr>
          <p:cNvPr id="8" name="Flowchart: Process 15">
            <a:extLst>
              <a:ext uri="{FF2B5EF4-FFF2-40B4-BE49-F238E27FC236}">
                <a16:creationId xmlns:a16="http://schemas.microsoft.com/office/drawing/2014/main" id="{83EC974D-2411-40F1-9F1A-567587D37EA4}"/>
              </a:ext>
            </a:extLst>
          </p:cNvPr>
          <p:cNvSpPr/>
          <p:nvPr/>
        </p:nvSpPr>
        <p:spPr>
          <a:xfrm>
            <a:off x="6139543" y="5405320"/>
            <a:ext cx="6008914" cy="1396375"/>
          </a:xfrm>
          <a:prstGeom prst="flowChartProcess">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Flowchart: Process 16">
            <a:extLst>
              <a:ext uri="{FF2B5EF4-FFF2-40B4-BE49-F238E27FC236}">
                <a16:creationId xmlns:a16="http://schemas.microsoft.com/office/drawing/2014/main" id="{80134FA9-F42D-476E-AD86-404845D37EE7}"/>
              </a:ext>
            </a:extLst>
          </p:cNvPr>
          <p:cNvSpPr/>
          <p:nvPr/>
        </p:nvSpPr>
        <p:spPr>
          <a:xfrm>
            <a:off x="11508828" y="5657569"/>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Flowchart: Process 17">
            <a:extLst>
              <a:ext uri="{FF2B5EF4-FFF2-40B4-BE49-F238E27FC236}">
                <a16:creationId xmlns:a16="http://schemas.microsoft.com/office/drawing/2014/main" id="{FBEF434E-2752-449C-A4DE-57849A08411E}"/>
              </a:ext>
            </a:extLst>
          </p:cNvPr>
          <p:cNvSpPr/>
          <p:nvPr/>
        </p:nvSpPr>
        <p:spPr>
          <a:xfrm>
            <a:off x="11508827" y="6103507"/>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Flowchart: Process 18">
            <a:extLst>
              <a:ext uri="{FF2B5EF4-FFF2-40B4-BE49-F238E27FC236}">
                <a16:creationId xmlns:a16="http://schemas.microsoft.com/office/drawing/2014/main" id="{01C0B95A-12C0-41BA-A360-8C3F2B397241}"/>
              </a:ext>
            </a:extLst>
          </p:cNvPr>
          <p:cNvSpPr/>
          <p:nvPr/>
        </p:nvSpPr>
        <p:spPr>
          <a:xfrm>
            <a:off x="11517837" y="6549445"/>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Flowchart: Process 19">
            <a:extLst>
              <a:ext uri="{FF2B5EF4-FFF2-40B4-BE49-F238E27FC236}">
                <a16:creationId xmlns:a16="http://schemas.microsoft.com/office/drawing/2014/main" id="{FE5B5918-CAD9-4C1D-A7A8-5DD835040832}"/>
              </a:ext>
            </a:extLst>
          </p:cNvPr>
          <p:cNvSpPr/>
          <p:nvPr/>
        </p:nvSpPr>
        <p:spPr>
          <a:xfrm>
            <a:off x="11508827" y="5880538"/>
            <a:ext cx="594585" cy="207204"/>
          </a:xfrm>
          <a:prstGeom prst="flowChartProcess">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Flowchart: Process 20">
            <a:extLst>
              <a:ext uri="{FF2B5EF4-FFF2-40B4-BE49-F238E27FC236}">
                <a16:creationId xmlns:a16="http://schemas.microsoft.com/office/drawing/2014/main" id="{31F5ACDB-1304-4E69-A3B9-7887DB3A1BE5}"/>
              </a:ext>
            </a:extLst>
          </p:cNvPr>
          <p:cNvSpPr/>
          <p:nvPr/>
        </p:nvSpPr>
        <p:spPr>
          <a:xfrm>
            <a:off x="11517837" y="6328731"/>
            <a:ext cx="594585" cy="207204"/>
          </a:xfrm>
          <a:prstGeom prst="flowChartProcess">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44529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706EAF07-5E24-4E21-9268-50C4B0BF9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25095345-32B4-48DF-8831-8D856C8A3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6D9D9DCA-1887-445F-A7B3-3F22D7310DE1}"/>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32F0F6C5-6D22-4200-8BAA-E5BE8D70B93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67324E20-67EF-4641-BFE3-3E3FD58B21C3}"/>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a:t>
            </a:r>
          </a:p>
        </p:txBody>
      </p:sp>
      <p:pic>
        <p:nvPicPr>
          <p:cNvPr id="7" name="Picture 4">
            <a:extLst>
              <a:ext uri="{FF2B5EF4-FFF2-40B4-BE49-F238E27FC236}">
                <a16:creationId xmlns:a16="http://schemas.microsoft.com/office/drawing/2014/main" id="{B75B9247-E96E-48D7-91D3-4F955992FE23}"/>
              </a:ext>
            </a:extLst>
          </p:cNvPr>
          <p:cNvPicPr>
            <a:picLocks noChangeAspect="1"/>
          </p:cNvPicPr>
          <p:nvPr/>
        </p:nvPicPr>
        <p:blipFill>
          <a:blip r:embed="rId3"/>
          <a:stretch>
            <a:fillRect/>
          </a:stretch>
        </p:blipFill>
        <p:spPr>
          <a:xfrm>
            <a:off x="50605" y="1612587"/>
            <a:ext cx="12083293" cy="3630573"/>
          </a:xfrm>
          <a:prstGeom prst="rect">
            <a:avLst/>
          </a:prstGeom>
        </p:spPr>
      </p:pic>
      <p:sp>
        <p:nvSpPr>
          <p:cNvPr id="8" name="Rectangle 5">
            <a:extLst>
              <a:ext uri="{FF2B5EF4-FFF2-40B4-BE49-F238E27FC236}">
                <a16:creationId xmlns:a16="http://schemas.microsoft.com/office/drawing/2014/main" id="{8DBE6AE5-F281-4F36-A3BB-49B94996CC8D}"/>
              </a:ext>
            </a:extLst>
          </p:cNvPr>
          <p:cNvSpPr/>
          <p:nvPr/>
        </p:nvSpPr>
        <p:spPr>
          <a:xfrm>
            <a:off x="10481817" y="2288252"/>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9" name="Rectangle 13">
            <a:extLst>
              <a:ext uri="{FF2B5EF4-FFF2-40B4-BE49-F238E27FC236}">
                <a16:creationId xmlns:a16="http://schemas.microsoft.com/office/drawing/2014/main" id="{F60630A7-5A6F-47DD-981B-97F29C4EA061}"/>
              </a:ext>
            </a:extLst>
          </p:cNvPr>
          <p:cNvSpPr/>
          <p:nvPr/>
        </p:nvSpPr>
        <p:spPr>
          <a:xfrm>
            <a:off x="10481817" y="3450771"/>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0" name="Rectangle 14">
            <a:extLst>
              <a:ext uri="{FF2B5EF4-FFF2-40B4-BE49-F238E27FC236}">
                <a16:creationId xmlns:a16="http://schemas.microsoft.com/office/drawing/2014/main" id="{F1B7C542-BD3E-402D-B746-DB35A2FFBB4A}"/>
              </a:ext>
            </a:extLst>
          </p:cNvPr>
          <p:cNvSpPr/>
          <p:nvPr/>
        </p:nvSpPr>
        <p:spPr>
          <a:xfrm>
            <a:off x="10481817" y="4604281"/>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1" name="Rectangle 16">
            <a:extLst>
              <a:ext uri="{FF2B5EF4-FFF2-40B4-BE49-F238E27FC236}">
                <a16:creationId xmlns:a16="http://schemas.microsoft.com/office/drawing/2014/main" id="{1AA59F75-0E7D-4A04-B5BB-B9825D4DB7C7}"/>
              </a:ext>
            </a:extLst>
          </p:cNvPr>
          <p:cNvSpPr/>
          <p:nvPr/>
        </p:nvSpPr>
        <p:spPr>
          <a:xfrm>
            <a:off x="10481817" y="2892972"/>
            <a:ext cx="1414392" cy="405399"/>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2" name="Rectangle 17">
            <a:extLst>
              <a:ext uri="{FF2B5EF4-FFF2-40B4-BE49-F238E27FC236}">
                <a16:creationId xmlns:a16="http://schemas.microsoft.com/office/drawing/2014/main" id="{C3A1AD63-D980-4400-910C-92883D07BC77}"/>
              </a:ext>
            </a:extLst>
          </p:cNvPr>
          <p:cNvSpPr/>
          <p:nvPr/>
        </p:nvSpPr>
        <p:spPr>
          <a:xfrm>
            <a:off x="10481817" y="4055491"/>
            <a:ext cx="1414392" cy="405399"/>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Tree>
    <p:extLst>
      <p:ext uri="{BB962C8B-B14F-4D97-AF65-F5344CB8AC3E}">
        <p14:creationId xmlns:p14="http://schemas.microsoft.com/office/powerpoint/2010/main" val="28438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p:pic>
        <p:nvPicPr>
          <p:cNvPr id="6" name="Grafik 5" descr="Ein Bild, das schwarz, sitzend, Schild, Straße enthält.&#10;&#10;Automatisch generierte Beschreibung">
            <a:extLst>
              <a:ext uri="{FF2B5EF4-FFF2-40B4-BE49-F238E27FC236}">
                <a16:creationId xmlns:a16="http://schemas.microsoft.com/office/drawing/2014/main" id="{14AE9DE1-C6EA-49EB-A541-87D2E78B7D02}"/>
              </a:ext>
            </a:extLst>
          </p:cNvPr>
          <p:cNvPicPr>
            <a:picLocks noChangeAspect="1"/>
          </p:cNvPicPr>
          <p:nvPr/>
        </p:nvPicPr>
        <p:blipFill>
          <a:blip r:embed="rId2"/>
          <a:stretch>
            <a:fillRect/>
          </a:stretch>
        </p:blipFill>
        <p:spPr>
          <a:xfrm>
            <a:off x="1274323" y="1338953"/>
            <a:ext cx="9643354" cy="5408315"/>
          </a:xfrm>
          <a:prstGeom prst="rect">
            <a:avLst/>
          </a:prstGeom>
          <a:solidFill>
            <a:schemeClr val="bg1"/>
          </a:solidFill>
        </p:spPr>
      </p:pic>
    </p:spTree>
    <p:extLst>
      <p:ext uri="{BB962C8B-B14F-4D97-AF65-F5344CB8AC3E}">
        <p14:creationId xmlns:p14="http://schemas.microsoft.com/office/powerpoint/2010/main" val="22117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643354" cy="707886"/>
          </a:xfrm>
          <a:prstGeom prst="rect">
            <a:avLst/>
          </a:prstGeom>
          <a:noFill/>
        </p:spPr>
        <p:txBody>
          <a:bodyPr wrap="square" rtlCol="0">
            <a:spAutoFit/>
          </a:bodyPr>
          <a:lstStyle/>
          <a:p>
            <a:r>
              <a:rPr lang="de-AT" sz="4000" dirty="0">
                <a:solidFill>
                  <a:schemeClr val="bg1"/>
                </a:solidFill>
              </a:rPr>
              <a:t>ROI – Return On Investment</a:t>
            </a:r>
          </a:p>
        </p:txBody>
      </p:sp>
      <p:grpSp>
        <p:nvGrpSpPr>
          <p:cNvPr id="8" name="Gruppieren 7">
            <a:extLst>
              <a:ext uri="{FF2B5EF4-FFF2-40B4-BE49-F238E27FC236}">
                <a16:creationId xmlns:a16="http://schemas.microsoft.com/office/drawing/2014/main" id="{02B56F27-3D44-433A-BE80-C51E6A37CCCA}"/>
              </a:ext>
            </a:extLst>
          </p:cNvPr>
          <p:cNvGrpSpPr/>
          <p:nvPr/>
        </p:nvGrpSpPr>
        <p:grpSpPr>
          <a:xfrm>
            <a:off x="1274323" y="1255501"/>
            <a:ext cx="10340502" cy="5575217"/>
            <a:chOff x="1274323" y="1255501"/>
            <a:chExt cx="10340502" cy="5575217"/>
          </a:xfrm>
        </p:grpSpPr>
        <p:grpSp>
          <p:nvGrpSpPr>
            <p:cNvPr id="5" name="Gruppieren 4">
              <a:extLst>
                <a:ext uri="{FF2B5EF4-FFF2-40B4-BE49-F238E27FC236}">
                  <a16:creationId xmlns:a16="http://schemas.microsoft.com/office/drawing/2014/main" id="{8AB291C5-4C8F-4550-81AA-4C9B1CDFEC7E}"/>
                </a:ext>
              </a:extLst>
            </p:cNvPr>
            <p:cNvGrpSpPr/>
            <p:nvPr/>
          </p:nvGrpSpPr>
          <p:grpSpPr>
            <a:xfrm>
              <a:off x="1274323" y="1255501"/>
              <a:ext cx="10340502" cy="5575217"/>
              <a:chOff x="1274323" y="1255501"/>
              <a:chExt cx="10340502" cy="5575217"/>
            </a:xfrm>
          </p:grpSpPr>
          <p:pic>
            <p:nvPicPr>
              <p:cNvPr id="6" name="Grafik 5" descr="Ein Bild, das schwarz, sitzend, Schild, Straße enthält.&#10;&#10;Automatisch generierte Beschreibung">
                <a:extLst>
                  <a:ext uri="{FF2B5EF4-FFF2-40B4-BE49-F238E27FC236}">
                    <a16:creationId xmlns:a16="http://schemas.microsoft.com/office/drawing/2014/main" id="{14AE9DE1-C6EA-49EB-A541-87D2E78B7D02}"/>
                  </a:ext>
                </a:extLst>
              </p:cNvPr>
              <p:cNvPicPr>
                <a:picLocks noChangeAspect="1"/>
              </p:cNvPicPr>
              <p:nvPr/>
            </p:nvPicPr>
            <p:blipFill>
              <a:blip r:embed="rId2"/>
              <a:stretch>
                <a:fillRect/>
              </a:stretch>
            </p:blipFill>
            <p:spPr>
              <a:xfrm>
                <a:off x="1274323" y="1338953"/>
                <a:ext cx="9643354" cy="5408315"/>
              </a:xfrm>
              <a:prstGeom prst="rect">
                <a:avLst/>
              </a:prstGeom>
              <a:solidFill>
                <a:schemeClr val="bg1"/>
              </a:solidFill>
            </p:spPr>
          </p:pic>
          <p:sp>
            <p:nvSpPr>
              <p:cNvPr id="4" name="Rechteck 3">
                <a:extLst>
                  <a:ext uri="{FF2B5EF4-FFF2-40B4-BE49-F238E27FC236}">
                    <a16:creationId xmlns:a16="http://schemas.microsoft.com/office/drawing/2014/main" id="{4C525455-AC22-4202-B500-1C8DDE48682B}"/>
                  </a:ext>
                </a:extLst>
              </p:cNvPr>
              <p:cNvSpPr/>
              <p:nvPr/>
            </p:nvSpPr>
            <p:spPr>
              <a:xfrm>
                <a:off x="5959812" y="1255501"/>
                <a:ext cx="5655013" cy="55752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3200" dirty="0"/>
                  <a:t>Chemiekonzern</a:t>
                </a:r>
                <a:br>
                  <a:rPr lang="en-GB" sz="3200" dirty="0"/>
                </a:br>
                <a:r>
                  <a:rPr lang="en-GB" sz="3200" dirty="0"/>
                  <a:t>Du Pont de Nemours 1919</a:t>
                </a:r>
                <a:endParaRPr lang="de-AT" sz="3200" dirty="0"/>
              </a:p>
            </p:txBody>
          </p:sp>
        </p:grpSp>
        <p:sp>
          <p:nvSpPr>
            <p:cNvPr id="7" name="Rechteck 6">
              <a:extLst>
                <a:ext uri="{FF2B5EF4-FFF2-40B4-BE49-F238E27FC236}">
                  <a16:creationId xmlns:a16="http://schemas.microsoft.com/office/drawing/2014/main" id="{60D585F8-BF26-4CE7-9EE0-5122D464F14B}"/>
                </a:ext>
              </a:extLst>
            </p:cNvPr>
            <p:cNvSpPr/>
            <p:nvPr/>
          </p:nvSpPr>
          <p:spPr>
            <a:xfrm>
              <a:off x="5142689" y="4416357"/>
              <a:ext cx="817123" cy="25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Tree>
    <p:extLst>
      <p:ext uri="{BB962C8B-B14F-4D97-AF65-F5344CB8AC3E}">
        <p14:creationId xmlns:p14="http://schemas.microsoft.com/office/powerpoint/2010/main" val="225135701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64FAD594-C262-4A73-AE22-C8B7E191A465}"/>
                  </a:ext>
                </a:extLst>
              </p:cNvPr>
              <p:cNvSpPr txBox="1"/>
              <p:nvPr/>
            </p:nvSpPr>
            <p:spPr>
              <a:xfrm>
                <a:off x="142283" y="3395495"/>
                <a:ext cx="11907427"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smtClean="0">
                              <a:solidFill>
                                <a:schemeClr val="bg1"/>
                              </a:solidFill>
                              <a:latin typeface="Cambria Math" panose="02040503050406030204" pitchFamily="18" charset="0"/>
                            </a:rPr>
                            <m:t>𝑼𝒎𝒔𝒂𝒕𝒛</m:t>
                          </m:r>
                        </m:den>
                      </m:f>
                      <m:r>
                        <a:rPr lang="en-GB" sz="3200" b="1" i="1" smtClean="0">
                          <a:solidFill>
                            <a:schemeClr val="bg1"/>
                          </a:solidFill>
                          <a:latin typeface="Cambria Math" panose="02040503050406030204" pitchFamily="18" charset="0"/>
                        </a:rPr>
                        <m:t>∗</m:t>
                      </m:r>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𝑼𝒎𝒔𝒂𝒕𝒛</m:t>
                          </m:r>
                        </m:num>
                        <m:den>
                          <m:r>
                            <a:rPr lang="en-GB" sz="3200" b="1" i="1" smtClean="0">
                              <a:solidFill>
                                <a:schemeClr val="bg1"/>
                              </a:solidFill>
                              <a:latin typeface="Cambria Math" panose="02040503050406030204" pitchFamily="18" charset="0"/>
                            </a:rPr>
                            <m:t>𝒅𝒖𝒓𝒄𝒉</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𝒊𝒏𝒗𝒆𝒔𝒕𝒊𝒆𝒓𝒕𝒆𝒔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𝑽𝒆𝒓𝒎</m:t>
                          </m:r>
                          <m:r>
                            <a:rPr lang="en-GB" sz="3200" b="1" i="1" smtClean="0">
                              <a:solidFill>
                                <a:schemeClr val="bg1"/>
                              </a:solidFill>
                              <a:latin typeface="Cambria Math" panose="02040503050406030204" pitchFamily="18" charset="0"/>
                            </a:rPr>
                            <m:t>ö</m:t>
                          </m:r>
                          <m:r>
                            <a:rPr lang="en-GB" sz="3200" b="1" i="1" smtClean="0">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10" name="Textfeld 9">
                <a:extLst>
                  <a:ext uri="{FF2B5EF4-FFF2-40B4-BE49-F238E27FC236}">
                    <a16:creationId xmlns:a16="http://schemas.microsoft.com/office/drawing/2014/main" id="{64FAD594-C262-4A73-AE22-C8B7E191A465}"/>
                  </a:ext>
                </a:extLst>
              </p:cNvPr>
              <p:cNvSpPr txBox="1">
                <a:spLocks noRot="1" noChangeAspect="1" noMove="1" noResize="1" noEditPoints="1" noAdjustHandles="1" noChangeArrowheads="1" noChangeShapeType="1" noTextEdit="1"/>
              </p:cNvSpPr>
              <p:nvPr/>
            </p:nvSpPr>
            <p:spPr>
              <a:xfrm>
                <a:off x="142283" y="3395495"/>
                <a:ext cx="11907427" cy="1021755"/>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B23A4A8-4EB1-473E-9C57-40AEF89B80BB}"/>
                  </a:ext>
                </a:extLst>
              </p:cNvPr>
              <p:cNvSpPr txBox="1"/>
              <p:nvPr/>
            </p:nvSpPr>
            <p:spPr>
              <a:xfrm>
                <a:off x="142284" y="1873162"/>
                <a:ext cx="11907427" cy="492443"/>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GB" sz="3200" b="1" i="1" smtClean="0">
                          <a:solidFill>
                            <a:schemeClr val="bg1"/>
                          </a:solidFill>
                          <a:latin typeface="Cambria Math" panose="02040503050406030204" pitchFamily="18" charset="0"/>
                        </a:rPr>
                        <m:t>𝑼𝒎𝒔𝒂𝒕𝒛𝒓𝒆𝒏𝒅𝒊𝒕𝒆</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𝑲𝒂𝒑𝒊𝒕𝒂𝒍𝒖𝒎𝒔𝒄𝒉𝒂𝒍𝒈</m:t>
                      </m:r>
                    </m:oMath>
                  </m:oMathPara>
                </a14:m>
                <a:endParaRPr lang="de-AT" b="1" dirty="0">
                  <a:solidFill>
                    <a:schemeClr val="bg1"/>
                  </a:solidFill>
                </a:endParaRPr>
              </a:p>
            </p:txBody>
          </p:sp>
        </mc:Choice>
        <mc:Fallback xmlns="">
          <p:sp>
            <p:nvSpPr>
              <p:cNvPr id="6" name="Textfeld 5">
                <a:extLst>
                  <a:ext uri="{FF2B5EF4-FFF2-40B4-BE49-F238E27FC236}">
                    <a16:creationId xmlns:a16="http://schemas.microsoft.com/office/drawing/2014/main" id="{BB23A4A8-4EB1-473E-9C57-40AEF89B80BB}"/>
                  </a:ext>
                </a:extLst>
              </p:cNvPr>
              <p:cNvSpPr txBox="1">
                <a:spLocks noRot="1" noChangeAspect="1" noMove="1" noResize="1" noEditPoints="1" noAdjustHandles="1" noChangeArrowheads="1" noChangeShapeType="1" noTextEdit="1"/>
              </p:cNvSpPr>
              <p:nvPr/>
            </p:nvSpPr>
            <p:spPr>
              <a:xfrm>
                <a:off x="142284" y="1873162"/>
                <a:ext cx="11907427" cy="492443"/>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429863851"/>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64FAD594-C262-4A73-AE22-C8B7E191A465}"/>
                  </a:ext>
                </a:extLst>
              </p:cNvPr>
              <p:cNvSpPr txBox="1"/>
              <p:nvPr/>
            </p:nvSpPr>
            <p:spPr>
              <a:xfrm>
                <a:off x="142283" y="3395495"/>
                <a:ext cx="11907427"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strike="sngStrike" smtClean="0">
                              <a:solidFill>
                                <a:schemeClr val="bg1">
                                  <a:lumMod val="50000"/>
                                </a:schemeClr>
                              </a:solidFill>
                              <a:latin typeface="Cambria Math" panose="02040503050406030204" pitchFamily="18" charset="0"/>
                            </a:rPr>
                            <m:t>𝑼𝒎𝒔𝒂𝒕𝒛</m:t>
                          </m:r>
                        </m:den>
                      </m:f>
                      <m:r>
                        <a:rPr lang="en-GB" sz="3200" b="1" i="1" smtClean="0">
                          <a:solidFill>
                            <a:schemeClr val="bg1"/>
                          </a:solidFill>
                          <a:latin typeface="Cambria Math" panose="02040503050406030204" pitchFamily="18" charset="0"/>
                        </a:rPr>
                        <m:t>∗</m:t>
                      </m:r>
                      <m:f>
                        <m:fPr>
                          <m:ctrlPr>
                            <a:rPr lang="pt-BR" sz="3200" b="1" i="1" smtClean="0">
                              <a:solidFill>
                                <a:schemeClr val="bg1"/>
                              </a:solidFill>
                              <a:latin typeface="Cambria Math" panose="02040503050406030204" pitchFamily="18" charset="0"/>
                            </a:rPr>
                          </m:ctrlPr>
                        </m:fPr>
                        <m:num>
                          <m:r>
                            <a:rPr lang="en-GB" sz="3200" b="1" i="1" strike="sngStrike" smtClean="0">
                              <a:solidFill>
                                <a:schemeClr val="bg1">
                                  <a:lumMod val="50000"/>
                                </a:schemeClr>
                              </a:solidFill>
                              <a:latin typeface="Cambria Math" panose="02040503050406030204" pitchFamily="18" charset="0"/>
                            </a:rPr>
                            <m:t>𝑼𝒎𝒔𝒂𝒕𝒛</m:t>
                          </m:r>
                        </m:num>
                        <m:den>
                          <m:r>
                            <a:rPr lang="en-GB" sz="3200" b="1" i="1" smtClean="0">
                              <a:solidFill>
                                <a:schemeClr val="bg1"/>
                              </a:solidFill>
                              <a:latin typeface="Cambria Math" panose="02040503050406030204" pitchFamily="18" charset="0"/>
                            </a:rPr>
                            <m:t>𝒅𝒖𝒓𝒄𝒉</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𝒊𝒏𝒗𝒆𝒔𝒕𝒊𝒆𝒓𝒕𝒆𝒔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𝑽𝒆𝒓𝒎</m:t>
                          </m:r>
                          <m:r>
                            <a:rPr lang="en-GB" sz="3200" b="1" i="1" smtClean="0">
                              <a:solidFill>
                                <a:schemeClr val="bg1"/>
                              </a:solidFill>
                              <a:latin typeface="Cambria Math" panose="02040503050406030204" pitchFamily="18" charset="0"/>
                            </a:rPr>
                            <m:t>ö</m:t>
                          </m:r>
                          <m:r>
                            <a:rPr lang="en-GB" sz="3200" b="1" i="1" smtClean="0">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10" name="Textfeld 9">
                <a:extLst>
                  <a:ext uri="{FF2B5EF4-FFF2-40B4-BE49-F238E27FC236}">
                    <a16:creationId xmlns:a16="http://schemas.microsoft.com/office/drawing/2014/main" id="{64FAD594-C262-4A73-AE22-C8B7E191A465}"/>
                  </a:ext>
                </a:extLst>
              </p:cNvPr>
              <p:cNvSpPr txBox="1">
                <a:spLocks noRot="1" noChangeAspect="1" noMove="1" noResize="1" noEditPoints="1" noAdjustHandles="1" noChangeArrowheads="1" noChangeShapeType="1" noTextEdit="1"/>
              </p:cNvSpPr>
              <p:nvPr/>
            </p:nvSpPr>
            <p:spPr>
              <a:xfrm>
                <a:off x="142283" y="3395495"/>
                <a:ext cx="11907427" cy="1021755"/>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258930677"/>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400" y="1404000"/>
            <a:ext cx="11804400" cy="3354150"/>
          </a:xfrm>
          <a:prstGeom prst="rect">
            <a:avLst/>
          </a:prstGeom>
        </p:spPr>
      </p:pic>
    </p:spTree>
    <p:extLst>
      <p:ext uri="{BB962C8B-B14F-4D97-AF65-F5344CB8AC3E}">
        <p14:creationId xmlns:p14="http://schemas.microsoft.com/office/powerpoint/2010/main" val="4079884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rgbClr val="FFFF00"/>
                              </a:solidFill>
                              <a:latin typeface="Cambria Math" panose="02040503050406030204" pitchFamily="18" charset="0"/>
                            </a:rPr>
                            <m:t>𝟐𝟐𝟎</m:t>
                          </m:r>
                          <m:r>
                            <a:rPr lang="en-GB" sz="3200" b="1" i="1" smtClean="0">
                              <a:solidFill>
                                <a:srgbClr val="FFFF00"/>
                              </a:solidFill>
                              <a:latin typeface="Cambria Math" panose="02040503050406030204" pitchFamily="18" charset="0"/>
                            </a:rPr>
                            <m:t> ∗</m:t>
                          </m:r>
                          <m:r>
                            <a:rPr lang="en-GB" sz="3200" b="1" i="1" smtClean="0">
                              <a:solidFill>
                                <a:srgbClr val="FFFF00"/>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530" y="1403050"/>
            <a:ext cx="11802939" cy="3353735"/>
          </a:xfrm>
          <a:prstGeom prst="rect">
            <a:avLst/>
          </a:prstGeom>
        </p:spPr>
      </p:pic>
      <p:sp>
        <p:nvSpPr>
          <p:cNvPr id="8" name="Rechteck 7">
            <a:extLst>
              <a:ext uri="{FF2B5EF4-FFF2-40B4-BE49-F238E27FC236}">
                <a16:creationId xmlns:a16="http://schemas.microsoft.com/office/drawing/2014/main" id="{EA4BF155-6DA9-4F5F-8179-D91C91EC075F}"/>
              </a:ext>
            </a:extLst>
          </p:cNvPr>
          <p:cNvSpPr/>
          <p:nvPr/>
        </p:nvSpPr>
        <p:spPr>
          <a:xfrm>
            <a:off x="11517549" y="3812755"/>
            <a:ext cx="479920" cy="201526"/>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33136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4311311" y="5446800"/>
                <a:ext cx="4024628" cy="9253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rgbClr val="FFFF00"/>
                              </a:solidFill>
                              <a:latin typeface="Cambria Math" panose="02040503050406030204" pitchFamily="18" charset="0"/>
                            </a:rPr>
                            <m:t>𝟐𝟐𝟎</m:t>
                          </m:r>
                          <m:r>
                            <a:rPr lang="en-GB" sz="3200" b="1" i="1" smtClean="0">
                              <a:solidFill>
                                <a:srgbClr val="FFFF00"/>
                              </a:solidFill>
                              <a:latin typeface="Cambria Math" panose="02040503050406030204" pitchFamily="18" charset="0"/>
                            </a:rPr>
                            <m:t> ∗</m:t>
                          </m:r>
                          <m:r>
                            <a:rPr lang="en-GB" sz="3200" b="1" i="1" smtClean="0">
                              <a:solidFill>
                                <a:srgbClr val="FFFF00"/>
                              </a:solidFill>
                              <a:latin typeface="Cambria Math" panose="02040503050406030204" pitchFamily="18" charset="0"/>
                            </a:rPr>
                            <m:t>𝟏𝟎𝟎</m:t>
                          </m:r>
                        </m:num>
                        <m:den>
                          <m:r>
                            <a:rPr lang="en-GB" sz="3200" b="1" i="1" smtClean="0">
                              <a:solidFill>
                                <a:srgbClr val="0070C0"/>
                              </a:solidFill>
                              <a:latin typeface="Cambria Math" panose="02040503050406030204" pitchFamily="18" charset="0"/>
                            </a:rPr>
                            <m:t>𝟗𝟖𝟓</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𝟐𝟐</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𝟑</m:t>
                      </m:r>
                      <m:r>
                        <a:rPr lang="en-GB" sz="3200" b="1" i="1" smtClean="0">
                          <a:solidFill>
                            <a:schemeClr val="bg1"/>
                          </a:solidFill>
                          <a:latin typeface="Cambria Math" panose="02040503050406030204" pitchFamily="18" charset="0"/>
                        </a:rPr>
                        <m:t> % </m:t>
                      </m:r>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4311311" y="5446800"/>
                <a:ext cx="4024628" cy="925382"/>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530" y="1403050"/>
            <a:ext cx="11802939" cy="3353735"/>
          </a:xfrm>
          <a:prstGeom prst="rect">
            <a:avLst/>
          </a:prstGeom>
        </p:spPr>
      </p:pic>
      <p:sp>
        <p:nvSpPr>
          <p:cNvPr id="8" name="Rechteck 7">
            <a:extLst>
              <a:ext uri="{FF2B5EF4-FFF2-40B4-BE49-F238E27FC236}">
                <a16:creationId xmlns:a16="http://schemas.microsoft.com/office/drawing/2014/main" id="{EA4BF155-6DA9-4F5F-8179-D91C91EC075F}"/>
              </a:ext>
            </a:extLst>
          </p:cNvPr>
          <p:cNvSpPr/>
          <p:nvPr/>
        </p:nvSpPr>
        <p:spPr>
          <a:xfrm>
            <a:off x="11517549" y="3812755"/>
            <a:ext cx="479920" cy="201526"/>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a:extLst>
              <a:ext uri="{FF2B5EF4-FFF2-40B4-BE49-F238E27FC236}">
                <a16:creationId xmlns:a16="http://schemas.microsoft.com/office/drawing/2014/main" id="{D2850EB0-EC57-4F54-BE6E-00CCA9A958C2}"/>
              </a:ext>
            </a:extLst>
          </p:cNvPr>
          <p:cNvSpPr/>
          <p:nvPr/>
        </p:nvSpPr>
        <p:spPr>
          <a:xfrm>
            <a:off x="2509226" y="2352833"/>
            <a:ext cx="479920" cy="536281"/>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2" name="Rechteck 11">
            <a:extLst>
              <a:ext uri="{FF2B5EF4-FFF2-40B4-BE49-F238E27FC236}">
                <a16:creationId xmlns:a16="http://schemas.microsoft.com/office/drawing/2014/main" id="{211B84CF-74E0-4484-8851-0EA602CC3F7B}"/>
              </a:ext>
            </a:extLst>
          </p:cNvPr>
          <p:cNvSpPr/>
          <p:nvPr/>
        </p:nvSpPr>
        <p:spPr>
          <a:xfrm>
            <a:off x="3243891" y="2387584"/>
            <a:ext cx="479920" cy="501529"/>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Rechteck 20">
            <a:extLst>
              <a:ext uri="{FF2B5EF4-FFF2-40B4-BE49-F238E27FC236}">
                <a16:creationId xmlns:a16="http://schemas.microsoft.com/office/drawing/2014/main" id="{9DBB0FDB-B7D1-4CB5-8A3A-E7CB50A3C6F2}"/>
              </a:ext>
            </a:extLst>
          </p:cNvPr>
          <p:cNvSpPr/>
          <p:nvPr/>
        </p:nvSpPr>
        <p:spPr>
          <a:xfrm>
            <a:off x="3243891" y="3296733"/>
            <a:ext cx="479920" cy="1158533"/>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Rechteck 21">
            <a:extLst>
              <a:ext uri="{FF2B5EF4-FFF2-40B4-BE49-F238E27FC236}">
                <a16:creationId xmlns:a16="http://schemas.microsoft.com/office/drawing/2014/main" id="{FAAFB7B0-3852-4217-B4FC-3E5A0114EF4C}"/>
              </a:ext>
            </a:extLst>
          </p:cNvPr>
          <p:cNvSpPr/>
          <p:nvPr/>
        </p:nvSpPr>
        <p:spPr>
          <a:xfrm>
            <a:off x="2509226" y="3331252"/>
            <a:ext cx="479920" cy="1124015"/>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27" name="Gruppieren 26">
            <a:extLst>
              <a:ext uri="{FF2B5EF4-FFF2-40B4-BE49-F238E27FC236}">
                <a16:creationId xmlns:a16="http://schemas.microsoft.com/office/drawing/2014/main" id="{F7A425D2-F0F1-426C-B79B-9817EC0E1BA2}"/>
              </a:ext>
            </a:extLst>
          </p:cNvPr>
          <p:cNvGrpSpPr/>
          <p:nvPr/>
        </p:nvGrpSpPr>
        <p:grpSpPr>
          <a:xfrm>
            <a:off x="8677072" y="5412282"/>
            <a:ext cx="2240605" cy="914400"/>
            <a:chOff x="8677072" y="5412282"/>
            <a:chExt cx="2240605" cy="914400"/>
          </a:xfrm>
        </p:grpSpPr>
        <p:pic>
          <p:nvPicPr>
            <p:cNvPr id="23" name="Grafik 22" descr="Gesicht mit Sonnenbrille ohne Füllung">
              <a:extLst>
                <a:ext uri="{FF2B5EF4-FFF2-40B4-BE49-F238E27FC236}">
                  <a16:creationId xmlns:a16="http://schemas.microsoft.com/office/drawing/2014/main" id="{3E951155-94D4-4757-93EB-C3F67C887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77072" y="5412282"/>
              <a:ext cx="914400" cy="914400"/>
            </a:xfrm>
            <a:prstGeom prst="rect">
              <a:avLst/>
            </a:prstGeom>
          </p:spPr>
        </p:pic>
        <p:sp>
          <p:nvSpPr>
            <p:cNvPr id="24" name="Textfeld 23">
              <a:extLst>
                <a:ext uri="{FF2B5EF4-FFF2-40B4-BE49-F238E27FC236}">
                  <a16:creationId xmlns:a16="http://schemas.microsoft.com/office/drawing/2014/main" id="{C1068048-DBF9-48B0-B416-D9D7FEFF585C}"/>
                </a:ext>
              </a:extLst>
            </p:cNvPr>
            <p:cNvSpPr txBox="1"/>
            <p:nvPr/>
          </p:nvSpPr>
          <p:spPr>
            <a:xfrm>
              <a:off x="9774735" y="5663269"/>
              <a:ext cx="1142942" cy="492443"/>
            </a:xfrm>
            <a:prstGeom prst="rect">
              <a:avLst/>
            </a:prstGeom>
            <a:noFill/>
          </p:spPr>
          <p:txBody>
            <a:bodyPr wrap="none" lIns="0" tIns="0" rIns="0" bIns="0" rtlCol="0">
              <a:spAutoFit/>
            </a:bodyPr>
            <a:lstStyle/>
            <a:p>
              <a:r>
                <a:rPr lang="pt-BR" sz="3200" b="1" dirty="0">
                  <a:solidFill>
                    <a:schemeClr val="bg1"/>
                  </a:solidFill>
                </a:rPr>
                <a:t>&gt; 8,75</a:t>
              </a:r>
              <a:endParaRPr lang="de-AT" sz="3200" b="1" dirty="0">
                <a:solidFill>
                  <a:schemeClr val="bg1"/>
                </a:solidFill>
              </a:endParaRPr>
            </a:p>
          </p:txBody>
        </p:sp>
      </p:grpSp>
      <p:sp>
        <p:nvSpPr>
          <p:cNvPr id="28" name="Rechteck 27">
            <a:extLst>
              <a:ext uri="{FF2B5EF4-FFF2-40B4-BE49-F238E27FC236}">
                <a16:creationId xmlns:a16="http://schemas.microsoft.com/office/drawing/2014/main" id="{84BD4BAA-059D-4962-9B96-4B62D3526E03}"/>
              </a:ext>
            </a:extLst>
          </p:cNvPr>
          <p:cNvSpPr/>
          <p:nvPr/>
        </p:nvSpPr>
        <p:spPr>
          <a:xfrm>
            <a:off x="8219871" y="5184847"/>
            <a:ext cx="3404681" cy="13715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94056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2000"/>
                                        <p:tgtEl>
                                          <p:spTgt spid="28"/>
                                        </p:tgtEl>
                                      </p:cBhvr>
                                    </p:animEffect>
                                    <p:set>
                                      <p:cBhvr>
                                        <p:cTn id="17" dur="1" fill="hold">
                                          <p:stCondLst>
                                            <p:cond delay="19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1" grpId="0" animBg="1"/>
      <p:bldP spid="22"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p:grpSp>
        <p:nvGrpSpPr>
          <p:cNvPr id="11" name="Gruppieren 10">
            <a:extLst>
              <a:ext uri="{FF2B5EF4-FFF2-40B4-BE49-F238E27FC236}">
                <a16:creationId xmlns:a16="http://schemas.microsoft.com/office/drawing/2014/main" id="{47A03541-09B2-4AEE-80B3-439EE23270E8}"/>
              </a:ext>
            </a:extLst>
          </p:cNvPr>
          <p:cNvGrpSpPr/>
          <p:nvPr/>
        </p:nvGrpSpPr>
        <p:grpSpPr>
          <a:xfrm>
            <a:off x="1274323" y="3300422"/>
            <a:ext cx="2465470" cy="1957378"/>
            <a:chOff x="1274323" y="3300422"/>
            <a:chExt cx="2465470" cy="1957378"/>
          </a:xfrm>
        </p:grpSpPr>
        <p:pic>
          <p:nvPicPr>
            <p:cNvPr id="18" name="Grafik 17" descr="Münzen">
              <a:extLst>
                <a:ext uri="{FF2B5EF4-FFF2-40B4-BE49-F238E27FC236}">
                  <a16:creationId xmlns:a16="http://schemas.microsoft.com/office/drawing/2014/main" id="{3078F7B2-BADE-421D-A742-E1BED80AED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4323" y="4343400"/>
              <a:ext cx="914400" cy="914400"/>
            </a:xfrm>
            <a:prstGeom prst="rect">
              <a:avLst/>
            </a:prstGeom>
          </p:spPr>
        </p:pic>
        <p:sp>
          <p:nvSpPr>
            <p:cNvPr id="9" name="Textfeld 8">
              <a:extLst>
                <a:ext uri="{FF2B5EF4-FFF2-40B4-BE49-F238E27FC236}">
                  <a16:creationId xmlns:a16="http://schemas.microsoft.com/office/drawing/2014/main" id="{736D01CE-311C-4EED-8036-D3C7F2C7A29A}"/>
                </a:ext>
              </a:extLst>
            </p:cNvPr>
            <p:cNvSpPr txBox="1"/>
            <p:nvPr/>
          </p:nvSpPr>
          <p:spPr>
            <a:xfrm>
              <a:off x="1274323" y="3300422"/>
              <a:ext cx="2465470" cy="523220"/>
            </a:xfrm>
            <a:prstGeom prst="rect">
              <a:avLst/>
            </a:prstGeom>
            <a:noFill/>
          </p:spPr>
          <p:txBody>
            <a:bodyPr wrap="square" rtlCol="0">
              <a:spAutoFit/>
            </a:bodyPr>
            <a:lstStyle/>
            <a:p>
              <a:r>
                <a:rPr lang="en-GB" sz="2800" dirty="0">
                  <a:solidFill>
                    <a:schemeClr val="bg1"/>
                  </a:solidFill>
                </a:rPr>
                <a:t>1 EURO</a:t>
              </a:r>
              <a:endParaRPr lang="de-AT" sz="2800" dirty="0">
                <a:solidFill>
                  <a:schemeClr val="bg1"/>
                </a:solidFill>
              </a:endParaRPr>
            </a:p>
          </p:txBody>
        </p:sp>
      </p:grpSp>
      <p:grpSp>
        <p:nvGrpSpPr>
          <p:cNvPr id="13" name="Gruppieren 12">
            <a:extLst>
              <a:ext uri="{FF2B5EF4-FFF2-40B4-BE49-F238E27FC236}">
                <a16:creationId xmlns:a16="http://schemas.microsoft.com/office/drawing/2014/main" id="{AECBAE83-F3EF-45C6-90F8-F3543C62CCD3}"/>
              </a:ext>
            </a:extLst>
          </p:cNvPr>
          <p:cNvGrpSpPr/>
          <p:nvPr/>
        </p:nvGrpSpPr>
        <p:grpSpPr>
          <a:xfrm>
            <a:off x="5638800" y="3300422"/>
            <a:ext cx="3384812" cy="1957378"/>
            <a:chOff x="5638800" y="3300422"/>
            <a:chExt cx="3384812" cy="1957378"/>
          </a:xfrm>
        </p:grpSpPr>
        <p:pic>
          <p:nvPicPr>
            <p:cNvPr id="17" name="Grafik 16" descr="Münzen">
              <a:extLst>
                <a:ext uri="{FF2B5EF4-FFF2-40B4-BE49-F238E27FC236}">
                  <a16:creationId xmlns:a16="http://schemas.microsoft.com/office/drawing/2014/main" id="{4196106E-2123-4E85-AEA2-84FF029437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343400"/>
              <a:ext cx="914400" cy="914400"/>
            </a:xfrm>
            <a:prstGeom prst="rect">
              <a:avLst/>
            </a:prstGeom>
          </p:spPr>
        </p:pic>
        <p:sp>
          <p:nvSpPr>
            <p:cNvPr id="20" name="Textfeld 19">
              <a:extLst>
                <a:ext uri="{FF2B5EF4-FFF2-40B4-BE49-F238E27FC236}">
                  <a16:creationId xmlns:a16="http://schemas.microsoft.com/office/drawing/2014/main" id="{E79CFCC9-1FB5-4FEC-8CC4-933470749C4C}"/>
                </a:ext>
              </a:extLst>
            </p:cNvPr>
            <p:cNvSpPr txBox="1"/>
            <p:nvPr/>
          </p:nvSpPr>
          <p:spPr>
            <a:xfrm>
              <a:off x="5638800" y="3300422"/>
              <a:ext cx="3384812" cy="954107"/>
            </a:xfrm>
            <a:prstGeom prst="rect">
              <a:avLst/>
            </a:prstGeom>
            <a:noFill/>
          </p:spPr>
          <p:txBody>
            <a:bodyPr wrap="square" rtlCol="0">
              <a:spAutoFit/>
            </a:bodyPr>
            <a:lstStyle/>
            <a:p>
              <a:r>
                <a:rPr lang="en-GB" sz="2800" dirty="0">
                  <a:solidFill>
                    <a:schemeClr val="bg1"/>
                  </a:solidFill>
                </a:rPr>
                <a:t>1,223 EURO</a:t>
              </a:r>
              <a:br>
                <a:rPr lang="en-GB" sz="2800" dirty="0">
                  <a:solidFill>
                    <a:schemeClr val="bg1"/>
                  </a:solidFill>
                </a:rPr>
              </a:br>
              <a:r>
                <a:rPr lang="en-GB" sz="2800" dirty="0">
                  <a:solidFill>
                    <a:schemeClr val="bg1"/>
                  </a:solidFill>
                </a:rPr>
                <a:t>UMSATZ</a:t>
              </a:r>
              <a:endParaRPr lang="de-AT" sz="2800" dirty="0">
                <a:solidFill>
                  <a:schemeClr val="bg1"/>
                </a:solidFill>
              </a:endParaRPr>
            </a:p>
          </p:txBody>
        </p:sp>
      </p:grpSp>
      <p:grpSp>
        <p:nvGrpSpPr>
          <p:cNvPr id="14" name="Gruppieren 13">
            <a:extLst>
              <a:ext uri="{FF2B5EF4-FFF2-40B4-BE49-F238E27FC236}">
                <a16:creationId xmlns:a16="http://schemas.microsoft.com/office/drawing/2014/main" id="{C1994AAC-1CAD-4C73-88E7-323E6F954442}"/>
              </a:ext>
            </a:extLst>
          </p:cNvPr>
          <p:cNvGrpSpPr/>
          <p:nvPr/>
        </p:nvGrpSpPr>
        <p:grpSpPr>
          <a:xfrm>
            <a:off x="10003277" y="3300423"/>
            <a:ext cx="2465798" cy="1822342"/>
            <a:chOff x="10003277" y="3300423"/>
            <a:chExt cx="2465798" cy="1822342"/>
          </a:xfrm>
        </p:grpSpPr>
        <p:pic>
          <p:nvPicPr>
            <p:cNvPr id="7" name="Grafik 6" descr="Münzen">
              <a:extLst>
                <a:ext uri="{FF2B5EF4-FFF2-40B4-BE49-F238E27FC236}">
                  <a16:creationId xmlns:a16="http://schemas.microsoft.com/office/drawing/2014/main" id="{048D8D82-2F2E-42B3-A7B8-6F7699FDA9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3277" y="4208365"/>
              <a:ext cx="914400" cy="914400"/>
            </a:xfrm>
            <a:prstGeom prst="rect">
              <a:avLst/>
            </a:prstGeom>
          </p:spPr>
        </p:pic>
        <p:sp>
          <p:nvSpPr>
            <p:cNvPr id="25" name="Textfeld 24">
              <a:extLst>
                <a:ext uri="{FF2B5EF4-FFF2-40B4-BE49-F238E27FC236}">
                  <a16:creationId xmlns:a16="http://schemas.microsoft.com/office/drawing/2014/main" id="{90B53945-D34B-4E87-ACF7-4353A7423082}"/>
                </a:ext>
              </a:extLst>
            </p:cNvPr>
            <p:cNvSpPr txBox="1"/>
            <p:nvPr/>
          </p:nvSpPr>
          <p:spPr>
            <a:xfrm>
              <a:off x="10003277" y="3300423"/>
              <a:ext cx="2465798" cy="954107"/>
            </a:xfrm>
            <a:prstGeom prst="rect">
              <a:avLst/>
            </a:prstGeom>
            <a:noFill/>
          </p:spPr>
          <p:txBody>
            <a:bodyPr wrap="square" rtlCol="0">
              <a:spAutoFit/>
            </a:bodyPr>
            <a:lstStyle/>
            <a:p>
              <a:r>
                <a:rPr lang="en-GB" sz="2800" dirty="0">
                  <a:solidFill>
                    <a:schemeClr val="bg1"/>
                  </a:solidFill>
                </a:rPr>
                <a:t>22,3 CENT</a:t>
              </a:r>
              <a:br>
                <a:rPr lang="en-GB" sz="2800" dirty="0">
                  <a:solidFill>
                    <a:schemeClr val="bg1"/>
                  </a:solidFill>
                </a:rPr>
              </a:br>
              <a:r>
                <a:rPr lang="en-GB" sz="2800" dirty="0">
                  <a:solidFill>
                    <a:schemeClr val="bg1"/>
                  </a:solidFill>
                </a:rPr>
                <a:t>GEWINN</a:t>
              </a:r>
              <a:endParaRPr lang="de-AT" sz="2800" dirty="0">
                <a:solidFill>
                  <a:schemeClr val="bg1"/>
                </a:solidFill>
              </a:endParaRPr>
            </a:p>
          </p:txBody>
        </p:sp>
      </p:grpSp>
    </p:spTree>
    <p:extLst>
      <p:ext uri="{BB962C8B-B14F-4D97-AF65-F5344CB8AC3E}">
        <p14:creationId xmlns:p14="http://schemas.microsoft.com/office/powerpoint/2010/main" val="311616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en-GB" sz="4000" dirty="0" err="1">
                <a:solidFill>
                  <a:schemeClr val="bg1"/>
                </a:solidFill>
              </a:rPr>
              <a:t>Inhalt</a:t>
            </a:r>
            <a:endParaRPr lang="de-AT" sz="4000" dirty="0">
              <a:solidFill>
                <a:schemeClr val="bg1"/>
              </a:solidFill>
            </a:endParaRPr>
          </a:p>
        </p:txBody>
      </p:sp>
      <p:sp>
        <p:nvSpPr>
          <p:cNvPr id="4" name="Textfeld 3">
            <a:extLst>
              <a:ext uri="{FF2B5EF4-FFF2-40B4-BE49-F238E27FC236}">
                <a16:creationId xmlns:a16="http://schemas.microsoft.com/office/drawing/2014/main" id="{4AFCA2CE-E68A-4E9D-9915-E4E8ADE04C7A}"/>
              </a:ext>
            </a:extLst>
          </p:cNvPr>
          <p:cNvSpPr txBox="1"/>
          <p:nvPr/>
        </p:nvSpPr>
        <p:spPr>
          <a:xfrm>
            <a:off x="1274323" y="1429966"/>
            <a:ext cx="7782128" cy="2246769"/>
          </a:xfrm>
          <a:prstGeom prst="rect">
            <a:avLst/>
          </a:prstGeom>
          <a:noFill/>
        </p:spPr>
        <p:txBody>
          <a:bodyPr wrap="square" rtlCol="0">
            <a:spAutoFit/>
          </a:bodyPr>
          <a:lstStyle/>
          <a:p>
            <a:pPr marL="285750" indent="-285750">
              <a:buFont typeface="Arial" panose="020B0604020202020204" pitchFamily="34" charset="0"/>
              <a:buChar char="•"/>
            </a:pPr>
            <a:r>
              <a:rPr lang="en-GB" sz="2800" dirty="0" err="1">
                <a:solidFill>
                  <a:schemeClr val="bg1"/>
                </a:solidFill>
              </a:rPr>
              <a:t>Eigenschaften</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Funktionen</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Kennzahlenbereiche</a:t>
            </a:r>
            <a:r>
              <a:rPr lang="en-GB" sz="2800" dirty="0">
                <a:solidFill>
                  <a:schemeClr val="bg1"/>
                </a:solidFill>
              </a:rPr>
              <a:t> - Ein </a:t>
            </a:r>
            <a:r>
              <a:rPr lang="en-GB" sz="2800" dirty="0" err="1">
                <a:solidFill>
                  <a:schemeClr val="bg1"/>
                </a:solidFill>
              </a:rPr>
              <a:t>grober</a:t>
            </a:r>
            <a:r>
              <a:rPr lang="en-GB" sz="2800" dirty="0">
                <a:solidFill>
                  <a:schemeClr val="bg1"/>
                </a:solidFill>
              </a:rPr>
              <a:t> </a:t>
            </a:r>
            <a:r>
              <a:rPr lang="en-GB" sz="2800" dirty="0" err="1">
                <a:solidFill>
                  <a:schemeClr val="bg1"/>
                </a:solidFill>
              </a:rPr>
              <a:t>Überblick</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Kennzahlen</a:t>
            </a:r>
            <a:r>
              <a:rPr lang="en-GB" sz="2800" dirty="0">
                <a:solidFill>
                  <a:schemeClr val="bg1"/>
                </a:solidFill>
              </a:rPr>
              <a:t> – Die </a:t>
            </a:r>
            <a:r>
              <a:rPr lang="en-GB" sz="2800" dirty="0" err="1">
                <a:solidFill>
                  <a:schemeClr val="bg1"/>
                </a:solidFill>
              </a:rPr>
              <a:t>wichtigsten</a:t>
            </a:r>
            <a:r>
              <a:rPr lang="en-GB" sz="2800" dirty="0">
                <a:solidFill>
                  <a:schemeClr val="bg1"/>
                </a:solidFill>
              </a:rPr>
              <a:t> </a:t>
            </a:r>
            <a:r>
              <a:rPr lang="en-GB" sz="2800" dirty="0" err="1">
                <a:solidFill>
                  <a:schemeClr val="bg1"/>
                </a:solidFill>
              </a:rPr>
              <a:t>im</a:t>
            </a:r>
            <a:r>
              <a:rPr lang="en-GB" sz="2800" dirty="0">
                <a:solidFill>
                  <a:schemeClr val="bg1"/>
                </a:solidFill>
              </a:rPr>
              <a:t> Detail</a:t>
            </a:r>
          </a:p>
          <a:p>
            <a:pPr marL="285750" indent="-285750">
              <a:buFont typeface="Arial" panose="020B0604020202020204" pitchFamily="34" charset="0"/>
              <a:buChar char="•"/>
            </a:pPr>
            <a:endParaRPr lang="de-AT" sz="2800" dirty="0">
              <a:solidFill>
                <a:schemeClr val="bg1"/>
              </a:solidFill>
            </a:endParaRPr>
          </a:p>
        </p:txBody>
      </p:sp>
    </p:spTree>
    <p:extLst>
      <p:ext uri="{BB962C8B-B14F-4D97-AF65-F5344CB8AC3E}">
        <p14:creationId xmlns:p14="http://schemas.microsoft.com/office/powerpoint/2010/main" val="131089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Was gibt es zu beachten?</a:t>
            </a:r>
          </a:p>
        </p:txBody>
      </p:sp>
      <p:sp>
        <p:nvSpPr>
          <p:cNvPr id="8" name="Ellipse 7">
            <a:extLst>
              <a:ext uri="{FF2B5EF4-FFF2-40B4-BE49-F238E27FC236}">
                <a16:creationId xmlns:a16="http://schemas.microsoft.com/office/drawing/2014/main" id="{F30968B6-53ED-4BFE-A61C-9A90000AABF9}"/>
              </a:ext>
            </a:extLst>
          </p:cNvPr>
          <p:cNvSpPr/>
          <p:nvPr/>
        </p:nvSpPr>
        <p:spPr>
          <a:xfrm>
            <a:off x="5196000" y="3136977"/>
            <a:ext cx="1800000" cy="1800000"/>
          </a:xfrm>
          <a:prstGeom prst="ellipse">
            <a:avLst/>
          </a:prstGeom>
          <a:noFill/>
          <a:ln>
            <a:solidFill>
              <a:srgbClr val="005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Textfeld 11">
            <a:extLst>
              <a:ext uri="{FF2B5EF4-FFF2-40B4-BE49-F238E27FC236}">
                <a16:creationId xmlns:a16="http://schemas.microsoft.com/office/drawing/2014/main" id="{2E5EFC14-6447-4882-8243-E732FFD700D4}"/>
              </a:ext>
            </a:extLst>
          </p:cNvPr>
          <p:cNvSpPr txBox="1"/>
          <p:nvPr/>
        </p:nvSpPr>
        <p:spPr>
          <a:xfrm>
            <a:off x="5418256" y="3744588"/>
            <a:ext cx="1355488" cy="584775"/>
          </a:xfrm>
          <a:prstGeom prst="rect">
            <a:avLst/>
          </a:prstGeom>
          <a:noFill/>
        </p:spPr>
        <p:txBody>
          <a:bodyPr wrap="square" rtlCol="0">
            <a:spAutoFit/>
          </a:bodyPr>
          <a:lstStyle/>
          <a:p>
            <a:pPr algn="ctr"/>
            <a:r>
              <a:rPr lang="en-GB" sz="3200" dirty="0">
                <a:solidFill>
                  <a:schemeClr val="bg1"/>
                </a:solidFill>
              </a:rPr>
              <a:t>ROI</a:t>
            </a:r>
            <a:endParaRPr lang="de-AT" sz="3200" dirty="0">
              <a:solidFill>
                <a:schemeClr val="bg1"/>
              </a:solidFill>
            </a:endParaRPr>
          </a:p>
        </p:txBody>
      </p:sp>
      <p:sp>
        <p:nvSpPr>
          <p:cNvPr id="16" name="Textfeld 15">
            <a:extLst>
              <a:ext uri="{FF2B5EF4-FFF2-40B4-BE49-F238E27FC236}">
                <a16:creationId xmlns:a16="http://schemas.microsoft.com/office/drawing/2014/main" id="{8C0C391E-E386-4007-A408-47304D7AB4F0}"/>
              </a:ext>
            </a:extLst>
          </p:cNvPr>
          <p:cNvSpPr txBox="1"/>
          <p:nvPr/>
        </p:nvSpPr>
        <p:spPr>
          <a:xfrm>
            <a:off x="547491" y="1936648"/>
            <a:ext cx="3368015" cy="1200329"/>
          </a:xfrm>
          <a:prstGeom prst="rect">
            <a:avLst/>
          </a:prstGeom>
          <a:noFill/>
        </p:spPr>
        <p:txBody>
          <a:bodyPr wrap="square" rtlCol="0">
            <a:spAutoFit/>
          </a:bodyPr>
          <a:lstStyle/>
          <a:p>
            <a:pPr algn="ctr"/>
            <a:r>
              <a:rPr lang="de-AT" sz="2400" dirty="0">
                <a:solidFill>
                  <a:srgbClr val="FF0000"/>
                </a:solidFill>
              </a:rPr>
              <a:t>monetäre, unternehmensinterne Faktoren werden erfasst</a:t>
            </a:r>
          </a:p>
        </p:txBody>
      </p:sp>
      <p:sp>
        <p:nvSpPr>
          <p:cNvPr id="21" name="Textfeld 20">
            <a:extLst>
              <a:ext uri="{FF2B5EF4-FFF2-40B4-BE49-F238E27FC236}">
                <a16:creationId xmlns:a16="http://schemas.microsoft.com/office/drawing/2014/main" id="{0C1F8981-F2C7-4495-9A5C-D10E74E72BED}"/>
              </a:ext>
            </a:extLst>
          </p:cNvPr>
          <p:cNvSpPr txBox="1"/>
          <p:nvPr/>
        </p:nvSpPr>
        <p:spPr>
          <a:xfrm>
            <a:off x="8276492" y="1567317"/>
            <a:ext cx="3368015" cy="1569660"/>
          </a:xfrm>
          <a:prstGeom prst="rect">
            <a:avLst/>
          </a:prstGeom>
          <a:noFill/>
        </p:spPr>
        <p:txBody>
          <a:bodyPr wrap="square" rtlCol="0">
            <a:spAutoFit/>
          </a:bodyPr>
          <a:lstStyle/>
          <a:p>
            <a:pPr algn="ctr"/>
            <a:r>
              <a:rPr lang="de-AT" sz="2400" dirty="0">
                <a:solidFill>
                  <a:srgbClr val="FF0000"/>
                </a:solidFill>
              </a:rPr>
              <a:t>Marktlage, Imagewert, Kundenzufriedenheit, Risiken, Konkurrenten werden nicht erfasst</a:t>
            </a:r>
          </a:p>
        </p:txBody>
      </p:sp>
      <p:sp>
        <p:nvSpPr>
          <p:cNvPr id="22" name="Textfeld 21">
            <a:extLst>
              <a:ext uri="{FF2B5EF4-FFF2-40B4-BE49-F238E27FC236}">
                <a16:creationId xmlns:a16="http://schemas.microsoft.com/office/drawing/2014/main" id="{CD4C30D5-D14B-4102-B44B-278AE66500F7}"/>
              </a:ext>
            </a:extLst>
          </p:cNvPr>
          <p:cNvSpPr txBox="1"/>
          <p:nvPr/>
        </p:nvSpPr>
        <p:spPr>
          <a:xfrm>
            <a:off x="547491" y="4936977"/>
            <a:ext cx="3368015" cy="1200329"/>
          </a:xfrm>
          <a:prstGeom prst="rect">
            <a:avLst/>
          </a:prstGeom>
          <a:noFill/>
        </p:spPr>
        <p:txBody>
          <a:bodyPr wrap="square" rtlCol="0">
            <a:spAutoFit/>
          </a:bodyPr>
          <a:lstStyle/>
          <a:p>
            <a:pPr algn="ctr"/>
            <a:r>
              <a:rPr lang="de-AT" sz="2400" dirty="0">
                <a:solidFill>
                  <a:srgbClr val="FF0000"/>
                </a:solidFill>
              </a:rPr>
              <a:t>Unterschiedliche Kombinationen bringen gleiches Ergebnis</a:t>
            </a:r>
          </a:p>
        </p:txBody>
      </p:sp>
      <p:sp>
        <p:nvSpPr>
          <p:cNvPr id="23" name="Textfeld 22">
            <a:extLst>
              <a:ext uri="{FF2B5EF4-FFF2-40B4-BE49-F238E27FC236}">
                <a16:creationId xmlns:a16="http://schemas.microsoft.com/office/drawing/2014/main" id="{10080ED8-E9E9-4901-B423-EDF5C4440ACF}"/>
              </a:ext>
            </a:extLst>
          </p:cNvPr>
          <p:cNvSpPr txBox="1"/>
          <p:nvPr/>
        </p:nvSpPr>
        <p:spPr>
          <a:xfrm>
            <a:off x="8276493" y="4936977"/>
            <a:ext cx="3368015" cy="1200329"/>
          </a:xfrm>
          <a:prstGeom prst="rect">
            <a:avLst/>
          </a:prstGeom>
          <a:noFill/>
        </p:spPr>
        <p:txBody>
          <a:bodyPr wrap="square" rtlCol="0">
            <a:spAutoFit/>
          </a:bodyPr>
          <a:lstStyle/>
          <a:p>
            <a:pPr algn="ctr"/>
            <a:r>
              <a:rPr lang="en-GB" sz="2400" dirty="0">
                <a:solidFill>
                  <a:schemeClr val="bg1"/>
                </a:solidFill>
              </a:rPr>
              <a:t>S</a:t>
            </a:r>
            <a:r>
              <a:rPr lang="de-AT" sz="2400" dirty="0">
                <a:solidFill>
                  <a:schemeClr val="bg1"/>
                </a:solidFill>
              </a:rPr>
              <a:t>ollte daher nie alleine zur Analyse eingesetzt werden</a:t>
            </a:r>
          </a:p>
        </p:txBody>
      </p:sp>
      <p:cxnSp>
        <p:nvCxnSpPr>
          <p:cNvPr id="24" name="Gerader Verbinder 23">
            <a:extLst>
              <a:ext uri="{FF2B5EF4-FFF2-40B4-BE49-F238E27FC236}">
                <a16:creationId xmlns:a16="http://schemas.microsoft.com/office/drawing/2014/main" id="{441C9870-8413-4038-B3A2-0D01832D79C5}"/>
              </a:ext>
            </a:extLst>
          </p:cNvPr>
          <p:cNvCxnSpPr>
            <a:stCxn id="16" idx="3"/>
            <a:endCxn id="8" idx="1"/>
          </p:cNvCxnSpPr>
          <p:nvPr/>
        </p:nvCxnSpPr>
        <p:spPr>
          <a:xfrm>
            <a:off x="3915506" y="2536813"/>
            <a:ext cx="1544098" cy="863768"/>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609E43D4-183C-4B37-A8DD-ACED010F2954}"/>
              </a:ext>
            </a:extLst>
          </p:cNvPr>
          <p:cNvCxnSpPr>
            <a:cxnSpLocks/>
            <a:stCxn id="21" idx="1"/>
            <a:endCxn id="8" idx="7"/>
          </p:cNvCxnSpPr>
          <p:nvPr/>
        </p:nvCxnSpPr>
        <p:spPr>
          <a:xfrm flipH="1">
            <a:off x="6732396" y="2352147"/>
            <a:ext cx="1544096" cy="1048434"/>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5A90093-F3F3-4495-AB37-68240BEBC827}"/>
              </a:ext>
            </a:extLst>
          </p:cNvPr>
          <p:cNvCxnSpPr>
            <a:cxnSpLocks/>
            <a:stCxn id="22" idx="3"/>
            <a:endCxn id="8" idx="3"/>
          </p:cNvCxnSpPr>
          <p:nvPr/>
        </p:nvCxnSpPr>
        <p:spPr>
          <a:xfrm flipV="1">
            <a:off x="3915506" y="4673373"/>
            <a:ext cx="1544098" cy="863769"/>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B683110-2168-41AC-85C9-4DA5C943627B}"/>
              </a:ext>
            </a:extLst>
          </p:cNvPr>
          <p:cNvCxnSpPr>
            <a:cxnSpLocks/>
            <a:stCxn id="23" idx="1"/>
            <a:endCxn id="8" idx="5"/>
          </p:cNvCxnSpPr>
          <p:nvPr/>
        </p:nvCxnSpPr>
        <p:spPr>
          <a:xfrm flipH="1" flipV="1">
            <a:off x="6732396" y="4673373"/>
            <a:ext cx="1544097" cy="863769"/>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34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Vorteile des ROI</a:t>
            </a:r>
          </a:p>
        </p:txBody>
      </p:sp>
      <p:sp>
        <p:nvSpPr>
          <p:cNvPr id="8" name="Ellipse 7">
            <a:extLst>
              <a:ext uri="{FF2B5EF4-FFF2-40B4-BE49-F238E27FC236}">
                <a16:creationId xmlns:a16="http://schemas.microsoft.com/office/drawing/2014/main" id="{F30968B6-53ED-4BFE-A61C-9A90000AABF9}"/>
              </a:ext>
            </a:extLst>
          </p:cNvPr>
          <p:cNvSpPr/>
          <p:nvPr/>
        </p:nvSpPr>
        <p:spPr>
          <a:xfrm>
            <a:off x="5196000" y="3136977"/>
            <a:ext cx="1800000" cy="1800000"/>
          </a:xfrm>
          <a:prstGeom prst="ellipse">
            <a:avLst/>
          </a:prstGeom>
          <a:noFill/>
          <a:ln>
            <a:solidFill>
              <a:srgbClr val="005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Textfeld 11">
            <a:extLst>
              <a:ext uri="{FF2B5EF4-FFF2-40B4-BE49-F238E27FC236}">
                <a16:creationId xmlns:a16="http://schemas.microsoft.com/office/drawing/2014/main" id="{2E5EFC14-6447-4882-8243-E732FFD700D4}"/>
              </a:ext>
            </a:extLst>
          </p:cNvPr>
          <p:cNvSpPr txBox="1"/>
          <p:nvPr/>
        </p:nvSpPr>
        <p:spPr>
          <a:xfrm>
            <a:off x="5418256" y="3744588"/>
            <a:ext cx="1355488" cy="584775"/>
          </a:xfrm>
          <a:prstGeom prst="rect">
            <a:avLst/>
          </a:prstGeom>
          <a:noFill/>
        </p:spPr>
        <p:txBody>
          <a:bodyPr wrap="square" rtlCol="0">
            <a:spAutoFit/>
          </a:bodyPr>
          <a:lstStyle/>
          <a:p>
            <a:pPr algn="ctr"/>
            <a:r>
              <a:rPr lang="en-GB" sz="3200" dirty="0">
                <a:solidFill>
                  <a:schemeClr val="bg1"/>
                </a:solidFill>
              </a:rPr>
              <a:t>ROI</a:t>
            </a:r>
            <a:endParaRPr lang="de-AT" sz="3200" dirty="0">
              <a:solidFill>
                <a:schemeClr val="bg1"/>
              </a:solidFill>
            </a:endParaRPr>
          </a:p>
        </p:txBody>
      </p:sp>
      <p:sp>
        <p:nvSpPr>
          <p:cNvPr id="16" name="Textfeld 15">
            <a:extLst>
              <a:ext uri="{FF2B5EF4-FFF2-40B4-BE49-F238E27FC236}">
                <a16:creationId xmlns:a16="http://schemas.microsoft.com/office/drawing/2014/main" id="{8C0C391E-E386-4007-A408-47304D7AB4F0}"/>
              </a:ext>
            </a:extLst>
          </p:cNvPr>
          <p:cNvSpPr txBox="1"/>
          <p:nvPr/>
        </p:nvSpPr>
        <p:spPr>
          <a:xfrm>
            <a:off x="547491" y="1936648"/>
            <a:ext cx="3368015" cy="1200329"/>
          </a:xfrm>
          <a:prstGeom prst="rect">
            <a:avLst/>
          </a:prstGeom>
          <a:noFill/>
        </p:spPr>
        <p:txBody>
          <a:bodyPr wrap="square" rtlCol="0">
            <a:spAutoFit/>
          </a:bodyPr>
          <a:lstStyle/>
          <a:p>
            <a:pPr algn="ctr"/>
            <a:r>
              <a:rPr lang="de-AT" sz="2400" dirty="0">
                <a:solidFill>
                  <a:srgbClr val="00B050"/>
                </a:solidFill>
              </a:rPr>
              <a:t>Analyse und  Vergleich einzelner Unternehmensbereiche</a:t>
            </a:r>
          </a:p>
        </p:txBody>
      </p:sp>
      <p:sp>
        <p:nvSpPr>
          <p:cNvPr id="21" name="Textfeld 20">
            <a:extLst>
              <a:ext uri="{FF2B5EF4-FFF2-40B4-BE49-F238E27FC236}">
                <a16:creationId xmlns:a16="http://schemas.microsoft.com/office/drawing/2014/main" id="{0C1F8981-F2C7-4495-9A5C-D10E74E72BED}"/>
              </a:ext>
            </a:extLst>
          </p:cNvPr>
          <p:cNvSpPr txBox="1"/>
          <p:nvPr/>
        </p:nvSpPr>
        <p:spPr>
          <a:xfrm>
            <a:off x="8276494" y="1895164"/>
            <a:ext cx="3368015" cy="1200329"/>
          </a:xfrm>
          <a:prstGeom prst="rect">
            <a:avLst/>
          </a:prstGeom>
          <a:noFill/>
        </p:spPr>
        <p:txBody>
          <a:bodyPr wrap="square" rtlCol="0">
            <a:spAutoFit/>
          </a:bodyPr>
          <a:lstStyle/>
          <a:p>
            <a:pPr algn="ctr"/>
            <a:r>
              <a:rPr lang="de-AT" sz="2400" dirty="0">
                <a:solidFill>
                  <a:srgbClr val="00B050"/>
                </a:solidFill>
              </a:rPr>
              <a:t>Ermittlung und Betrachtung der Gesamtperformance</a:t>
            </a:r>
          </a:p>
        </p:txBody>
      </p:sp>
      <p:sp>
        <p:nvSpPr>
          <p:cNvPr id="22" name="Textfeld 21">
            <a:extLst>
              <a:ext uri="{FF2B5EF4-FFF2-40B4-BE49-F238E27FC236}">
                <a16:creationId xmlns:a16="http://schemas.microsoft.com/office/drawing/2014/main" id="{CD4C30D5-D14B-4102-B44B-278AE66500F7}"/>
              </a:ext>
            </a:extLst>
          </p:cNvPr>
          <p:cNvSpPr txBox="1"/>
          <p:nvPr/>
        </p:nvSpPr>
        <p:spPr>
          <a:xfrm>
            <a:off x="547490" y="4936977"/>
            <a:ext cx="3368015" cy="830997"/>
          </a:xfrm>
          <a:prstGeom prst="rect">
            <a:avLst/>
          </a:prstGeom>
          <a:noFill/>
        </p:spPr>
        <p:txBody>
          <a:bodyPr wrap="square" rtlCol="0">
            <a:spAutoFit/>
          </a:bodyPr>
          <a:lstStyle/>
          <a:p>
            <a:pPr algn="ctr"/>
            <a:r>
              <a:rPr lang="de-AT" sz="2400" dirty="0">
                <a:solidFill>
                  <a:srgbClr val="00B050"/>
                </a:solidFill>
              </a:rPr>
              <a:t>Planung und Steuerung zukünftiger Investitionen</a:t>
            </a:r>
          </a:p>
        </p:txBody>
      </p:sp>
      <p:cxnSp>
        <p:nvCxnSpPr>
          <p:cNvPr id="24" name="Gerader Verbinder 23">
            <a:extLst>
              <a:ext uri="{FF2B5EF4-FFF2-40B4-BE49-F238E27FC236}">
                <a16:creationId xmlns:a16="http://schemas.microsoft.com/office/drawing/2014/main" id="{441C9870-8413-4038-B3A2-0D01832D79C5}"/>
              </a:ext>
            </a:extLst>
          </p:cNvPr>
          <p:cNvCxnSpPr>
            <a:stCxn id="16" idx="3"/>
            <a:endCxn id="8" idx="1"/>
          </p:cNvCxnSpPr>
          <p:nvPr/>
        </p:nvCxnSpPr>
        <p:spPr>
          <a:xfrm>
            <a:off x="3915506" y="2536813"/>
            <a:ext cx="1544098" cy="863768"/>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609E43D4-183C-4B37-A8DD-ACED010F2954}"/>
              </a:ext>
            </a:extLst>
          </p:cNvPr>
          <p:cNvCxnSpPr>
            <a:cxnSpLocks/>
            <a:stCxn id="21" idx="1"/>
            <a:endCxn id="8" idx="7"/>
          </p:cNvCxnSpPr>
          <p:nvPr/>
        </p:nvCxnSpPr>
        <p:spPr>
          <a:xfrm flipH="1">
            <a:off x="6732396" y="2495329"/>
            <a:ext cx="1544098" cy="905252"/>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5A90093-F3F3-4495-AB37-68240BEBC827}"/>
              </a:ext>
            </a:extLst>
          </p:cNvPr>
          <p:cNvCxnSpPr>
            <a:cxnSpLocks/>
            <a:stCxn id="22" idx="3"/>
            <a:endCxn id="8" idx="3"/>
          </p:cNvCxnSpPr>
          <p:nvPr/>
        </p:nvCxnSpPr>
        <p:spPr>
          <a:xfrm flipV="1">
            <a:off x="3915505" y="4673373"/>
            <a:ext cx="1544099" cy="679103"/>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3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Der ROI im Marketing</a:t>
            </a:r>
          </a:p>
        </p:txBody>
      </p:sp>
      <p:graphicFrame>
        <p:nvGraphicFramePr>
          <p:cNvPr id="4" name="Diagramm 3">
            <a:extLst>
              <a:ext uri="{FF2B5EF4-FFF2-40B4-BE49-F238E27FC236}">
                <a16:creationId xmlns:a16="http://schemas.microsoft.com/office/drawing/2014/main" id="{C199BE95-D548-4A33-AC2F-4B66CB3ED778}"/>
              </a:ext>
            </a:extLst>
          </p:cNvPr>
          <p:cNvGraphicFramePr/>
          <p:nvPr>
            <p:extLst>
              <p:ext uri="{D42A27DB-BD31-4B8C-83A1-F6EECF244321}">
                <p14:modId xmlns:p14="http://schemas.microsoft.com/office/powerpoint/2010/main" val="833136114"/>
              </p:ext>
            </p:extLst>
          </p:nvPr>
        </p:nvGraphicFramePr>
        <p:xfrm>
          <a:off x="1274323" y="1439334"/>
          <a:ext cx="9643354" cy="5029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1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F188AD0-98EE-418B-933E-D433E0DEE4A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F9CE2574-467D-42A1-8ADE-F8E328E5EA58}"/>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BA3DF5A4-FC7B-41BC-AC29-45080679D3F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1479CA87-3687-4990-8548-F57E86F2FE8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16B4D60-7B75-4F3A-A953-3E388742053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643354" cy="707886"/>
          </a:xfrm>
          <a:prstGeom prst="rect">
            <a:avLst/>
          </a:prstGeom>
          <a:noFill/>
        </p:spPr>
        <p:txBody>
          <a:bodyPr wrap="square" rtlCol="0">
            <a:spAutoFit/>
          </a:bodyPr>
          <a:lstStyle/>
          <a:p>
            <a:r>
              <a:rPr lang="de-AT" sz="4000" dirty="0">
                <a:solidFill>
                  <a:schemeClr val="bg1"/>
                </a:solidFill>
              </a:rPr>
              <a:t>Der ROI im Marketing</a:t>
            </a:r>
          </a:p>
        </p:txBody>
      </p:sp>
      <p:sp>
        <p:nvSpPr>
          <p:cNvPr id="4" name="Textfeld 3">
            <a:extLst>
              <a:ext uri="{FF2B5EF4-FFF2-40B4-BE49-F238E27FC236}">
                <a16:creationId xmlns:a16="http://schemas.microsoft.com/office/drawing/2014/main" id="{CFD50867-1D2E-4C70-A7E9-6EAF028972DD}"/>
              </a:ext>
            </a:extLst>
          </p:cNvPr>
          <p:cNvSpPr txBox="1"/>
          <p:nvPr/>
        </p:nvSpPr>
        <p:spPr>
          <a:xfrm>
            <a:off x="1274323" y="1530220"/>
            <a:ext cx="9643354" cy="3046988"/>
          </a:xfrm>
          <a:prstGeom prst="rect">
            <a:avLst/>
          </a:prstGeom>
          <a:noFill/>
        </p:spPr>
        <p:txBody>
          <a:bodyPr wrap="square" rtlCol="0">
            <a:spAutoFit/>
          </a:bodyPr>
          <a:lstStyle/>
          <a:p>
            <a:pPr marL="342900" indent="-342900">
              <a:buFont typeface="Wingdings" panose="05000000000000000000" pitchFamily="2" charset="2"/>
              <a:buChar char="§"/>
            </a:pPr>
            <a:r>
              <a:rPr lang="de-AT" sz="2400" dirty="0">
                <a:solidFill>
                  <a:schemeClr val="bg1"/>
                </a:solidFill>
              </a:rPr>
              <a:t>ROMI - Return On Marketing Investment</a:t>
            </a:r>
          </a:p>
          <a:p>
            <a:pPr marL="800100" lvl="1" indent="-342900">
              <a:buFont typeface="Arial" panose="020B0604020202020204" pitchFamily="34" charset="0"/>
              <a:buChar char="•"/>
            </a:pPr>
            <a:r>
              <a:rPr lang="de-AT" sz="2400" dirty="0">
                <a:solidFill>
                  <a:schemeClr val="bg1"/>
                </a:solidFill>
              </a:rPr>
              <a:t>Verhältnis zwischen Kapital und Gewinn im Teilbereich Marketing</a:t>
            </a:r>
          </a:p>
          <a:p>
            <a:pPr marL="342900" indent="-342900">
              <a:buFont typeface="Wingdings" panose="05000000000000000000" pitchFamily="2" charset="2"/>
              <a:buChar char="§"/>
            </a:pPr>
            <a:r>
              <a:rPr lang="de-AT" sz="2400" dirty="0">
                <a:solidFill>
                  <a:schemeClr val="bg1"/>
                </a:solidFill>
              </a:rPr>
              <a:t>ROAS - Return On Advertising Spend</a:t>
            </a:r>
          </a:p>
          <a:p>
            <a:pPr marL="800100" lvl="1" indent="-342900">
              <a:buFont typeface="Arial" panose="020B0604020202020204" pitchFamily="34" charset="0"/>
              <a:buChar char="•"/>
            </a:pPr>
            <a:r>
              <a:rPr lang="de-AT" sz="2400" dirty="0">
                <a:solidFill>
                  <a:schemeClr val="bg1"/>
                </a:solidFill>
              </a:rPr>
              <a:t>Rentabilität einer Werbemaßnahme</a:t>
            </a:r>
          </a:p>
          <a:p>
            <a:pPr marL="800100" lvl="1" indent="-342900">
              <a:buFont typeface="Arial" panose="020B0604020202020204" pitchFamily="34" charset="0"/>
              <a:buChar char="•"/>
            </a:pPr>
            <a:r>
              <a:rPr lang="de-AT" sz="2400" dirty="0">
                <a:solidFill>
                  <a:schemeClr val="bg1"/>
                </a:solidFill>
              </a:rPr>
              <a:t>Negative Bilanzen erkennen und Maßnahmen setzen</a:t>
            </a:r>
          </a:p>
          <a:p>
            <a:pPr marL="1257300" lvl="2" indent="-342900">
              <a:buFont typeface="Symbol" panose="05050102010706020507" pitchFamily="18" charset="2"/>
              <a:buChar char="-"/>
            </a:pPr>
            <a:r>
              <a:rPr lang="de-AT" sz="2400" dirty="0">
                <a:solidFill>
                  <a:schemeClr val="bg1"/>
                </a:solidFill>
              </a:rPr>
              <a:t>Qualität der Maßnahme steigern oder</a:t>
            </a:r>
          </a:p>
          <a:p>
            <a:pPr marL="1257300" lvl="2" indent="-342900">
              <a:buFont typeface="Symbol" panose="05050102010706020507" pitchFamily="18" charset="2"/>
              <a:buChar char="-"/>
            </a:pPr>
            <a:r>
              <a:rPr lang="de-AT" sz="2400" dirty="0">
                <a:solidFill>
                  <a:schemeClr val="bg1"/>
                </a:solidFill>
              </a:rPr>
              <a:t>Kosten senken</a:t>
            </a:r>
          </a:p>
          <a:p>
            <a:pPr marL="342900" indent="-342900">
              <a:buFont typeface="Arial" panose="020B0604020202020204" pitchFamily="34" charset="0"/>
              <a:buChar char="•"/>
            </a:pPr>
            <a:endParaRPr lang="de-AT" sz="2400" dirty="0">
              <a:solidFill>
                <a:schemeClr val="bg1"/>
              </a:solidFill>
            </a:endParaRPr>
          </a:p>
        </p:txBody>
      </p:sp>
    </p:spTree>
    <p:extLst>
      <p:ext uri="{BB962C8B-B14F-4D97-AF65-F5344CB8AC3E}">
        <p14:creationId xmlns:p14="http://schemas.microsoft.com/office/powerpoint/2010/main" val="4265171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492220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988358"/>
            <a:ext cx="8959175" cy="707886"/>
          </a:xfrm>
          <a:prstGeom prst="rect">
            <a:avLst/>
          </a:prstGeom>
          <a:noFill/>
        </p:spPr>
        <p:txBody>
          <a:bodyPr wrap="square" rtlCol="0">
            <a:spAutoFit/>
          </a:bodyPr>
          <a:lstStyle/>
          <a:p>
            <a:r>
              <a:rPr lang="de-AT" sz="4000" dirty="0">
                <a:solidFill>
                  <a:schemeClr val="bg1"/>
                </a:solidFill>
              </a:rPr>
              <a:t>ROI für die Unternehmen im DAX 2018</a:t>
            </a:r>
          </a:p>
        </p:txBody>
      </p:sp>
    </p:spTree>
    <p:extLst>
      <p:ext uri="{BB962C8B-B14F-4D97-AF65-F5344CB8AC3E}">
        <p14:creationId xmlns:p14="http://schemas.microsoft.com/office/powerpoint/2010/main" val="193526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Grafik 4" descr="Ein Bild, das Essen enthält.&#10;&#10;Automatisch generierte Beschreibung">
            <a:extLst>
              <a:ext uri="{FF2B5EF4-FFF2-40B4-BE49-F238E27FC236}">
                <a16:creationId xmlns:a16="http://schemas.microsoft.com/office/drawing/2014/main" id="{91475F00-0089-4127-A973-5BDA6C194101}"/>
              </a:ext>
            </a:extLst>
          </p:cNvPr>
          <p:cNvPicPr>
            <a:picLocks noChangeAspect="1"/>
          </p:cNvPicPr>
          <p:nvPr/>
        </p:nvPicPr>
        <p:blipFill>
          <a:blip r:embed="rId3"/>
          <a:stretch>
            <a:fillRect/>
          </a:stretch>
        </p:blipFill>
        <p:spPr>
          <a:xfrm>
            <a:off x="2110565" y="78088"/>
            <a:ext cx="7970869" cy="6701823"/>
          </a:xfrm>
          <a:prstGeom prst="rect">
            <a:avLst/>
          </a:prstGeom>
          <a:noFill/>
        </p:spPr>
      </p:pic>
    </p:spTree>
    <p:extLst>
      <p:ext uri="{BB962C8B-B14F-4D97-AF65-F5344CB8AC3E}">
        <p14:creationId xmlns:p14="http://schemas.microsoft.com/office/powerpoint/2010/main" val="1781276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de-AT" dirty="0">
                <a:solidFill>
                  <a:schemeClr val="bg1"/>
                </a:solidFill>
              </a:rPr>
              <a:t>Zweck der Finanzierungs-</a:t>
            </a:r>
            <a:r>
              <a:rPr lang="de-AT" dirty="0" err="1">
                <a:solidFill>
                  <a:schemeClr val="bg1"/>
                </a:solidFill>
              </a:rPr>
              <a:t>kennzahlen</a:t>
            </a:r>
            <a:r>
              <a:rPr lang="de-AT" dirty="0">
                <a:solidFill>
                  <a:schemeClr val="bg1"/>
                </a:solidFill>
              </a:rPr>
              <a:t> </a:t>
            </a:r>
          </a:p>
        </p:txBody>
      </p:sp>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943389816"/>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492220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988358"/>
            <a:ext cx="8959175" cy="707886"/>
          </a:xfrm>
          <a:prstGeom prst="rect">
            <a:avLst/>
          </a:prstGeom>
          <a:noFill/>
        </p:spPr>
        <p:txBody>
          <a:bodyPr wrap="square" rtlCol="0">
            <a:spAutoFit/>
          </a:bodyPr>
          <a:lstStyle/>
          <a:p>
            <a:r>
              <a:rPr lang="de-AT" sz="4000" dirty="0">
                <a:solidFill>
                  <a:schemeClr val="bg1"/>
                </a:solidFill>
              </a:rPr>
              <a:t>Die wichtigsten Kennzahlen im Detail</a:t>
            </a:r>
          </a:p>
        </p:txBody>
      </p:sp>
    </p:spTree>
    <p:extLst>
      <p:ext uri="{BB962C8B-B14F-4D97-AF65-F5344CB8AC3E}">
        <p14:creationId xmlns:p14="http://schemas.microsoft.com/office/powerpoint/2010/main" val="255550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057400"/>
            <a:ext cx="3363974" cy="2119497"/>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EBIT</a:t>
            </a:r>
            <a:br>
              <a:rPr lang="en-US" dirty="0">
                <a:solidFill>
                  <a:schemeClr val="bg1"/>
                </a:solidFill>
              </a:rPr>
            </a:br>
            <a:br>
              <a:rPr lang="en-US" dirty="0">
                <a:solidFill>
                  <a:schemeClr val="bg1"/>
                </a:solidFill>
              </a:rPr>
            </a:br>
            <a:r>
              <a:rPr lang="en-US" dirty="0">
                <a:solidFill>
                  <a:schemeClr val="bg1"/>
                </a:solidFill>
              </a:rPr>
              <a:t>Earning before interest and taxes</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sp>
        <p:nvSpPr>
          <p:cNvPr id="7" name="Rectangle 6">
            <a:extLst>
              <a:ext uri="{FF2B5EF4-FFF2-40B4-BE49-F238E27FC236}">
                <a16:creationId xmlns:a16="http://schemas.microsoft.com/office/drawing/2014/main" id="{7717FF58-0778-42B2-ABCB-32DE7051EA93}"/>
              </a:ext>
            </a:extLst>
          </p:cNvPr>
          <p:cNvSpPr/>
          <p:nvPr/>
        </p:nvSpPr>
        <p:spPr>
          <a:xfrm>
            <a:off x="6215741" y="1436914"/>
            <a:ext cx="5607050" cy="3984172"/>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Nicht genormt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Eingeschränkt vergleichbar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Internationaler Vergleich</a:t>
            </a:r>
            <a:endParaRPr kumimoji="0" lang="de-AT"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560599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all" spc="200" normalizeH="0" baseline="0" noProof="0">
                <a:ln>
                  <a:noFill/>
                </a:ln>
                <a:solidFill>
                  <a:srgbClr val="FFFFFF"/>
                </a:solidFill>
                <a:effectLst/>
                <a:uLnTx/>
                <a:uFillTx/>
                <a:latin typeface="Gill Sans MT" panose="020B0502020104020203"/>
                <a:ea typeface="+mj-ea"/>
                <a:cs typeface="+mj-cs"/>
              </a:rPr>
              <a:t>Eigenschaften</a:t>
            </a:r>
            <a:endParaRPr kumimoji="0" lang="en-US" sz="2800" b="0" i="0" u="none" strike="noStrike" kern="1200" cap="all" spc="200" normalizeH="0" baseline="0" noProof="0" dirty="0">
              <a:ln>
                <a:noFill/>
              </a:ln>
              <a:solidFill>
                <a:srgbClr val="FFFFFF"/>
              </a:solidFill>
              <a:effectLst/>
              <a:uLnTx/>
              <a:uFillTx/>
              <a:latin typeface="Gill Sans MT" panose="020B0502020104020203"/>
              <a:ea typeface="+mj-ea"/>
              <a:cs typeface="+mj-cs"/>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1591760" y="1746353"/>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 EBIT</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EBIT</a:t>
            </a:r>
          </a:p>
        </p:txBody>
      </p:sp>
    </p:spTree>
    <p:extLst>
      <p:ext uri="{BB962C8B-B14F-4D97-AF65-F5344CB8AC3E}">
        <p14:creationId xmlns:p14="http://schemas.microsoft.com/office/powerpoint/2010/main" val="194303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1591760" y="1746353"/>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r>
              <a:rPr lang="de-DE" sz="4800" dirty="0">
                <a:solidFill>
                  <a:schemeClr val="bg1"/>
                </a:solidFill>
              </a:rPr>
              <a:t>Aussagekraft</a:t>
            </a:r>
          </a:p>
          <a:p>
            <a:r>
              <a:rPr lang="de-DE" sz="4800" dirty="0">
                <a:solidFill>
                  <a:schemeClr val="bg1"/>
                </a:solidFill>
              </a:rPr>
              <a:t>Zielorientiert</a:t>
            </a:r>
            <a:endParaRPr lang="de-AT" sz="4800" dirty="0">
              <a:solidFill>
                <a:schemeClr val="bg1"/>
              </a:solidFill>
            </a:endParaRPr>
          </a:p>
          <a:p>
            <a:r>
              <a:rPr lang="de-DE" sz="4800" dirty="0">
                <a:solidFill>
                  <a:schemeClr val="bg1"/>
                </a:solidFill>
              </a:rPr>
              <a:t>Wirtschaftlich</a:t>
            </a:r>
          </a:p>
          <a:p>
            <a:r>
              <a:rPr lang="de-DE" sz="4800" dirty="0">
                <a:solidFill>
                  <a:schemeClr val="bg1"/>
                </a:solidFill>
              </a:rPr>
              <a:t>Reversibilität</a:t>
            </a:r>
          </a:p>
          <a:p>
            <a:r>
              <a:rPr lang="de-DE" sz="4800" dirty="0">
                <a:solidFill>
                  <a:schemeClr val="bg1"/>
                </a:solidFill>
              </a:rPr>
              <a:t>Zweck</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Eigenschaften</a:t>
            </a:r>
          </a:p>
        </p:txBody>
      </p:sp>
    </p:spTree>
    <p:extLst>
      <p:ext uri="{BB962C8B-B14F-4D97-AF65-F5344CB8AC3E}">
        <p14:creationId xmlns:p14="http://schemas.microsoft.com/office/powerpoint/2010/main" val="282485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all" spc="200" normalizeH="0" baseline="0" noProof="0">
                <a:ln>
                  <a:noFill/>
                </a:ln>
                <a:solidFill>
                  <a:srgbClr val="FFFFFF"/>
                </a:solidFill>
                <a:effectLst/>
                <a:uLnTx/>
                <a:uFillTx/>
                <a:latin typeface="Gill Sans MT" panose="020B0502020104020203"/>
                <a:ea typeface="+mj-ea"/>
                <a:cs typeface="+mj-cs"/>
              </a:rPr>
              <a:t>Eigenschaften</a:t>
            </a:r>
            <a:endParaRPr kumimoji="0" lang="en-US" sz="2800" b="0" i="0" u="none" strike="noStrike" kern="1200" cap="all" spc="200" normalizeH="0" baseline="0" noProof="0" dirty="0">
              <a:ln>
                <a:noFill/>
              </a:ln>
              <a:solidFill>
                <a:srgbClr val="FFFFFF"/>
              </a:solidFill>
              <a:effectLst/>
              <a:uLnTx/>
              <a:uFillTx/>
              <a:latin typeface="Gill Sans MT" panose="020B0502020104020203"/>
              <a:ea typeface="+mj-ea"/>
              <a:cs typeface="+mj-cs"/>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0" y="1153136"/>
            <a:ext cx="5801710" cy="3271907"/>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1.000.000 €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+ 200.000 €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25.000 €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6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 1.225.000 €</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EBIT</a:t>
            </a:r>
          </a:p>
        </p:txBody>
      </p:sp>
      <p:sp>
        <p:nvSpPr>
          <p:cNvPr id="8" name="Content Placeholder 8">
            <a:extLst>
              <a:ext uri="{FF2B5EF4-FFF2-40B4-BE49-F238E27FC236}">
                <a16:creationId xmlns:a16="http://schemas.microsoft.com/office/drawing/2014/main" id="{5116444A-18A2-42EE-B308-CB1D246956C1}"/>
              </a:ext>
            </a:extLst>
          </p:cNvPr>
          <p:cNvSpPr txBox="1">
            <a:spLocks/>
          </p:cNvSpPr>
          <p:nvPr/>
        </p:nvSpPr>
        <p:spPr>
          <a:xfrm>
            <a:off x="6390289" y="1153135"/>
            <a:ext cx="5801710" cy="327190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400" b="0" i="0" u="none" strike="noStrike" kern="1200" cap="none" spc="0" normalizeH="0" baseline="0" noProof="0" dirty="0">
                <a:ln>
                  <a:noFill/>
                </a:ln>
                <a:solidFill>
                  <a:srgbClr val="FFFFFF"/>
                </a:solidFill>
                <a:effectLst/>
                <a:uLnTx/>
                <a:uFillTx/>
                <a:latin typeface="Gill Sans MT" panose="020B0502020104020203"/>
                <a:ea typeface="+mn-ea"/>
                <a:cs typeface="+mn-cs"/>
              </a:rPr>
              <a:t> </a:t>
            </a: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1.100.000 €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+ 120.000 €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     5.000 €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4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400" b="0" i="0" u="none" strike="noStrike" kern="1200" cap="none" spc="0" normalizeH="0" baseline="0" noProof="0" dirty="0">
                <a:ln>
                  <a:noFill/>
                </a:ln>
                <a:solidFill>
                  <a:srgbClr val="00B0F0"/>
                </a:solidFill>
                <a:effectLst/>
                <a:uLnTx/>
                <a:uFillTx/>
                <a:latin typeface="Gill Sans MT" panose="020B0502020104020203"/>
                <a:ea typeface="+mn-ea"/>
                <a:cs typeface="+mn-cs"/>
              </a:rPr>
              <a:t>= 1.225.000 €</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endPar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3529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Quellen </a:t>
            </a:r>
          </a:p>
        </p:txBody>
      </p:sp>
      <p:sp>
        <p:nvSpPr>
          <p:cNvPr id="4" name="Textfeld 3">
            <a:extLst>
              <a:ext uri="{FF2B5EF4-FFF2-40B4-BE49-F238E27FC236}">
                <a16:creationId xmlns:a16="http://schemas.microsoft.com/office/drawing/2014/main" id="{4AFCA2CE-E68A-4E9D-9915-E4E8ADE04C7A}"/>
              </a:ext>
            </a:extLst>
          </p:cNvPr>
          <p:cNvSpPr txBox="1"/>
          <p:nvPr/>
        </p:nvSpPr>
        <p:spPr>
          <a:xfrm>
            <a:off x="1274323" y="1429966"/>
            <a:ext cx="9643354" cy="3416320"/>
          </a:xfrm>
          <a:prstGeom prst="rect">
            <a:avLst/>
          </a:prstGeom>
          <a:noFill/>
        </p:spPr>
        <p:txBody>
          <a:bodyPr wrap="square" rtlCol="0">
            <a:spAutoFit/>
          </a:bodyPr>
          <a:lstStyle/>
          <a:p>
            <a:pPr marL="285750" indent="-285750">
              <a:buFont typeface="Arial" panose="020B0604020202020204" pitchFamily="34" charset="0"/>
              <a:buChar char="•"/>
            </a:pPr>
            <a:r>
              <a:rPr lang="de-AT" sz="2400" dirty="0">
                <a:solidFill>
                  <a:schemeClr val="bg1"/>
                </a:solidFill>
              </a:rPr>
              <a:t>Quelle: Unternehmensrechnung - Jahresabschlussanalyse und Jahresabschlusskritik - Controlling - Fallstudien, Manz Verlag</a:t>
            </a:r>
          </a:p>
          <a:p>
            <a:pPr marL="285750" indent="-285750">
              <a:buFont typeface="Arial" panose="020B0604020202020204" pitchFamily="34" charset="0"/>
              <a:buChar char="•"/>
            </a:pPr>
            <a:r>
              <a:rPr lang="de-AT" sz="2400" dirty="0">
                <a:solidFill>
                  <a:schemeClr val="bg1"/>
                </a:solidFill>
                <a:hlinkClick r:id="rId2"/>
              </a:rPr>
              <a:t>https://www.businessfragen.com</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3"/>
              </a:rPr>
              <a:t>https://www.wikipedia.org</a:t>
            </a:r>
            <a:r>
              <a:rPr lang="de-AT" sz="2400" dirty="0">
                <a:solidFill>
                  <a:schemeClr val="bg1"/>
                </a:solidFill>
              </a:rPr>
              <a:t> </a:t>
            </a:r>
          </a:p>
          <a:p>
            <a:pPr marL="285750" indent="-285750">
              <a:buFont typeface="Arial" panose="020B0604020202020204" pitchFamily="34" charset="0"/>
              <a:buChar char="•"/>
            </a:pPr>
            <a:r>
              <a:rPr lang="de-AT" sz="2400" dirty="0">
                <a:hlinkClick r:id="rId4"/>
              </a:rPr>
              <a:t>https://banking.raiffeisen.at/web/publicrbg/teletraderdetails?wsrp_ttroute=%2FRaiffeisenRelaunch_Staging%2Fstock%2Ffigures%2Ftts-26000027</a:t>
            </a:r>
            <a:endParaRPr lang="de-AT" sz="2400" dirty="0"/>
          </a:p>
          <a:p>
            <a:pPr marL="285750" indent="-285750">
              <a:buFont typeface="Arial" panose="020B0604020202020204" pitchFamily="34" charset="0"/>
              <a:buChar char="•"/>
            </a:pPr>
            <a:r>
              <a:rPr lang="de-AT" sz="2400">
                <a:hlinkClick r:id="rId5"/>
              </a:rPr>
              <a:t>https://www.lbg.at/servicecenter/rechtsformen_gr%C3%BCndung_planung_controlling_steuern_sv_pr%C3%BCfung/planung_controlling/wichtige_betriebswirtschaftliche_kennzahlen/index_ger.html</a:t>
            </a:r>
            <a:endParaRPr lang="de-AT" sz="2400" dirty="0">
              <a:solidFill>
                <a:schemeClr val="bg1"/>
              </a:solidFill>
            </a:endParaRPr>
          </a:p>
        </p:txBody>
      </p:sp>
    </p:spTree>
    <p:extLst>
      <p:ext uri="{BB962C8B-B14F-4D97-AF65-F5344CB8AC3E}">
        <p14:creationId xmlns:p14="http://schemas.microsoft.com/office/powerpoint/2010/main" val="3888294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32CF9988-D589-4C90-9327-AEB33E19DD1C}"/>
              </a:ext>
            </a:extLst>
          </p:cNvPr>
          <p:cNvSpPr txBox="1"/>
          <p:nvPr/>
        </p:nvSpPr>
        <p:spPr>
          <a:xfrm>
            <a:off x="290003" y="3105834"/>
            <a:ext cx="11611993" cy="646331"/>
          </a:xfrm>
          <a:prstGeom prst="rect">
            <a:avLst/>
          </a:prstGeom>
          <a:noFill/>
        </p:spPr>
        <p:txBody>
          <a:bodyPr wrap="square" rtlCol="0">
            <a:spAutoFit/>
          </a:bodyPr>
          <a:lstStyle/>
          <a:p>
            <a:pPr algn="ctr"/>
            <a:r>
              <a:rPr lang="de-AT" sz="3600" dirty="0">
                <a:hlinkClick r:id="rId2"/>
              </a:rPr>
              <a:t>https://github.com/Meachtl/BWM-Kennzahlen</a:t>
            </a:r>
            <a:endParaRPr lang="de-AT" sz="3600" dirty="0">
              <a:solidFill>
                <a:schemeClr val="bg1"/>
              </a:solidFill>
            </a:endParaRPr>
          </a:p>
        </p:txBody>
      </p:sp>
    </p:spTree>
    <p:extLst>
      <p:ext uri="{BB962C8B-B14F-4D97-AF65-F5344CB8AC3E}">
        <p14:creationId xmlns:p14="http://schemas.microsoft.com/office/powerpoint/2010/main" val="1580873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778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ROI &amp; EBIT</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By </a:t>
            </a:r>
            <a:r>
              <a:rPr lang="en-US" sz="1800" dirty="0" err="1">
                <a:solidFill>
                  <a:schemeClr val="tx1"/>
                </a:solidFill>
              </a:rPr>
              <a:t>Hlavacek</a:t>
            </a:r>
            <a:r>
              <a:rPr lang="en-US" sz="1800" dirty="0">
                <a:solidFill>
                  <a:schemeClr val="tx1"/>
                </a:solidFill>
              </a:rPr>
              <a:t> &amp; </a:t>
            </a:r>
            <a:r>
              <a:rPr lang="en-US" sz="1800" dirty="0" err="1">
                <a:solidFill>
                  <a:schemeClr val="tx1"/>
                </a:solidFill>
              </a:rPr>
              <a:t>Pechak</a:t>
            </a:r>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129787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19A602AF-327D-47C1-AB26-E704AF949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5ADA6B54-2851-4CA9-BB32-0D206CAA3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A76B53C-6F51-41F8-BA24-7285A4EC5C4B}"/>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11" name="Picture 3" descr="Finance trade numbers">
            <a:extLst>
              <a:ext uri="{FF2B5EF4-FFF2-40B4-BE49-F238E27FC236}">
                <a16:creationId xmlns:a16="http://schemas.microsoft.com/office/drawing/2014/main" id="{079BBF06-5858-4350-9B4F-D30D8AE05A9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12" name="Content Placeholder 8">
            <a:extLst>
              <a:ext uri="{FF2B5EF4-FFF2-40B4-BE49-F238E27FC236}">
                <a16:creationId xmlns:a16="http://schemas.microsoft.com/office/drawing/2014/main" id="{0E71D9EC-158B-433F-B24D-A7807ACA01A0}"/>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r>
              <a:rPr lang="de-DE" sz="4800" dirty="0">
                <a:solidFill>
                  <a:schemeClr val="bg1"/>
                </a:solidFill>
              </a:rPr>
              <a:t>Entscheidung</a:t>
            </a:r>
          </a:p>
          <a:p>
            <a:r>
              <a:rPr lang="de-DE" sz="4800" dirty="0">
                <a:solidFill>
                  <a:schemeClr val="bg1"/>
                </a:solidFill>
              </a:rPr>
              <a:t>Kontrolle</a:t>
            </a:r>
            <a:endParaRPr lang="de-AT" sz="4800" dirty="0">
              <a:solidFill>
                <a:schemeClr val="bg1"/>
              </a:solidFill>
            </a:endParaRPr>
          </a:p>
          <a:p>
            <a:r>
              <a:rPr lang="de-DE" sz="4800" dirty="0">
                <a:solidFill>
                  <a:schemeClr val="bg1"/>
                </a:solidFill>
              </a:rPr>
              <a:t>Koordination</a:t>
            </a:r>
          </a:p>
          <a:p>
            <a:r>
              <a:rPr lang="de-DE" sz="4800" dirty="0">
                <a:solidFill>
                  <a:schemeClr val="bg1"/>
                </a:solidFill>
              </a:rPr>
              <a:t>Verhaltenssteuerung</a:t>
            </a:r>
          </a:p>
          <a:p>
            <a:r>
              <a:rPr lang="de-DE" sz="4800" dirty="0">
                <a:solidFill>
                  <a:schemeClr val="bg1"/>
                </a:solidFill>
              </a:rPr>
              <a:t>Vision &amp; Strategie</a:t>
            </a:r>
          </a:p>
        </p:txBody>
      </p:sp>
      <p:sp>
        <p:nvSpPr>
          <p:cNvPr id="13" name="Content Placeholder 8">
            <a:extLst>
              <a:ext uri="{FF2B5EF4-FFF2-40B4-BE49-F238E27FC236}">
                <a16:creationId xmlns:a16="http://schemas.microsoft.com/office/drawing/2014/main" id="{20A75588-284E-420E-B102-6B66DFC07744}"/>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Funktionen</a:t>
            </a:r>
          </a:p>
        </p:txBody>
      </p:sp>
    </p:spTree>
    <p:extLst>
      <p:ext uri="{BB962C8B-B14F-4D97-AF65-F5344CB8AC3E}">
        <p14:creationId xmlns:p14="http://schemas.microsoft.com/office/powerpoint/2010/main" val="13232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6F5BE74E-7318-48A9-BDB0-FEF0CC8EF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51151499-89A4-4B67-84D3-E6DC01673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EB5289C-8A52-4736-AD7F-56B86D8796E1}"/>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0D47A5DE-6CF3-4A83-9B9D-E6900BA243A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89E5F45B-1B7F-4DD0-989F-5B7DBC27E35C}"/>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Font typeface="Arial" panose="020B0604020202020204" pitchFamily="34" charset="0"/>
              <a:buNone/>
            </a:pPr>
            <a:r>
              <a:rPr lang="de-DE" sz="3600" dirty="0">
                <a:solidFill>
                  <a:schemeClr val="bg1"/>
                </a:solidFill>
              </a:rPr>
              <a:t>Finanzielle Stabilität</a:t>
            </a:r>
          </a:p>
          <a:p>
            <a:pPr lvl="1"/>
            <a:r>
              <a:rPr lang="de-DE" sz="2800" dirty="0">
                <a:solidFill>
                  <a:schemeClr val="bg1"/>
                </a:solidFill>
              </a:rPr>
              <a:t>Wie stabil ist das Unternehmen finanziert</a:t>
            </a:r>
          </a:p>
          <a:p>
            <a:pPr marL="228600" lvl="1" indent="0">
              <a:buFont typeface="Arial" panose="020B0604020202020204" pitchFamily="34" charset="0"/>
              <a:buNone/>
            </a:pPr>
            <a:endParaRPr lang="de-DE" sz="2800" dirty="0">
              <a:solidFill>
                <a:schemeClr val="bg1"/>
              </a:solidFill>
            </a:endParaRPr>
          </a:p>
          <a:p>
            <a:pPr marL="0" indent="0">
              <a:buFont typeface="Arial" panose="020B0604020202020204" pitchFamily="34" charset="0"/>
              <a:buNone/>
            </a:pPr>
            <a:r>
              <a:rPr lang="de-DE" sz="3600" dirty="0">
                <a:solidFill>
                  <a:schemeClr val="bg1"/>
                </a:solidFill>
              </a:rPr>
              <a:t>Ertragslage</a:t>
            </a:r>
          </a:p>
          <a:p>
            <a:pPr lvl="1"/>
            <a:r>
              <a:rPr lang="de-AT" sz="2800" dirty="0">
                <a:solidFill>
                  <a:schemeClr val="bg1"/>
                </a:solidFill>
              </a:rPr>
              <a:t>Wie das Unternehmen mit den verfügbaren Mittel arbeitet</a:t>
            </a:r>
          </a:p>
        </p:txBody>
      </p:sp>
      <p:sp>
        <p:nvSpPr>
          <p:cNvPr id="7" name="Content Placeholder 8">
            <a:extLst>
              <a:ext uri="{FF2B5EF4-FFF2-40B4-BE49-F238E27FC236}">
                <a16:creationId xmlns:a16="http://schemas.microsoft.com/office/drawing/2014/main" id="{DA5819D3-6D17-4E5E-9BFE-076B23FDBA1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Kennzahlenbereiche</a:t>
            </a:r>
          </a:p>
        </p:txBody>
      </p:sp>
    </p:spTree>
    <p:extLst>
      <p:ext uri="{BB962C8B-B14F-4D97-AF65-F5344CB8AC3E}">
        <p14:creationId xmlns:p14="http://schemas.microsoft.com/office/powerpoint/2010/main" val="396761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D30070D3-934B-496B-BD21-E23B6F93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270B0E9A-054D-4E06-B473-525627E4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72ABE763-BB1F-4D1E-B765-FD66C010FEBC}"/>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7B5472EC-AE10-46D7-8D66-D07C4899253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3FDB6C4B-6835-4050-A413-8615A6B96236}"/>
              </a:ext>
            </a:extLst>
          </p:cNvPr>
          <p:cNvSpPr txBox="1">
            <a:spLocks/>
          </p:cNvSpPr>
          <p:nvPr/>
        </p:nvSpPr>
        <p:spPr>
          <a:xfrm>
            <a:off x="1591200" y="1746000"/>
            <a:ext cx="1060200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3600" dirty="0">
                <a:solidFill>
                  <a:schemeClr val="bg1"/>
                </a:solidFill>
              </a:rPr>
              <a:t>Vermögens &amp; Kapitalstruktur</a:t>
            </a:r>
          </a:p>
          <a:p>
            <a:pPr lvl="1"/>
            <a:r>
              <a:rPr lang="de-DE" sz="2800" dirty="0">
                <a:solidFill>
                  <a:schemeClr val="bg1"/>
                </a:solidFill>
              </a:rPr>
              <a:t>Anlagenintensität</a:t>
            </a:r>
            <a:endParaRPr lang="en-GB" sz="2800" dirty="0">
              <a:solidFill>
                <a:schemeClr val="bg1"/>
              </a:solidFill>
            </a:endParaRPr>
          </a:p>
          <a:p>
            <a:pPr lvl="1"/>
            <a:r>
              <a:rPr lang="de-DE" sz="2800" dirty="0">
                <a:solidFill>
                  <a:schemeClr val="bg1"/>
                </a:solidFill>
              </a:rPr>
              <a:t>Umlaufintensität</a:t>
            </a:r>
            <a:endParaRPr lang="en-GB" sz="2800" dirty="0">
              <a:solidFill>
                <a:schemeClr val="bg1"/>
              </a:solidFill>
            </a:endParaRPr>
          </a:p>
          <a:p>
            <a:pPr lvl="1"/>
            <a:r>
              <a:rPr lang="de-DE" sz="2800" dirty="0">
                <a:solidFill>
                  <a:schemeClr val="bg1"/>
                </a:solidFill>
              </a:rPr>
              <a:t>Eigenkapitalquote</a:t>
            </a:r>
            <a:endParaRPr lang="en-GB" sz="2800" dirty="0">
              <a:solidFill>
                <a:schemeClr val="bg1"/>
              </a:solidFill>
            </a:endParaRPr>
          </a:p>
          <a:p>
            <a:pPr lvl="1"/>
            <a:r>
              <a:rPr lang="de-DE" sz="2800" dirty="0">
                <a:solidFill>
                  <a:schemeClr val="bg1"/>
                </a:solidFill>
              </a:rPr>
              <a:t>Verschuldungsgrad</a:t>
            </a:r>
            <a:endParaRPr lang="en-GB" sz="2800" dirty="0">
              <a:solidFill>
                <a:schemeClr val="bg1"/>
              </a:solidFill>
            </a:endParaRPr>
          </a:p>
        </p:txBody>
      </p:sp>
      <p:sp>
        <p:nvSpPr>
          <p:cNvPr id="7" name="Content Placeholder 8">
            <a:extLst>
              <a:ext uri="{FF2B5EF4-FFF2-40B4-BE49-F238E27FC236}">
                <a16:creationId xmlns:a16="http://schemas.microsoft.com/office/drawing/2014/main" id="{96AF507F-D0C4-4B84-8EFC-5751B6D41B79}"/>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Finanzielle Stabilität</a:t>
            </a:r>
          </a:p>
        </p:txBody>
      </p:sp>
    </p:spTree>
    <p:extLst>
      <p:ext uri="{BB962C8B-B14F-4D97-AF65-F5344CB8AC3E}">
        <p14:creationId xmlns:p14="http://schemas.microsoft.com/office/powerpoint/2010/main" val="386903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Anlagenintensität | Umlaufintensität</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37DCE5E9-37B8-4166-8361-EFCC7CAB32D1}"/>
                  </a:ext>
                </a:extLst>
              </p:cNvPr>
              <p:cNvSpPr txBox="1"/>
              <p:nvPr/>
            </p:nvSpPr>
            <p:spPr>
              <a:xfrm>
                <a:off x="1274320" y="5751836"/>
                <a:ext cx="4821679" cy="701410"/>
              </a:xfrm>
              <a:prstGeom prst="rect">
                <a:avLst/>
              </a:prstGeom>
              <a:solidFill>
                <a:srgbClr val="00B05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𝐴𝑛𝑙𝑎𝑔𝑒𝑣𝑒𝑟𝑚</m:t>
                          </m:r>
                          <m:r>
                            <a:rPr lang="en-GB" sz="2400" b="0" i="1" smtClean="0">
                              <a:solidFill>
                                <a:schemeClr val="bg1"/>
                              </a:solidFill>
                              <a:latin typeface="Cambria Math" panose="02040503050406030204" pitchFamily="18" charset="0"/>
                            </a:rPr>
                            <m:t>ö</m:t>
                          </m:r>
                          <m:r>
                            <a:rPr lang="en-GB" sz="2400" b="0" i="1" smtClean="0">
                              <a:solidFill>
                                <a:schemeClr val="bg1"/>
                              </a:solidFill>
                              <a:latin typeface="Cambria Math" panose="02040503050406030204" pitchFamily="18" charset="0"/>
                            </a:rPr>
                            <m:t>𝑔𝑒𝑛</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∗100=28,1%</m:t>
                      </m:r>
                    </m:oMath>
                  </m:oMathPara>
                </a14:m>
                <a:endParaRPr lang="de-AT" sz="2400" dirty="0">
                  <a:solidFill>
                    <a:schemeClr val="bg1"/>
                  </a:solidFill>
                </a:endParaRPr>
              </a:p>
            </p:txBody>
          </p:sp>
        </mc:Choice>
        <mc:Fallback xmlns="">
          <p:sp>
            <p:nvSpPr>
              <p:cNvPr id="8" name="Textfeld 7">
                <a:extLst>
                  <a:ext uri="{FF2B5EF4-FFF2-40B4-BE49-F238E27FC236}">
                    <a16:creationId xmlns:a16="http://schemas.microsoft.com/office/drawing/2014/main" id="{37DCE5E9-37B8-4166-8361-EFCC7CAB32D1}"/>
                  </a:ext>
                </a:extLst>
              </p:cNvPr>
              <p:cNvSpPr txBox="1">
                <a:spLocks noRot="1" noChangeAspect="1" noMove="1" noResize="1" noEditPoints="1" noAdjustHandles="1" noChangeArrowheads="1" noChangeShapeType="1" noTextEdit="1"/>
              </p:cNvSpPr>
              <p:nvPr/>
            </p:nvSpPr>
            <p:spPr>
              <a:xfrm>
                <a:off x="1274320" y="5751836"/>
                <a:ext cx="4821679" cy="701410"/>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75F98BB5-81A3-4C12-A35E-16321FCA7777}"/>
                  </a:ext>
                </a:extLst>
              </p:cNvPr>
              <p:cNvSpPr txBox="1"/>
              <p:nvPr/>
            </p:nvSpPr>
            <p:spPr>
              <a:xfrm>
                <a:off x="6095999" y="5752862"/>
                <a:ext cx="4821682" cy="702308"/>
              </a:xfrm>
              <a:prstGeom prst="rect">
                <a:avLst/>
              </a:prstGeom>
              <a:solidFill>
                <a:srgbClr val="0070C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𝑈𝑚𝑙𝑎𝑢𝑓𝑣𝑒𝑟𝑚</m:t>
                          </m:r>
                          <m:r>
                            <a:rPr lang="en-GB" sz="2400" b="0" i="1" smtClean="0">
                              <a:solidFill>
                                <a:schemeClr val="bg1"/>
                              </a:solidFill>
                              <a:latin typeface="Cambria Math" panose="02040503050406030204" pitchFamily="18" charset="0"/>
                            </a:rPr>
                            <m:t>ö</m:t>
                          </m:r>
                          <m:r>
                            <a:rPr lang="en-GB" sz="2400" b="0" i="1" smtClean="0">
                              <a:solidFill>
                                <a:schemeClr val="bg1"/>
                              </a:solidFill>
                              <a:latin typeface="Cambria Math" panose="02040503050406030204" pitchFamily="18" charset="0"/>
                            </a:rPr>
                            <m:t>𝑔𝑒𝑛</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∗100=71,9%</m:t>
                      </m:r>
                    </m:oMath>
                  </m:oMathPara>
                </a14:m>
                <a:endParaRPr lang="de-AT" sz="2400" dirty="0">
                  <a:solidFill>
                    <a:schemeClr val="bg1"/>
                  </a:solidFill>
                </a:endParaRPr>
              </a:p>
            </p:txBody>
          </p:sp>
        </mc:Choice>
        <mc:Fallback xmlns="">
          <p:sp>
            <p:nvSpPr>
              <p:cNvPr id="10" name="Textfeld 9">
                <a:extLst>
                  <a:ext uri="{FF2B5EF4-FFF2-40B4-BE49-F238E27FC236}">
                    <a16:creationId xmlns:a16="http://schemas.microsoft.com/office/drawing/2014/main" id="{75F98BB5-81A3-4C12-A35E-16321FCA7777}"/>
                  </a:ext>
                </a:extLst>
              </p:cNvPr>
              <p:cNvSpPr txBox="1">
                <a:spLocks noRot="1" noChangeAspect="1" noMove="1" noResize="1" noEditPoints="1" noAdjustHandles="1" noChangeArrowheads="1" noChangeShapeType="1" noTextEdit="1"/>
              </p:cNvSpPr>
              <p:nvPr/>
            </p:nvSpPr>
            <p:spPr>
              <a:xfrm>
                <a:off x="6095999" y="5752862"/>
                <a:ext cx="4821682" cy="702308"/>
              </a:xfrm>
              <a:prstGeom prst="rect">
                <a:avLst/>
              </a:prstGeom>
              <a:blipFill>
                <a:blip r:embed="rId4"/>
                <a:stretch>
                  <a:fillRect/>
                </a:stretch>
              </a:blipFill>
            </p:spPr>
            <p:txBody>
              <a:bodyPr/>
              <a:lstStyle/>
              <a:p>
                <a:r>
                  <a:rPr lang="de-AT">
                    <a:noFill/>
                  </a:rPr>
                  <a:t> </a:t>
                </a:r>
              </a:p>
            </p:txBody>
          </p:sp>
        </mc:Fallback>
      </mc:AlternateContent>
      <p:pic>
        <p:nvPicPr>
          <p:cNvPr id="5" name="Grafik 4">
            <a:extLst>
              <a:ext uri="{FF2B5EF4-FFF2-40B4-BE49-F238E27FC236}">
                <a16:creationId xmlns:a16="http://schemas.microsoft.com/office/drawing/2014/main" id="{63FC0E84-1581-414D-B1DB-C1117DF3E412}"/>
              </a:ext>
            </a:extLst>
          </p:cNvPr>
          <p:cNvPicPr>
            <a:picLocks noChangeAspect="1"/>
          </p:cNvPicPr>
          <p:nvPr/>
        </p:nvPicPr>
        <p:blipFill>
          <a:blip r:embed="rId5"/>
          <a:stretch>
            <a:fillRect/>
          </a:stretch>
        </p:blipFill>
        <p:spPr>
          <a:xfrm>
            <a:off x="1274320" y="1334917"/>
            <a:ext cx="8658846" cy="3882011"/>
          </a:xfrm>
          <a:prstGeom prst="rect">
            <a:avLst/>
          </a:prstGeom>
        </p:spPr>
      </p:pic>
    </p:spTree>
    <p:extLst>
      <p:ext uri="{BB962C8B-B14F-4D97-AF65-F5344CB8AC3E}">
        <p14:creationId xmlns:p14="http://schemas.microsoft.com/office/powerpoint/2010/main" val="393168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Eigenkapitalquote | Fremdkapitalquote</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9F3A61EE-65D8-4A03-A6DE-6060EB5DB052}"/>
                  </a:ext>
                </a:extLst>
              </p:cNvPr>
              <p:cNvSpPr txBox="1"/>
              <p:nvPr/>
            </p:nvSpPr>
            <p:spPr>
              <a:xfrm>
                <a:off x="1274320" y="5747788"/>
                <a:ext cx="4821679" cy="716928"/>
              </a:xfrm>
              <a:prstGeom prst="rect">
                <a:avLst/>
              </a:prstGeom>
              <a:solidFill>
                <a:srgbClr val="00B05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d>
                            <m:dPr>
                              <m:ctrlPr>
                                <a:rPr lang="en-GB" sz="2400" b="0" i="1" smtClean="0">
                                  <a:solidFill>
                                    <a:schemeClr val="bg1"/>
                                  </a:solidFill>
                                  <a:latin typeface="Cambria Math" panose="02040503050406030204" pitchFamily="18" charset="0"/>
                                </a:rPr>
                              </m:ctrlPr>
                            </m:dPr>
                            <m:e>
                              <m:r>
                                <a:rPr lang="en-GB" sz="2400" b="0" i="1" smtClean="0">
                                  <a:solidFill>
                                    <a:schemeClr val="bg1"/>
                                  </a:solidFill>
                                  <a:latin typeface="Cambria Math" panose="02040503050406030204" pitchFamily="18" charset="0"/>
                                </a:rPr>
                                <m:t>𝐸𝑖𝑔𝑒𝑛</m:t>
                              </m:r>
                            </m:e>
                          </m:d>
                          <m:r>
                            <a:rPr lang="en-GB" sz="2400" b="0" i="1" smtClean="0">
                              <a:solidFill>
                                <a:schemeClr val="bg1"/>
                              </a:solidFill>
                              <a:latin typeface="Cambria Math" panose="02040503050406030204" pitchFamily="18" charset="0"/>
                            </a:rPr>
                            <m:t> </m:t>
                          </m:r>
                          <m:r>
                            <a:rPr lang="en-GB" sz="2400" b="0" i="1" smtClean="0">
                              <a:solidFill>
                                <a:schemeClr val="bg1"/>
                              </a:solidFill>
                              <a:latin typeface="Cambria Math" panose="02040503050406030204" pitchFamily="18" charset="0"/>
                            </a:rPr>
                            <m:t>𝐾𝑎𝑝𝑖𝑡𝑎𝑙</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∗100=40,8%</m:t>
                      </m:r>
                    </m:oMath>
                  </m:oMathPara>
                </a14:m>
                <a:endParaRPr lang="de-AT" sz="2400" dirty="0">
                  <a:solidFill>
                    <a:schemeClr val="bg1"/>
                  </a:solidFill>
                </a:endParaRPr>
              </a:p>
            </p:txBody>
          </p:sp>
        </mc:Choice>
        <mc:Fallback xmlns="">
          <p:sp>
            <p:nvSpPr>
              <p:cNvPr id="6" name="Textfeld 5">
                <a:extLst>
                  <a:ext uri="{FF2B5EF4-FFF2-40B4-BE49-F238E27FC236}">
                    <a16:creationId xmlns:a16="http://schemas.microsoft.com/office/drawing/2014/main" id="{9F3A61EE-65D8-4A03-A6DE-6060EB5DB052}"/>
                  </a:ext>
                </a:extLst>
              </p:cNvPr>
              <p:cNvSpPr txBox="1">
                <a:spLocks noRot="1" noChangeAspect="1" noMove="1" noResize="1" noEditPoints="1" noAdjustHandles="1" noChangeArrowheads="1" noChangeShapeType="1" noTextEdit="1"/>
              </p:cNvSpPr>
              <p:nvPr/>
            </p:nvSpPr>
            <p:spPr>
              <a:xfrm>
                <a:off x="1274320" y="5747788"/>
                <a:ext cx="4821679" cy="716928"/>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12D193CE-5831-4D4E-9725-A0EDCD1C42E6}"/>
                  </a:ext>
                </a:extLst>
              </p:cNvPr>
              <p:cNvSpPr txBox="1"/>
              <p:nvPr/>
            </p:nvSpPr>
            <p:spPr>
              <a:xfrm>
                <a:off x="6095999" y="5747788"/>
                <a:ext cx="4821682" cy="701410"/>
              </a:xfrm>
              <a:prstGeom prst="rect">
                <a:avLst/>
              </a:prstGeom>
              <a:solidFill>
                <a:srgbClr val="0070C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𝐹𝑟𝑒𝑚𝑑𝑘𝑎𝑝𝑖𝑡𝑎𝑙</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∗100=59,2%</m:t>
                      </m:r>
                    </m:oMath>
                  </m:oMathPara>
                </a14:m>
                <a:endParaRPr lang="de-AT" sz="2400" dirty="0">
                  <a:solidFill>
                    <a:schemeClr val="bg1"/>
                  </a:solidFill>
                </a:endParaRPr>
              </a:p>
            </p:txBody>
          </p:sp>
        </mc:Choice>
        <mc:Fallback xmlns="">
          <p:sp>
            <p:nvSpPr>
              <p:cNvPr id="7" name="Textfeld 6">
                <a:extLst>
                  <a:ext uri="{FF2B5EF4-FFF2-40B4-BE49-F238E27FC236}">
                    <a16:creationId xmlns:a16="http://schemas.microsoft.com/office/drawing/2014/main" id="{12D193CE-5831-4D4E-9725-A0EDCD1C42E6}"/>
                  </a:ext>
                </a:extLst>
              </p:cNvPr>
              <p:cNvSpPr txBox="1">
                <a:spLocks noRot="1" noChangeAspect="1" noMove="1" noResize="1" noEditPoints="1" noAdjustHandles="1" noChangeArrowheads="1" noChangeShapeType="1" noTextEdit="1"/>
              </p:cNvSpPr>
              <p:nvPr/>
            </p:nvSpPr>
            <p:spPr>
              <a:xfrm>
                <a:off x="6095999" y="5747788"/>
                <a:ext cx="4821682" cy="701410"/>
              </a:xfrm>
              <a:prstGeom prst="rect">
                <a:avLst/>
              </a:prstGeom>
              <a:blipFill>
                <a:blip r:embed="rId3"/>
                <a:stretch>
                  <a:fillRect/>
                </a:stretch>
              </a:blipFill>
            </p:spPr>
            <p:txBody>
              <a:bodyPr/>
              <a:lstStyle/>
              <a:p>
                <a:r>
                  <a:rPr lang="de-AT">
                    <a:noFill/>
                  </a:rPr>
                  <a:t> </a:t>
                </a:r>
              </a:p>
            </p:txBody>
          </p:sp>
        </mc:Fallback>
      </mc:AlternateContent>
      <p:pic>
        <p:nvPicPr>
          <p:cNvPr id="8" name="Grafik 7">
            <a:extLst>
              <a:ext uri="{FF2B5EF4-FFF2-40B4-BE49-F238E27FC236}">
                <a16:creationId xmlns:a16="http://schemas.microsoft.com/office/drawing/2014/main" id="{50C57C77-13DE-40D3-9168-D88051337DC0}"/>
              </a:ext>
            </a:extLst>
          </p:cNvPr>
          <p:cNvPicPr>
            <a:picLocks noChangeAspect="1"/>
          </p:cNvPicPr>
          <p:nvPr/>
        </p:nvPicPr>
        <p:blipFill>
          <a:blip r:embed="rId4"/>
          <a:stretch>
            <a:fillRect/>
          </a:stretch>
        </p:blipFill>
        <p:spPr>
          <a:xfrm>
            <a:off x="1274400" y="1335600"/>
            <a:ext cx="8656145" cy="3880800"/>
          </a:xfrm>
          <a:prstGeom prst="rect">
            <a:avLst/>
          </a:prstGeom>
        </p:spPr>
      </p:pic>
    </p:spTree>
    <p:extLst>
      <p:ext uri="{BB962C8B-B14F-4D97-AF65-F5344CB8AC3E}">
        <p14:creationId xmlns:p14="http://schemas.microsoft.com/office/powerpoint/2010/main" val="270836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35C91-959C-45D9-B60A-005B894ACEE3}">
  <ds:schemaRefs>
    <ds:schemaRef ds:uri="http://schemas.microsoft.com/sharepoint/v3/contenttype/forms"/>
  </ds:schemaRefs>
</ds:datastoreItem>
</file>

<file path=customXml/itemProps2.xml><?xml version="1.0" encoding="utf-8"?>
<ds:datastoreItem xmlns:ds="http://schemas.openxmlformats.org/officeDocument/2006/customXml" ds:itemID="{69E38AEF-4E2D-4D00-9707-4356DDB77317}">
  <ds:schemaRefs>
    <ds:schemaRef ds:uri="http://schemas.microsoft.com/office/2006/documentManagement/types"/>
    <ds:schemaRef ds:uri="16c05727-aa75-4e4a-9b5f-8a80a1165891"/>
    <ds:schemaRef ds:uri="http://www.w3.org/XML/1998/namespace"/>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1EF06AFC-006B-4BB6-8B59-5A9E1B053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Financial design</Template>
  <TotalTime>0</TotalTime>
  <Words>843</Words>
  <Application>Microsoft Office PowerPoint</Application>
  <PresentationFormat>Breitbild</PresentationFormat>
  <Paragraphs>201</Paragraphs>
  <Slides>44</Slides>
  <Notes>8</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44</vt:i4>
      </vt:variant>
    </vt:vector>
  </HeadingPairs>
  <TitlesOfParts>
    <vt:vector size="51" baseType="lpstr">
      <vt:lpstr>Arial</vt:lpstr>
      <vt:lpstr>Calibri</vt:lpstr>
      <vt:lpstr>Cambria Math</vt:lpstr>
      <vt:lpstr>Gill Sans MT</vt:lpstr>
      <vt:lpstr>Symbol</vt:lpstr>
      <vt:lpstr>Wingdings</vt:lpstr>
      <vt:lpstr>Parcel</vt:lpstr>
      <vt:lpstr>PowerPoint-Präsentation</vt:lpstr>
      <vt:lpstr>Finanzierungs- Kennzahlen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Zweck der Finanzierungs-kennzahlen </vt:lpstr>
      <vt:lpstr>PowerPoint-Präsentation</vt:lpstr>
      <vt:lpstr>EBIT  Earning before interest and taxes</vt:lpstr>
      <vt:lpstr>PowerPoint-Präsentation</vt:lpstr>
      <vt:lpstr>PowerPoint-Präsentation</vt:lpstr>
      <vt:lpstr>PowerPoint-Präsentation</vt:lpstr>
      <vt:lpstr>PowerPoint-Präsentation</vt:lpstr>
      <vt:lpstr>PowerPoint-Präsentation</vt:lpstr>
      <vt:lpstr>ROI &amp; EBIT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2020-01-23T08:58:03Z</dcterms:created>
  <dcterms:modified xsi:type="dcterms:W3CDTF">2020-02-03T10:13:08Z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