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62EC2-9403-4E3F-B9EE-AC16CAC60F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9550C-613B-478E-B802-C73E628524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C108-6DA3-45F2-AE7E-50E80854775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3C7E-277B-477F-B8EF-FBEECB8A1F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96058-9ECC-48B6-8A85-7E3A3E39E8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ED09B-8056-4B81-BB5B-ECA7E0231E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A73B2-5605-4CC4-ADC6-622651651079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D664B-377C-4B68-AF4E-EBDA643118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9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D664B-377C-4B68-AF4E-EBDA643118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74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ROI &amp; EBIT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By </a:t>
            </a:r>
            <a:r>
              <a:rPr lang="en-US" sz="1800" dirty="0" err="1">
                <a:solidFill>
                  <a:schemeClr val="tx1"/>
                </a:solidFill>
              </a:rPr>
              <a:t>Hlavacek</a:t>
            </a:r>
            <a:r>
              <a:rPr lang="en-US" sz="1800" dirty="0">
                <a:solidFill>
                  <a:schemeClr val="tx1"/>
                </a:solidFill>
              </a:rPr>
              <a:t> &amp; </a:t>
            </a:r>
            <a:r>
              <a:rPr lang="en-US" sz="1800" dirty="0" err="1">
                <a:solidFill>
                  <a:schemeClr val="tx1"/>
                </a:solidFill>
              </a:rPr>
              <a:t>Pechak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Finance trade number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Earning before interest and taxes</a:t>
            </a:r>
          </a:p>
        </p:txBody>
      </p:sp>
      <p:pic>
        <p:nvPicPr>
          <p:cNvPr id="4" name="Picture 3" descr="Finance trade number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17FF58-0778-42B2-ABCB-32DE7051EA93}"/>
              </a:ext>
            </a:extLst>
          </p:cNvPr>
          <p:cNvSpPr/>
          <p:nvPr/>
        </p:nvSpPr>
        <p:spPr>
          <a:xfrm>
            <a:off x="6215741" y="1436914"/>
            <a:ext cx="5607050" cy="3984172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de-DE" sz="3600" dirty="0">
                <a:solidFill>
                  <a:schemeClr val="bg1"/>
                </a:solidFill>
              </a:rPr>
              <a:t>Nicht genormt</a:t>
            </a:r>
          </a:p>
          <a:p>
            <a:endParaRPr lang="de-DE" sz="3600" dirty="0">
              <a:solidFill>
                <a:schemeClr val="bg1"/>
              </a:solidFill>
            </a:endParaRPr>
          </a:p>
          <a:p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>
                <a:solidFill>
                  <a:schemeClr val="bg1"/>
                </a:solidFill>
              </a:rPr>
              <a:t>Eingeschränkt vergleichbar</a:t>
            </a:r>
          </a:p>
          <a:p>
            <a:endParaRPr lang="de-DE" sz="3600" dirty="0">
              <a:solidFill>
                <a:schemeClr val="bg1"/>
              </a:solidFill>
            </a:endParaRPr>
          </a:p>
          <a:p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>
                <a:solidFill>
                  <a:schemeClr val="bg1"/>
                </a:solidFill>
              </a:rPr>
              <a:t>Internationaler Vergleich</a:t>
            </a:r>
            <a:endParaRPr lang="de-AT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9">
            <a:extLst>
              <a:ext uri="{FF2B5EF4-FFF2-40B4-BE49-F238E27FC236}">
                <a16:creationId xmlns:a16="http://schemas.microsoft.com/office/drawing/2014/main" id="{2D1AE908-7BCF-467B-9313-A808C0E9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A201AB6-12EC-4D18-99AE-8D2183F04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A336E4-847F-4A97-9CCA-1896E5EC45A0}"/>
              </a:ext>
            </a:extLst>
          </p:cNvPr>
          <p:cNvSpPr txBox="1">
            <a:spLocks/>
          </p:cNvSpPr>
          <p:nvPr/>
        </p:nvSpPr>
        <p:spPr>
          <a:xfrm>
            <a:off x="64981" y="178408"/>
            <a:ext cx="3554665" cy="74789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3" descr="Finance trade numbers">
            <a:extLst>
              <a:ext uri="{FF2B5EF4-FFF2-40B4-BE49-F238E27FC236}">
                <a16:creationId xmlns:a16="http://schemas.microsoft.com/office/drawing/2014/main" id="{40B7FE54-3846-4C98-B20A-A63359DF55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1B8540D2-E06C-46EE-A20D-99A2C7729DE5}"/>
              </a:ext>
            </a:extLst>
          </p:cNvPr>
          <p:cNvSpPr txBox="1">
            <a:spLocks/>
          </p:cNvSpPr>
          <p:nvPr/>
        </p:nvSpPr>
        <p:spPr>
          <a:xfrm>
            <a:off x="1591760" y="1746353"/>
            <a:ext cx="10600240" cy="4291598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chemeClr val="bg1"/>
                </a:solidFill>
              </a:rPr>
              <a:t>      Jahresüberschuss</a:t>
            </a:r>
          </a:p>
          <a:p>
            <a:pPr marL="0" indent="0">
              <a:buNone/>
            </a:pPr>
            <a:r>
              <a:rPr lang="de-DE" sz="4800" dirty="0">
                <a:solidFill>
                  <a:schemeClr val="bg1"/>
                </a:solidFill>
              </a:rPr>
              <a:t>+/- Ertragssteuern</a:t>
            </a:r>
          </a:p>
          <a:p>
            <a:pPr marL="0" indent="0">
              <a:buNone/>
            </a:pPr>
            <a:r>
              <a:rPr lang="de-DE" sz="4800" dirty="0">
                <a:solidFill>
                  <a:schemeClr val="bg1"/>
                </a:solidFill>
              </a:rPr>
              <a:t>+/- Zinsaufwand</a:t>
            </a:r>
          </a:p>
          <a:p>
            <a:pPr marL="0" indent="0">
              <a:buNone/>
            </a:pPr>
            <a:r>
              <a:rPr lang="de-DE" sz="4800" dirty="0">
                <a:solidFill>
                  <a:schemeClr val="bg1"/>
                </a:solidFill>
              </a:rPr>
              <a:t>---------------------------</a:t>
            </a:r>
          </a:p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= EBIT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11ED5E67-6799-4EC8-8501-B95DBC4D2E7C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EBIT</a:t>
            </a:r>
          </a:p>
        </p:txBody>
      </p:sp>
    </p:spTree>
    <p:extLst>
      <p:ext uri="{BB962C8B-B14F-4D97-AF65-F5344CB8AC3E}">
        <p14:creationId xmlns:p14="http://schemas.microsoft.com/office/powerpoint/2010/main" val="194303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9">
            <a:extLst>
              <a:ext uri="{FF2B5EF4-FFF2-40B4-BE49-F238E27FC236}">
                <a16:creationId xmlns:a16="http://schemas.microsoft.com/office/drawing/2014/main" id="{2D1AE908-7BCF-467B-9313-A808C0E9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A201AB6-12EC-4D18-99AE-8D2183F04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A336E4-847F-4A97-9CCA-1896E5EC45A0}"/>
              </a:ext>
            </a:extLst>
          </p:cNvPr>
          <p:cNvSpPr txBox="1">
            <a:spLocks/>
          </p:cNvSpPr>
          <p:nvPr/>
        </p:nvSpPr>
        <p:spPr>
          <a:xfrm>
            <a:off x="64981" y="178408"/>
            <a:ext cx="3554665" cy="74789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Eigenschaften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3" descr="Finance trade numbers">
            <a:extLst>
              <a:ext uri="{FF2B5EF4-FFF2-40B4-BE49-F238E27FC236}">
                <a16:creationId xmlns:a16="http://schemas.microsoft.com/office/drawing/2014/main" id="{40B7FE54-3846-4C98-B20A-A63359DF55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3694" cy="6858000"/>
          </a:xfrm>
          <a:prstGeom prst="rect">
            <a:avLst/>
          </a:prstGeo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1B8540D2-E06C-46EE-A20D-99A2C7729DE5}"/>
              </a:ext>
            </a:extLst>
          </p:cNvPr>
          <p:cNvSpPr txBox="1">
            <a:spLocks/>
          </p:cNvSpPr>
          <p:nvPr/>
        </p:nvSpPr>
        <p:spPr>
          <a:xfrm>
            <a:off x="0" y="1153136"/>
            <a:ext cx="5801710" cy="3271907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500" dirty="0">
                <a:solidFill>
                  <a:schemeClr val="bg1"/>
                </a:solidFill>
              </a:rPr>
              <a:t> 1.000.000 €      Jahresüberschuss</a:t>
            </a:r>
          </a:p>
          <a:p>
            <a:pPr marL="0" indent="0">
              <a:buNone/>
            </a:pPr>
            <a:r>
              <a:rPr lang="de-DE" sz="3500" dirty="0">
                <a:solidFill>
                  <a:schemeClr val="bg1"/>
                </a:solidFill>
              </a:rPr>
              <a:t>+ 200.000 €          Ertragssteuern</a:t>
            </a:r>
          </a:p>
          <a:p>
            <a:pPr marL="0" indent="0">
              <a:buNone/>
            </a:pPr>
            <a:r>
              <a:rPr lang="de-DE" sz="3500" dirty="0">
                <a:solidFill>
                  <a:schemeClr val="bg1"/>
                </a:solidFill>
              </a:rPr>
              <a:t>+   25.000 €             Zinsaufwand</a:t>
            </a:r>
          </a:p>
          <a:p>
            <a:pPr marL="0" indent="0">
              <a:buNone/>
            </a:pPr>
            <a:r>
              <a:rPr lang="de-DE" sz="2600" dirty="0">
                <a:solidFill>
                  <a:schemeClr val="bg1"/>
                </a:solidFill>
              </a:rPr>
              <a:t>---------------------------------------------------------</a:t>
            </a:r>
          </a:p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= 1.225.000 €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11ED5E67-6799-4EC8-8501-B95DBC4D2E7C}"/>
              </a:ext>
            </a:extLst>
          </p:cNvPr>
          <p:cNvSpPr txBox="1">
            <a:spLocks/>
          </p:cNvSpPr>
          <p:nvPr/>
        </p:nvSpPr>
        <p:spPr>
          <a:xfrm>
            <a:off x="-1696" y="0"/>
            <a:ext cx="12193696" cy="92630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800" dirty="0">
                <a:solidFill>
                  <a:srgbClr val="00B0F0"/>
                </a:solidFill>
              </a:rPr>
              <a:t>EBIT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5116444A-18A2-42EE-B308-CB1D246956C1}"/>
              </a:ext>
            </a:extLst>
          </p:cNvPr>
          <p:cNvSpPr txBox="1">
            <a:spLocks/>
          </p:cNvSpPr>
          <p:nvPr/>
        </p:nvSpPr>
        <p:spPr>
          <a:xfrm>
            <a:off x="6390289" y="1153135"/>
            <a:ext cx="5801710" cy="3271908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3200" dirty="0">
                <a:solidFill>
                  <a:schemeClr val="bg1"/>
                </a:solidFill>
              </a:rPr>
              <a:t>1.100.000 €      Jahresüberschuss</a:t>
            </a:r>
          </a:p>
          <a:p>
            <a:pPr marL="0" indent="0">
              <a:buNone/>
            </a:pPr>
            <a:r>
              <a:rPr lang="de-DE" sz="3200" dirty="0">
                <a:solidFill>
                  <a:schemeClr val="bg1"/>
                </a:solidFill>
              </a:rPr>
              <a:t>+ 120.000 €          Ertragssteuern</a:t>
            </a:r>
          </a:p>
          <a:p>
            <a:pPr marL="0" indent="0">
              <a:buNone/>
            </a:pPr>
            <a:r>
              <a:rPr lang="de-DE" sz="3200" dirty="0">
                <a:solidFill>
                  <a:schemeClr val="bg1"/>
                </a:solidFill>
              </a:rPr>
              <a:t>+     5.000 €             Zinsaufwand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bg1"/>
                </a:solidFill>
              </a:rPr>
              <a:t>---------------------------------------------------------</a:t>
            </a:r>
          </a:p>
          <a:p>
            <a:pPr marL="0" indent="0">
              <a:buNone/>
            </a:pPr>
            <a:r>
              <a:rPr lang="de-DE" sz="4400" dirty="0">
                <a:solidFill>
                  <a:srgbClr val="00B0F0"/>
                </a:solidFill>
              </a:rPr>
              <a:t>= 1.225.000 €</a:t>
            </a:r>
          </a:p>
          <a:p>
            <a:pPr marL="0" indent="0">
              <a:buNone/>
            </a:pPr>
            <a:endParaRPr lang="de-D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9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E38AEF-4E2D-4D00-9707-4356DDB773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EF06AFC-006B-4BB6-8B59-5A9E1B0534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35C91-959C-45D9-B60A-005B894AC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0</TotalTime>
  <Words>65</Words>
  <Application>Microsoft Office PowerPoint</Application>
  <PresentationFormat>Widescreen</PresentationFormat>
  <Paragraphs>31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Parcel</vt:lpstr>
      <vt:lpstr>ROI &amp; EBIT</vt:lpstr>
      <vt:lpstr>Earning before interest and taxes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2020-02-02T08:38:00Z</dcterms:created>
  <dcterms:modified xsi:type="dcterms:W3CDTF">2020-02-02T15:45:48Z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