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14C"/>
    <a:srgbClr val="C00725"/>
    <a:srgbClr val="98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3910C-31AA-4D4D-88E1-2D03724DC6F9}" v="5" dt="2025-06-21T05:03:15.860"/>
    <p1510:client id="{82D9FDA1-B3DC-5038-C254-84E3D2AF2DFE}" v="4377" dt="2025-06-21T07:30:57.726"/>
    <p1510:client id="{F241C82F-F987-9B4B-B2F3-FC7B11EB0011}" v="120" dt="2025-06-20T17:33:33.871"/>
    <p1510:client id="{F7BD63E3-26F6-2526-EFDB-6C9DDC8054DE}" v="13" dt="2025-06-21T04:38:50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Abburi" userId="S::akhil.abburi@live.uona.edu::0d31744f-5fba-479b-ab73-4bfb2c79a144" providerId="AD" clId="Web-{82D9FDA1-B3DC-5038-C254-84E3D2AF2DFE}"/>
    <pc:docChg chg="addSld delSld modSld">
      <pc:chgData name="Akhil Abburi" userId="S::akhil.abburi@live.uona.edu::0d31744f-5fba-479b-ab73-4bfb2c79a144" providerId="AD" clId="Web-{82D9FDA1-B3DC-5038-C254-84E3D2AF2DFE}" dt="2025-06-21T07:30:57.305" v="2445" actId="20577"/>
      <pc:docMkLst>
        <pc:docMk/>
      </pc:docMkLst>
      <pc:sldChg chg="modSp">
        <pc:chgData name="Akhil Abburi" userId="S::akhil.abburi@live.uona.edu::0d31744f-5fba-479b-ab73-4bfb2c79a144" providerId="AD" clId="Web-{82D9FDA1-B3DC-5038-C254-84E3D2AF2DFE}" dt="2025-06-21T05:44:32.139" v="682" actId="14100"/>
        <pc:sldMkLst>
          <pc:docMk/>
          <pc:sldMk cId="386751949" sldId="262"/>
        </pc:sldMkLst>
        <pc:spChg chg="mod">
          <ac:chgData name="Akhil Abburi" userId="S::akhil.abburi@live.uona.edu::0d31744f-5fba-479b-ab73-4bfb2c79a144" providerId="AD" clId="Web-{82D9FDA1-B3DC-5038-C254-84E3D2AF2DFE}" dt="2025-06-21T05:27:08.554" v="78" actId="20577"/>
          <ac:spMkLst>
            <pc:docMk/>
            <pc:sldMk cId="386751949" sldId="262"/>
            <ac:spMk id="2" creationId="{154C7E99-74A7-869C-3E9D-C9D9305C5D81}"/>
          </ac:spMkLst>
        </pc:spChg>
        <pc:spChg chg="mod">
          <ac:chgData name="Akhil Abburi" userId="S::akhil.abburi@live.uona.edu::0d31744f-5fba-479b-ab73-4bfb2c79a144" providerId="AD" clId="Web-{82D9FDA1-B3DC-5038-C254-84E3D2AF2DFE}" dt="2025-06-21T05:44:32.139" v="682" actId="14100"/>
          <ac:spMkLst>
            <pc:docMk/>
            <pc:sldMk cId="386751949" sldId="262"/>
            <ac:spMk id="5" creationId="{44B8511C-BD2E-8D80-D15E-3AC8852E4B89}"/>
          </ac:spMkLst>
        </pc:spChg>
      </pc:sldChg>
      <pc:sldChg chg="modSp">
        <pc:chgData name="Akhil Abburi" userId="S::akhil.abburi@live.uona.edu::0d31744f-5fba-479b-ab73-4bfb2c79a144" providerId="AD" clId="Web-{82D9FDA1-B3DC-5038-C254-84E3D2AF2DFE}" dt="2025-06-21T05:48:35.100" v="719" actId="20577"/>
        <pc:sldMkLst>
          <pc:docMk/>
          <pc:sldMk cId="4039870151" sldId="263"/>
        </pc:sldMkLst>
        <pc:spChg chg="mod">
          <ac:chgData name="Akhil Abburi" userId="S::akhil.abburi@live.uona.edu::0d31744f-5fba-479b-ab73-4bfb2c79a144" providerId="AD" clId="Web-{82D9FDA1-B3DC-5038-C254-84E3D2AF2DFE}" dt="2025-06-21T05:41:56.025" v="585" actId="20577"/>
          <ac:spMkLst>
            <pc:docMk/>
            <pc:sldMk cId="4039870151" sldId="263"/>
            <ac:spMk id="2" creationId="{87DF6C1F-90AE-5EB0-5445-CBEB86BAF3B6}"/>
          </ac:spMkLst>
        </pc:spChg>
        <pc:spChg chg="mod">
          <ac:chgData name="Akhil Abburi" userId="S::akhil.abburi@live.uona.edu::0d31744f-5fba-479b-ab73-4bfb2c79a144" providerId="AD" clId="Web-{82D9FDA1-B3DC-5038-C254-84E3D2AF2DFE}" dt="2025-06-21T05:48:35.100" v="719" actId="20577"/>
          <ac:spMkLst>
            <pc:docMk/>
            <pc:sldMk cId="4039870151" sldId="263"/>
            <ac:spMk id="5" creationId="{1C809B91-4113-727F-3493-121CDEC1D968}"/>
          </ac:spMkLst>
        </pc:spChg>
      </pc:sldChg>
      <pc:sldChg chg="addSp modSp">
        <pc:chgData name="Akhil Abburi" userId="S::akhil.abburi@live.uona.edu::0d31744f-5fba-479b-ab73-4bfb2c79a144" providerId="AD" clId="Web-{82D9FDA1-B3DC-5038-C254-84E3D2AF2DFE}" dt="2025-06-21T05:57:59.187" v="885" actId="20577"/>
        <pc:sldMkLst>
          <pc:docMk/>
          <pc:sldMk cId="2442251660" sldId="264"/>
        </pc:sldMkLst>
        <pc:spChg chg="mod">
          <ac:chgData name="Akhil Abburi" userId="S::akhil.abburi@live.uona.edu::0d31744f-5fba-479b-ab73-4bfb2c79a144" providerId="AD" clId="Web-{82D9FDA1-B3DC-5038-C254-84E3D2AF2DFE}" dt="2025-06-21T05:50:22.015" v="733" actId="20577"/>
          <ac:spMkLst>
            <pc:docMk/>
            <pc:sldMk cId="2442251660" sldId="264"/>
            <ac:spMk id="2" creationId="{FBF38B8B-78EA-B755-AD93-135E379294BF}"/>
          </ac:spMkLst>
        </pc:spChg>
        <pc:spChg chg="add mod">
          <ac:chgData name="Akhil Abburi" userId="S::akhil.abburi@live.uona.edu::0d31744f-5fba-479b-ab73-4bfb2c79a144" providerId="AD" clId="Web-{82D9FDA1-B3DC-5038-C254-84E3D2AF2DFE}" dt="2025-06-21T05:57:59.187" v="885" actId="20577"/>
          <ac:spMkLst>
            <pc:docMk/>
            <pc:sldMk cId="2442251660" sldId="264"/>
            <ac:spMk id="3" creationId="{3A6956EE-800C-2DD2-4FD8-1F1490B379D8}"/>
          </ac:spMkLst>
        </pc:spChg>
        <pc:spChg chg="mod">
          <ac:chgData name="Akhil Abburi" userId="S::akhil.abburi@live.uona.edu::0d31744f-5fba-479b-ab73-4bfb2c79a144" providerId="AD" clId="Web-{82D9FDA1-B3DC-5038-C254-84E3D2AF2DFE}" dt="2025-06-21T05:57:24.217" v="874" actId="20577"/>
          <ac:spMkLst>
            <pc:docMk/>
            <pc:sldMk cId="2442251660" sldId="264"/>
            <ac:spMk id="5" creationId="{6C03FDB0-454E-572F-C4B4-8BAD5BDF0291}"/>
          </ac:spMkLst>
        </pc:spChg>
        <pc:spChg chg="mod">
          <ac:chgData name="Akhil Abburi" userId="S::akhil.abburi@live.uona.edu::0d31744f-5fba-479b-ab73-4bfb2c79a144" providerId="AD" clId="Web-{82D9FDA1-B3DC-5038-C254-84E3D2AF2DFE}" dt="2025-06-21T05:15:13.379" v="24" actId="20577"/>
          <ac:spMkLst>
            <pc:docMk/>
            <pc:sldMk cId="2442251660" sldId="264"/>
            <ac:spMk id="10" creationId="{F4B3B92A-A4B9-DA2E-D0E2-CF410292B7DB}"/>
          </ac:spMkLst>
        </pc:spChg>
      </pc:sldChg>
      <pc:sldChg chg="del">
        <pc:chgData name="Akhil Abburi" userId="S::akhil.abburi@live.uona.edu::0d31744f-5fba-479b-ab73-4bfb2c79a144" providerId="AD" clId="Web-{82D9FDA1-B3DC-5038-C254-84E3D2AF2DFE}" dt="2025-06-21T05:20:39.678" v="72"/>
        <pc:sldMkLst>
          <pc:docMk/>
          <pc:sldMk cId="3967042470" sldId="265"/>
        </pc:sldMkLst>
      </pc:sldChg>
      <pc:sldChg chg="modSp add del replId">
        <pc:chgData name="Akhil Abburi" userId="S::akhil.abburi@live.uona.edu::0d31744f-5fba-479b-ab73-4bfb2c79a144" providerId="AD" clId="Web-{82D9FDA1-B3DC-5038-C254-84E3D2AF2DFE}" dt="2025-06-21T07:04:57.853" v="1719"/>
        <pc:sldMkLst>
          <pc:docMk/>
          <pc:sldMk cId="1683251693" sldId="266"/>
        </pc:sldMkLst>
        <pc:spChg chg="mod">
          <ac:chgData name="Akhil Abburi" userId="S::akhil.abburi@live.uona.edu::0d31744f-5fba-479b-ab73-4bfb2c79a144" providerId="AD" clId="Web-{82D9FDA1-B3DC-5038-C254-84E3D2AF2DFE}" dt="2025-06-21T05:13:22.656" v="12" actId="20577"/>
          <ac:spMkLst>
            <pc:docMk/>
            <pc:sldMk cId="1683251693" sldId="266"/>
            <ac:spMk id="2" creationId="{749CF05D-4749-E522-D2C1-A384552349B8}"/>
          </ac:spMkLst>
        </pc:spChg>
        <pc:spChg chg="mod">
          <ac:chgData name="Akhil Abburi" userId="S::akhil.abburi@live.uona.edu::0d31744f-5fba-479b-ab73-4bfb2c79a144" providerId="AD" clId="Web-{82D9FDA1-B3DC-5038-C254-84E3D2AF2DFE}" dt="2025-06-21T05:17:47.658" v="70" actId="14100"/>
          <ac:spMkLst>
            <pc:docMk/>
            <pc:sldMk cId="1683251693" sldId="266"/>
            <ac:spMk id="5" creationId="{3FDC69D1-D715-BC55-EE22-B015BECE043C}"/>
          </ac:spMkLst>
        </pc:spChg>
      </pc:sldChg>
      <pc:sldChg chg="add replId">
        <pc:chgData name="Akhil Abburi" userId="S::akhil.abburi@live.uona.edu::0d31744f-5fba-479b-ab73-4bfb2c79a144" providerId="AD" clId="Web-{82D9FDA1-B3DC-5038-C254-84E3D2AF2DFE}" dt="2025-06-21T05:18:10.861" v="71"/>
        <pc:sldMkLst>
          <pc:docMk/>
          <pc:sldMk cId="1445783344" sldId="267"/>
        </pc:sldMkLst>
      </pc:sldChg>
      <pc:sldChg chg="modSp add replId">
        <pc:chgData name="Akhil Abburi" userId="S::akhil.abburi@live.uona.edu::0d31744f-5fba-479b-ab73-4bfb2c79a144" providerId="AD" clId="Web-{82D9FDA1-B3DC-5038-C254-84E3D2AF2DFE}" dt="2025-06-21T06:06:31.968" v="1056" actId="20577"/>
        <pc:sldMkLst>
          <pc:docMk/>
          <pc:sldMk cId="1839428727" sldId="268"/>
        </pc:sldMkLst>
        <pc:spChg chg="mod">
          <ac:chgData name="Akhil Abburi" userId="S::akhil.abburi@live.uona.edu::0d31744f-5fba-479b-ab73-4bfb2c79a144" providerId="AD" clId="Web-{82D9FDA1-B3DC-5038-C254-84E3D2AF2DFE}" dt="2025-06-21T06:01:27.709" v="893" actId="20577"/>
          <ac:spMkLst>
            <pc:docMk/>
            <pc:sldMk cId="1839428727" sldId="268"/>
            <ac:spMk id="2" creationId="{8D1F8747-8147-7297-D647-57B4F7131CFF}"/>
          </ac:spMkLst>
        </pc:spChg>
        <pc:spChg chg="mod">
          <ac:chgData name="Akhil Abburi" userId="S::akhil.abburi@live.uona.edu::0d31744f-5fba-479b-ab73-4bfb2c79a144" providerId="AD" clId="Web-{82D9FDA1-B3DC-5038-C254-84E3D2AF2DFE}" dt="2025-06-21T06:06:31.968" v="1056" actId="20577"/>
          <ac:spMkLst>
            <pc:docMk/>
            <pc:sldMk cId="1839428727" sldId="268"/>
            <ac:spMk id="3" creationId="{340417AB-0514-2C91-EC4C-C49DEC7DB95C}"/>
          </ac:spMkLst>
        </pc:spChg>
        <pc:spChg chg="mod">
          <ac:chgData name="Akhil Abburi" userId="S::akhil.abburi@live.uona.edu::0d31744f-5fba-479b-ab73-4bfb2c79a144" providerId="AD" clId="Web-{82D9FDA1-B3DC-5038-C254-84E3D2AF2DFE}" dt="2025-06-21T06:04:19.855" v="975" actId="14100"/>
          <ac:spMkLst>
            <pc:docMk/>
            <pc:sldMk cId="1839428727" sldId="268"/>
            <ac:spMk id="5" creationId="{5A276C2E-618F-38B8-7E56-6B1C865EEFAB}"/>
          </ac:spMkLst>
        </pc:spChg>
      </pc:sldChg>
      <pc:sldChg chg="delSp modSp add replId">
        <pc:chgData name="Akhil Abburi" userId="S::akhil.abburi@live.uona.edu::0d31744f-5fba-479b-ab73-4bfb2c79a144" providerId="AD" clId="Web-{82D9FDA1-B3DC-5038-C254-84E3D2AF2DFE}" dt="2025-06-21T07:02:14.864" v="1634" actId="20577"/>
        <pc:sldMkLst>
          <pc:docMk/>
          <pc:sldMk cId="1819455285" sldId="269"/>
        </pc:sldMkLst>
        <pc:spChg chg="mod">
          <ac:chgData name="Akhil Abburi" userId="S::akhil.abburi@live.uona.edu::0d31744f-5fba-479b-ab73-4bfb2c79a144" providerId="AD" clId="Web-{82D9FDA1-B3DC-5038-C254-84E3D2AF2DFE}" dt="2025-06-21T06:45:49.616" v="1078" actId="20577"/>
          <ac:spMkLst>
            <pc:docMk/>
            <pc:sldMk cId="1819455285" sldId="269"/>
            <ac:spMk id="2" creationId="{DAEC720F-9654-764C-C71F-A77A7E1F90B5}"/>
          </ac:spMkLst>
        </pc:spChg>
        <pc:spChg chg="mod">
          <ac:chgData name="Akhil Abburi" userId="S::akhil.abburi@live.uona.edu::0d31744f-5fba-479b-ab73-4bfb2c79a144" providerId="AD" clId="Web-{82D9FDA1-B3DC-5038-C254-84E3D2AF2DFE}" dt="2025-06-21T07:02:14.864" v="1634" actId="20577"/>
          <ac:spMkLst>
            <pc:docMk/>
            <pc:sldMk cId="1819455285" sldId="269"/>
            <ac:spMk id="3" creationId="{D22BA6B9-261C-638B-FDB0-E19E2B300CA0}"/>
          </ac:spMkLst>
        </pc:spChg>
        <pc:spChg chg="del">
          <ac:chgData name="Akhil Abburi" userId="S::akhil.abburi@live.uona.edu::0d31744f-5fba-479b-ab73-4bfb2c79a144" providerId="AD" clId="Web-{82D9FDA1-B3DC-5038-C254-84E3D2AF2DFE}" dt="2025-06-21T06:45:59.210" v="1079"/>
          <ac:spMkLst>
            <pc:docMk/>
            <pc:sldMk cId="1819455285" sldId="269"/>
            <ac:spMk id="5" creationId="{2E3E0002-E7DA-4444-EEA6-3C32673F9899}"/>
          </ac:spMkLst>
        </pc:spChg>
      </pc:sldChg>
      <pc:sldChg chg="addSp modSp add replId">
        <pc:chgData name="Akhil Abburi" userId="S::akhil.abburi@live.uona.edu::0d31744f-5fba-479b-ab73-4bfb2c79a144" providerId="AD" clId="Web-{82D9FDA1-B3DC-5038-C254-84E3D2AF2DFE}" dt="2025-06-21T06:58:35.479" v="1469" actId="20577"/>
        <pc:sldMkLst>
          <pc:docMk/>
          <pc:sldMk cId="333821762" sldId="270"/>
        </pc:sldMkLst>
        <pc:spChg chg="mod">
          <ac:chgData name="Akhil Abburi" userId="S::akhil.abburi@live.uona.edu::0d31744f-5fba-479b-ab73-4bfb2c79a144" providerId="AD" clId="Web-{82D9FDA1-B3DC-5038-C254-84E3D2AF2DFE}" dt="2025-06-21T06:50:10.871" v="1224" actId="20577"/>
          <ac:spMkLst>
            <pc:docMk/>
            <pc:sldMk cId="333821762" sldId="270"/>
            <ac:spMk id="2" creationId="{7CF65661-8629-117D-2ED2-831BDC0A57F6}"/>
          </ac:spMkLst>
        </pc:spChg>
        <pc:spChg chg="mod">
          <ac:chgData name="Akhil Abburi" userId="S::akhil.abburi@live.uona.edu::0d31744f-5fba-479b-ab73-4bfb2c79a144" providerId="AD" clId="Web-{82D9FDA1-B3DC-5038-C254-84E3D2AF2DFE}" dt="2025-06-21T06:56:12.507" v="1402" actId="20577"/>
          <ac:spMkLst>
            <pc:docMk/>
            <pc:sldMk cId="333821762" sldId="270"/>
            <ac:spMk id="3" creationId="{2B0F24E6-F07C-3A75-2438-D225FDEBAB05}"/>
          </ac:spMkLst>
        </pc:spChg>
        <pc:spChg chg="add mod">
          <ac:chgData name="Akhil Abburi" userId="S::akhil.abburi@live.uona.edu::0d31744f-5fba-479b-ab73-4bfb2c79a144" providerId="AD" clId="Web-{82D9FDA1-B3DC-5038-C254-84E3D2AF2DFE}" dt="2025-06-21T06:58:35.479" v="1469" actId="20577"/>
          <ac:spMkLst>
            <pc:docMk/>
            <pc:sldMk cId="333821762" sldId="270"/>
            <ac:spMk id="4" creationId="{0B131B0A-3033-34CD-E921-AF22874B197B}"/>
          </ac:spMkLst>
        </pc:spChg>
      </pc:sldChg>
      <pc:sldChg chg="delSp modSp add replId">
        <pc:chgData name="Akhil Abburi" userId="S::akhil.abburi@live.uona.edu::0d31744f-5fba-479b-ab73-4bfb2c79a144" providerId="AD" clId="Web-{82D9FDA1-B3DC-5038-C254-84E3D2AF2DFE}" dt="2025-06-21T07:07:29.231" v="1771" actId="20577"/>
        <pc:sldMkLst>
          <pc:docMk/>
          <pc:sldMk cId="3868599164" sldId="271"/>
        </pc:sldMkLst>
        <pc:spChg chg="mod">
          <ac:chgData name="Akhil Abburi" userId="S::akhil.abburi@live.uona.edu::0d31744f-5fba-479b-ab73-4bfb2c79a144" providerId="AD" clId="Web-{82D9FDA1-B3DC-5038-C254-84E3D2AF2DFE}" dt="2025-06-21T07:07:29.231" v="1771" actId="20577"/>
          <ac:spMkLst>
            <pc:docMk/>
            <pc:sldMk cId="3868599164" sldId="271"/>
            <ac:spMk id="3" creationId="{EC7CADA6-ADD6-9456-44B4-A7EEBB901F74}"/>
          </ac:spMkLst>
        </pc:spChg>
        <pc:spChg chg="del mod">
          <ac:chgData name="Akhil Abburi" userId="S::akhil.abburi@live.uona.edu::0d31744f-5fba-479b-ab73-4bfb2c79a144" providerId="AD" clId="Web-{82D9FDA1-B3DC-5038-C254-84E3D2AF2DFE}" dt="2025-06-21T06:59:07.872" v="1473"/>
          <ac:spMkLst>
            <pc:docMk/>
            <pc:sldMk cId="3868599164" sldId="271"/>
            <ac:spMk id="4" creationId="{AF652751-47FE-8D3D-36F5-1C323AC49AFF}"/>
          </ac:spMkLst>
        </pc:spChg>
      </pc:sldChg>
      <pc:sldChg chg="modSp add replId">
        <pc:chgData name="Akhil Abburi" userId="S::akhil.abburi@live.uona.edu::0d31744f-5fba-479b-ab73-4bfb2c79a144" providerId="AD" clId="Web-{82D9FDA1-B3DC-5038-C254-84E3D2AF2DFE}" dt="2025-06-21T07:10:37.298" v="1884" actId="1076"/>
        <pc:sldMkLst>
          <pc:docMk/>
          <pc:sldMk cId="1477064166" sldId="272"/>
        </pc:sldMkLst>
        <pc:spChg chg="mod">
          <ac:chgData name="Akhil Abburi" userId="S::akhil.abburi@live.uona.edu::0d31744f-5fba-479b-ab73-4bfb2c79a144" providerId="AD" clId="Web-{82D9FDA1-B3DC-5038-C254-84E3D2AF2DFE}" dt="2025-06-21T07:06:58.496" v="1742" actId="20577"/>
          <ac:spMkLst>
            <pc:docMk/>
            <pc:sldMk cId="1477064166" sldId="272"/>
            <ac:spMk id="2" creationId="{B134E01B-CBAC-8DBF-EF24-23579DF16802}"/>
          </ac:spMkLst>
        </pc:spChg>
        <pc:spChg chg="mod">
          <ac:chgData name="Akhil Abburi" userId="S::akhil.abburi@live.uona.edu::0d31744f-5fba-479b-ab73-4bfb2c79a144" providerId="AD" clId="Web-{82D9FDA1-B3DC-5038-C254-84E3D2AF2DFE}" dt="2025-06-21T07:10:37.298" v="1884" actId="1076"/>
          <ac:spMkLst>
            <pc:docMk/>
            <pc:sldMk cId="1477064166" sldId="272"/>
            <ac:spMk id="3" creationId="{52C62D96-DBD1-7495-940B-5199E669E51A}"/>
          </ac:spMkLst>
        </pc:spChg>
      </pc:sldChg>
      <pc:sldChg chg="addSp delSp modSp add replId">
        <pc:chgData name="Akhil Abburi" userId="S::akhil.abburi@live.uona.edu::0d31744f-5fba-479b-ab73-4bfb2c79a144" providerId="AD" clId="Web-{82D9FDA1-B3DC-5038-C254-84E3D2AF2DFE}" dt="2025-06-21T07:16:13.123" v="2029" actId="1076"/>
        <pc:sldMkLst>
          <pc:docMk/>
          <pc:sldMk cId="1468536152" sldId="273"/>
        </pc:sldMkLst>
        <pc:spChg chg="mod">
          <ac:chgData name="Akhil Abburi" userId="S::akhil.abburi@live.uona.edu::0d31744f-5fba-479b-ab73-4bfb2c79a144" providerId="AD" clId="Web-{82D9FDA1-B3DC-5038-C254-84E3D2AF2DFE}" dt="2025-06-21T07:16:13.123" v="2029" actId="1076"/>
          <ac:spMkLst>
            <pc:docMk/>
            <pc:sldMk cId="1468536152" sldId="273"/>
            <ac:spMk id="3" creationId="{124B7B5A-0218-B115-FDBA-21016877872C}"/>
          </ac:spMkLst>
        </pc:spChg>
        <pc:spChg chg="add del mod">
          <ac:chgData name="Akhil Abburi" userId="S::akhil.abburi@live.uona.edu::0d31744f-5fba-479b-ab73-4bfb2c79a144" providerId="AD" clId="Web-{82D9FDA1-B3DC-5038-C254-84E3D2AF2DFE}" dt="2025-06-21T07:16:08.373" v="2028"/>
          <ac:spMkLst>
            <pc:docMk/>
            <pc:sldMk cId="1468536152" sldId="273"/>
            <ac:spMk id="4" creationId="{032F449E-D47F-4236-5CF5-F46EB3959A49}"/>
          </ac:spMkLst>
        </pc:spChg>
      </pc:sldChg>
      <pc:sldChg chg="modSp add replId">
        <pc:chgData name="Akhil Abburi" userId="S::akhil.abburi@live.uona.edu::0d31744f-5fba-479b-ab73-4bfb2c79a144" providerId="AD" clId="Web-{82D9FDA1-B3DC-5038-C254-84E3D2AF2DFE}" dt="2025-06-21T07:19:32.069" v="2120" actId="20577"/>
        <pc:sldMkLst>
          <pc:docMk/>
          <pc:sldMk cId="2350532058" sldId="274"/>
        </pc:sldMkLst>
        <pc:spChg chg="mod">
          <ac:chgData name="Akhil Abburi" userId="S::akhil.abburi@live.uona.edu::0d31744f-5fba-479b-ab73-4bfb2c79a144" providerId="AD" clId="Web-{82D9FDA1-B3DC-5038-C254-84E3D2AF2DFE}" dt="2025-06-21T07:19:32.069" v="2120" actId="20577"/>
          <ac:spMkLst>
            <pc:docMk/>
            <pc:sldMk cId="2350532058" sldId="274"/>
            <ac:spMk id="3" creationId="{27A4A4DF-07CE-2A92-EAE0-EBC28031559A}"/>
          </ac:spMkLst>
        </pc:spChg>
        <pc:spChg chg="mod">
          <ac:chgData name="Akhil Abburi" userId="S::akhil.abburi@live.uona.edu::0d31744f-5fba-479b-ab73-4bfb2c79a144" providerId="AD" clId="Web-{82D9FDA1-B3DC-5038-C254-84E3D2AF2DFE}" dt="2025-06-21T07:18:59.537" v="2107" actId="20577"/>
          <ac:spMkLst>
            <pc:docMk/>
            <pc:sldMk cId="2350532058" sldId="274"/>
            <ac:spMk id="10" creationId="{30323BA1-9F3A-61DC-D8C8-6255DA722DF4}"/>
          </ac:spMkLst>
        </pc:spChg>
      </pc:sldChg>
      <pc:sldChg chg="modSp add replId">
        <pc:chgData name="Akhil Abburi" userId="S::akhil.abburi@live.uona.edu::0d31744f-5fba-479b-ab73-4bfb2c79a144" providerId="AD" clId="Web-{82D9FDA1-B3DC-5038-C254-84E3D2AF2DFE}" dt="2025-06-21T07:25:54.375" v="2265" actId="1076"/>
        <pc:sldMkLst>
          <pc:docMk/>
          <pc:sldMk cId="161235680" sldId="275"/>
        </pc:sldMkLst>
        <pc:spChg chg="mod">
          <ac:chgData name="Akhil Abburi" userId="S::akhil.abburi@live.uona.edu::0d31744f-5fba-479b-ab73-4bfb2c79a144" providerId="AD" clId="Web-{82D9FDA1-B3DC-5038-C254-84E3D2AF2DFE}" dt="2025-06-21T07:21:51.291" v="2137" actId="20577"/>
          <ac:spMkLst>
            <pc:docMk/>
            <pc:sldMk cId="161235680" sldId="275"/>
            <ac:spMk id="2" creationId="{23E41D1D-4EF4-8A41-88BD-DCC3AECF56DA}"/>
          </ac:spMkLst>
        </pc:spChg>
        <pc:spChg chg="mod">
          <ac:chgData name="Akhil Abburi" userId="S::akhil.abburi@live.uona.edu::0d31744f-5fba-479b-ab73-4bfb2c79a144" providerId="AD" clId="Web-{82D9FDA1-B3DC-5038-C254-84E3D2AF2DFE}" dt="2025-06-21T07:25:54.375" v="2265" actId="1076"/>
          <ac:spMkLst>
            <pc:docMk/>
            <pc:sldMk cId="161235680" sldId="275"/>
            <ac:spMk id="3" creationId="{8DF25737-18DE-1B39-1F11-D6F53DF77211}"/>
          </ac:spMkLst>
        </pc:spChg>
      </pc:sldChg>
      <pc:sldChg chg="modSp add replId">
        <pc:chgData name="Akhil Abburi" userId="S::akhil.abburi@live.uona.edu::0d31744f-5fba-479b-ab73-4bfb2c79a144" providerId="AD" clId="Web-{82D9FDA1-B3DC-5038-C254-84E3D2AF2DFE}" dt="2025-06-21T07:29:03.739" v="2379" actId="20577"/>
        <pc:sldMkLst>
          <pc:docMk/>
          <pc:sldMk cId="2717278579" sldId="276"/>
        </pc:sldMkLst>
        <pc:spChg chg="mod">
          <ac:chgData name="Akhil Abburi" userId="S::akhil.abburi@live.uona.edu::0d31744f-5fba-479b-ab73-4bfb2c79a144" providerId="AD" clId="Web-{82D9FDA1-B3DC-5038-C254-84E3D2AF2DFE}" dt="2025-06-21T07:29:03.739" v="2379" actId="20577"/>
          <ac:spMkLst>
            <pc:docMk/>
            <pc:sldMk cId="2717278579" sldId="276"/>
            <ac:spMk id="3" creationId="{9FFE7A4F-824D-79CA-C8B9-54FA796E537C}"/>
          </ac:spMkLst>
        </pc:spChg>
      </pc:sldChg>
      <pc:sldChg chg="modSp add replId">
        <pc:chgData name="Akhil Abburi" userId="S::akhil.abburi@live.uona.edu::0d31744f-5fba-479b-ab73-4bfb2c79a144" providerId="AD" clId="Web-{82D9FDA1-B3DC-5038-C254-84E3D2AF2DFE}" dt="2025-06-21T07:30:57.305" v="2445" actId="20577"/>
        <pc:sldMkLst>
          <pc:docMk/>
          <pc:sldMk cId="922218289" sldId="277"/>
        </pc:sldMkLst>
        <pc:spChg chg="mod">
          <ac:chgData name="Akhil Abburi" userId="S::akhil.abburi@live.uona.edu::0d31744f-5fba-479b-ab73-4bfb2c79a144" providerId="AD" clId="Web-{82D9FDA1-B3DC-5038-C254-84E3D2AF2DFE}" dt="2025-06-21T07:30:57.305" v="2445" actId="20577"/>
          <ac:spMkLst>
            <pc:docMk/>
            <pc:sldMk cId="922218289" sldId="277"/>
            <ac:spMk id="3" creationId="{7954A2D5-5980-B2AD-A6EB-2CFECBCE3FDD}"/>
          </ac:spMkLst>
        </pc:spChg>
      </pc:sldChg>
    </pc:docChg>
  </pc:docChgLst>
  <pc:docChgLst>
    <pc:chgData name="Akhil Abburi" userId="0d31744f-5fba-479b-ab73-4bfb2c79a144" providerId="ADAL" clId="{78E3910C-31AA-4D4D-88E1-2D03724DC6F9}"/>
    <pc:docChg chg="undo custSel addSld delSld modSld">
      <pc:chgData name="Akhil Abburi" userId="0d31744f-5fba-479b-ab73-4bfb2c79a144" providerId="ADAL" clId="{78E3910C-31AA-4D4D-88E1-2D03724DC6F9}" dt="2025-06-21T05:04:44.432" v="40" actId="20577"/>
      <pc:docMkLst>
        <pc:docMk/>
      </pc:docMkLst>
      <pc:sldChg chg="addSp delSp modSp mod">
        <pc:chgData name="Akhil Abburi" userId="0d31744f-5fba-479b-ab73-4bfb2c79a144" providerId="ADAL" clId="{78E3910C-31AA-4D4D-88E1-2D03724DC6F9}" dt="2025-06-21T05:02:54.018" v="12" actId="47"/>
        <pc:sldMkLst>
          <pc:docMk/>
          <pc:sldMk cId="899904150" sldId="257"/>
        </pc:sldMkLst>
        <pc:spChg chg="add del mod">
          <ac:chgData name="Akhil Abburi" userId="0d31744f-5fba-479b-ab73-4bfb2c79a144" providerId="ADAL" clId="{78E3910C-31AA-4D4D-88E1-2D03724DC6F9}" dt="2025-06-21T05:02:54.018" v="12" actId="47"/>
          <ac:spMkLst>
            <pc:docMk/>
            <pc:sldMk cId="899904150" sldId="257"/>
            <ac:spMk id="3" creationId="{D793498D-D393-0EEB-8382-BCD56DE4363F}"/>
          </ac:spMkLst>
        </pc:spChg>
        <pc:spChg chg="add del mod">
          <ac:chgData name="Akhil Abburi" userId="0d31744f-5fba-479b-ab73-4bfb2c79a144" providerId="ADAL" clId="{78E3910C-31AA-4D4D-88E1-2D03724DC6F9}" dt="2025-06-21T05:02:06.171" v="4"/>
          <ac:spMkLst>
            <pc:docMk/>
            <pc:sldMk cId="899904150" sldId="257"/>
            <ac:spMk id="4" creationId="{DBB28FCA-1FA4-7485-4B4B-755FFC85053C}"/>
          </ac:spMkLst>
        </pc:spChg>
      </pc:sldChg>
      <pc:sldChg chg="addSp delSp modSp new mod">
        <pc:chgData name="Akhil Abburi" userId="0d31744f-5fba-479b-ab73-4bfb2c79a144" providerId="ADAL" clId="{78E3910C-31AA-4D4D-88E1-2D03724DC6F9}" dt="2025-06-21T05:04:44.432" v="40" actId="20577"/>
        <pc:sldMkLst>
          <pc:docMk/>
          <pc:sldMk cId="3967042470" sldId="265"/>
        </pc:sldMkLst>
        <pc:spChg chg="mod">
          <ac:chgData name="Akhil Abburi" userId="0d31744f-5fba-479b-ab73-4bfb2c79a144" providerId="ADAL" clId="{78E3910C-31AA-4D4D-88E1-2D03724DC6F9}" dt="2025-06-21T05:04:44.432" v="40" actId="20577"/>
          <ac:spMkLst>
            <pc:docMk/>
            <pc:sldMk cId="3967042470" sldId="265"/>
            <ac:spMk id="2" creationId="{59A9E234-2A7D-AB93-3537-9AE2E015FC7F}"/>
          </ac:spMkLst>
        </pc:spChg>
        <pc:spChg chg="add mod">
          <ac:chgData name="Akhil Abburi" userId="0d31744f-5fba-479b-ab73-4bfb2c79a144" providerId="ADAL" clId="{78E3910C-31AA-4D4D-88E1-2D03724DC6F9}" dt="2025-06-21T05:02:10.174" v="6" actId="1076"/>
          <ac:spMkLst>
            <pc:docMk/>
            <pc:sldMk cId="3967042470" sldId="265"/>
            <ac:spMk id="5" creationId="{DAA7BFF3-EC4D-DDB3-731A-D9486542BD66}"/>
          </ac:spMkLst>
        </pc:spChg>
        <pc:spChg chg="add del mod">
          <ac:chgData name="Akhil Abburi" userId="0d31744f-5fba-479b-ab73-4bfb2c79a144" providerId="ADAL" clId="{78E3910C-31AA-4D4D-88E1-2D03724DC6F9}" dt="2025-06-21T05:03:19.116" v="15"/>
          <ac:spMkLst>
            <pc:docMk/>
            <pc:sldMk cId="3967042470" sldId="265"/>
            <ac:spMk id="6" creationId="{45DC249B-D3F1-404A-8B53-2153989576F9}"/>
          </ac:spMkLst>
        </pc:spChg>
      </pc:sldChg>
      <pc:sldChg chg="addSp delSp add del setBg delDesignElem">
        <pc:chgData name="Akhil Abburi" userId="0d31744f-5fba-479b-ab73-4bfb2c79a144" providerId="ADAL" clId="{78E3910C-31AA-4D4D-88E1-2D03724DC6F9}" dt="2025-06-21T05:02:53.431" v="11"/>
        <pc:sldMkLst>
          <pc:docMk/>
          <pc:sldMk cId="1626979236" sldId="266"/>
        </pc:sldMkLst>
        <pc:spChg chg="add del">
          <ac:chgData name="Akhil Abburi" userId="0d31744f-5fba-479b-ab73-4bfb2c79a144" providerId="ADAL" clId="{78E3910C-31AA-4D4D-88E1-2D03724DC6F9}" dt="2025-06-21T05:02:53.431" v="11"/>
          <ac:spMkLst>
            <pc:docMk/>
            <pc:sldMk cId="1626979236" sldId="266"/>
            <ac:spMk id="10" creationId="{1604ECDB-FC10-4624-5860-8582A4FE5E7A}"/>
          </ac:spMkLst>
        </pc:spChg>
        <pc:spChg chg="add del">
          <ac:chgData name="Akhil Abburi" userId="0d31744f-5fba-479b-ab73-4bfb2c79a144" providerId="ADAL" clId="{78E3910C-31AA-4D4D-88E1-2D03724DC6F9}" dt="2025-06-21T05:02:53.431" v="11"/>
          <ac:spMkLst>
            <pc:docMk/>
            <pc:sldMk cId="1626979236" sldId="266"/>
            <ac:spMk id="12" creationId="{A02CEFD5-38A7-7552-D11B-7A44857C5F14}"/>
          </ac:spMkLst>
        </pc:spChg>
        <pc:spChg chg="add del">
          <ac:chgData name="Akhil Abburi" userId="0d31744f-5fba-479b-ab73-4bfb2c79a144" providerId="ADAL" clId="{78E3910C-31AA-4D4D-88E1-2D03724DC6F9}" dt="2025-06-21T05:02:53.431" v="11"/>
          <ac:spMkLst>
            <pc:docMk/>
            <pc:sldMk cId="1626979236" sldId="266"/>
            <ac:spMk id="14" creationId="{BBC4F647-33BC-C3A5-3CA1-242971714692}"/>
          </ac:spMkLst>
        </pc:spChg>
        <pc:cxnChg chg="add del">
          <ac:chgData name="Akhil Abburi" userId="0d31744f-5fba-479b-ab73-4bfb2c79a144" providerId="ADAL" clId="{78E3910C-31AA-4D4D-88E1-2D03724DC6F9}" dt="2025-06-21T05:02:53.431" v="11"/>
          <ac:cxnSpMkLst>
            <pc:docMk/>
            <pc:sldMk cId="1626979236" sldId="266"/>
            <ac:cxnSpMk id="8" creationId="{7017E563-91B3-D197-F834-F215C4FF9F21}"/>
          </ac:cxnSpMkLst>
        </pc:cxnChg>
        <pc:cxnChg chg="add del">
          <ac:chgData name="Akhil Abburi" userId="0d31744f-5fba-479b-ab73-4bfb2c79a144" providerId="ADAL" clId="{78E3910C-31AA-4D4D-88E1-2D03724DC6F9}" dt="2025-06-21T05:02:53.431" v="11"/>
          <ac:cxnSpMkLst>
            <pc:docMk/>
            <pc:sldMk cId="1626979236" sldId="266"/>
            <ac:cxnSpMk id="16" creationId="{5E3159F9-E642-BE58-D069-21B2877C88EA}"/>
          </ac:cxnSpMkLst>
        </pc:cxnChg>
      </pc:sldChg>
    </pc:docChg>
  </pc:docChgLst>
  <pc:docChgLst>
    <pc:chgData name="Akhil Abburi" userId="S::akhil.abburi@live.uona.edu::0d31744f-5fba-479b-ab73-4bfb2c79a144" providerId="AD" clId="Web-{F7BD63E3-26F6-2526-EFDB-6C9DDC8054DE}"/>
    <pc:docChg chg="addSld delSld modSld">
      <pc:chgData name="Akhil Abburi" userId="S::akhil.abburi@live.uona.edu::0d31744f-5fba-479b-ab73-4bfb2c79a144" providerId="AD" clId="Web-{F7BD63E3-26F6-2526-EFDB-6C9DDC8054DE}" dt="2025-06-21T04:38:50.997" v="11"/>
      <pc:docMkLst>
        <pc:docMk/>
      </pc:docMkLst>
      <pc:sldChg chg="addSp delSp modSp new del">
        <pc:chgData name="Akhil Abburi" userId="S::akhil.abburi@live.uona.edu::0d31744f-5fba-479b-ab73-4bfb2c79a144" providerId="AD" clId="Web-{F7BD63E3-26F6-2526-EFDB-6C9DDC8054DE}" dt="2025-06-21T04:38:50.997" v="11"/>
        <pc:sldMkLst>
          <pc:docMk/>
          <pc:sldMk cId="1927783704" sldId="265"/>
        </pc:sldMkLst>
        <pc:spChg chg="mod">
          <ac:chgData name="Akhil Abburi" userId="S::akhil.abburi@live.uona.edu::0d31744f-5fba-479b-ab73-4bfb2c79a144" providerId="AD" clId="Web-{F7BD63E3-26F6-2526-EFDB-6C9DDC8054DE}" dt="2025-06-21T04:37:12.571" v="6" actId="1076"/>
          <ac:spMkLst>
            <pc:docMk/>
            <pc:sldMk cId="1927783704" sldId="265"/>
            <ac:spMk id="2" creationId="{2A7AC2FC-3C84-7896-E74D-B0D7FED8FC9C}"/>
          </ac:spMkLst>
        </pc:spChg>
        <pc:spChg chg="mod">
          <ac:chgData name="Akhil Abburi" userId="S::akhil.abburi@live.uona.edu::0d31744f-5fba-479b-ab73-4bfb2c79a144" providerId="AD" clId="Web-{F7BD63E3-26F6-2526-EFDB-6C9DDC8054DE}" dt="2025-06-21T04:37:18.478" v="7" actId="14100"/>
          <ac:spMkLst>
            <pc:docMk/>
            <pc:sldMk cId="1927783704" sldId="265"/>
            <ac:spMk id="3" creationId="{BAAF66E9-9411-8320-D2CD-28648BC72B56}"/>
          </ac:spMkLst>
        </pc:spChg>
        <pc:spChg chg="add del mod">
          <ac:chgData name="Akhil Abburi" userId="S::akhil.abburi@live.uona.edu::0d31744f-5fba-479b-ab73-4bfb2c79a144" providerId="AD" clId="Web-{F7BD63E3-26F6-2526-EFDB-6C9DDC8054DE}" dt="2025-06-21T04:38:03.777" v="10"/>
          <ac:spMkLst>
            <pc:docMk/>
            <pc:sldMk cId="1927783704" sldId="265"/>
            <ac:spMk id="5" creationId="{021B065A-92D1-64D4-8F46-E650B10FA2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6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5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6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71" r:id="rId6"/>
    <p:sldLayoutId id="2147484266" r:id="rId7"/>
    <p:sldLayoutId id="2147484267" r:id="rId8"/>
    <p:sldLayoutId id="2147484268" r:id="rId9"/>
    <p:sldLayoutId id="2147484270" r:id="rId10"/>
    <p:sldLayoutId id="21474842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agOBriant/House-Prices-Regression-Final-Projec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6" name="Rectangle 215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224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224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66E56B1-F551-B358-9E55-CFAC010F970F}"/>
              </a:ext>
            </a:extLst>
          </p:cNvPr>
          <p:cNvSpPr/>
          <p:nvPr/>
        </p:nvSpPr>
        <p:spPr>
          <a:xfrm>
            <a:off x="0" y="0"/>
            <a:ext cx="12532224" cy="6858000"/>
          </a:xfrm>
          <a:prstGeom prst="rect">
            <a:avLst/>
          </a:prstGeom>
          <a:solidFill>
            <a:srgbClr val="2D714C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4224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8224" y="1746913"/>
            <a:ext cx="7619999" cy="1883392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/>
              <a:t>Predicting House Prices Using Advanced Regression Techniques</a:t>
            </a:r>
            <a:br>
              <a:rPr lang="en-US" sz="1800" b="1" kern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1800" b="1" kern="18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DATA522 - Solving Big Data Problems - Spring 2025</a:t>
            </a:r>
            <a:br>
              <a:rPr lang="en-US" sz="18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8224" y="4807245"/>
            <a:ext cx="7619999" cy="1043132"/>
          </a:xfrm>
        </p:spPr>
        <p:txBody>
          <a:bodyPr>
            <a:noAutofit/>
          </a:bodyPr>
          <a:lstStyle/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200" b="1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Team Members:</a:t>
            </a:r>
            <a:r>
              <a:rPr lang="en-US" sz="1200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Meagan O'Briant, </a:t>
            </a:r>
            <a:r>
              <a:rPr lang="en-US" sz="1200" kern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Osly</a:t>
            </a:r>
            <a:r>
              <a:rPr lang="en-US" sz="1200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Ariel Cabrera Fletes, Orellana Barroso Javier Andres, Akhil Abburi</a:t>
            </a:r>
            <a:endParaRPr lang="en-US" sz="12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200" b="1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Kaggle Competition:</a:t>
            </a:r>
            <a:r>
              <a:rPr lang="en-US" sz="1200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House Prices - Advanced Regression Techniques</a:t>
            </a:r>
            <a:endParaRPr lang="en-US" sz="12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20000"/>
              </a:lnSpc>
              <a:spcAft>
                <a:spcPts val="800"/>
              </a:spcAft>
            </a:pPr>
            <a:r>
              <a:rPr lang="en-US" sz="1200" b="1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GitHub:</a:t>
            </a:r>
            <a:r>
              <a:rPr lang="en-US" sz="1200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https://</a:t>
            </a:r>
            <a:r>
              <a:rPr lang="en-US" sz="1200" kern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github.com</a:t>
            </a:r>
            <a:r>
              <a:rPr lang="en-US" sz="1200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sz="1200" kern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MeagOBriant</a:t>
            </a:r>
            <a:r>
              <a:rPr lang="en-US" sz="1200" kern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/House-Prices-Regression-Final-</a:t>
            </a:r>
            <a:r>
              <a:rPr lang="en-US" sz="1200" kern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Project.git</a:t>
            </a:r>
            <a:endParaRPr lang="en-US" sz="12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12647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24405-7396-FD0E-E31E-0F58E308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729D6C-D0F4-F4FF-8AF9-A001F5259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0A8134-FD49-5AE0-F6B0-E32B68B6F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10252-D069-46B4-DD51-5FDA1C244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936822-CE06-0364-E1F5-171237E60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8747-8147-7297-D647-57B4F713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kern="0">
                <a:solidFill>
                  <a:schemeClr val="bg1"/>
                </a:solidFill>
                <a:cs typeface="Times New Roman"/>
              </a:rPr>
              <a:t>Technical implementation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635C08-A35B-42DD-60E3-59226658D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276C2E-618F-38B8-7E56-6B1C865EEFAB}"/>
              </a:ext>
            </a:extLst>
          </p:cNvPr>
          <p:cNvSpPr txBox="1"/>
          <p:nvPr/>
        </p:nvSpPr>
        <p:spPr>
          <a:xfrm>
            <a:off x="898490" y="1147787"/>
            <a:ext cx="10395020" cy="20714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ea typeface="Aptos" panose="020B0004020202020204" pitchFamily="34" charset="0"/>
                <a:cs typeface="Times New Roman"/>
              </a:rPr>
              <a:t>Custom Engineered Features</a:t>
            </a:r>
            <a:endParaRPr lang="en-US" sz="1800" b="1" kern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TotalSF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=</a:t>
            </a:r>
            <a:r>
              <a:rPr lang="en-US" kern="0" err="1">
                <a:ea typeface="Aptos" panose="020B0004020202020204" pitchFamily="34" charset="0"/>
                <a:cs typeface="Times New Roman"/>
              </a:rPr>
              <a:t>GrLivArea+TotalBsmtSF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err="1">
                <a:ea typeface="+mn-lt"/>
                <a:cs typeface="Times New Roman"/>
              </a:rPr>
              <a:t>HouseAge</a:t>
            </a:r>
            <a:r>
              <a:rPr lang="en-US" kern="0">
                <a:ea typeface="+mn-lt"/>
                <a:cs typeface="Times New Roman"/>
              </a:rPr>
              <a:t>=</a:t>
            </a:r>
            <a:r>
              <a:rPr lang="en-US" kern="0" err="1">
                <a:ea typeface="+mn-lt"/>
                <a:cs typeface="Times New Roman"/>
              </a:rPr>
              <a:t>YearSold-YearBuilt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err="1">
                <a:ea typeface="+mn-lt"/>
                <a:cs typeface="Times New Roman"/>
              </a:rPr>
              <a:t>OvearllScore</a:t>
            </a:r>
            <a:r>
              <a:rPr lang="en-US" kern="0">
                <a:ea typeface="+mn-lt"/>
                <a:cs typeface="Times New Roman"/>
              </a:rPr>
              <a:t>=</a:t>
            </a:r>
            <a:r>
              <a:rPr lang="en-US" kern="0" err="1">
                <a:ea typeface="+mn-lt"/>
                <a:cs typeface="Times New Roman"/>
              </a:rPr>
              <a:t>OverallQual</a:t>
            </a:r>
            <a:r>
              <a:rPr lang="en-US" kern="0">
                <a:ea typeface="+mn-lt"/>
                <a:cs typeface="Times New Roman"/>
              </a:rPr>
              <a:t>*</a:t>
            </a:r>
            <a:r>
              <a:rPr lang="en-US" kern="0" err="1">
                <a:ea typeface="+mn-lt"/>
                <a:cs typeface="Times New Roman"/>
              </a:rPr>
              <a:t>OvearllCond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0">
              <a:ea typeface="+mn-lt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417AB-0514-2C91-EC4C-C49DEC7DB95C}"/>
              </a:ext>
            </a:extLst>
          </p:cNvPr>
          <p:cNvSpPr txBox="1"/>
          <p:nvPr/>
        </p:nvSpPr>
        <p:spPr>
          <a:xfrm>
            <a:off x="898489" y="3005895"/>
            <a:ext cx="10395020" cy="37667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ea typeface="Aptos" panose="020B0004020202020204" pitchFamily="34" charset="0"/>
                <a:cs typeface="Times New Roman"/>
              </a:rPr>
              <a:t>Production Considerations: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>
                <a:cs typeface="Times New Roman"/>
              </a:rPr>
              <a:t>Scalability: </a:t>
            </a:r>
            <a:r>
              <a:rPr lang="en-US" kern="0">
                <a:ea typeface="+mn-lt"/>
                <a:cs typeface="+mn-lt"/>
              </a:rPr>
              <a:t>Models are highly performant on general hardware that possess modest computational demands.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>
                <a:cs typeface="Times New Roman"/>
              </a:rPr>
              <a:t>Preprocessing: </a:t>
            </a:r>
            <a:r>
              <a:rPr lang="en-US" kern="0">
                <a:ea typeface="+mn-lt"/>
                <a:cs typeface="+mn-lt"/>
              </a:rPr>
              <a:t>Missing values and transformation were done automatically by the pipeline and not manually.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>
                <a:cs typeface="Times New Roman"/>
              </a:rPr>
              <a:t>Validation: T</a:t>
            </a:r>
            <a:r>
              <a:rPr lang="en-US" kern="0">
                <a:ea typeface="+mn-lt"/>
                <a:cs typeface="+mn-lt"/>
              </a:rPr>
              <a:t>he robust cross-validation mechanism ensures consistent deployment across production.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>
                <a:cs typeface="Times New Roman"/>
              </a:rPr>
              <a:t>Monitoring: </a:t>
            </a:r>
            <a:r>
              <a:rPr lang="en-US" kern="0">
                <a:ea typeface="+mn-lt"/>
                <a:cs typeface="+mn-lt"/>
              </a:rPr>
              <a:t>The framework is capable of tracking the performance overtime and detecting model decay.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endParaRPr lang="en-US" ker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942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CF1D2-B3AE-AB62-F405-A680AC513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A3BEAB-BFFE-B558-7A63-580F5AA79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741136-914C-7DA5-43FA-88C8389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AA811D-DF90-E244-F909-8FC56D59E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EE2EC-B3B3-72D0-CF25-DA42E06EE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C720F-9654-764C-C71F-A77A7E1F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 dirty="0">
                <a:solidFill>
                  <a:schemeClr val="bg1"/>
                </a:solidFill>
                <a:cs typeface="Times New Roman"/>
              </a:rPr>
              <a:t>Architecture &amp; Deployment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05898E-8E03-71D8-9D03-A1B4AD32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2BA6B9-261C-638B-FDB0-E19E2B300CA0}"/>
              </a:ext>
            </a:extLst>
          </p:cNvPr>
          <p:cNvSpPr txBox="1"/>
          <p:nvPr/>
        </p:nvSpPr>
        <p:spPr>
          <a:xfrm>
            <a:off x="1033595" y="1190065"/>
            <a:ext cx="10395020" cy="33348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en-US" b="1" kern="0" dirty="0">
              <a:ea typeface="Aptos" panose="020B0004020202020204" pitchFamily="34" charset="0"/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Primary Framework: </a:t>
            </a:r>
            <a:r>
              <a:rPr lang="en-US" kern="0" dirty="0">
                <a:ea typeface="+mn-lt"/>
                <a:cs typeface="+mn-lt"/>
              </a:rPr>
              <a:t>R programming language with caret package for machine learning</a:t>
            </a:r>
          </a:p>
          <a:p>
            <a:pPr>
              <a:lnSpc>
                <a:spcPct val="114999"/>
              </a:lnSpc>
              <a:spcAft>
                <a:spcPts val="800"/>
              </a:spcAft>
              <a:buSzPts val="1000"/>
            </a:pPr>
            <a:endParaRPr lang="en-US" kern="0" dirty="0"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Validation Strategy:</a:t>
            </a:r>
            <a:r>
              <a:rPr lang="en-US" kern="0" dirty="0">
                <a:ea typeface="+mn-lt"/>
                <a:cs typeface="+mn-lt"/>
              </a:rPr>
              <a:t>10-fold cross-validation for robust performance estimation</a:t>
            </a:r>
          </a:p>
          <a:p>
            <a:pPr>
              <a:lnSpc>
                <a:spcPct val="114999"/>
              </a:lnSpc>
              <a:spcAft>
                <a:spcPts val="800"/>
              </a:spcAft>
              <a:buSzPts val="1000"/>
            </a:pPr>
            <a:endParaRPr lang="en-US" kern="0" dirty="0"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Version Control: </a:t>
            </a:r>
            <a:r>
              <a:rPr lang="en-US" kern="0" dirty="0">
                <a:ea typeface="+mn-lt"/>
                <a:cs typeface="+mn-lt"/>
              </a:rPr>
              <a:t>GitHub integration for collaborative development and deployment</a:t>
            </a:r>
          </a:p>
          <a:p>
            <a:pPr>
              <a:lnSpc>
                <a:spcPct val="114999"/>
              </a:lnSpc>
              <a:spcAft>
                <a:spcPts val="800"/>
              </a:spcAft>
              <a:buSzPts val="1000"/>
            </a:pPr>
            <a:endParaRPr lang="en-US" kern="0" dirty="0"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Pipeline Processing: </a:t>
            </a:r>
            <a:r>
              <a:rPr lang="en-US" kern="0" dirty="0">
                <a:ea typeface="+mn-lt"/>
                <a:cs typeface="+mn-lt"/>
              </a:rPr>
              <a:t>Automated data processing and model training workflow</a:t>
            </a:r>
          </a:p>
        </p:txBody>
      </p:sp>
    </p:spTree>
    <p:extLst>
      <p:ext uri="{BB962C8B-B14F-4D97-AF65-F5344CB8AC3E}">
        <p14:creationId xmlns:p14="http://schemas.microsoft.com/office/powerpoint/2010/main" val="1819455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1C348-27AE-0C72-3B2E-50933D89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6318FE-05E2-A683-47E4-4C0B89293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28BBA8-DCC8-6247-5B3A-8DCC3EDC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5BEE1-C6D9-3DE4-E0F1-340995CF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93A648-42AF-6695-6EF0-7ABA5E261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65661-8629-117D-2ED2-831BDC0A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 dirty="0">
                <a:solidFill>
                  <a:schemeClr val="bg1"/>
                </a:solidFill>
                <a:cs typeface="Times New Roman"/>
              </a:rPr>
              <a:t>Business Applications &amp;value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AEBD9E-45C5-352D-A00F-F6D205A2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F24E6-F07C-3A75-2438-D225FDEBAB05}"/>
              </a:ext>
            </a:extLst>
          </p:cNvPr>
          <p:cNvSpPr txBox="1"/>
          <p:nvPr/>
        </p:nvSpPr>
        <p:spPr>
          <a:xfrm>
            <a:off x="1033595" y="1190065"/>
            <a:ext cx="10395020" cy="30264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 dirty="0">
                <a:ea typeface="Aptos" panose="020B0004020202020204" pitchFamily="34" charset="0"/>
                <a:cs typeface="Times New Roman"/>
              </a:rPr>
              <a:t>For Real Estate Professionals 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25% more accurate predictions: </a:t>
            </a:r>
            <a:r>
              <a:rPr lang="en-US" kern="0" dirty="0">
                <a:ea typeface="+mn-lt"/>
                <a:cs typeface="+mn-lt"/>
              </a:rPr>
              <a:t>than traditional linear techniques, giving you a winning edge in business.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Automated valuation: </a:t>
            </a:r>
            <a:r>
              <a:rPr lang="en-US" kern="0" dirty="0">
                <a:ea typeface="+mn-lt"/>
                <a:cs typeface="+mn-lt"/>
              </a:rPr>
              <a:t>shortens the time that a human appraiser spends to assess, while keeping the level of accuracy, or even gaining it.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Data-driven insights: </a:t>
            </a:r>
            <a:r>
              <a:rPr lang="en-US" kern="0" dirty="0">
                <a:ea typeface="+mn-lt"/>
                <a:cs typeface="+mn-lt"/>
              </a:rPr>
              <a:t>provide actionable information at quantifiable confidence levels to drive investment decision-making.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Risk assessment: </a:t>
            </a:r>
            <a:r>
              <a:rPr lang="en-US" kern="0" dirty="0">
                <a:ea typeface="+mn-lt"/>
                <a:cs typeface="+mn-lt"/>
              </a:rPr>
              <a:t>predicts intervals allows the uncertainty surrounding the scenario to be assessed.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31B0A-3033-34CD-E921-AF22874B197B}"/>
              </a:ext>
            </a:extLst>
          </p:cNvPr>
          <p:cNvSpPr txBox="1"/>
          <p:nvPr/>
        </p:nvSpPr>
        <p:spPr>
          <a:xfrm>
            <a:off x="1033594" y="4378741"/>
            <a:ext cx="10395020" cy="20714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n-US" b="1" kern="0" dirty="0">
                <a:cs typeface="Times New Roman"/>
              </a:rPr>
              <a:t>Implementation Strategy</a:t>
            </a:r>
            <a:endParaRPr lang="en-US" dirty="0"/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Deploy ensemble model as pilot: </a:t>
            </a:r>
            <a:r>
              <a:rPr lang="en-US" kern="0" dirty="0">
                <a:ea typeface="+mn-lt"/>
                <a:cs typeface="+mn-lt"/>
              </a:rPr>
              <a:t>for real estate valuation applications with limited scope initially.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Monitor performance: against actual sales prices to validate production and model reliability.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Integrate with existing systems: </a:t>
            </a:r>
            <a:r>
              <a:rPr lang="en-US" kern="0" dirty="0" err="1">
                <a:ea typeface="+mn-lt"/>
                <a:cs typeface="Times New Roman"/>
              </a:rPr>
              <a:t>thorugh</a:t>
            </a:r>
            <a:r>
              <a:rPr lang="en-US" kern="0" dirty="0">
                <a:ea typeface="+mn-lt"/>
                <a:cs typeface="Times New Roman"/>
              </a:rPr>
              <a:t> R script automation and API development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Scale gradually:</a:t>
            </a:r>
          </a:p>
        </p:txBody>
      </p:sp>
    </p:spTree>
    <p:extLst>
      <p:ext uri="{BB962C8B-B14F-4D97-AF65-F5344CB8AC3E}">
        <p14:creationId xmlns:p14="http://schemas.microsoft.com/office/powerpoint/2010/main" val="333821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04265-9918-0FA0-926B-620D75FF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63A6D-44CA-A4B2-3AFA-B3C676756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FB9CDD-4D78-88E7-99C3-2AE146B3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EA7E1-221B-2523-5A47-AFF97C4A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9C220-12C6-B80D-341A-8C8282C79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4F383-AD97-697E-6FE1-0B08E044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 dirty="0">
                <a:solidFill>
                  <a:schemeClr val="bg1"/>
                </a:solidFill>
                <a:cs typeface="Times New Roman"/>
              </a:rPr>
              <a:t>Business Applications &amp;value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429B81-EC60-25E7-04AD-8EF442423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7CADA6-ADD6-9456-44B4-A7EEBB901F74}"/>
              </a:ext>
            </a:extLst>
          </p:cNvPr>
          <p:cNvSpPr txBox="1"/>
          <p:nvPr/>
        </p:nvSpPr>
        <p:spPr>
          <a:xfrm>
            <a:off x="1033595" y="1190065"/>
            <a:ext cx="10395020" cy="42904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n-US" b="1" kern="0" dirty="0">
                <a:cs typeface="Times New Roman"/>
              </a:rPr>
              <a:t>Expected Business Impact</a:t>
            </a:r>
            <a:endParaRPr lang="en-US" dirty="0"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Improved decision quality: through more accurate price prediction reduces financial risk in real estate transactions.</a:t>
            </a:r>
          </a:p>
          <a:p>
            <a:pPr>
              <a:lnSpc>
                <a:spcPct val="114999"/>
              </a:lnSpc>
              <a:spcAft>
                <a:spcPts val="800"/>
              </a:spcAft>
              <a:buSzPts val="1000"/>
            </a:pPr>
            <a:endParaRPr lang="en-US" kern="0" dirty="0"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Time Savings: from automated valuation processes </a:t>
            </a:r>
            <a:r>
              <a:rPr lang="en-US" kern="0" dirty="0" err="1">
                <a:cs typeface="Times New Roman"/>
              </a:rPr>
              <a:t>aloows</a:t>
            </a:r>
            <a:r>
              <a:rPr lang="en-US" kern="0" dirty="0">
                <a:cs typeface="Times New Roman"/>
              </a:rPr>
              <a:t> professionals to </a:t>
            </a:r>
            <a:r>
              <a:rPr lang="en-US" kern="0" dirty="0" err="1">
                <a:cs typeface="Times New Roman"/>
              </a:rPr>
              <a:t>foucs</a:t>
            </a:r>
            <a:r>
              <a:rPr lang="en-US" kern="0" dirty="0">
                <a:cs typeface="Times New Roman"/>
              </a:rPr>
              <a:t> on higher value activities.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endParaRPr lang="en-US" kern="0" dirty="0"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Competitive advantage: through better advanced analytics capabilities differentiates services in the marketplace.</a:t>
            </a:r>
          </a:p>
          <a:p>
            <a:pPr>
              <a:lnSpc>
                <a:spcPct val="114999"/>
              </a:lnSpc>
              <a:spcAft>
                <a:spcPts val="800"/>
              </a:spcAft>
              <a:buSzPts val="1000"/>
            </a:pPr>
            <a:endParaRPr lang="en-US" kern="0"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Revenue optimization: through  better pricing strategies and more accurate market </a:t>
            </a:r>
            <a:r>
              <a:rPr lang="en-US" kern="0" dirty="0" err="1">
                <a:cs typeface="Times New Roman"/>
              </a:rPr>
              <a:t>assesments</a:t>
            </a:r>
            <a:r>
              <a:rPr lang="en-US" kern="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599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8DCA3-2146-558F-AF59-90EB75ED5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BC564-08C7-3D41-0C48-FAADA7FD5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D462D-8BA9-245B-3D01-491D3BAD7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9331C-CF56-6E0E-99F2-BAE88F91B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359B32-E3F2-428E-DA8C-E974AE69D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4E01B-CBAC-8DBF-EF24-23579DF1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 dirty="0">
                <a:solidFill>
                  <a:schemeClr val="bg1"/>
                </a:solidFill>
                <a:cs typeface="Times New Roman"/>
              </a:rPr>
              <a:t>Future enhancements &amp; recommendations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12FEE5-E409-A3BE-23FB-5BA9E8544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C62D96-DBD1-7495-940B-5199E669E51A}"/>
              </a:ext>
            </a:extLst>
          </p:cNvPr>
          <p:cNvSpPr txBox="1"/>
          <p:nvPr/>
        </p:nvSpPr>
        <p:spPr>
          <a:xfrm>
            <a:off x="1033595" y="1377634"/>
            <a:ext cx="10395020" cy="30270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n-US" b="1" kern="0" dirty="0">
                <a:cs typeface="Times New Roman"/>
              </a:rPr>
              <a:t>Immediate Next Steps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Pilot Deployment: Begin with limited pilot applications to validate performance on new data and real-world conditions. 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Performance Marketing: </a:t>
            </a:r>
            <a:r>
              <a:rPr lang="en-US" kern="0" dirty="0">
                <a:ea typeface="+mn-lt"/>
                <a:cs typeface="Times New Roman"/>
              </a:rPr>
              <a:t>I</a:t>
            </a:r>
            <a:r>
              <a:rPr lang="en-US" kern="0" dirty="0">
                <a:ea typeface="+mn-lt"/>
                <a:cs typeface="+mn-lt"/>
              </a:rPr>
              <a:t>mplement systems to detect model degradation and trigger retraining when necessary.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User Interface Development: </a:t>
            </a:r>
            <a:r>
              <a:rPr lang="en-US" kern="0" dirty="0">
                <a:ea typeface="+mn-lt"/>
                <a:cs typeface="+mn-lt"/>
              </a:rPr>
              <a:t>Create intuitive interfaces for non-technical users to access model predictions.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Documentation: </a:t>
            </a:r>
            <a:r>
              <a:rPr lang="en-US" kern="0" dirty="0">
                <a:ea typeface="+mn-lt"/>
                <a:cs typeface="+mn-lt"/>
              </a:rPr>
              <a:t>Complete production deployment guides and user training materials.</a:t>
            </a:r>
          </a:p>
        </p:txBody>
      </p:sp>
    </p:spTree>
    <p:extLst>
      <p:ext uri="{BB962C8B-B14F-4D97-AF65-F5344CB8AC3E}">
        <p14:creationId xmlns:p14="http://schemas.microsoft.com/office/powerpoint/2010/main" val="1477064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1300E-C775-F6B3-83CA-A05B3153C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549CE-5057-D0A4-D266-4A2AC45FC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FE6C-36BC-B2E5-6683-ECA5FD53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6BC0A-F843-E8D3-F737-E1F69599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D1C4A3B-262D-4646-2886-03F70EA8C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FFC1A-DAA5-D647-9E09-D01F72C2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 dirty="0">
                <a:solidFill>
                  <a:schemeClr val="bg1"/>
                </a:solidFill>
                <a:cs typeface="Times New Roman"/>
              </a:rPr>
              <a:t>Future enhancements &amp; recommendations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02C87E-CC1A-465A-5F78-4639572B0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4B7B5A-0218-B115-FDBA-21016877872C}"/>
              </a:ext>
            </a:extLst>
          </p:cNvPr>
          <p:cNvSpPr txBox="1"/>
          <p:nvPr/>
        </p:nvSpPr>
        <p:spPr>
          <a:xfrm>
            <a:off x="763965" y="1418665"/>
            <a:ext cx="10395020" cy="33455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n-US" b="1" kern="0" dirty="0">
                <a:cs typeface="Times New Roman"/>
              </a:rPr>
              <a:t>Future Research Directions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Advance Ensemble Techniques: </a:t>
            </a:r>
            <a:r>
              <a:rPr lang="en-US" kern="0" dirty="0">
                <a:ea typeface="+mn-lt"/>
                <a:cs typeface="+mn-lt"/>
              </a:rPr>
              <a:t>Explore stacking methods and meta-learning approaches for improved performance.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Deep Learning Applications: </a:t>
            </a:r>
            <a:r>
              <a:rPr lang="en-US" kern="0" dirty="0">
                <a:ea typeface="+mn-lt"/>
                <a:cs typeface="+mn-lt"/>
              </a:rPr>
              <a:t>Investigate neural network architectures for modeling complex feature interactions.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Multi-Marketing Modeling: </a:t>
            </a:r>
            <a:r>
              <a:rPr lang="en-US" kern="0" dirty="0">
                <a:ea typeface="+mn-lt"/>
                <a:cs typeface="+mn-lt"/>
              </a:rPr>
              <a:t>Develop transfer learning approaches for different geographic markets and property types.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Real-Time Updates: </a:t>
            </a:r>
            <a:r>
              <a:rPr lang="en-US" kern="0" dirty="0">
                <a:ea typeface="+mn-lt"/>
                <a:cs typeface="+mn-lt"/>
              </a:rPr>
              <a:t>Implement streaming data integration and continuous model updates for dynamic markets.</a:t>
            </a:r>
          </a:p>
        </p:txBody>
      </p:sp>
    </p:spTree>
    <p:extLst>
      <p:ext uri="{BB962C8B-B14F-4D97-AF65-F5344CB8AC3E}">
        <p14:creationId xmlns:p14="http://schemas.microsoft.com/office/powerpoint/2010/main" val="1468536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5A43C-38B7-DB37-B64A-CC336E1D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E72A1E-E7ED-C76B-4B4C-EED21EFB4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323BA1-9F3A-61DC-D8C8-6255DA722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14C36-1301-A961-09D9-AE16936E9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923D1C-CFF6-6D6F-4C30-5E032D9EF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3494A-1D32-1555-4A68-C4599997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 dirty="0">
                <a:solidFill>
                  <a:schemeClr val="bg1"/>
                </a:solidFill>
                <a:cs typeface="Times New Roman"/>
              </a:rPr>
              <a:t>Future enhancements &amp; recommendations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D34B8D-8740-E16B-65FF-BF991984C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7A4A4DF-07CE-2A92-EAE0-EBC28031559A}"/>
              </a:ext>
            </a:extLst>
          </p:cNvPr>
          <p:cNvSpPr txBox="1"/>
          <p:nvPr/>
        </p:nvSpPr>
        <p:spPr>
          <a:xfrm>
            <a:off x="763965" y="1418665"/>
            <a:ext cx="10395020" cy="34481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n-US" b="1" kern="0" dirty="0">
                <a:cs typeface="Times New Roman"/>
              </a:rPr>
              <a:t>Enhanced Data Sources</a:t>
            </a:r>
            <a:endParaRPr lang="en-US" dirty="0"/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cs typeface="Times New Roman"/>
              </a:rPr>
              <a:t>Additional data integration: </a:t>
            </a:r>
            <a:r>
              <a:rPr lang="en-US" kern="0" dirty="0">
                <a:ea typeface="+mn-lt"/>
                <a:cs typeface="Times New Roman"/>
              </a:rPr>
              <a:t>I</a:t>
            </a:r>
            <a:r>
              <a:rPr lang="en-US" kern="0" dirty="0">
                <a:ea typeface="+mn-lt"/>
                <a:cs typeface="+mn-lt"/>
              </a:rPr>
              <a:t>ncorporate neighborhood characteristics, school district information, and economic indicators for more comprehensive modeling.</a:t>
            </a:r>
          </a:p>
          <a:p>
            <a:pPr>
              <a:lnSpc>
                <a:spcPct val="114999"/>
              </a:lnSpc>
              <a:spcAft>
                <a:spcPts val="800"/>
              </a:spcAft>
              <a:buSzPts val="1000"/>
            </a:pPr>
            <a:endParaRPr lang="en-US" kern="0" dirty="0">
              <a:ea typeface="+mn-lt"/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External factors: </a:t>
            </a:r>
            <a:r>
              <a:rPr lang="en-US" kern="0" dirty="0">
                <a:ea typeface="+mn-lt"/>
                <a:cs typeface="+mn-lt"/>
              </a:rPr>
              <a:t>Include interest rates, market sentiment, and broader economic conditions in predictions.</a:t>
            </a:r>
          </a:p>
          <a:p>
            <a:pPr>
              <a:lnSpc>
                <a:spcPct val="114999"/>
              </a:lnSpc>
              <a:spcAft>
                <a:spcPts val="800"/>
              </a:spcAft>
              <a:buSzPts val="1000"/>
            </a:pPr>
            <a:endParaRPr lang="en-US" kern="0" dirty="0">
              <a:ea typeface="+mn-lt"/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Temporal expansion: Incorporate</a:t>
            </a:r>
            <a:r>
              <a:rPr lang="en-US" kern="0" dirty="0">
                <a:ea typeface="+mn-lt"/>
                <a:cs typeface="+mn-lt"/>
              </a:rPr>
              <a:t> more recent market data and trends to improve model currency and relevance.</a:t>
            </a:r>
          </a:p>
        </p:txBody>
      </p:sp>
    </p:spTree>
    <p:extLst>
      <p:ext uri="{BB962C8B-B14F-4D97-AF65-F5344CB8AC3E}">
        <p14:creationId xmlns:p14="http://schemas.microsoft.com/office/powerpoint/2010/main" val="2350532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BB8EAC-566B-2940-7D82-396A214C8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38A2C0-1FA9-B167-2484-554E84455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D44121-315E-2323-8FE3-6FBB89B8C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3A766E-B074-A06A-1322-41B5E2D09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F4DA765-DDC8-3FB9-15D7-D0562230F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41D1D-4EF4-8A41-88BD-DCC3AECF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 dirty="0">
                <a:solidFill>
                  <a:schemeClr val="bg1"/>
                </a:solidFill>
                <a:cs typeface="Times New Roman"/>
              </a:rPr>
              <a:t>GitHub repository &amp; documentation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3206A0-B1A8-0C5A-2F42-A0DDCFC7C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F25737-18DE-1B39-1F11-D6F53DF77211}"/>
              </a:ext>
            </a:extLst>
          </p:cNvPr>
          <p:cNvSpPr txBox="1"/>
          <p:nvPr/>
        </p:nvSpPr>
        <p:spPr>
          <a:xfrm>
            <a:off x="763965" y="1535896"/>
            <a:ext cx="10395020" cy="32322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n-US" b="1" kern="0" dirty="0">
                <a:cs typeface="Times New Roman"/>
              </a:rPr>
              <a:t>Repository Structure</a:t>
            </a:r>
            <a:endParaRPr lang="en-US" dirty="0"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Data/folder: </a:t>
            </a:r>
            <a:r>
              <a:rPr lang="en-US" kern="0" dirty="0">
                <a:ea typeface="+mn-lt"/>
                <a:cs typeface="+mn-lt"/>
              </a:rPr>
              <a:t>Contains original Kaggle datasets and processed data files for reproducibility.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Scripts/folder: </a:t>
            </a:r>
            <a:r>
              <a:rPr lang="en-US" kern="0" dirty="0">
                <a:ea typeface="+mn-lt"/>
                <a:cs typeface="+mn-lt"/>
              </a:rPr>
              <a:t>R scripts for data processing, feature engineering, model training, and ensemble creation.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Plots/folder: </a:t>
            </a:r>
            <a:r>
              <a:rPr lang="en-US" kern="0" dirty="0">
                <a:ea typeface="+mn-lt"/>
                <a:cs typeface="+mn-lt"/>
              </a:rPr>
              <a:t>Generated visualizations, charts, and analysis graphics for reporting.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Output/folder: </a:t>
            </a:r>
            <a:r>
              <a:rPr lang="en-US" kern="0" dirty="0">
                <a:ea typeface="+mn-lt"/>
                <a:cs typeface="+mn-lt"/>
              </a:rPr>
              <a:t>Final submissions, results, and model predictions for Kaggle competition.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Docs/folder: </a:t>
            </a:r>
            <a:r>
              <a:rPr lang="en-US" kern="0" dirty="0">
                <a:ea typeface="+mn-lt"/>
                <a:cs typeface="+mn-lt"/>
              </a:rPr>
              <a:t>Project documentation, methodology explanations, and technical reports.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README.md file: </a:t>
            </a:r>
            <a:r>
              <a:rPr lang="en-US" kern="0" dirty="0">
                <a:ea typeface="+mn-lt"/>
                <a:cs typeface="+mn-lt"/>
              </a:rPr>
              <a:t>Complete setup and usage instructions for project reproduction.</a:t>
            </a:r>
          </a:p>
        </p:txBody>
      </p:sp>
    </p:spTree>
    <p:extLst>
      <p:ext uri="{BB962C8B-B14F-4D97-AF65-F5344CB8AC3E}">
        <p14:creationId xmlns:p14="http://schemas.microsoft.com/office/powerpoint/2010/main" val="16123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9309DD-38ED-E8D6-EAAA-F489D1C9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138C24-62BB-29E3-30C7-5190B46E0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B67469-2584-4927-7E6B-A821C768F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CDCFC-B1AF-B11E-0E77-6FA7FD210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BE7233-863E-E4FC-9659-655D0185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7C1BB-074F-0410-4F39-1490BFC5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 dirty="0">
                <a:solidFill>
                  <a:schemeClr val="bg1"/>
                </a:solidFill>
                <a:cs typeface="Times New Roman"/>
              </a:rPr>
              <a:t>GitHub repository &amp; documentation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E061E8-9D85-4DBC-8003-11BEA0E6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FE7A4F-824D-79CA-C8B9-54FA796E537C}"/>
              </a:ext>
            </a:extLst>
          </p:cNvPr>
          <p:cNvSpPr txBox="1"/>
          <p:nvPr/>
        </p:nvSpPr>
        <p:spPr>
          <a:xfrm>
            <a:off x="763965" y="1535896"/>
            <a:ext cx="10395020" cy="37667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n-US" b="1" kern="0" dirty="0">
                <a:cs typeface="Times New Roman"/>
              </a:rPr>
              <a:t>Available Resources</a:t>
            </a:r>
            <a:endParaRPr lang="en-US" dirty="0"/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Full R Implementation: </a:t>
            </a:r>
            <a:r>
              <a:rPr lang="en-US" kern="0" dirty="0">
                <a:ea typeface="+mn-lt"/>
                <a:cs typeface="+mn-lt"/>
              </a:rPr>
              <a:t>Complete code for data preprocessing, model training, and ensemble creation with comprehensive comments.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Comprehensive Documentation: </a:t>
            </a:r>
            <a:r>
              <a:rPr lang="en-US" kern="0" dirty="0">
                <a:ea typeface="+mn-lt"/>
                <a:cs typeface="+mn-lt"/>
              </a:rPr>
              <a:t>Setup instructions, methodology explanations, and usage guides for all components.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Reproducible workflow: </a:t>
            </a:r>
            <a:r>
              <a:rPr lang="en-US" kern="0" dirty="0">
                <a:ea typeface="+mn-lt"/>
                <a:cs typeface="+mn-lt"/>
              </a:rPr>
              <a:t>All steps documented, and version controlled for complete transparency and replication.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Collaboration History: </a:t>
            </a:r>
            <a:r>
              <a:rPr lang="en-US" kern="0" dirty="0">
                <a:ea typeface="+mn-lt"/>
                <a:cs typeface="+mn-lt"/>
              </a:rPr>
              <a:t>Complete development history and team contributions tracked through version control.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endParaRPr lang="en-US" kern="0" dirty="0"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727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5CC4F-BD4C-22FC-A5DC-15F08192F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FD53A2-D785-A85B-2FAB-FCD4C37C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F2249-F473-9642-6DBF-596528E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23E766-6A1E-0A75-D719-8F507E362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8F3863-69AE-98AB-CE92-6EFAA785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C12A7-40AF-BBCF-22D0-6120FC34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 dirty="0">
                <a:solidFill>
                  <a:schemeClr val="bg1"/>
                </a:solidFill>
                <a:cs typeface="Times New Roman"/>
              </a:rPr>
              <a:t>GitHub repository &amp; documentation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476671-E551-0F84-9263-B36001E2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54A2D5-5980-B2AD-A6EB-2CFECBCE3FDD}"/>
              </a:ext>
            </a:extLst>
          </p:cNvPr>
          <p:cNvSpPr txBox="1"/>
          <p:nvPr/>
        </p:nvSpPr>
        <p:spPr>
          <a:xfrm>
            <a:off x="763965" y="1535896"/>
            <a:ext cx="10395020" cy="22873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</a:pPr>
            <a:r>
              <a:rPr lang="en-US" b="1" kern="0" dirty="0">
                <a:cs typeface="Times New Roman"/>
              </a:rPr>
              <a:t>Access Information</a:t>
            </a:r>
            <a:endParaRPr lang="en-US" dirty="0"/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>
                <a:ea typeface="+mn-lt"/>
                <a:cs typeface="Times New Roman"/>
              </a:rPr>
              <a:t>GitHub Repository: </a:t>
            </a:r>
            <a:r>
              <a:rPr lang="en-US" u="sng" kern="0" dirty="0">
                <a:ea typeface="+mn-lt"/>
                <a:cs typeface="+mn-lt"/>
                <a:hlinkClick r:id="rId2"/>
              </a:rPr>
              <a:t>https://github.com/MeagOBriant/House-Prices-Regression-Final-Project.git</a:t>
            </a:r>
            <a:endParaRPr lang="en-US" kern="0">
              <a:ea typeface="+mn-lt"/>
              <a:cs typeface="+mn-lt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>
                <a:ea typeface="+mn-lt"/>
                <a:cs typeface="Times New Roman"/>
              </a:rPr>
              <a:t>Key Files: </a:t>
            </a:r>
            <a:r>
              <a:rPr lang="en-US" kern="0">
                <a:ea typeface="+mn-lt"/>
                <a:cs typeface="+mn-lt"/>
              </a:rPr>
              <a:t>improved_submission_fixed.csv (Final Kaggle submission), 02_data_setup_and_eda.R (Primary analysis script)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 dirty="0">
                <a:ea typeface="+mn-lt"/>
                <a:cs typeface="Times New Roman"/>
              </a:rPr>
              <a:t>Documentation: </a:t>
            </a:r>
            <a:r>
              <a:rPr lang="en-US" kern="0" dirty="0">
                <a:ea typeface="+mn-lt"/>
                <a:cs typeface="+mn-lt"/>
              </a:rPr>
              <a:t>Complete README with setup instructions and comprehensive methodology overview</a:t>
            </a:r>
          </a:p>
        </p:txBody>
      </p:sp>
    </p:spTree>
    <p:extLst>
      <p:ext uri="{BB962C8B-B14F-4D97-AF65-F5344CB8AC3E}">
        <p14:creationId xmlns:p14="http://schemas.microsoft.com/office/powerpoint/2010/main" val="922218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D2E6C-7310-8A3F-AE4E-1B23EDEB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1006FB-8A05-B6E2-CFB8-4620B977E59C}"/>
              </a:ext>
            </a:extLst>
          </p:cNvPr>
          <p:cNvSpPr txBox="1"/>
          <p:nvPr/>
        </p:nvSpPr>
        <p:spPr>
          <a:xfrm>
            <a:off x="898490" y="1136064"/>
            <a:ext cx="1039502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Advanced ensemble modeling reduces prediction error by 25% and achieves competitive Kaggle score of 0.14222</a:t>
            </a:r>
            <a:b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pPr>
              <a:spcAft>
                <a:spcPts val="600"/>
              </a:spcAft>
            </a:pPr>
            <a:b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 Creates Value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Custom features (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TotalSF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HouseAge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OverallScore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ranked as top 5 most important predictors</a:t>
            </a:r>
            <a:b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Ensemble Outperforms Individual Models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Combined Ridge, Lasso, Random Forest, and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models achieve superior accuracy</a:t>
            </a:r>
            <a:b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 Ready for Production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Cross-validated approach ensures robust performance on unseen data</a:t>
            </a:r>
            <a:b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Business Impact:</a:t>
            </a:r>
          </a:p>
          <a:p>
            <a:b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25% reduction in prediction error compared to baseline linear regression</a:t>
            </a:r>
            <a:b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Competitive Performance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Achieved 0.14222 RMSE on Kaggle leaderboard</a:t>
            </a:r>
            <a:b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Scalable Solution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Models can process large datasets efficiently for real-time valuation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3498D-D393-0EEB-8382-BCD56DE4363F}"/>
              </a:ext>
            </a:extLst>
          </p:cNvPr>
          <p:cNvSpPr txBox="1"/>
          <p:nvPr/>
        </p:nvSpPr>
        <p:spPr>
          <a:xfrm>
            <a:off x="399393" y="7987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4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3A603-BCA2-1407-00BF-2EFBDA2E0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493064-E14E-2856-D0C1-31BA49031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B37FE3-2927-04F5-EFF0-FCBF7DEF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961AA-6988-7B31-CE5F-9CA2D5D2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C8779E-496F-1357-D3D3-5901C830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C6D8E-FF7F-3DB9-5A7A-30A15EAC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kern="0">
                <a:solidFill>
                  <a:schemeClr val="bg1"/>
                </a:solidFill>
                <a:cs typeface="Times New Roman"/>
              </a:rPr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F76064-4658-E582-0735-0B7FC8F10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F7A44C-313C-40D8-FA4A-3101874DC410}"/>
              </a:ext>
            </a:extLst>
          </p:cNvPr>
          <p:cNvSpPr txBox="1"/>
          <p:nvPr/>
        </p:nvSpPr>
        <p:spPr>
          <a:xfrm>
            <a:off x="898490" y="1136064"/>
            <a:ext cx="10395020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kern="0">
                <a:ea typeface="+mn-lt"/>
                <a:cs typeface="+mn-lt"/>
              </a:rPr>
              <a:t>Developed a high-performing forecasting model based on advanced regression and ensemble algorithms (</a:t>
            </a:r>
            <a:r>
              <a:rPr lang="en-US" kern="0" err="1">
                <a:ea typeface="+mn-lt"/>
                <a:cs typeface="+mn-lt"/>
              </a:rPr>
              <a:t>XGBoost</a:t>
            </a:r>
            <a:r>
              <a:rPr lang="en-US" kern="0">
                <a:ea typeface="+mn-lt"/>
                <a:cs typeface="+mn-lt"/>
              </a:rPr>
              <a:t>, Random Forest, Stacking).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kern="0">
                <a:ea typeface="+mn-lt"/>
                <a:cs typeface="+mn-lt"/>
              </a:rPr>
              <a:t>Learn the end-to-end ML workflow – data cleaning, feature engineering, model selection and performance evaluation.</a:t>
            </a:r>
            <a:endParaRPr lang="en-US"/>
          </a:p>
          <a:p>
            <a:r>
              <a:rPr lang="en-US" kern="0"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  <a:p>
            <a:endParaRPr lang="en-US" kern="0">
              <a:ea typeface="+mn-lt"/>
              <a:cs typeface="+mn-lt"/>
            </a:endParaRPr>
          </a:p>
          <a:p>
            <a:r>
              <a:rPr lang="en-US" b="1" kern="0">
                <a:ea typeface="+mn-lt"/>
                <a:cs typeface="+mn-lt"/>
              </a:rPr>
              <a:t>Key Insights</a:t>
            </a:r>
            <a:r>
              <a:rPr lang="en-US" kern="0">
                <a:ea typeface="+mn-lt"/>
                <a:cs typeface="+mn-lt"/>
              </a:rPr>
              <a:t>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kern="0">
                <a:ea typeface="+mn-lt"/>
                <a:cs typeface="+mn-lt"/>
              </a:rPr>
              <a:t>System combination (</a:t>
            </a:r>
            <a:r>
              <a:rPr lang="en-US" kern="0" err="1">
                <a:ea typeface="+mn-lt"/>
                <a:cs typeface="+mn-lt"/>
              </a:rPr>
              <a:t>Ensembling</a:t>
            </a:r>
            <a:r>
              <a:rPr lang="en-US" kern="0">
                <a:ea typeface="+mn-lt"/>
                <a:cs typeface="+mn-lt"/>
              </a:rPr>
              <a:t> from different models or </a:t>
            </a:r>
            <a:r>
              <a:rPr lang="en-US" kern="0" err="1">
                <a:ea typeface="+mn-lt"/>
                <a:cs typeface="+mn-lt"/>
              </a:rPr>
              <a:t>rescorings</a:t>
            </a:r>
            <a:r>
              <a:rPr lang="en-US" kern="0">
                <a:ea typeface="+mn-lt"/>
                <a:cs typeface="+mn-lt"/>
              </a:rPr>
              <a:t>) performed better than individual models.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kern="0">
                <a:ea typeface="+mn-lt"/>
                <a:cs typeface="+mn-lt"/>
              </a:rPr>
              <a:t>Backward selection &amp; regularization (Lasso/Ridge) mitigated overfit.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kern="0">
                <a:ea typeface="+mn-lt"/>
                <a:cs typeface="+mn-lt"/>
              </a:rPr>
              <a:t> Real world effect: Improves &lt;business goal&gt;.</a:t>
            </a:r>
            <a:endParaRPr lang="en-US">
              <a:ea typeface="+mn-lt"/>
              <a:cs typeface="+mn-lt"/>
            </a:endParaRPr>
          </a:p>
          <a:p>
            <a:endParaRPr lang="en-US" kern="0">
              <a:ea typeface="+mn-lt"/>
              <a:cs typeface="+mn-lt"/>
            </a:endParaRPr>
          </a:p>
          <a:p>
            <a:r>
              <a:rPr lang="en-US" kern="0">
                <a:ea typeface="+mn-lt"/>
                <a:cs typeface="+mn-lt"/>
              </a:rPr>
              <a:t>Follow Up: Experiment with deep learning techniques, deploy using API, or grow dataset.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72D93-E581-28E0-EAC7-08F450F5C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A8F524-C883-4426-1AC9-58FDB0987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F94C28-CBEC-0215-132B-1B1832736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CEA785-FD4A-3814-300A-91FB71502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234369-029F-747C-9DE4-042AAFA54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3AE2A-2FD3-AC77-C67E-FD93875E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66344-050C-134C-838E-33D635CB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A9261E-F2BC-D8CD-40CB-DA4B13EC1D54}"/>
              </a:ext>
            </a:extLst>
          </p:cNvPr>
          <p:cNvSpPr txBox="1"/>
          <p:nvPr/>
        </p:nvSpPr>
        <p:spPr>
          <a:xfrm>
            <a:off x="898490" y="1136064"/>
            <a:ext cx="10395020" cy="397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endParaRPr lang="en-US" sz="1800" b="1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Real estate valuation requires accurate price prediction models for investment decisions and market analysis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Traditional approaches often lack sophistication needed for complex housing markets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Opportunity to leverage advanced machine learning techniques for competitive advantage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Goals of House Price Prediction Project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Develop ensemble predictive model to accurately estimate house sale prices based on property characteristics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Achieve competitive performance on Kaggle leaderboard with RMSE below 0.15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Create scalable solution that can process large datasets efficiently in production environment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48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1C3C8-DAB2-6875-6BA3-934E61DA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E7F15-D717-F7D5-9166-4F57E602F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34D78-0A9E-098B-36BA-1343856B2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6DBC2-D451-9A24-7CA6-16194A08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21D6B2-92E6-D673-2648-A9920964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4C601-E0CB-EAF9-664F-F6A5294E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F9DFCC-A81D-35C0-ABE9-4776B1DC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E78ABBB-EE1E-E8AB-047D-38753BF813B0}"/>
              </a:ext>
            </a:extLst>
          </p:cNvPr>
          <p:cNvSpPr txBox="1"/>
          <p:nvPr/>
        </p:nvSpPr>
        <p:spPr>
          <a:xfrm>
            <a:off x="898490" y="1136064"/>
            <a:ext cx="10395020" cy="471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Methodology Overview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Exploration &amp; Cleaning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Comprehensive analysis of 1460 training records with 81 features, handling missing values and outliers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Created meaningful variables including total square footage, house age, and quality interactions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Implemented multiple algorithms (Ridge, Lasso, Random Forest,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with rigorous cross-validation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Ensemble Creation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Combined model predictions using weighted averaging to maximize performance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Technical Implementation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R with caret,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packages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Validation Strategy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10-fold cross-validation to ensure robust performance estimates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GitHub Integration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Full version control and collaborative development workflow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64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9D478A-8629-8443-5A4D-3EB48073C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C1D405-AFBB-D787-F4F8-D1ED14E07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A97CF0-FFB2-710D-6F0C-D55700B9F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1261B-22C4-BC58-6EA1-C18791667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A5E95E-79B5-6353-66F7-B7EDE015B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58324-7F46-2C49-C594-CBFF81FA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3D51F0-C1EF-479C-BEAE-3F9C5AE02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1CBD1E-1558-EA4A-1D28-2CD06CCBE43B}"/>
              </a:ext>
            </a:extLst>
          </p:cNvPr>
          <p:cNvSpPr txBox="1"/>
          <p:nvPr/>
        </p:nvSpPr>
        <p:spPr>
          <a:xfrm>
            <a:off x="833176" y="842151"/>
            <a:ext cx="1059682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Ensemble Approach Overview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Predict house sale prices by combining multiple machine learning algorithms to minimize prediction error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L2 regularization for handling multicollinearity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Lasso Regression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L1 regularization for automatic feature selection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Tree-based ensemble for capturing non-linear relationships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Gradient boosting for maximum predictive accuracy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Scope &amp; Processing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1460 houses with comprehensive feature preprocessing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Created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TotalSF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HouseAge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OverallScore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TotalBath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10-fold CV ensuring reliable performance estimation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Final Ensemble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Weighted average of all four models' predictions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Best individual model (</a:t>
            </a:r>
            <a:r>
              <a:rPr lang="en-US" sz="1800" kern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achieved CV RMSE of ~0.106, with ensemble expected to perform even better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86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349A3F-73DB-C4AD-BB8E-6EE09E84E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A8934-AD86-ECD4-09ED-88B4217EC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224A129-A54B-65A1-6789-581D07A47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07CE35-B534-D6AA-CA81-A8B43DEDC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10E54F-1E8B-C4F5-C94B-E0985ADA6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B3041-1527-DD44-E35E-BAD212E8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KEY FINDINGS- FEATURE IMPORTANCE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C093F-282A-BE17-D125-7648A082A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DF1B2E-616E-51A3-DB47-485F31930779}"/>
              </a:ext>
            </a:extLst>
          </p:cNvPr>
          <p:cNvSpPr txBox="1"/>
          <p:nvPr/>
        </p:nvSpPr>
        <p:spPr>
          <a:xfrm>
            <a:off x="898490" y="1136064"/>
            <a:ext cx="10395020" cy="3971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endParaRPr lang="en-US" sz="1800" b="1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Real estate valuation requires accurate price prediction models for investment decisions and market analysis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Traditional approaches often lack sophistication needed for complex housing markets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Opportunity to leverage advanced machine learning techniques for competitive advantage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Goals of House Price Prediction Project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Develop ensemble predictive model to accurately estimate house sale prices based on property characteristics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Achieve competitive performance on Kaggle leaderboard with RMSE below 0.15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Create scalable solution that can process large datasets efficiently in production environment</a:t>
            </a:r>
            <a:endParaRPr lang="en-US" sz="18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73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AA842-17C1-23DF-3010-44F7D7C02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110CF-A61A-40AC-1CFB-5BD83284A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EADD05-3A20-1E57-A6A8-353DCA68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78F6FD-D9D7-CBFB-1F23-7984062F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E4047AA-8719-0257-0610-C6F4346AB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C7E99-74A7-869C-3E9D-C9D9305C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4999"/>
              </a:lnSpc>
              <a:spcAft>
                <a:spcPts val="800"/>
              </a:spcAft>
            </a:pPr>
            <a:r>
              <a:rPr lang="en-US" kern="0">
                <a:solidFill>
                  <a:schemeClr val="bg1"/>
                </a:solidFill>
                <a:cs typeface="Times New Roman"/>
              </a:rPr>
              <a:t>Key findings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B2D0A2-3938-6E4B-3A7A-75781E37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B8511C-BD2E-8D80-D15E-3AC8852E4B89}"/>
              </a:ext>
            </a:extLst>
          </p:cNvPr>
          <p:cNvSpPr txBox="1"/>
          <p:nvPr/>
        </p:nvSpPr>
        <p:spPr>
          <a:xfrm>
            <a:off x="898490" y="1136064"/>
            <a:ext cx="10541558" cy="49402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ea typeface="Aptos" panose="020B0004020202020204" pitchFamily="34" charset="0"/>
                <a:cs typeface="Times New Roman"/>
              </a:rPr>
              <a:t>Top 10 Most Important Predictors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TotalSF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(24.84%)- Engineered feature combing all </a:t>
            </a:r>
            <a:r>
              <a:rPr lang="en-US" kern="0" err="1">
                <a:ea typeface="Aptos" panose="020B0004020202020204" pitchFamily="34" charset="0"/>
                <a:cs typeface="Times New Roman"/>
              </a:rPr>
              <a:t>sqaure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footage measures, most predictive single variable.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AutoNum type="arabicPeriod"/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OverallQual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(17.90%)- Original feature measuring overall material and finish quality of the house.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AutoNum type="arabicPeriod"/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GrLivArea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(15.52%)- Original feature representing above ground living area square footage.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AutoNum type="arabicPeriod"/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HouseAge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(11.95%)- Engineered featured calculating the age from built to year sold 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AutoNum type="arabicPeriod"/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OverallScore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(10.05%)- Interaction between overall quality and condition.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AutoNum type="arabicPeriod"/>
            </a:pPr>
            <a:r>
              <a:rPr lang="en-US" kern="0">
                <a:ea typeface="Aptos" panose="020B0004020202020204" pitchFamily="34" charset="0"/>
                <a:cs typeface="Times New Roman"/>
              </a:rPr>
              <a:t>1stFlrSF (8.73%)- Original feature measuring first floor footage.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AutoNum type="arabicPeriod"/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TotalBsmtSF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(7.91%)- Original feature measuring the total basement square footage.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AutoNum type="arabicPeriod"/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GarageCars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(6.24%)- Original feature measuring garage capacity in number of cars.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AutoNum type="arabicPeriod"/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GarageArea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(5.67%)-Feature measuring garage area in square feet.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AutoNum type="arabicPeriod"/>
            </a:pPr>
            <a:r>
              <a:rPr lang="en-US" kern="0" err="1">
                <a:ea typeface="Aptos" panose="020B0004020202020204" pitchFamily="34" charset="0"/>
                <a:cs typeface="Times New Roman"/>
              </a:rPr>
              <a:t>YearBuilt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 (4.99%)- Feature measuring the year the house was built.</a:t>
            </a:r>
          </a:p>
        </p:txBody>
      </p:sp>
    </p:spTree>
    <p:extLst>
      <p:ext uri="{BB962C8B-B14F-4D97-AF65-F5344CB8AC3E}">
        <p14:creationId xmlns:p14="http://schemas.microsoft.com/office/powerpoint/2010/main" val="38675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DF4CC-A4B8-A2C6-B238-525CB588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C6DF0F-2563-1C52-3023-C567ED5D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54E5B2-AB8D-2692-B6AA-A1BB86F26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9B2CA7-F729-4F22-0A29-2BD630A35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E06095F-E4EE-D213-E462-DE7942AD6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F6C1F-90AE-5EB0-5445-CBEB86BA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kern="0">
                <a:solidFill>
                  <a:schemeClr val="bg1"/>
                </a:solidFill>
                <a:cs typeface="Times New Roman"/>
              </a:rPr>
              <a:t>Key insights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01897A-5980-BBA3-AECF-E3388ADD3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809B91-4113-727F-3493-121CDEC1D968}"/>
              </a:ext>
            </a:extLst>
          </p:cNvPr>
          <p:cNvSpPr txBox="1"/>
          <p:nvPr/>
        </p:nvSpPr>
        <p:spPr>
          <a:xfrm>
            <a:off x="898490" y="1716356"/>
            <a:ext cx="10395020" cy="29238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b="1" kern="0">
              <a:effectLst/>
              <a:ea typeface="Times New Roman" panose="02020603050405020304" pitchFamily="18" charset="0"/>
              <a:cs typeface="Times New Roman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b="1" kern="0">
                <a:ea typeface="Times New Roman" panose="02020603050405020304" pitchFamily="18" charset="0"/>
                <a:cs typeface="Times New Roman"/>
              </a:rPr>
              <a:t>Feature engineering success</a:t>
            </a:r>
            <a:r>
              <a:rPr lang="en-US" kern="0"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US" kern="0">
                <a:ea typeface="+mn-lt"/>
                <a:cs typeface="+mn-lt"/>
              </a:rPr>
              <a:t>4 of the top 5 features that matter most are custom-built variables, which should let you know that getting creative with your inputs is the key to successful feature engineering..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b="1" kern="0">
                <a:ea typeface="Times New Roman" panose="02020603050405020304" pitchFamily="18" charset="0"/>
                <a:cs typeface="Times New Roman"/>
              </a:rPr>
              <a:t>Size matters most</a:t>
            </a:r>
            <a:r>
              <a:rPr lang="en-US" kern="0"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US" kern="0">
                <a:ea typeface="+mn-lt"/>
                <a:cs typeface="Times New Roman"/>
              </a:rPr>
              <a:t>Differences of square footage in alternative structures dominate prices predictions, validating real estate knowledge.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b="1" kern="0">
                <a:ea typeface="Times New Roman" panose="02020603050405020304" pitchFamily="18" charset="0"/>
                <a:cs typeface="Times New Roman"/>
              </a:rPr>
              <a:t>Quality indicators</a:t>
            </a:r>
            <a:r>
              <a:rPr lang="en-US" kern="0">
                <a:ea typeface="Times New Roman" panose="02020603050405020304" pitchFamily="18" charset="0"/>
                <a:cs typeface="Times New Roman"/>
              </a:rPr>
              <a:t>: </a:t>
            </a:r>
            <a:r>
              <a:rPr lang="en-US" kern="0">
                <a:ea typeface="+mn-lt"/>
                <a:cs typeface="+mn-lt"/>
              </a:rPr>
              <a:t>General quality and condition ratings are important, so it is a good thing that subjective evaluation is taken into account when valuing.</a:t>
            </a:r>
          </a:p>
        </p:txBody>
      </p:sp>
    </p:spTree>
    <p:extLst>
      <p:ext uri="{BB962C8B-B14F-4D97-AF65-F5344CB8AC3E}">
        <p14:creationId xmlns:p14="http://schemas.microsoft.com/office/powerpoint/2010/main" val="4039870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5DCE53-4FB6-20B3-6BDB-E59032721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16FBFF-E709-7D42-B8EA-21AC8639F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B3B92A-A4B9-DA2E-D0E2-CF410292B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/>
              <a:buChar char="•"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71016-16C6-1277-E1BA-E8104E070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DA7F1C6-EF7B-FEC5-DBE2-DC98CE28C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38B8B-78EA-B755-AD93-135E3792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44" y="77859"/>
            <a:ext cx="10668000" cy="6841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kern="0">
                <a:solidFill>
                  <a:schemeClr val="bg1"/>
                </a:solidFill>
                <a:cs typeface="Times New Roman"/>
              </a:rPr>
              <a:t>Model validation &amp; visualization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33200-BC71-9E1A-EA48-D3B045A01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03FDB0-454E-572F-C4B4-8BAD5BDF0291}"/>
              </a:ext>
            </a:extLst>
          </p:cNvPr>
          <p:cNvSpPr txBox="1"/>
          <p:nvPr/>
        </p:nvSpPr>
        <p:spPr>
          <a:xfrm>
            <a:off x="898490" y="1147787"/>
            <a:ext cx="10395020" cy="30270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ea typeface="Aptos" panose="020B0004020202020204" pitchFamily="34" charset="0"/>
                <a:cs typeface="Times New Roman"/>
              </a:rPr>
              <a:t>Validation Results:</a:t>
            </a:r>
            <a:endParaRPr lang="en-US" sz="1800" b="1" kern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>
                <a:ea typeface="Aptos" panose="020B0004020202020204" pitchFamily="34" charset="0"/>
                <a:cs typeface="Times New Roman"/>
              </a:rPr>
              <a:t>Residual Analysis:</a:t>
            </a:r>
            <a:r>
              <a:rPr lang="en-US" kern="0">
                <a:ea typeface="+mn-lt"/>
                <a:cs typeface="Times New Roman"/>
              </a:rPr>
              <a:t> </a:t>
            </a:r>
            <a:r>
              <a:rPr lang="en-US" kern="0">
                <a:ea typeface="+mn-lt"/>
                <a:cs typeface="+mn-lt"/>
              </a:rPr>
              <a:t>Residuals from the model are approximately normally distributed with no observable systemic trends, suggesting an acceptable model fit.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>
                <a:ea typeface="Aptos" panose="020B0004020202020204" pitchFamily="34" charset="0"/>
                <a:cs typeface="Times New Roman"/>
              </a:rPr>
              <a:t>Prediction Intervals: </a:t>
            </a:r>
            <a:r>
              <a:rPr lang="en-US" kern="0">
                <a:ea typeface="+mn-lt"/>
                <a:cs typeface="+mn-lt"/>
              </a:rPr>
              <a:t>Bootstrap samples for confidence intervals in business-risk calculations.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>
                <a:ea typeface="Aptos" panose="020B0004020202020204" pitchFamily="34" charset="0"/>
                <a:cs typeface="Times New Roman"/>
              </a:rPr>
              <a:t>Temporal Validation: </a:t>
            </a:r>
            <a:r>
              <a:rPr lang="en-US" kern="0">
                <a:ea typeface="+mn-lt"/>
                <a:cs typeface="+mn-lt"/>
              </a:rPr>
              <a:t>Model stability has been proved in different time periods indicating serious robustness.</a:t>
            </a:r>
            <a:r>
              <a:rPr lang="en-US" kern="0">
                <a:ea typeface="Aptos" panose="020B0004020202020204" pitchFamily="34" charset="0"/>
                <a:cs typeface="Times New Roman"/>
              </a:rPr>
              <a:t> </a:t>
            </a:r>
            <a:endParaRPr lang="en-US" kern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>
                <a:ea typeface="Aptos" panose="020B0004020202020204" pitchFamily="34" charset="0"/>
                <a:cs typeface="Times New Roman"/>
              </a:rPr>
              <a:t>Cross validation: </a:t>
            </a:r>
            <a:r>
              <a:rPr lang="en-US" kern="0">
                <a:ea typeface="+mn-lt"/>
                <a:cs typeface="+mn-lt"/>
              </a:rPr>
              <a:t>Strong 10-fold cross-validation provides accurate estimates of performance for production deployment.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956EE-800C-2DD2-4FD8-1F1490B379D8}"/>
              </a:ext>
            </a:extLst>
          </p:cNvPr>
          <p:cNvSpPr txBox="1"/>
          <p:nvPr/>
        </p:nvSpPr>
        <p:spPr>
          <a:xfrm>
            <a:off x="898489" y="4295433"/>
            <a:ext cx="10395020" cy="19688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>
                <a:ea typeface="Aptos" panose="020B0004020202020204" pitchFamily="34" charset="0"/>
                <a:cs typeface="Times New Roman"/>
              </a:rPr>
              <a:t>Key Visualizations: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>
                <a:cs typeface="Times New Roman"/>
              </a:rPr>
              <a:t>Actual vs Predicted Prices: </a:t>
            </a:r>
            <a:r>
              <a:rPr lang="en-US" kern="0">
                <a:ea typeface="+mn-lt"/>
                <a:cs typeface="+mn-lt"/>
              </a:rPr>
              <a:t>Good correlation depicts the reliably predictive model for the price.</a:t>
            </a:r>
          </a:p>
          <a:p>
            <a:pPr marL="342900" indent="-342900">
              <a:lnSpc>
                <a:spcPct val="114999"/>
              </a:lnSpc>
              <a:spcAft>
                <a:spcPts val="800"/>
              </a:spcAft>
              <a:buSzPts val="1000"/>
              <a:buFont typeface="Symbol" pitchFamily="2" charset="2"/>
              <a:buChar char=""/>
            </a:pPr>
            <a:r>
              <a:rPr lang="en-US" kern="0">
                <a:cs typeface="Times New Roman"/>
              </a:rPr>
              <a:t>Feature Engineering Impact: </a:t>
            </a:r>
            <a:r>
              <a:rPr lang="en-US" kern="0">
                <a:ea typeface="+mn-lt"/>
                <a:cs typeface="+mn-lt"/>
              </a:rPr>
              <a:t>The improvements in the model performance are quantified via analysis.</a:t>
            </a:r>
          </a:p>
          <a:p>
            <a:pPr>
              <a:lnSpc>
                <a:spcPct val="114999"/>
              </a:lnSpc>
              <a:spcAft>
                <a:spcPts val="800"/>
              </a:spcAft>
              <a:buSzPts val="1000"/>
            </a:pPr>
            <a:endParaRPr lang="en-US" ker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251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PortalVTI</vt:lpstr>
      <vt:lpstr>Predicting House Prices Using Advanced Regression Techniques  DATA522 - Solving Big Data Problems - Spring 2025 </vt:lpstr>
      <vt:lpstr>Executive Summary</vt:lpstr>
      <vt:lpstr>PROJECT GOALS</vt:lpstr>
      <vt:lpstr>APPROACH</vt:lpstr>
      <vt:lpstr>MODEL DESCRIPTION</vt:lpstr>
      <vt:lpstr>KEY FINDINGS- FEATURE IMPORTANCE</vt:lpstr>
      <vt:lpstr>Key findings</vt:lpstr>
      <vt:lpstr>Key insights</vt:lpstr>
      <vt:lpstr>Model validation &amp; visualization</vt:lpstr>
      <vt:lpstr>Technical implementation</vt:lpstr>
      <vt:lpstr>Architecture &amp; Deployment</vt:lpstr>
      <vt:lpstr>Business Applications &amp;value</vt:lpstr>
      <vt:lpstr>Business Applications &amp;value</vt:lpstr>
      <vt:lpstr>Future enhancements &amp; recommendations</vt:lpstr>
      <vt:lpstr>Future enhancements &amp; recommendations</vt:lpstr>
      <vt:lpstr>Future enhancements &amp; recommendations</vt:lpstr>
      <vt:lpstr>GitHub repository &amp; documentation</vt:lpstr>
      <vt:lpstr>GitHub repository &amp; documentation</vt:lpstr>
      <vt:lpstr>GitHub repository &amp; documentation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283</cp:revision>
  <dcterms:created xsi:type="dcterms:W3CDTF">2025-06-20T13:39:50Z</dcterms:created>
  <dcterms:modified xsi:type="dcterms:W3CDTF">2025-06-21T07:31:00Z</dcterms:modified>
</cp:coreProperties>
</file>