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2" r:id="rId5"/>
    <p:sldId id="263" r:id="rId6"/>
    <p:sldId id="275" r:id="rId7"/>
    <p:sldId id="276" r:id="rId8"/>
    <p:sldId id="274"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5B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D3D1-827E-1B91-C88A-3AC00BF4B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3CAC4-6F7C-9BE5-FC1B-B4B1482B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F351D-C3DC-68B8-FC54-9A40858787ED}"/>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49B7B954-FA21-8621-CFC9-481973934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0E32-3B6A-C89A-828E-68AC84B28558}"/>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334013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EFC0-F023-F880-2474-C61F9B5412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D82BA9-98B4-1EDF-DEA9-90E66B97F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3B003-27AC-D475-4A67-F6697E5372FD}"/>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3A7E840A-FD8F-4288-1ABF-FDD789A12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7901-FA6B-56C8-53DD-2DD2B261A4AF}"/>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285387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72169-BE33-2B49-6F20-645BA3F34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C9CEE-49BA-9C0B-8207-BAC11B819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B5318-019A-DF66-80CF-4D4B2D82A60B}"/>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4C5AE07D-74E4-228E-5456-B79DB2D46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3A0C2-251E-020B-351E-C8EA225A51FE}"/>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4792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0344-FC56-5FE1-2337-907A85132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FC8EE-95B6-A876-F810-E76F82B8A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D3E4F-21BE-A295-D98A-41E396020F65}"/>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B081A28D-7D70-AD6A-F456-99979A531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E2DE-5740-4055-E503-90B92CBAB46C}"/>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323854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356E-0CAB-FB16-A833-A255CF1C7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D95529-3A29-ACDC-4403-82B3D2812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5848EC-342A-A9FD-736B-9594B3C74423}"/>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2321A708-A138-FB6F-BC10-0CDBBCE1A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8D240-3DB3-2AC6-083E-3392382E0245}"/>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207053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16D0-C86D-23F6-4821-AD4972920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0B28F-195E-59A0-E214-7BCF8E32C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2D0A5-6000-5D0F-1271-9F96CAC96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1A55DB-630F-C080-57A8-0D233AE55921}"/>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6" name="Footer Placeholder 5">
            <a:extLst>
              <a:ext uri="{FF2B5EF4-FFF2-40B4-BE49-F238E27FC236}">
                <a16:creationId xmlns:a16="http://schemas.microsoft.com/office/drawing/2014/main" id="{CA5B82F6-0F8A-02F7-FCB4-39DE9C180C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95E75-B48D-000D-A3DD-1544F433B39B}"/>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315770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2446-1416-00BE-9FB7-6B59E5D6D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4ED50-6A4C-F091-1458-AD974C4FF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31F3E-1516-C592-E13E-AE70D8693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034440-3C00-71FF-0A75-C8CDEC424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C3742-439F-6803-375F-35B606401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A2E45-BB7A-33F0-8194-1B1F1788ECEE}"/>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8" name="Footer Placeholder 7">
            <a:extLst>
              <a:ext uri="{FF2B5EF4-FFF2-40B4-BE49-F238E27FC236}">
                <a16:creationId xmlns:a16="http://schemas.microsoft.com/office/drawing/2014/main" id="{366CB5E2-9714-1286-578F-144DB5ADB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BA7A0-8CCB-977F-37C3-27B8410DBB03}"/>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374110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9C31-D701-063D-3772-9D625453D0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8B754A-4AFD-54E5-7BD1-959CACE0BBA9}"/>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4" name="Footer Placeholder 3">
            <a:extLst>
              <a:ext uri="{FF2B5EF4-FFF2-40B4-BE49-F238E27FC236}">
                <a16:creationId xmlns:a16="http://schemas.microsoft.com/office/drawing/2014/main" id="{CDBA3219-E661-1A4D-A1B7-A8D8DFEA2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010D7-5BE2-4A27-2269-CB10932058B9}"/>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573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0266C-4AA5-32F9-81D5-F11D1C0A8A48}"/>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3" name="Footer Placeholder 2">
            <a:extLst>
              <a:ext uri="{FF2B5EF4-FFF2-40B4-BE49-F238E27FC236}">
                <a16:creationId xmlns:a16="http://schemas.microsoft.com/office/drawing/2014/main" id="{15BDE3BA-F38F-32F8-0182-C65F862A8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1F1F7C-6CA7-97D3-64D0-2DEE37385119}"/>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126846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2A62-C581-BD1E-B90E-89F99A487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A11CCA-7E22-563F-AE22-6AEC3BC46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9B2DE4-2086-AFB2-93A9-68A5FB74D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FF05A-CE82-3A74-1E68-B8D944C4C255}"/>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6" name="Footer Placeholder 5">
            <a:extLst>
              <a:ext uri="{FF2B5EF4-FFF2-40B4-BE49-F238E27FC236}">
                <a16:creationId xmlns:a16="http://schemas.microsoft.com/office/drawing/2014/main" id="{8D90E73C-87BC-8DD6-EA29-6771D14E2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A1D0E-CC96-1467-9455-BC722D386F12}"/>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195756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0EE9-9556-EC57-3CE6-79EB7AEA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995C5C-9944-7590-1475-9D6E16066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F8346-41C9-17C1-A847-B5233EBD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9E2DC-A921-9874-20E0-233193C542B8}"/>
              </a:ext>
            </a:extLst>
          </p:cNvPr>
          <p:cNvSpPr>
            <a:spLocks noGrp="1"/>
          </p:cNvSpPr>
          <p:nvPr>
            <p:ph type="dt" sz="half" idx="10"/>
          </p:nvPr>
        </p:nvSpPr>
        <p:spPr/>
        <p:txBody>
          <a:bodyPr/>
          <a:lstStyle/>
          <a:p>
            <a:fld id="{DB4E56B6-564A-405C-BD3E-6BC8FB106A12}" type="datetimeFigureOut">
              <a:rPr lang="en-US" smtClean="0"/>
              <a:t>5/22/2024</a:t>
            </a:fld>
            <a:endParaRPr lang="en-US"/>
          </a:p>
        </p:txBody>
      </p:sp>
      <p:sp>
        <p:nvSpPr>
          <p:cNvPr id="6" name="Footer Placeholder 5">
            <a:extLst>
              <a:ext uri="{FF2B5EF4-FFF2-40B4-BE49-F238E27FC236}">
                <a16:creationId xmlns:a16="http://schemas.microsoft.com/office/drawing/2014/main" id="{0FEC005B-9F3E-6FEC-321D-24BC75D7C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A6A77-E3F9-B53E-8E4D-01F2517A4633}"/>
              </a:ext>
            </a:extLst>
          </p:cNvPr>
          <p:cNvSpPr>
            <a:spLocks noGrp="1"/>
          </p:cNvSpPr>
          <p:nvPr>
            <p:ph type="sldNum" sz="quarter" idx="12"/>
          </p:nvPr>
        </p:nvSpPr>
        <p:spPr/>
        <p:txBody>
          <a:bodyPr/>
          <a:lstStyle/>
          <a:p>
            <a:fld id="{C0E56BC3-BC42-49E9-AE33-0342DAB1DAFF}" type="slidenum">
              <a:rPr lang="en-US" smtClean="0"/>
              <a:t>‹#›</a:t>
            </a:fld>
            <a:endParaRPr lang="en-US"/>
          </a:p>
        </p:txBody>
      </p:sp>
    </p:spTree>
    <p:extLst>
      <p:ext uri="{BB962C8B-B14F-4D97-AF65-F5344CB8AC3E}">
        <p14:creationId xmlns:p14="http://schemas.microsoft.com/office/powerpoint/2010/main" val="154991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Blur radius="2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B0C-0D60-2815-FE56-72A850B31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BD40D-83E7-513E-CACA-F8343A946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B61C-60C5-444B-D4DA-AF951C7F4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56B6-564A-405C-BD3E-6BC8FB106A12}" type="datetimeFigureOut">
              <a:rPr lang="en-US" smtClean="0"/>
              <a:t>5/22/2024</a:t>
            </a:fld>
            <a:endParaRPr lang="en-US"/>
          </a:p>
        </p:txBody>
      </p:sp>
      <p:sp>
        <p:nvSpPr>
          <p:cNvPr id="5" name="Footer Placeholder 4">
            <a:extLst>
              <a:ext uri="{FF2B5EF4-FFF2-40B4-BE49-F238E27FC236}">
                <a16:creationId xmlns:a16="http://schemas.microsoft.com/office/drawing/2014/main" id="{2E8B3F1A-4E5F-3BF0-21AE-AD231CC9C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955B78-5578-29D8-3853-149D227F4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6BC3-BC42-49E9-AE33-0342DAB1DAFF}" type="slidenum">
              <a:rPr lang="en-US" smtClean="0"/>
              <a:t>‹#›</a:t>
            </a:fld>
            <a:endParaRPr lang="en-US"/>
          </a:p>
        </p:txBody>
      </p:sp>
    </p:spTree>
    <p:extLst>
      <p:ext uri="{BB962C8B-B14F-4D97-AF65-F5344CB8AC3E}">
        <p14:creationId xmlns:p14="http://schemas.microsoft.com/office/powerpoint/2010/main" val="4976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5B5D"/>
        </a:solidFill>
        <a:effectLst/>
      </p:bgPr>
    </p:bg>
    <p:spTree>
      <p:nvGrpSpPr>
        <p:cNvPr id="1" name=""/>
        <p:cNvGrpSpPr/>
        <p:nvPr/>
      </p:nvGrpSpPr>
      <p:grpSpPr>
        <a:xfrm>
          <a:off x="0" y="0"/>
          <a:ext cx="0" cy="0"/>
          <a:chOff x="0" y="0"/>
          <a:chExt cx="0" cy="0"/>
        </a:xfrm>
      </p:grpSpPr>
      <p:pic>
        <p:nvPicPr>
          <p:cNvPr id="5" name="Picture 4" descr="A cartoon of a child holding a sword&#10;&#10;Description automatically generated">
            <a:extLst>
              <a:ext uri="{FF2B5EF4-FFF2-40B4-BE49-F238E27FC236}">
                <a16:creationId xmlns:a16="http://schemas.microsoft.com/office/drawing/2014/main" id="{322D98F4-A838-EC3D-066F-AEA8A3681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Subtitle 2">
            <a:extLst>
              <a:ext uri="{FF2B5EF4-FFF2-40B4-BE49-F238E27FC236}">
                <a16:creationId xmlns:a16="http://schemas.microsoft.com/office/drawing/2014/main" id="{95E3E352-B692-6D10-5680-474DA9960B44}"/>
              </a:ext>
            </a:extLst>
          </p:cNvPr>
          <p:cNvSpPr>
            <a:spLocks noGrp="1"/>
          </p:cNvSpPr>
          <p:nvPr>
            <p:ph type="subTitle" idx="1"/>
          </p:nvPr>
        </p:nvSpPr>
        <p:spPr>
          <a:xfrm>
            <a:off x="0" y="6404337"/>
            <a:ext cx="12192000" cy="453663"/>
          </a:xfrm>
        </p:spPr>
        <p:txBody>
          <a:bodyPr>
            <a:normAutofit/>
          </a:bodyPr>
          <a:lstStyle/>
          <a:p>
            <a:r>
              <a:rPr lang="en-US" sz="2000" dirty="0">
                <a:latin typeface="VCR OSD Mono" panose="02000609000000000000" pitchFamily="49" charset="0"/>
              </a:rPr>
              <a:t> Videogame by Adilet Sooronbaev, Artyjom Csarkovszkij and Mean </a:t>
            </a:r>
            <a:r>
              <a:rPr lang="en-US" sz="2000" dirty="0" err="1">
                <a:latin typeface="VCR OSD Mono" panose="02000609000000000000" pitchFamily="49" charset="0"/>
              </a:rPr>
              <a:t>Diamand</a:t>
            </a:r>
            <a:endParaRPr lang="en-US" sz="2000" dirty="0">
              <a:latin typeface="VCR OSD Mono" panose="02000609000000000000" pitchFamily="49" charset="0"/>
            </a:endParaRPr>
          </a:p>
        </p:txBody>
      </p:sp>
    </p:spTree>
    <p:extLst>
      <p:ext uri="{BB962C8B-B14F-4D97-AF65-F5344CB8AC3E}">
        <p14:creationId xmlns:p14="http://schemas.microsoft.com/office/powerpoint/2010/main" val="229492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Video demo of a combat</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Here we could present a video demo of how player attacks and shields from enemies.</a:t>
            </a:r>
          </a:p>
        </p:txBody>
      </p:sp>
    </p:spTree>
    <p:extLst>
      <p:ext uri="{BB962C8B-B14F-4D97-AF65-F5344CB8AC3E}">
        <p14:creationId xmlns:p14="http://schemas.microsoft.com/office/powerpoint/2010/main" val="400972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Levels</a:t>
            </a:r>
            <a:r>
              <a:rPr lang="ru-RU" sz="5400" dirty="0">
                <a:solidFill>
                  <a:schemeClr val="accent4"/>
                </a:solidFill>
                <a:latin typeface="VCR OSD Mono" panose="02000609000000000000" pitchFamily="49" charset="0"/>
              </a:rPr>
              <a:t> </a:t>
            </a:r>
            <a:r>
              <a:rPr lang="en-US" sz="5400" dirty="0">
                <a:solidFill>
                  <a:schemeClr val="accent4"/>
                </a:solidFill>
                <a:latin typeface="VCR OSD Mono" panose="02000609000000000000" pitchFamily="49" charset="0"/>
              </a:rPr>
              <a:t>and cutscenes</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lnSpcReduction="10000"/>
          </a:bodyPr>
          <a:lstStyle/>
          <a:p>
            <a:r>
              <a:rPr lang="en-US" dirty="0">
                <a:solidFill>
                  <a:schemeClr val="bg1"/>
                </a:solidFill>
                <a:latin typeface="VCR OSD Mono" panose="02000609000000000000" pitchFamily="49" charset="0"/>
              </a:rPr>
              <a:t>The game has 3 levels.</a:t>
            </a:r>
          </a:p>
          <a:p>
            <a:r>
              <a:rPr lang="en-US" dirty="0">
                <a:solidFill>
                  <a:schemeClr val="bg1"/>
                </a:solidFill>
                <a:latin typeface="VCR OSD Mono" panose="02000609000000000000" pitchFamily="49" charset="0"/>
              </a:rPr>
              <a:t>Each level presents different environment.</a:t>
            </a:r>
          </a:p>
          <a:p>
            <a:r>
              <a:rPr lang="en-US" dirty="0">
                <a:solidFill>
                  <a:schemeClr val="bg1"/>
                </a:solidFill>
                <a:latin typeface="VCR OSD Mono" panose="02000609000000000000" pitchFamily="49" charset="0"/>
              </a:rPr>
              <a:t>Each player contains various monsters.</a:t>
            </a:r>
          </a:p>
          <a:p>
            <a:r>
              <a:rPr lang="en-US" dirty="0">
                <a:solidFill>
                  <a:schemeClr val="bg1"/>
                </a:solidFill>
                <a:latin typeface="VCR OSD Mono" panose="02000609000000000000" pitchFamily="49" charset="0"/>
              </a:rPr>
              <a:t>Player can transition between levels if he kills all the enemies.</a:t>
            </a:r>
          </a:p>
          <a:p>
            <a:r>
              <a:rPr lang="en-US" dirty="0">
                <a:solidFill>
                  <a:schemeClr val="bg1"/>
                </a:solidFill>
                <a:latin typeface="VCR OSD Mono" panose="02000609000000000000" pitchFamily="49" charset="0"/>
              </a:rPr>
              <a:t>Each transition is accompanied with a small cutscene</a:t>
            </a:r>
          </a:p>
          <a:p>
            <a:endParaRPr lang="en-US" dirty="0">
              <a:solidFill>
                <a:schemeClr val="bg1"/>
              </a:solidFill>
              <a:latin typeface="VCR OSD Mono" panose="02000609000000000000" pitchFamily="49" charset="0"/>
            </a:endParaRPr>
          </a:p>
          <a:p>
            <a:r>
              <a:rPr lang="en-US" dirty="0">
                <a:solidFill>
                  <a:srgbClr val="FF0000"/>
                </a:solidFill>
                <a:latin typeface="VCR OSD Mono" panose="02000609000000000000" pitchFamily="49" charset="0"/>
              </a:rPr>
              <a:t>Comments:</a:t>
            </a:r>
            <a:r>
              <a:rPr lang="en-US" dirty="0">
                <a:solidFill>
                  <a:schemeClr val="bg1"/>
                </a:solidFill>
                <a:latin typeface="VCR OSD Mono" panose="02000609000000000000" pitchFamily="49" charset="0"/>
              </a:rPr>
              <a:t> We also could show the levels and transitions in the video demo</a:t>
            </a:r>
          </a:p>
        </p:txBody>
      </p:sp>
    </p:spTree>
    <p:extLst>
      <p:ext uri="{BB962C8B-B14F-4D97-AF65-F5344CB8AC3E}">
        <p14:creationId xmlns:p14="http://schemas.microsoft.com/office/powerpoint/2010/main" val="234418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UI</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fontScale="92500"/>
          </a:bodyPr>
          <a:lstStyle/>
          <a:p>
            <a:r>
              <a:rPr lang="en-US" dirty="0">
                <a:solidFill>
                  <a:schemeClr val="bg1"/>
                </a:solidFill>
                <a:latin typeface="VCR OSD Mono" panose="02000609000000000000" pitchFamily="49" charset="0"/>
              </a:rPr>
              <a:t>Our game has a simple User Interface.</a:t>
            </a:r>
          </a:p>
          <a:p>
            <a:r>
              <a:rPr lang="en-US" dirty="0">
                <a:solidFill>
                  <a:schemeClr val="bg1"/>
                </a:solidFill>
                <a:latin typeface="VCR OSD Mono" panose="02000609000000000000" pitchFamily="49" charset="0"/>
              </a:rPr>
              <a:t>When player is killed, he is presented with game over screen and the player can choose to either restart from the last checkpoint or quit the game.</a:t>
            </a:r>
          </a:p>
          <a:p>
            <a:r>
              <a:rPr lang="en-US" dirty="0">
                <a:solidFill>
                  <a:schemeClr val="bg1"/>
                </a:solidFill>
                <a:latin typeface="VCR OSD Mono" panose="02000609000000000000" pitchFamily="49" charset="0"/>
              </a:rPr>
              <a:t>Player can also pause the game to save it or navigate back to the main menu.</a:t>
            </a:r>
          </a:p>
          <a:p>
            <a:r>
              <a:rPr lang="en-US" dirty="0">
                <a:solidFill>
                  <a:schemeClr val="bg1"/>
                </a:solidFill>
                <a:latin typeface="VCR OSD Mono" panose="02000609000000000000" pitchFamily="49" charset="0"/>
              </a:rPr>
              <a:t>When player opens inventory, he is also presented with inventory interface.</a:t>
            </a:r>
          </a:p>
          <a:p>
            <a:endParaRPr lang="en-US" dirty="0">
              <a:solidFill>
                <a:schemeClr val="bg1"/>
              </a:solidFill>
              <a:latin typeface="VCR OSD Mono" panose="02000609000000000000" pitchFamily="49" charset="0"/>
            </a:endParaRPr>
          </a:p>
          <a:p>
            <a:r>
              <a:rPr lang="en-US" dirty="0">
                <a:solidFill>
                  <a:srgbClr val="FF0000"/>
                </a:solidFill>
                <a:latin typeface="VCR OSD Mono" panose="02000609000000000000" pitchFamily="49" charset="0"/>
              </a:rPr>
              <a:t>Comment:</a:t>
            </a:r>
            <a:r>
              <a:rPr lang="en-US" dirty="0">
                <a:solidFill>
                  <a:schemeClr val="bg1"/>
                </a:solidFill>
                <a:latin typeface="VCR OSD Mono" panose="02000609000000000000" pitchFamily="49" charset="0"/>
              </a:rPr>
              <a:t> For IU we can present some screenshots of how it looks</a:t>
            </a:r>
          </a:p>
        </p:txBody>
      </p:sp>
    </p:spTree>
    <p:extLst>
      <p:ext uri="{BB962C8B-B14F-4D97-AF65-F5344CB8AC3E}">
        <p14:creationId xmlns:p14="http://schemas.microsoft.com/office/powerpoint/2010/main" val="273881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Soundtrack</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lnSpcReduction="10000"/>
          </a:bodyPr>
          <a:lstStyle/>
          <a:p>
            <a:r>
              <a:rPr lang="en-US" dirty="0">
                <a:solidFill>
                  <a:schemeClr val="bg1"/>
                </a:solidFill>
                <a:latin typeface="VCR OSD Mono" panose="02000609000000000000" pitchFamily="49" charset="0"/>
              </a:rPr>
              <a:t>Our game uses non copyrighted soundtrack as a background music.</a:t>
            </a:r>
          </a:p>
          <a:p>
            <a:r>
              <a:rPr lang="en-US" dirty="0">
                <a:solidFill>
                  <a:schemeClr val="bg1"/>
                </a:solidFill>
                <a:latin typeface="VCR OSD Mono" panose="02000609000000000000" pitchFamily="49" charset="0"/>
              </a:rPr>
              <a:t>There are also sound effects for when the player is hitting and shooting the bow.</a:t>
            </a:r>
          </a:p>
          <a:p>
            <a:r>
              <a:rPr lang="en-US" dirty="0">
                <a:solidFill>
                  <a:schemeClr val="bg1"/>
                </a:solidFill>
                <a:latin typeface="VCR OSD Mono" panose="02000609000000000000" pitchFamily="49" charset="0"/>
              </a:rPr>
              <a:t> When the game is over for, there will also be the game over sound effect.</a:t>
            </a:r>
          </a:p>
          <a:p>
            <a:r>
              <a:rPr lang="en-US" dirty="0">
                <a:solidFill>
                  <a:schemeClr val="bg1"/>
                </a:solidFill>
                <a:latin typeface="VCR OSD Mono" panose="02000609000000000000" pitchFamily="49" charset="0"/>
              </a:rPr>
              <a:t>All of these sounds can be adjust in the volume setting.</a:t>
            </a:r>
          </a:p>
          <a:p>
            <a:pPr marL="0" indent="0">
              <a:buNone/>
            </a:pPr>
            <a:endParaRPr lang="en-US" dirty="0">
              <a:solidFill>
                <a:schemeClr val="bg1"/>
              </a:solidFill>
              <a:latin typeface="VCR OSD Mono" panose="02000609000000000000" pitchFamily="49" charset="0"/>
            </a:endParaRPr>
          </a:p>
          <a:p>
            <a:r>
              <a:rPr lang="en-US" dirty="0">
                <a:solidFill>
                  <a:srgbClr val="FF0000"/>
                </a:solidFill>
                <a:latin typeface="VCR OSD Mono" panose="02000609000000000000" pitchFamily="49" charset="0"/>
              </a:rPr>
              <a:t>Comment:</a:t>
            </a:r>
            <a:r>
              <a:rPr lang="en-US" dirty="0">
                <a:solidFill>
                  <a:schemeClr val="bg1"/>
                </a:solidFill>
                <a:latin typeface="VCR OSD Mono" panose="02000609000000000000" pitchFamily="49" charset="0"/>
              </a:rPr>
              <a:t> Might show a video demo of the soundtrack in the game.</a:t>
            </a:r>
          </a:p>
        </p:txBody>
      </p:sp>
    </p:spTree>
    <p:extLst>
      <p:ext uri="{BB962C8B-B14F-4D97-AF65-F5344CB8AC3E}">
        <p14:creationId xmlns:p14="http://schemas.microsoft.com/office/powerpoint/2010/main" val="267916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Save progress</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During the game a player might want to save the game to keep all the progress.</a:t>
            </a:r>
          </a:p>
          <a:p>
            <a:r>
              <a:rPr lang="en-US" dirty="0">
                <a:solidFill>
                  <a:schemeClr val="bg1"/>
                </a:solidFill>
                <a:latin typeface="VCR OSD Mono" panose="02000609000000000000" pitchFamily="49" charset="0"/>
              </a:rPr>
              <a:t>When a player is killed or quits a game he might restart from the latest save he made.</a:t>
            </a:r>
          </a:p>
        </p:txBody>
      </p:sp>
    </p:spTree>
    <p:extLst>
      <p:ext uri="{BB962C8B-B14F-4D97-AF65-F5344CB8AC3E}">
        <p14:creationId xmlns:p14="http://schemas.microsoft.com/office/powerpoint/2010/main" val="385655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Save progress video demo</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Here we can present a video demo of save feature.</a:t>
            </a:r>
          </a:p>
        </p:txBody>
      </p:sp>
    </p:spTree>
    <p:extLst>
      <p:ext uri="{BB962C8B-B14F-4D97-AF65-F5344CB8AC3E}">
        <p14:creationId xmlns:p14="http://schemas.microsoft.com/office/powerpoint/2010/main" val="216616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Resources used</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The sprite sheets of the characters, textures of the maps and objects, and soundtracks integrated into our game were sourced from publicly available collections on the internet, ensuring that all materials used are freely accessible and suitable for our development needs.</a:t>
            </a:r>
          </a:p>
        </p:txBody>
      </p:sp>
    </p:spTree>
    <p:extLst>
      <p:ext uri="{BB962C8B-B14F-4D97-AF65-F5344CB8AC3E}">
        <p14:creationId xmlns:p14="http://schemas.microsoft.com/office/powerpoint/2010/main" val="238022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a:xfrm>
            <a:off x="680883" y="2766218"/>
            <a:ext cx="10515600" cy="1325563"/>
          </a:xfrm>
        </p:spPr>
        <p:txBody>
          <a:bodyPr>
            <a:normAutofit fontScale="90000"/>
          </a:bodyPr>
          <a:lstStyle/>
          <a:p>
            <a:r>
              <a:rPr lang="en-US" sz="6600" dirty="0">
                <a:solidFill>
                  <a:schemeClr val="accent4"/>
                </a:solidFill>
                <a:latin typeface="VCR OSD Mono" panose="02000609000000000000" pitchFamily="49" charset="0"/>
              </a:rPr>
              <a:t>Thank you for you time!</a:t>
            </a:r>
          </a:p>
        </p:txBody>
      </p:sp>
    </p:spTree>
    <p:extLst>
      <p:ext uri="{BB962C8B-B14F-4D97-AF65-F5344CB8AC3E}">
        <p14:creationId xmlns:p14="http://schemas.microsoft.com/office/powerpoint/2010/main" val="311694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a:xfrm>
            <a:off x="0" y="679757"/>
            <a:ext cx="12192000" cy="1325563"/>
          </a:xfrm>
        </p:spPr>
        <p:txBody>
          <a:bodyPr>
            <a:normAutofit/>
          </a:bodyPr>
          <a:lstStyle/>
          <a:p>
            <a:pPr algn="ctr"/>
            <a:r>
              <a:rPr lang="en-US" sz="5400" dirty="0">
                <a:solidFill>
                  <a:schemeClr val="accent4"/>
                </a:solidFill>
                <a:effectLst>
                  <a:outerShdw blurRad="38100" dist="38100" dir="2700000" algn="tl">
                    <a:srgbClr val="000000">
                      <a:alpha val="43137"/>
                    </a:srgbClr>
                  </a:outerShdw>
                </a:effectLst>
                <a:latin typeface="VCR OSD Mono" panose="02000609000000000000" pitchFamily="49" charset="0"/>
              </a:rPr>
              <a:t>Description</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3049229" y="2772133"/>
            <a:ext cx="6093542" cy="4351338"/>
          </a:xfrm>
        </p:spPr>
        <p:txBody>
          <a:bodyPr/>
          <a:lstStyle/>
          <a:p>
            <a:r>
              <a:rPr lang="en-US" dirty="0">
                <a:solidFill>
                  <a:schemeClr val="bg1"/>
                </a:solidFill>
                <a:latin typeface="VCR OSD Mono" panose="02000609000000000000" pitchFamily="49" charset="0"/>
              </a:rPr>
              <a:t>2D Pixel art Top-Down RPG</a:t>
            </a:r>
          </a:p>
          <a:p>
            <a:r>
              <a:rPr lang="en-US" dirty="0">
                <a:solidFill>
                  <a:schemeClr val="bg1"/>
                </a:solidFill>
                <a:latin typeface="VCR OSD Mono" panose="02000609000000000000" pitchFamily="49" charset="0"/>
              </a:rPr>
              <a:t>Medieval setting  </a:t>
            </a:r>
          </a:p>
          <a:p>
            <a:r>
              <a:rPr lang="en-US" dirty="0">
                <a:solidFill>
                  <a:schemeClr val="bg1"/>
                </a:solidFill>
                <a:latin typeface="VCR OSD Mono" panose="02000609000000000000" pitchFamily="49" charset="0"/>
              </a:rPr>
              <a:t>Thrilling storytelling</a:t>
            </a:r>
          </a:p>
        </p:txBody>
      </p:sp>
    </p:spTree>
    <p:extLst>
      <p:ext uri="{BB962C8B-B14F-4D97-AF65-F5344CB8AC3E}">
        <p14:creationId xmlns:p14="http://schemas.microsoft.com/office/powerpoint/2010/main" val="58280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a:xfrm>
            <a:off x="838199" y="660092"/>
            <a:ext cx="10515600" cy="1325563"/>
          </a:xfrm>
        </p:spPr>
        <p:txBody>
          <a:bodyPr>
            <a:normAutofit/>
          </a:bodyPr>
          <a:lstStyle/>
          <a:p>
            <a:pPr algn="ctr"/>
            <a:r>
              <a:rPr lang="en-US" sz="5400" dirty="0">
                <a:solidFill>
                  <a:schemeClr val="accent4"/>
                </a:solidFill>
                <a:effectLst>
                  <a:outerShdw blurRad="38100" dist="38100" dir="2700000" algn="tl">
                    <a:srgbClr val="000000">
                      <a:alpha val="43137"/>
                    </a:srgbClr>
                  </a:outerShdw>
                </a:effectLst>
                <a:latin typeface="VCR OSD Mono" panose="02000609000000000000" pitchFamily="49" charset="0"/>
              </a:rPr>
              <a:t>Tech stack</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4823951" y="2772236"/>
            <a:ext cx="2544097" cy="2261880"/>
          </a:xfrm>
        </p:spPr>
        <p:txBody>
          <a:bodyPr>
            <a:normAutofit/>
          </a:bodyPr>
          <a:lstStyle/>
          <a:p>
            <a:r>
              <a:rPr lang="en-US" dirty="0">
                <a:solidFill>
                  <a:schemeClr val="bg1"/>
                </a:solidFill>
                <a:latin typeface="VCR OSD Mono" panose="02000609000000000000" pitchFamily="49" charset="0"/>
              </a:rPr>
              <a:t>Unity</a:t>
            </a:r>
          </a:p>
          <a:p>
            <a:r>
              <a:rPr lang="en-US" dirty="0">
                <a:solidFill>
                  <a:schemeClr val="bg1"/>
                </a:solidFill>
                <a:latin typeface="VCR OSD Mono" panose="02000609000000000000" pitchFamily="49" charset="0"/>
              </a:rPr>
              <a:t>C#</a:t>
            </a:r>
          </a:p>
          <a:p>
            <a:r>
              <a:rPr lang="en-US" dirty="0">
                <a:solidFill>
                  <a:schemeClr val="bg1"/>
                </a:solidFill>
                <a:latin typeface="VCR OSD Mono" panose="02000609000000000000" pitchFamily="49" charset="0"/>
              </a:rPr>
              <a:t>GitHub</a:t>
            </a:r>
          </a:p>
          <a:p>
            <a:r>
              <a:rPr lang="en-US" dirty="0">
                <a:solidFill>
                  <a:schemeClr val="bg1"/>
                </a:solidFill>
                <a:latin typeface="VCR OSD Mono" panose="02000609000000000000" pitchFamily="49" charset="0"/>
              </a:rPr>
              <a:t>Photoshop</a:t>
            </a:r>
          </a:p>
        </p:txBody>
      </p:sp>
    </p:spTree>
    <p:extLst>
      <p:ext uri="{BB962C8B-B14F-4D97-AF65-F5344CB8AC3E}">
        <p14:creationId xmlns:p14="http://schemas.microsoft.com/office/powerpoint/2010/main" val="224041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pPr algn="ctr"/>
            <a:r>
              <a:rPr lang="en-US" sz="5400" dirty="0">
                <a:solidFill>
                  <a:schemeClr val="accent4"/>
                </a:solidFill>
                <a:latin typeface="VCR OSD Mono" panose="02000609000000000000" pitchFamily="49" charset="0"/>
              </a:rPr>
              <a:t>Inventory</a:t>
            </a:r>
          </a:p>
        </p:txBody>
      </p:sp>
      <p:sp>
        <p:nvSpPr>
          <p:cNvPr id="4" name="Rectangle: Rounded Corners 3">
            <a:extLst>
              <a:ext uri="{FF2B5EF4-FFF2-40B4-BE49-F238E27FC236}">
                <a16:creationId xmlns:a16="http://schemas.microsoft.com/office/drawing/2014/main" id="{4066D1A0-65D7-E792-2CA9-303EF259AEF3}"/>
              </a:ext>
            </a:extLst>
          </p:cNvPr>
          <p:cNvSpPr/>
          <p:nvPr/>
        </p:nvSpPr>
        <p:spPr>
          <a:xfrm>
            <a:off x="1155290" y="2443085"/>
            <a:ext cx="2158180" cy="14239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Inventory</a:t>
            </a:r>
          </a:p>
        </p:txBody>
      </p:sp>
      <p:sp>
        <p:nvSpPr>
          <p:cNvPr id="5" name="Rectangle: Rounded Corners 4">
            <a:extLst>
              <a:ext uri="{FF2B5EF4-FFF2-40B4-BE49-F238E27FC236}">
                <a16:creationId xmlns:a16="http://schemas.microsoft.com/office/drawing/2014/main" id="{CAEEB52E-1F43-4B14-94AF-DCF9556BFCA7}"/>
              </a:ext>
            </a:extLst>
          </p:cNvPr>
          <p:cNvSpPr/>
          <p:nvPr/>
        </p:nvSpPr>
        <p:spPr>
          <a:xfrm>
            <a:off x="1155290" y="4474999"/>
            <a:ext cx="2158180" cy="14239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err="1"/>
              <a:t>UIInventory</a:t>
            </a:r>
            <a:endParaRPr lang="en-US" dirty="0"/>
          </a:p>
        </p:txBody>
      </p:sp>
      <p:sp>
        <p:nvSpPr>
          <p:cNvPr id="6" name="Rectangle: Rounded Corners 5">
            <a:extLst>
              <a:ext uri="{FF2B5EF4-FFF2-40B4-BE49-F238E27FC236}">
                <a16:creationId xmlns:a16="http://schemas.microsoft.com/office/drawing/2014/main" id="{2AAE78D3-91F9-B1EE-023B-7C3CB3132442}"/>
              </a:ext>
            </a:extLst>
          </p:cNvPr>
          <p:cNvSpPr/>
          <p:nvPr/>
        </p:nvSpPr>
        <p:spPr>
          <a:xfrm>
            <a:off x="4108654" y="3729156"/>
            <a:ext cx="2143432" cy="9438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InventoryController</a:t>
            </a:r>
            <a:endParaRPr lang="en-US" dirty="0"/>
          </a:p>
        </p:txBody>
      </p:sp>
      <p:sp>
        <p:nvSpPr>
          <p:cNvPr id="7" name="Rectangle: Rounded Corners 6">
            <a:extLst>
              <a:ext uri="{FF2B5EF4-FFF2-40B4-BE49-F238E27FC236}">
                <a16:creationId xmlns:a16="http://schemas.microsoft.com/office/drawing/2014/main" id="{0BF0C1DD-BB45-6007-8059-F0FEE56F8B7F}"/>
              </a:ext>
            </a:extLst>
          </p:cNvPr>
          <p:cNvSpPr/>
          <p:nvPr/>
        </p:nvSpPr>
        <p:spPr>
          <a:xfrm>
            <a:off x="1602655" y="3017732"/>
            <a:ext cx="1533835" cy="644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InventorySlot</a:t>
            </a:r>
            <a:endParaRPr lang="en-US" dirty="0"/>
          </a:p>
        </p:txBody>
      </p:sp>
      <p:sp>
        <p:nvSpPr>
          <p:cNvPr id="8" name="Rectangle: Rounded Corners 7">
            <a:extLst>
              <a:ext uri="{FF2B5EF4-FFF2-40B4-BE49-F238E27FC236}">
                <a16:creationId xmlns:a16="http://schemas.microsoft.com/office/drawing/2014/main" id="{D07EE195-62CF-2A29-9C6D-B209E92E74AE}"/>
              </a:ext>
            </a:extLst>
          </p:cNvPr>
          <p:cNvSpPr/>
          <p:nvPr/>
        </p:nvSpPr>
        <p:spPr>
          <a:xfrm>
            <a:off x="1406012" y="5109487"/>
            <a:ext cx="1730478" cy="569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UIInventorySlot</a:t>
            </a:r>
            <a:endParaRPr lang="en-US" dirty="0"/>
          </a:p>
        </p:txBody>
      </p:sp>
      <p:cxnSp>
        <p:nvCxnSpPr>
          <p:cNvPr id="10" name="Straight Arrow Connector 9">
            <a:extLst>
              <a:ext uri="{FF2B5EF4-FFF2-40B4-BE49-F238E27FC236}">
                <a16:creationId xmlns:a16="http://schemas.microsoft.com/office/drawing/2014/main" id="{5FE90F76-EF32-9C7A-9682-F2DF4D9334AC}"/>
              </a:ext>
            </a:extLst>
          </p:cNvPr>
          <p:cNvCxnSpPr>
            <a:cxnSpLocks/>
            <a:stCxn id="6" idx="0"/>
          </p:cNvCxnSpPr>
          <p:nvPr/>
        </p:nvCxnSpPr>
        <p:spPr>
          <a:xfrm rot="16200000" flipV="1">
            <a:off x="3778523" y="2327309"/>
            <a:ext cx="936795" cy="1866900"/>
          </a:xfrm>
          <a:prstGeom prst="bentConnector2">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1A43BD-2B1D-8773-D817-DC937E555D7D}"/>
              </a:ext>
            </a:extLst>
          </p:cNvPr>
          <p:cNvCxnSpPr>
            <a:cxnSpLocks/>
            <a:stCxn id="4" idx="3"/>
          </p:cNvCxnSpPr>
          <p:nvPr/>
        </p:nvCxnSpPr>
        <p:spPr>
          <a:xfrm>
            <a:off x="3313470" y="3155062"/>
            <a:ext cx="1199537" cy="574094"/>
          </a:xfrm>
          <a:prstGeom prst="bentConnector3">
            <a:avLst>
              <a:gd name="adj1" fmla="val 100000"/>
            </a:avLst>
          </a:prstGeom>
          <a:ln w="158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79474-E0B2-D1B1-8EEE-5FAD25D4F4E9}"/>
              </a:ext>
            </a:extLst>
          </p:cNvPr>
          <p:cNvCxnSpPr>
            <a:cxnSpLocks/>
          </p:cNvCxnSpPr>
          <p:nvPr/>
        </p:nvCxnSpPr>
        <p:spPr>
          <a:xfrm flipV="1">
            <a:off x="3313470" y="4673052"/>
            <a:ext cx="1199537" cy="513923"/>
          </a:xfrm>
          <a:prstGeom prst="bentConnector3">
            <a:avLst>
              <a:gd name="adj1" fmla="val 100820"/>
            </a:avLst>
          </a:prstGeom>
          <a:ln w="158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B0F45B00-ECE8-87E4-F8B0-20BAA96071EC}"/>
              </a:ext>
            </a:extLst>
          </p:cNvPr>
          <p:cNvCxnSpPr>
            <a:cxnSpLocks/>
            <a:stCxn id="6" idx="2"/>
          </p:cNvCxnSpPr>
          <p:nvPr/>
        </p:nvCxnSpPr>
        <p:spPr>
          <a:xfrm rot="5400000">
            <a:off x="3843912" y="4142610"/>
            <a:ext cx="806016" cy="1866900"/>
          </a:xfrm>
          <a:prstGeom prst="bentConnector2">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AB39390-46C0-31DA-4DE2-398B02E498AF}"/>
              </a:ext>
            </a:extLst>
          </p:cNvPr>
          <p:cNvSpPr txBox="1"/>
          <p:nvPr/>
        </p:nvSpPr>
        <p:spPr>
          <a:xfrm>
            <a:off x="2871650" y="1684370"/>
            <a:ext cx="883640" cy="523220"/>
          </a:xfrm>
          <a:prstGeom prst="rect">
            <a:avLst/>
          </a:prstGeom>
          <a:noFill/>
        </p:spPr>
        <p:txBody>
          <a:bodyPr wrap="none" rtlCol="0">
            <a:spAutoFit/>
          </a:bodyPr>
          <a:lstStyle/>
          <a:p>
            <a:r>
              <a:rPr lang="en-US" sz="2800" dirty="0">
                <a:solidFill>
                  <a:schemeClr val="bg1"/>
                </a:solidFill>
              </a:rPr>
              <a:t>MVC</a:t>
            </a:r>
          </a:p>
        </p:txBody>
      </p:sp>
    </p:spTree>
    <p:extLst>
      <p:ext uri="{BB962C8B-B14F-4D97-AF65-F5344CB8AC3E}">
        <p14:creationId xmlns:p14="http://schemas.microsoft.com/office/powerpoint/2010/main" val="30690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Video demo of inventory</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Here we could show in a video montage how the inventory works.</a:t>
            </a:r>
          </a:p>
        </p:txBody>
      </p:sp>
    </p:spTree>
    <p:extLst>
      <p:ext uri="{BB962C8B-B14F-4D97-AF65-F5344CB8AC3E}">
        <p14:creationId xmlns:p14="http://schemas.microsoft.com/office/powerpoint/2010/main" val="281736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Skill upgrades</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Description of skills</a:t>
            </a:r>
          </a:p>
        </p:txBody>
      </p:sp>
    </p:spTree>
    <p:extLst>
      <p:ext uri="{BB962C8B-B14F-4D97-AF65-F5344CB8AC3E}">
        <p14:creationId xmlns:p14="http://schemas.microsoft.com/office/powerpoint/2010/main" val="164222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Level transition</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Description of transition</a:t>
            </a:r>
          </a:p>
        </p:txBody>
      </p:sp>
    </p:spTree>
    <p:extLst>
      <p:ext uri="{BB962C8B-B14F-4D97-AF65-F5344CB8AC3E}">
        <p14:creationId xmlns:p14="http://schemas.microsoft.com/office/powerpoint/2010/main" val="303254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Saving progress</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endParaRPr lang="en-US" dirty="0">
              <a:solidFill>
                <a:schemeClr val="bg1"/>
              </a:solidFill>
              <a:latin typeface="VCR OSD Mono" panose="02000609000000000000" pitchFamily="49" charset="0"/>
            </a:endParaRPr>
          </a:p>
        </p:txBody>
      </p:sp>
    </p:spTree>
    <p:extLst>
      <p:ext uri="{BB962C8B-B14F-4D97-AF65-F5344CB8AC3E}">
        <p14:creationId xmlns:p14="http://schemas.microsoft.com/office/powerpoint/2010/main" val="42290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65E9-09A6-6EA1-C455-E70D7FD9061A}"/>
              </a:ext>
            </a:extLst>
          </p:cNvPr>
          <p:cNvSpPr>
            <a:spLocks noGrp="1"/>
          </p:cNvSpPr>
          <p:nvPr>
            <p:ph type="title"/>
          </p:nvPr>
        </p:nvSpPr>
        <p:spPr/>
        <p:txBody>
          <a:bodyPr>
            <a:normAutofit/>
          </a:bodyPr>
          <a:lstStyle/>
          <a:p>
            <a:r>
              <a:rPr lang="en-US" sz="5400" dirty="0">
                <a:solidFill>
                  <a:schemeClr val="accent4"/>
                </a:solidFill>
                <a:latin typeface="VCR OSD Mono" panose="02000609000000000000" pitchFamily="49" charset="0"/>
              </a:rPr>
              <a:t>Combat</a:t>
            </a:r>
          </a:p>
        </p:txBody>
      </p:sp>
      <p:sp>
        <p:nvSpPr>
          <p:cNvPr id="3" name="Content Placeholder 2">
            <a:extLst>
              <a:ext uri="{FF2B5EF4-FFF2-40B4-BE49-F238E27FC236}">
                <a16:creationId xmlns:a16="http://schemas.microsoft.com/office/drawing/2014/main" id="{A81E1E60-A451-3527-7132-75491D8E508E}"/>
              </a:ext>
            </a:extLst>
          </p:cNvPr>
          <p:cNvSpPr>
            <a:spLocks noGrp="1"/>
          </p:cNvSpPr>
          <p:nvPr>
            <p:ph idx="1"/>
          </p:nvPr>
        </p:nvSpPr>
        <p:spPr>
          <a:xfrm>
            <a:off x="621890" y="1562868"/>
            <a:ext cx="10515600" cy="4680616"/>
          </a:xfrm>
        </p:spPr>
        <p:txBody>
          <a:bodyPr>
            <a:normAutofit/>
          </a:bodyPr>
          <a:lstStyle/>
          <a:p>
            <a:r>
              <a:rPr lang="en-US" dirty="0">
                <a:solidFill>
                  <a:schemeClr val="bg1"/>
                </a:solidFill>
                <a:latin typeface="VCR OSD Mono" panose="02000609000000000000" pitchFamily="49" charset="0"/>
              </a:rPr>
              <a:t>Component-Based architecture </a:t>
            </a:r>
          </a:p>
        </p:txBody>
      </p:sp>
      <p:sp>
        <p:nvSpPr>
          <p:cNvPr id="4" name="Rectangle: Rounded Corners 3">
            <a:extLst>
              <a:ext uri="{FF2B5EF4-FFF2-40B4-BE49-F238E27FC236}">
                <a16:creationId xmlns:a16="http://schemas.microsoft.com/office/drawing/2014/main" id="{735101B2-FE55-9208-AA13-4D3DA8C9283C}"/>
              </a:ext>
            </a:extLst>
          </p:cNvPr>
          <p:cNvSpPr/>
          <p:nvPr/>
        </p:nvSpPr>
        <p:spPr>
          <a:xfrm>
            <a:off x="1671484" y="2792361"/>
            <a:ext cx="2753032" cy="3588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Player Game Object</a:t>
            </a:r>
          </a:p>
        </p:txBody>
      </p:sp>
      <p:sp>
        <p:nvSpPr>
          <p:cNvPr id="5" name="Rectangle: Rounded Corners 4">
            <a:extLst>
              <a:ext uri="{FF2B5EF4-FFF2-40B4-BE49-F238E27FC236}">
                <a16:creationId xmlns:a16="http://schemas.microsoft.com/office/drawing/2014/main" id="{26EB9B99-83DA-CA4E-A775-16AEAF0F6A9E}"/>
              </a:ext>
            </a:extLst>
          </p:cNvPr>
          <p:cNvSpPr/>
          <p:nvPr/>
        </p:nvSpPr>
        <p:spPr>
          <a:xfrm>
            <a:off x="2045110" y="3429000"/>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PlayerController</a:t>
            </a:r>
            <a:endParaRPr lang="en-US" dirty="0"/>
          </a:p>
        </p:txBody>
      </p:sp>
      <p:sp>
        <p:nvSpPr>
          <p:cNvPr id="6" name="Rectangle: Rounded Corners 5">
            <a:extLst>
              <a:ext uri="{FF2B5EF4-FFF2-40B4-BE49-F238E27FC236}">
                <a16:creationId xmlns:a16="http://schemas.microsoft.com/office/drawing/2014/main" id="{9B8AB93B-4332-457B-2002-CAB206994686}"/>
              </a:ext>
            </a:extLst>
          </p:cNvPr>
          <p:cNvSpPr/>
          <p:nvPr/>
        </p:nvSpPr>
        <p:spPr>
          <a:xfrm>
            <a:off x="2045110" y="3903176"/>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Transform</a:t>
            </a:r>
          </a:p>
        </p:txBody>
      </p:sp>
      <p:sp>
        <p:nvSpPr>
          <p:cNvPr id="7" name="Rectangle: Rounded Corners 6">
            <a:extLst>
              <a:ext uri="{FF2B5EF4-FFF2-40B4-BE49-F238E27FC236}">
                <a16:creationId xmlns:a16="http://schemas.microsoft.com/office/drawing/2014/main" id="{0501439B-FAEB-A83D-8DD1-52919B0CB084}"/>
              </a:ext>
            </a:extLst>
          </p:cNvPr>
          <p:cNvSpPr/>
          <p:nvPr/>
        </p:nvSpPr>
        <p:spPr>
          <a:xfrm>
            <a:off x="2045110" y="4412533"/>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HealthController</a:t>
            </a:r>
            <a:endParaRPr lang="en-US" dirty="0"/>
          </a:p>
        </p:txBody>
      </p:sp>
      <p:sp>
        <p:nvSpPr>
          <p:cNvPr id="12" name="Rectangle: Rounded Corners 11">
            <a:extLst>
              <a:ext uri="{FF2B5EF4-FFF2-40B4-BE49-F238E27FC236}">
                <a16:creationId xmlns:a16="http://schemas.microsoft.com/office/drawing/2014/main" id="{FBE9FC90-C865-9A21-8C99-189562A6C16E}"/>
              </a:ext>
            </a:extLst>
          </p:cNvPr>
          <p:cNvSpPr/>
          <p:nvPr/>
        </p:nvSpPr>
        <p:spPr>
          <a:xfrm>
            <a:off x="4984957" y="2792361"/>
            <a:ext cx="2753032" cy="3588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Goblin Game Object</a:t>
            </a:r>
          </a:p>
        </p:txBody>
      </p:sp>
      <p:sp>
        <p:nvSpPr>
          <p:cNvPr id="13" name="Rectangle: Rounded Corners 12">
            <a:extLst>
              <a:ext uri="{FF2B5EF4-FFF2-40B4-BE49-F238E27FC236}">
                <a16:creationId xmlns:a16="http://schemas.microsoft.com/office/drawing/2014/main" id="{0BE72B76-7CC4-8E52-08C1-E2F17CBD6B85}"/>
              </a:ext>
            </a:extLst>
          </p:cNvPr>
          <p:cNvSpPr/>
          <p:nvPr/>
        </p:nvSpPr>
        <p:spPr>
          <a:xfrm>
            <a:off x="5358583" y="3429000"/>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GoblinController</a:t>
            </a:r>
            <a:endParaRPr lang="en-US" dirty="0"/>
          </a:p>
        </p:txBody>
      </p:sp>
      <p:sp>
        <p:nvSpPr>
          <p:cNvPr id="14" name="Rectangle: Rounded Corners 13">
            <a:extLst>
              <a:ext uri="{FF2B5EF4-FFF2-40B4-BE49-F238E27FC236}">
                <a16:creationId xmlns:a16="http://schemas.microsoft.com/office/drawing/2014/main" id="{5597EA6A-EA5B-A14A-596F-1B9EDE3C46D6}"/>
              </a:ext>
            </a:extLst>
          </p:cNvPr>
          <p:cNvSpPr/>
          <p:nvPr/>
        </p:nvSpPr>
        <p:spPr>
          <a:xfrm>
            <a:off x="5358583" y="3903176"/>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Transform</a:t>
            </a:r>
          </a:p>
        </p:txBody>
      </p:sp>
      <p:sp>
        <p:nvSpPr>
          <p:cNvPr id="15" name="Rectangle: Rounded Corners 14">
            <a:extLst>
              <a:ext uri="{FF2B5EF4-FFF2-40B4-BE49-F238E27FC236}">
                <a16:creationId xmlns:a16="http://schemas.microsoft.com/office/drawing/2014/main" id="{1FBE4507-C8FE-FFE9-7317-2167BA29FB6D}"/>
              </a:ext>
            </a:extLst>
          </p:cNvPr>
          <p:cNvSpPr/>
          <p:nvPr/>
        </p:nvSpPr>
        <p:spPr>
          <a:xfrm>
            <a:off x="5358583" y="4412533"/>
            <a:ext cx="1907458" cy="513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Damagable</a:t>
            </a:r>
            <a:r>
              <a:rPr lang="en-US" dirty="0"/>
              <a:t> Character</a:t>
            </a:r>
          </a:p>
        </p:txBody>
      </p:sp>
      <p:sp>
        <p:nvSpPr>
          <p:cNvPr id="16" name="Rectangle: Rounded Corners 15">
            <a:extLst>
              <a:ext uri="{FF2B5EF4-FFF2-40B4-BE49-F238E27FC236}">
                <a16:creationId xmlns:a16="http://schemas.microsoft.com/office/drawing/2014/main" id="{224D587F-66EF-CA23-F677-EDFD36DACB45}"/>
              </a:ext>
            </a:extLst>
          </p:cNvPr>
          <p:cNvSpPr/>
          <p:nvPr/>
        </p:nvSpPr>
        <p:spPr>
          <a:xfrm>
            <a:off x="8205020" y="2792361"/>
            <a:ext cx="2753032" cy="3588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Skeleton Game Object</a:t>
            </a:r>
          </a:p>
        </p:txBody>
      </p:sp>
      <p:sp>
        <p:nvSpPr>
          <p:cNvPr id="17" name="Rectangle: Rounded Corners 16">
            <a:extLst>
              <a:ext uri="{FF2B5EF4-FFF2-40B4-BE49-F238E27FC236}">
                <a16:creationId xmlns:a16="http://schemas.microsoft.com/office/drawing/2014/main" id="{C0F7EBDD-43DC-8E58-6594-145A1525733A}"/>
              </a:ext>
            </a:extLst>
          </p:cNvPr>
          <p:cNvSpPr/>
          <p:nvPr/>
        </p:nvSpPr>
        <p:spPr>
          <a:xfrm>
            <a:off x="8551607" y="3429000"/>
            <a:ext cx="2059857"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SkeletonController</a:t>
            </a:r>
            <a:endParaRPr lang="en-US" dirty="0"/>
          </a:p>
        </p:txBody>
      </p:sp>
      <p:sp>
        <p:nvSpPr>
          <p:cNvPr id="18" name="Rectangle: Rounded Corners 17">
            <a:extLst>
              <a:ext uri="{FF2B5EF4-FFF2-40B4-BE49-F238E27FC236}">
                <a16:creationId xmlns:a16="http://schemas.microsoft.com/office/drawing/2014/main" id="{B2F5F373-1C6A-0BB9-66FC-6755BB825E0A}"/>
              </a:ext>
            </a:extLst>
          </p:cNvPr>
          <p:cNvSpPr/>
          <p:nvPr/>
        </p:nvSpPr>
        <p:spPr>
          <a:xfrm>
            <a:off x="8578646" y="3903176"/>
            <a:ext cx="1907458" cy="444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Transform</a:t>
            </a:r>
          </a:p>
        </p:txBody>
      </p:sp>
      <p:sp>
        <p:nvSpPr>
          <p:cNvPr id="19" name="Rectangle: Rounded Corners 18">
            <a:extLst>
              <a:ext uri="{FF2B5EF4-FFF2-40B4-BE49-F238E27FC236}">
                <a16:creationId xmlns:a16="http://schemas.microsoft.com/office/drawing/2014/main" id="{B5042D5B-4704-EB44-04C2-82A7A3A11B75}"/>
              </a:ext>
            </a:extLst>
          </p:cNvPr>
          <p:cNvSpPr/>
          <p:nvPr/>
        </p:nvSpPr>
        <p:spPr>
          <a:xfrm>
            <a:off x="8578646" y="4412533"/>
            <a:ext cx="1907458" cy="513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Damagable</a:t>
            </a:r>
            <a:r>
              <a:rPr lang="en-US" dirty="0"/>
              <a:t> Character</a:t>
            </a:r>
          </a:p>
        </p:txBody>
      </p:sp>
    </p:spTree>
    <p:extLst>
      <p:ext uri="{BB962C8B-B14F-4D97-AF65-F5344CB8AC3E}">
        <p14:creationId xmlns:p14="http://schemas.microsoft.com/office/powerpoint/2010/main" val="365509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422</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VCR OSD Mono</vt:lpstr>
      <vt:lpstr>Office Theme</vt:lpstr>
      <vt:lpstr>PowerPoint Presentation</vt:lpstr>
      <vt:lpstr>Description</vt:lpstr>
      <vt:lpstr>Tech stack</vt:lpstr>
      <vt:lpstr>Inventory</vt:lpstr>
      <vt:lpstr>Video demo of inventory</vt:lpstr>
      <vt:lpstr>Skill upgrades</vt:lpstr>
      <vt:lpstr>Level transition</vt:lpstr>
      <vt:lpstr>Saving progress</vt:lpstr>
      <vt:lpstr>Combat</vt:lpstr>
      <vt:lpstr>Video demo of a combat</vt:lpstr>
      <vt:lpstr>Levels and cutscenes</vt:lpstr>
      <vt:lpstr>UI</vt:lpstr>
      <vt:lpstr>Soundtrack</vt:lpstr>
      <vt:lpstr>Save progress</vt:lpstr>
      <vt:lpstr>Save progress video demo</vt:lpstr>
      <vt:lpstr>Resources used</vt:lpstr>
      <vt:lpstr>Thank you for you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Sooronbaev Adilet</dc:creator>
  <cp:lastModifiedBy>Sooronbaev Adilet</cp:lastModifiedBy>
  <cp:revision>15</cp:revision>
  <dcterms:created xsi:type="dcterms:W3CDTF">2024-05-14T19:05:46Z</dcterms:created>
  <dcterms:modified xsi:type="dcterms:W3CDTF">2024-05-22T12:20:16Z</dcterms:modified>
</cp:coreProperties>
</file>