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3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B1C89-5966-6DA3-8F02-8057325F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18F44-98B7-CB18-F747-C5F90B9E8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2F0C1-4A41-DF7B-2762-65DFB4B4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55641-9700-D0EB-554C-0A0246B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333C3-ADE6-9639-8679-1CD5051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9B6DF-A499-E2C1-0C02-F127E226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BF17D-788A-85B3-E82B-60354E92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B989B-5252-A9F0-F37D-BA0709C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1A377-08F4-3DFC-18FC-EEDACDA8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F3862-F1E4-FE89-F1C7-233A74F4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4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5461A2-C91E-7031-7F27-F7C92C0D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40FB6-F47E-7136-7725-81D0488D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E918B-871F-0CAD-701A-658992D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44C80-169E-B8DF-469E-627CD565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E5EC9-5C5C-D430-D2BF-958B823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4195-C694-E8C8-A093-BB26317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22CCF-EAED-A937-AAA2-14DF025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78D3E-E290-6CF7-6ADD-F45663D0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FE005-3A27-51B8-EC27-7428F38F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F919-3D3C-28B1-566F-2DABA67C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ABFF-9D1B-9D3F-A55A-6CD28737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1FB87-F58F-900D-6300-2D6462D7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7B169-B18F-5727-258D-A7A2B69E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C1FDE-3158-BEF2-9AF5-E9FE5986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23A05-DB5F-1A5E-F7C5-28DB5899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09230-3D50-E070-6939-21DE0581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A2E6-306A-2F39-456C-B68CD022E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A19E3-4F51-0388-8DFE-098A3C702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00D02-0560-9DCD-23F1-090F2875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02AF1-F81B-62AD-723E-E221739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7B175B-1539-F447-E98A-C96122F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F9A1E-971C-675D-2187-4C6D4DF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2CC0D-FD27-C506-73F6-C7768248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A9FED-8904-1756-203E-61B81871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6CD1F-4532-1FB9-4611-41B3FD6F1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BFF19-9B58-CF59-783E-36B6C6EF7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513D1-4928-415F-5731-F2AC2957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02D8C-B518-0A9E-34B9-051AF8F1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ACA322-703E-FB1B-5A4D-D389747A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B8666-40FC-FC57-9723-D7563429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FA310-5D48-F063-EE0A-1C6C8A0F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79AAA-7992-1B3C-3335-CE64EF16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50A376-1382-78C5-EC05-AB8C2B2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22A57-C24E-DC54-A7AB-2D2F1D0D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FB8DC5-66AC-26AD-904A-2713C471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9999C-832C-63A3-6874-7B34C477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3B0CA-7AEB-6A66-4572-6C996049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663E-9BB3-2025-1EC8-AADFC3D5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33FA7-4EEC-A194-AD4C-DBD27044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5923E-93F0-392B-0507-587B81B0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D8104-1008-F010-D971-681E4FB3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B7365-6080-2BC4-12A9-A4F11DDA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D8E7E-B5DE-A9B2-C528-3CD900A1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EEC2D-A7D2-1434-915B-E6F766A7F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2AD7C-DEDE-6127-DC8B-69540898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41604-E206-69E1-6501-5871702E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D1826-57BE-0623-DAE0-7C98951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CB6D5-AD21-CF4A-E914-F2010B0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560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C665C8-2128-0F97-6C2E-B3E167A1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7F7FDD-9BE1-D842-F292-4F7F0212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7D166-AE05-FC01-9AC5-208A43DC6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9670-81BC-47D2-96C3-3975BAAF5E6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36AF9-2146-BA1D-54A2-4E907E64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DB0BA-B423-DBC2-9390-EB7F980D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3C79-2D74-4192-8E66-D734C95B5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1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672022-6D33-7C79-65FE-2E23F938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65957"/>
              </p:ext>
            </p:extLst>
          </p:nvPr>
        </p:nvGraphicFramePr>
        <p:xfrm>
          <a:off x="1688982" y="813731"/>
          <a:ext cx="8814035" cy="5230537"/>
        </p:xfrm>
        <a:graphic>
          <a:graphicData uri="http://schemas.openxmlformats.org/drawingml/2006/table">
            <a:tbl>
              <a:tblPr/>
              <a:tblGrid>
                <a:gridCol w="1490997">
                  <a:extLst>
                    <a:ext uri="{9D8B030D-6E8A-4147-A177-3AD203B41FA5}">
                      <a16:colId xmlns:a16="http://schemas.microsoft.com/office/drawing/2014/main" val="2100676836"/>
                    </a:ext>
                  </a:extLst>
                </a:gridCol>
                <a:gridCol w="1319466">
                  <a:extLst>
                    <a:ext uri="{9D8B030D-6E8A-4147-A177-3AD203B41FA5}">
                      <a16:colId xmlns:a16="http://schemas.microsoft.com/office/drawing/2014/main" val="1450565125"/>
                    </a:ext>
                  </a:extLst>
                </a:gridCol>
                <a:gridCol w="1807669">
                  <a:extLst>
                    <a:ext uri="{9D8B030D-6E8A-4147-A177-3AD203B41FA5}">
                      <a16:colId xmlns:a16="http://schemas.microsoft.com/office/drawing/2014/main" val="126613205"/>
                    </a:ext>
                  </a:extLst>
                </a:gridCol>
                <a:gridCol w="2625738">
                  <a:extLst>
                    <a:ext uri="{9D8B030D-6E8A-4147-A177-3AD203B41FA5}">
                      <a16:colId xmlns:a16="http://schemas.microsoft.com/office/drawing/2014/main" val="3476829751"/>
                    </a:ext>
                  </a:extLst>
                </a:gridCol>
                <a:gridCol w="1570165">
                  <a:extLst>
                    <a:ext uri="{9D8B030D-6E8A-4147-A177-3AD203B41FA5}">
                      <a16:colId xmlns:a16="http://schemas.microsoft.com/office/drawing/2014/main" val="304474124"/>
                    </a:ext>
                  </a:extLst>
                </a:gridCol>
              </a:tblGrid>
              <a:tr h="402349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API) 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한국산업인력공단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국가자격 종목 목록 정보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(KU_CERTIFICATION_SUBJECT)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1501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000092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PK, AI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19992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QUAL_CD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757421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QUAL_NAME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 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369040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SERIES_CD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계열코드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01 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072584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SERIES_NAME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 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609329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SUBJECT_CD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0752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20231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가스기술사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61440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JOBFIELD_CD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직무분야코드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942655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JOBFIELD_NAME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직무분야명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정보통신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43911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MJOBFIELD_CD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중직무분야코드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741926"/>
                  </a:ext>
                </a:extLst>
              </a:tr>
              <a:tr h="40234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MJOBFIELD_NAME</a:t>
                      </a:r>
                      <a:endParaRPr 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VARCHAR(45)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중직무분야명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정보기술 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6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812F60-4DD6-0827-19CB-EE7C998F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11307"/>
              </p:ext>
            </p:extLst>
          </p:nvPr>
        </p:nvGraphicFramePr>
        <p:xfrm>
          <a:off x="856898" y="574159"/>
          <a:ext cx="10478203" cy="5709682"/>
        </p:xfrm>
        <a:graphic>
          <a:graphicData uri="http://schemas.openxmlformats.org/drawingml/2006/table">
            <a:tbl>
              <a:tblPr/>
              <a:tblGrid>
                <a:gridCol w="1772510">
                  <a:extLst>
                    <a:ext uri="{9D8B030D-6E8A-4147-A177-3AD203B41FA5}">
                      <a16:colId xmlns:a16="http://schemas.microsoft.com/office/drawing/2014/main" val="2837997069"/>
                    </a:ext>
                  </a:extLst>
                </a:gridCol>
                <a:gridCol w="1568593">
                  <a:extLst>
                    <a:ext uri="{9D8B030D-6E8A-4147-A177-3AD203B41FA5}">
                      <a16:colId xmlns:a16="http://schemas.microsoft.com/office/drawing/2014/main" val="740257234"/>
                    </a:ext>
                  </a:extLst>
                </a:gridCol>
                <a:gridCol w="2148973">
                  <a:extLst>
                    <a:ext uri="{9D8B030D-6E8A-4147-A177-3AD203B41FA5}">
                      <a16:colId xmlns:a16="http://schemas.microsoft.com/office/drawing/2014/main" val="1297197808"/>
                    </a:ext>
                  </a:extLst>
                </a:gridCol>
                <a:gridCol w="3121501">
                  <a:extLst>
                    <a:ext uri="{9D8B030D-6E8A-4147-A177-3AD203B41FA5}">
                      <a16:colId xmlns:a16="http://schemas.microsoft.com/office/drawing/2014/main" val="2669377200"/>
                    </a:ext>
                  </a:extLst>
                </a:gridCol>
                <a:gridCol w="1866626">
                  <a:extLst>
                    <a:ext uri="{9D8B030D-6E8A-4147-A177-3AD203B41FA5}">
                      <a16:colId xmlns:a16="http://schemas.microsoft.com/office/drawing/2014/main" val="3373984183"/>
                    </a:ext>
                  </a:extLst>
                </a:gridCol>
              </a:tblGrid>
              <a:tr h="470578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학과 별 추천 자격증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(KU_CERTIFICATION_INTEREST_UNI_SINTEREST)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50585" marR="150585" marT="75292" marB="7529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3924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37288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86840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USER_IDX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96740"/>
                  </a:ext>
                </a:extLst>
              </a:tr>
              <a:tr h="580380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SUBJECT_CD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자격증코드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1320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73539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ALERT_YN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알림설정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135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25071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9238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수정자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190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5732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삭제여부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5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04D123F-4B0A-7BF6-2C38-721EA2A58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25482"/>
              </p:ext>
            </p:extLst>
          </p:nvPr>
        </p:nvGraphicFramePr>
        <p:xfrm>
          <a:off x="1501630" y="206809"/>
          <a:ext cx="9188742" cy="6310316"/>
        </p:xfrm>
        <a:graphic>
          <a:graphicData uri="http://schemas.openxmlformats.org/drawingml/2006/table">
            <a:tbl>
              <a:tblPr/>
              <a:tblGrid>
                <a:gridCol w="1554384">
                  <a:extLst>
                    <a:ext uri="{9D8B030D-6E8A-4147-A177-3AD203B41FA5}">
                      <a16:colId xmlns:a16="http://schemas.microsoft.com/office/drawing/2014/main" val="3402050090"/>
                    </a:ext>
                  </a:extLst>
                </a:gridCol>
                <a:gridCol w="1375560">
                  <a:extLst>
                    <a:ext uri="{9D8B030D-6E8A-4147-A177-3AD203B41FA5}">
                      <a16:colId xmlns:a16="http://schemas.microsoft.com/office/drawing/2014/main" val="1242434163"/>
                    </a:ext>
                  </a:extLst>
                </a:gridCol>
                <a:gridCol w="1884518">
                  <a:extLst>
                    <a:ext uri="{9D8B030D-6E8A-4147-A177-3AD203B41FA5}">
                      <a16:colId xmlns:a16="http://schemas.microsoft.com/office/drawing/2014/main" val="2110720261"/>
                    </a:ext>
                  </a:extLst>
                </a:gridCol>
                <a:gridCol w="2737365">
                  <a:extLst>
                    <a:ext uri="{9D8B030D-6E8A-4147-A177-3AD203B41FA5}">
                      <a16:colId xmlns:a16="http://schemas.microsoft.com/office/drawing/2014/main" val="1486996612"/>
                    </a:ext>
                  </a:extLst>
                </a:gridCol>
                <a:gridCol w="1636915">
                  <a:extLst>
                    <a:ext uri="{9D8B030D-6E8A-4147-A177-3AD203B41FA5}">
                      <a16:colId xmlns:a16="http://schemas.microsoft.com/office/drawing/2014/main" val="618872916"/>
                    </a:ext>
                  </a:extLst>
                </a:gridCol>
              </a:tblGrid>
              <a:tr h="296115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API) 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한국산업인력공단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국가자격 시험일정 조회 서비스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(KU_CERTIFICATION_DATE)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29430" marR="129430" marT="64715" marB="6471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7939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987182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9148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TEST_YEAR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시행년도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02468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TEST_SEQ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시행회차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406892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QUAL_CD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자격구분코드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32943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QUAL_NAME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자격구분명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1978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DESCRIPTION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 기능사 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(2020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제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46712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WTEST_APLC_STARTDT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필기시험 원서접수 시작일자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20200107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99708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WTEST_APLC_ENDDT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필기시험 원서접수 종료일자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20200110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32048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WTEST_STARTDT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필기시험 시작일자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20200201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28956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WTEST_ENDDT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필기시험 종료일자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20200208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622401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WTEST_PASSDT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필기시험 합격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 발표일자</a:t>
                      </a:r>
                    </a:p>
                  </a:txBody>
                  <a:tcPr marL="69093" marR="69093" marT="19742" marB="19742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20200313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009027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PTEST_APLC_STARTDT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실기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시험 원서접수 시작일자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20200316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874894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PTEST_APLC_ENDDT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실기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시험 원서접수 종료일자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20200317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8205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PTEST_STARTDT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실기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시험 시작일자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20200321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053692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PTEST_ENDDT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실기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시험 종료일자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20200324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15892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PTEST_PASSDT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실기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)/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합격자 발표일자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20200404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285750"/>
                  </a:ext>
                </a:extLst>
              </a:tr>
              <a:tr h="32572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SUBJECT_CD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0752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69093" marR="69093" marT="19742" marB="1974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22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852466-2F95-41AE-9099-E9A798EB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551"/>
              </p:ext>
            </p:extLst>
          </p:nvPr>
        </p:nvGraphicFramePr>
        <p:xfrm>
          <a:off x="1057013" y="427840"/>
          <a:ext cx="10077974" cy="6002324"/>
        </p:xfrm>
        <a:graphic>
          <a:graphicData uri="http://schemas.openxmlformats.org/drawingml/2006/table">
            <a:tbl>
              <a:tblPr/>
              <a:tblGrid>
                <a:gridCol w="1704809">
                  <a:extLst>
                    <a:ext uri="{9D8B030D-6E8A-4147-A177-3AD203B41FA5}">
                      <a16:colId xmlns:a16="http://schemas.microsoft.com/office/drawing/2014/main" val="2601889611"/>
                    </a:ext>
                  </a:extLst>
                </a:gridCol>
                <a:gridCol w="1508678">
                  <a:extLst>
                    <a:ext uri="{9D8B030D-6E8A-4147-A177-3AD203B41FA5}">
                      <a16:colId xmlns:a16="http://schemas.microsoft.com/office/drawing/2014/main" val="249895817"/>
                    </a:ext>
                  </a:extLst>
                </a:gridCol>
                <a:gridCol w="2066890">
                  <a:extLst>
                    <a:ext uri="{9D8B030D-6E8A-4147-A177-3AD203B41FA5}">
                      <a16:colId xmlns:a16="http://schemas.microsoft.com/office/drawing/2014/main" val="2496468869"/>
                    </a:ext>
                  </a:extLst>
                </a:gridCol>
                <a:gridCol w="3002270">
                  <a:extLst>
                    <a:ext uri="{9D8B030D-6E8A-4147-A177-3AD203B41FA5}">
                      <a16:colId xmlns:a16="http://schemas.microsoft.com/office/drawing/2014/main" val="530386606"/>
                    </a:ext>
                  </a:extLst>
                </a:gridCol>
                <a:gridCol w="1795327">
                  <a:extLst>
                    <a:ext uri="{9D8B030D-6E8A-4147-A177-3AD203B41FA5}">
                      <a16:colId xmlns:a16="http://schemas.microsoft.com/office/drawing/2014/main" val="994474242"/>
                    </a:ext>
                  </a:extLst>
                </a:gridCol>
              </a:tblGrid>
              <a:tr h="342989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API) 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한국산업인력공단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국가자격 관심자격 정보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(KU_CERTIFICATION_INTEREST)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3173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318011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70902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INTEREST_CD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개인관심자격코드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0601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82811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관심자격명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정보관리기술사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59174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REC_REGDT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수정일시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20170827171843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084588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REC_SUBJECT_CD_ONE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추천자격코드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30108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REC_SUBJECT_CD_TWO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추천자격코드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0622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59303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REC_SUBJECT_NAME_ONE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정보처리기사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82773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REC_SUBJECT_NAME_TWO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추천자격명 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컴퓨터시스템응용기술사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73363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REC_MODDT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20170827171843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597846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RESULT_CD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결과코드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311646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RESULT_MSG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결과메세지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 SERVICE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278005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PAGE_RESULT_NUM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페이지 결과 수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623398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PAGE_NUM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수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915490"/>
                  </a:ext>
                </a:extLst>
              </a:tr>
              <a:tr h="377289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TOTAL_NUM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총 개수</a:t>
                      </a: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018" marR="58018" marT="16577" marB="1657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8018" marR="58018" marT="16577" marB="1657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3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5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E82830-2EB9-82F9-ED1E-D61282FAF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40523"/>
              </p:ext>
            </p:extLst>
          </p:nvPr>
        </p:nvGraphicFramePr>
        <p:xfrm>
          <a:off x="355133" y="172497"/>
          <a:ext cx="11481734" cy="6513005"/>
        </p:xfrm>
        <a:graphic>
          <a:graphicData uri="http://schemas.openxmlformats.org/drawingml/2006/table">
            <a:tbl>
              <a:tblPr/>
              <a:tblGrid>
                <a:gridCol w="1369951">
                  <a:extLst>
                    <a:ext uri="{9D8B030D-6E8A-4147-A177-3AD203B41FA5}">
                      <a16:colId xmlns:a16="http://schemas.microsoft.com/office/drawing/2014/main" val="3208537510"/>
                    </a:ext>
                  </a:extLst>
                </a:gridCol>
                <a:gridCol w="1077866">
                  <a:extLst>
                    <a:ext uri="{9D8B030D-6E8A-4147-A177-3AD203B41FA5}">
                      <a16:colId xmlns:a16="http://schemas.microsoft.com/office/drawing/2014/main" val="407360214"/>
                    </a:ext>
                  </a:extLst>
                </a:gridCol>
                <a:gridCol w="1791274">
                  <a:extLst>
                    <a:ext uri="{9D8B030D-6E8A-4147-A177-3AD203B41FA5}">
                      <a16:colId xmlns:a16="http://schemas.microsoft.com/office/drawing/2014/main" val="2684342197"/>
                    </a:ext>
                  </a:extLst>
                </a:gridCol>
                <a:gridCol w="6358637">
                  <a:extLst>
                    <a:ext uri="{9D8B030D-6E8A-4147-A177-3AD203B41FA5}">
                      <a16:colId xmlns:a16="http://schemas.microsoft.com/office/drawing/2014/main" val="2426699294"/>
                    </a:ext>
                  </a:extLst>
                </a:gridCol>
                <a:gridCol w="884006">
                  <a:extLst>
                    <a:ext uri="{9D8B030D-6E8A-4147-A177-3AD203B41FA5}">
                      <a16:colId xmlns:a16="http://schemas.microsoft.com/office/drawing/2014/main" val="2736819130"/>
                    </a:ext>
                  </a:extLst>
                </a:gridCol>
              </a:tblGrid>
              <a:tr h="212586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API) </a:t>
                      </a: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한국산업인력공단</a:t>
                      </a: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</a:t>
                      </a: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국가자격 공개문제 조회 서비스 </a:t>
                      </a: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(KU_CERTIFICATION_QUESTION)</a:t>
                      </a:r>
                      <a:endParaRPr lang="ko-KR" altLang="en-US" sz="9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84523" marR="84523" marT="42262" marB="4226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81622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923593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9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44631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QUES_IDX</a:t>
                      </a:r>
                    </a:p>
                  </a:txBody>
                  <a:tcPr marL="31408" marR="31408" marT="8974" marB="8974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아이디</a:t>
                      </a:r>
                    </a:p>
                  </a:txBody>
                  <a:tcPr marL="31408" marR="31408" marT="8974" marB="8974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5011000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29386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QUES_TITLE</a:t>
                      </a:r>
                    </a:p>
                  </a:txBody>
                  <a:tcPr marL="31408" marR="31408" marT="8974" marB="8974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제목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공개문제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거푸집기능사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94646"/>
                  </a:ext>
                </a:extLst>
              </a:tr>
              <a:tr h="221215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QUES_CONTENTS</a:t>
                      </a:r>
                    </a:p>
                  </a:txBody>
                  <a:tcPr marL="31408" marR="31408" marT="8974" marB="8974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BLOB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내용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&lt;!DOCTYPE html PUBLIC "-//W3C//DTD XHTML 1.0 Transitional//EN" "http://www.w3.org/TR/xhtml1/DTD/xhtml1-transitional.dtd</a:t>
                      </a:r>
                      <a:r>
                        <a:rPr lang="en-US" sz="900" b="0" i="0" u="sng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"&gt; &lt;html lang="ko" xml:lang="ko" xmlns="http://www.w3.org/1999/xhtml"&gt; &lt;head&gt; &lt;title&gt;&lt;/title&gt; &lt;meta content="text/html; charset=euc-kr" http-equiv="Content-Type" /&gt;&lt;style type="text/css"&gt; BODY { MARGIN: 0px; FONT-FAMILY: } P { LINE-HEIGHT: 1.2; MARGIN-TOP: 0px; } &lt;/style&gt; &lt;/head&gt; &lt;body&gt; &lt;p&gt;</a:t>
                      </a:r>
                      <a:r>
                        <a:rPr lang="ko-KR" altLang="en-US" sz="900" b="0" i="0" u="sng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거푸집기능사 공개도면</a:t>
                      </a:r>
                      <a:r>
                        <a:rPr lang="en-US" altLang="ko-KR" sz="900" b="0" i="0" u="sng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</a:t>
                      </a:r>
                      <a:r>
                        <a:rPr lang="en-US" sz="900" b="0" i="0" u="sng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p&gt; &lt;p&gt;&amp;nbsp;&lt;/p&gt; &lt;p&gt;&amp;nbsp;&lt;/p&gt;&lt;/body&gt; &lt;/html&gt; </a:t>
                      </a: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43073" marR="43073" marT="21537" marB="21537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343928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QUES_REGDT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작성일시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20051227000000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369062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QUES_MODDT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게시물 수정일시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20160119095417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34407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QUES_CD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자격구분코드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374206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QUES_NAME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880680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SERIES_CD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계열코드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41192"/>
                  </a:ext>
                </a:extLst>
              </a:tr>
              <a:tr h="23335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SERIES_NAME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기능사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01823"/>
                  </a:ext>
                </a:extLst>
              </a:tr>
              <a:tr h="2125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SUBJECT_CD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7170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174413"/>
                  </a:ext>
                </a:extLst>
              </a:tr>
              <a:tr h="2125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SUBJECT_NAME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거푸집기능사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49808"/>
                  </a:ext>
                </a:extLst>
              </a:tr>
              <a:tr h="2125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QUES_FILE_NAME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첨부파일명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거푸집기능사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경사벽체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.hwp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7451"/>
                  </a:ext>
                </a:extLst>
              </a:tr>
              <a:tr h="2125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QUES_FILE_ORDER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순번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9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62663"/>
                  </a:ext>
                </a:extLst>
              </a:tr>
              <a:tr h="84292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QUES_FILE_URL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BLOB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localhost:9090/openQst/dwldOpenQstFile?token=eyJ0eXAiOiJKV1QiLCJhbGciOiJIUzI1NiJ9.eyJzYXZlRmlsZU5tIjoiUTAwNl8yMTQyNTU1IiwiZmlsZU5tIjoi6rGw7ZG47KeR6riw64ql7IKsLeqyveyCrOuyveyytC5od3AiLCJleHAiOjE2MDY5ODg5NTYsInF1YWxnYkNkIjoiVCIsImZpbGVTbiI6MH0.PBjtrwaIsP-gmbusagYOSKzFtp7cFJ4ExicIMM2q05k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31408" marR="31408" marT="8974" marB="8974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6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71C93D-DB5F-2B45-B3B1-6AECA4A0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98263"/>
              </p:ext>
            </p:extLst>
          </p:nvPr>
        </p:nvGraphicFramePr>
        <p:xfrm>
          <a:off x="1730927" y="1243764"/>
          <a:ext cx="8730145" cy="4370472"/>
        </p:xfrm>
        <a:graphic>
          <a:graphicData uri="http://schemas.openxmlformats.org/drawingml/2006/table">
            <a:tbl>
              <a:tblPr/>
              <a:tblGrid>
                <a:gridCol w="1476806">
                  <a:extLst>
                    <a:ext uri="{9D8B030D-6E8A-4147-A177-3AD203B41FA5}">
                      <a16:colId xmlns:a16="http://schemas.microsoft.com/office/drawing/2014/main" val="4120656408"/>
                    </a:ext>
                  </a:extLst>
                </a:gridCol>
                <a:gridCol w="1306908">
                  <a:extLst>
                    <a:ext uri="{9D8B030D-6E8A-4147-A177-3AD203B41FA5}">
                      <a16:colId xmlns:a16="http://schemas.microsoft.com/office/drawing/2014/main" val="2565169382"/>
                    </a:ext>
                  </a:extLst>
                </a:gridCol>
                <a:gridCol w="1790464">
                  <a:extLst>
                    <a:ext uri="{9D8B030D-6E8A-4147-A177-3AD203B41FA5}">
                      <a16:colId xmlns:a16="http://schemas.microsoft.com/office/drawing/2014/main" val="3060048960"/>
                    </a:ext>
                  </a:extLst>
                </a:gridCol>
                <a:gridCol w="2600746">
                  <a:extLst>
                    <a:ext uri="{9D8B030D-6E8A-4147-A177-3AD203B41FA5}">
                      <a16:colId xmlns:a16="http://schemas.microsoft.com/office/drawing/2014/main" val="2518184281"/>
                    </a:ext>
                  </a:extLst>
                </a:gridCol>
                <a:gridCol w="1555221">
                  <a:extLst>
                    <a:ext uri="{9D8B030D-6E8A-4147-A177-3AD203B41FA5}">
                      <a16:colId xmlns:a16="http://schemas.microsoft.com/office/drawing/2014/main" val="2615370944"/>
                    </a:ext>
                  </a:extLst>
                </a:gridCol>
              </a:tblGrid>
              <a:tr h="220880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API) 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한국산업인력공단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국가자격취득자 현황 조회 서비스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(KU_CERTIFICATION_STATISTICS)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74571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13806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32996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ACQ_YEAR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취득년도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87473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ACQ_MONTH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취득월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35313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65842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QUAL_NAME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자격구분명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545902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3930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AREA_NAME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지역명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08351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045151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AGE_GROUP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62645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63525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358026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SERIES_CD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425260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SERIES_NAME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계열명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13657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SUBJECT_CD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종목코드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09676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종목명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정보처리기사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12961"/>
                  </a:ext>
                </a:extLst>
              </a:tr>
              <a:tr h="24296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ACQ_NUM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VARCHAR(45)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취득 수</a:t>
                      </a: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539" marR="51539" marT="14725" marB="14725">
                    <a:lnL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51539" marR="51539" marT="14725" marB="14725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5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A8DC28-9CC4-F0DB-EF29-3C7F3582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63252"/>
              </p:ext>
            </p:extLst>
          </p:nvPr>
        </p:nvGraphicFramePr>
        <p:xfrm>
          <a:off x="856898" y="1091795"/>
          <a:ext cx="10478203" cy="4674410"/>
        </p:xfrm>
        <a:graphic>
          <a:graphicData uri="http://schemas.openxmlformats.org/drawingml/2006/table">
            <a:tbl>
              <a:tblPr/>
              <a:tblGrid>
                <a:gridCol w="1772510">
                  <a:extLst>
                    <a:ext uri="{9D8B030D-6E8A-4147-A177-3AD203B41FA5}">
                      <a16:colId xmlns:a16="http://schemas.microsoft.com/office/drawing/2014/main" val="2837997069"/>
                    </a:ext>
                  </a:extLst>
                </a:gridCol>
                <a:gridCol w="1568593">
                  <a:extLst>
                    <a:ext uri="{9D8B030D-6E8A-4147-A177-3AD203B41FA5}">
                      <a16:colId xmlns:a16="http://schemas.microsoft.com/office/drawing/2014/main" val="740257234"/>
                    </a:ext>
                  </a:extLst>
                </a:gridCol>
                <a:gridCol w="2148973">
                  <a:extLst>
                    <a:ext uri="{9D8B030D-6E8A-4147-A177-3AD203B41FA5}">
                      <a16:colId xmlns:a16="http://schemas.microsoft.com/office/drawing/2014/main" val="1297197808"/>
                    </a:ext>
                  </a:extLst>
                </a:gridCol>
                <a:gridCol w="3121501">
                  <a:extLst>
                    <a:ext uri="{9D8B030D-6E8A-4147-A177-3AD203B41FA5}">
                      <a16:colId xmlns:a16="http://schemas.microsoft.com/office/drawing/2014/main" val="2669377200"/>
                    </a:ext>
                  </a:extLst>
                </a:gridCol>
                <a:gridCol w="1866626">
                  <a:extLst>
                    <a:ext uri="{9D8B030D-6E8A-4147-A177-3AD203B41FA5}">
                      <a16:colId xmlns:a16="http://schemas.microsoft.com/office/drawing/2014/main" val="3373984183"/>
                    </a:ext>
                  </a:extLst>
                </a:gridCol>
              </a:tblGrid>
              <a:tr h="470578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API) 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한국산업인력공단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_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국가자격 등급별 응시자격 항목 정보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현재 테이블 없음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추가 예정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50585" marR="150585" marT="75292" marB="7529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3924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37288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86840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emqualCd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응시자격코드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T101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96740"/>
                  </a:ext>
                </a:extLst>
              </a:tr>
              <a:tr h="580380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emqualDispNm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응시자격명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 자격 취득후 동일 및 유사직무분야에서 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년이상 실무에 종사한 자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73539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grdCd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등급코드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135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grdNm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등급명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25071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qualgbCd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자격구분코드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9238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qualgbNm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6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자격구분명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국가기술자격</a:t>
                      </a:r>
                      <a:endParaRPr lang="ko-KR" altLang="en-US" sz="16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3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9415B3-DD7D-28C7-634E-CA8A900C2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99481"/>
              </p:ext>
            </p:extLst>
          </p:nvPr>
        </p:nvGraphicFramePr>
        <p:xfrm>
          <a:off x="856898" y="315341"/>
          <a:ext cx="10478203" cy="6227318"/>
        </p:xfrm>
        <a:graphic>
          <a:graphicData uri="http://schemas.openxmlformats.org/drawingml/2006/table">
            <a:tbl>
              <a:tblPr/>
              <a:tblGrid>
                <a:gridCol w="1772510">
                  <a:extLst>
                    <a:ext uri="{9D8B030D-6E8A-4147-A177-3AD203B41FA5}">
                      <a16:colId xmlns:a16="http://schemas.microsoft.com/office/drawing/2014/main" val="2837997069"/>
                    </a:ext>
                  </a:extLst>
                </a:gridCol>
                <a:gridCol w="1568593">
                  <a:extLst>
                    <a:ext uri="{9D8B030D-6E8A-4147-A177-3AD203B41FA5}">
                      <a16:colId xmlns:a16="http://schemas.microsoft.com/office/drawing/2014/main" val="740257234"/>
                    </a:ext>
                  </a:extLst>
                </a:gridCol>
                <a:gridCol w="2148973">
                  <a:extLst>
                    <a:ext uri="{9D8B030D-6E8A-4147-A177-3AD203B41FA5}">
                      <a16:colId xmlns:a16="http://schemas.microsoft.com/office/drawing/2014/main" val="1297197808"/>
                    </a:ext>
                  </a:extLst>
                </a:gridCol>
                <a:gridCol w="3121501">
                  <a:extLst>
                    <a:ext uri="{9D8B030D-6E8A-4147-A177-3AD203B41FA5}">
                      <a16:colId xmlns:a16="http://schemas.microsoft.com/office/drawing/2014/main" val="2669377200"/>
                    </a:ext>
                  </a:extLst>
                </a:gridCol>
                <a:gridCol w="1866626">
                  <a:extLst>
                    <a:ext uri="{9D8B030D-6E8A-4147-A177-3AD203B41FA5}">
                      <a16:colId xmlns:a16="http://schemas.microsoft.com/office/drawing/2014/main" val="3373984183"/>
                    </a:ext>
                  </a:extLst>
                </a:gridCol>
              </a:tblGrid>
              <a:tr h="470578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자격증 별 추천 자격증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(KU_CERTIFICATION_INTEREST_RECO)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50585" marR="150585" marT="75292" marB="7529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3924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37288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86840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SUBJECT_CD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자격증코드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2177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96740"/>
                  </a:ext>
                </a:extLst>
              </a:tr>
              <a:tr h="580380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SUBJECT_NAME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프린터개발산업기사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73539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REC_SUBJECT_CD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추천자격증코드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0710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135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REC_SUBJECT_NAME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추천자격증명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기계안전기술사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25071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9238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190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수정자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5732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5581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삭제여부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40B5D8-DE99-8D05-D538-90E5B5D26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3905"/>
              </p:ext>
            </p:extLst>
          </p:nvPr>
        </p:nvGraphicFramePr>
        <p:xfrm>
          <a:off x="856898" y="315341"/>
          <a:ext cx="10478203" cy="6227318"/>
        </p:xfrm>
        <a:graphic>
          <a:graphicData uri="http://schemas.openxmlformats.org/drawingml/2006/table">
            <a:tbl>
              <a:tblPr/>
              <a:tblGrid>
                <a:gridCol w="1772510">
                  <a:extLst>
                    <a:ext uri="{9D8B030D-6E8A-4147-A177-3AD203B41FA5}">
                      <a16:colId xmlns:a16="http://schemas.microsoft.com/office/drawing/2014/main" val="2837997069"/>
                    </a:ext>
                  </a:extLst>
                </a:gridCol>
                <a:gridCol w="1568593">
                  <a:extLst>
                    <a:ext uri="{9D8B030D-6E8A-4147-A177-3AD203B41FA5}">
                      <a16:colId xmlns:a16="http://schemas.microsoft.com/office/drawing/2014/main" val="740257234"/>
                    </a:ext>
                  </a:extLst>
                </a:gridCol>
                <a:gridCol w="2148973">
                  <a:extLst>
                    <a:ext uri="{9D8B030D-6E8A-4147-A177-3AD203B41FA5}">
                      <a16:colId xmlns:a16="http://schemas.microsoft.com/office/drawing/2014/main" val="1297197808"/>
                    </a:ext>
                  </a:extLst>
                </a:gridCol>
                <a:gridCol w="3121501">
                  <a:extLst>
                    <a:ext uri="{9D8B030D-6E8A-4147-A177-3AD203B41FA5}">
                      <a16:colId xmlns:a16="http://schemas.microsoft.com/office/drawing/2014/main" val="2669377200"/>
                    </a:ext>
                  </a:extLst>
                </a:gridCol>
                <a:gridCol w="1866626">
                  <a:extLst>
                    <a:ext uri="{9D8B030D-6E8A-4147-A177-3AD203B41FA5}">
                      <a16:colId xmlns:a16="http://schemas.microsoft.com/office/drawing/2014/main" val="3373984183"/>
                    </a:ext>
                  </a:extLst>
                </a:gridCol>
              </a:tblGrid>
              <a:tr h="470578">
                <a:tc grid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학과 별 추천 자격증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(KU_CERTIFICATION_INTEREST_UNI_RECO)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50585" marR="150585" marT="75292" marB="7529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3924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37288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86840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UNI_IDX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학과 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IDX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KU_UNI </a:t>
                      </a: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테이블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96740"/>
                  </a:ext>
                </a:extLst>
              </a:tr>
              <a:tr h="580380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SUBJECT_CD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자격증코드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1320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73539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SUBJECT_NAME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자격증명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정보처리기사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135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025071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89238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MOD_ID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수정자</a:t>
                      </a: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1902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MOD_DATE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57325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DEL_YN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삭제여부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55814"/>
                  </a:ext>
                </a:extLst>
              </a:tr>
              <a:tr h="517636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PILSOO_YN</a:t>
                      </a: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3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필수여부</a:t>
                      </a: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i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351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6898" y="345559"/>
          <a:ext cx="10481431" cy="6227318"/>
        </p:xfrm>
        <a:graphic>
          <a:graphicData uri="http://schemas.openxmlformats.org/drawingml/2006/table">
            <a:tbl>
              <a:tblGrid>
                <a:gridCol w="1772510"/>
                <a:gridCol w="1568593"/>
                <a:gridCol w="2148973"/>
                <a:gridCol w="3124729"/>
                <a:gridCol w="1866626"/>
              </a:tblGrid>
              <a:tr h="470578">
                <a:tc gridSpan="5">
                  <a:txBody>
                    <a:bodyPr vert="horz" lIns="150585" tIns="75292" rIns="150585" bIns="7529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자격증별 합격률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(KU_CERTIFICATION_PASSRATE)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50585" marR="150585" marT="75292" marB="7529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17636"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컬럼명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타입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항목명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국문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샘플데이터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비고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INT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IDX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PK, AI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EXAM_TYP_CCD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필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실기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필기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80380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GRD_NM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등급명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(EX. 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기사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기술사 </a:t>
                      </a: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...)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기사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IMPL_SEQ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시행회차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IMPL_YY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시행년도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2018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JM_FLD_NM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자격증명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정보처리기사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PASS_RATE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합격률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55%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 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RECPT_NO_CNT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응시자수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16227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REG_ID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VARCHAR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등록자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admin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7636">
                <a:tc>
                  <a:txBody>
                    <a:bodyPr vert="horz" lIns="109802" tIns="31372" rIns="109802" bIns="31372" anchor="t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REG_DATE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0" i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DATETIME</a:t>
                      </a:r>
                      <a:endParaRPr lang="en-US" sz="1300" b="0" i="0" spc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ko-KR" altLang="en-US" sz="1300" b="0" i="0" spc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등록일자</a:t>
                      </a:r>
                      <a:endParaRPr lang="ko-KR" altLang="en-US" sz="1300" b="0" i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300" b="0" i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2023-02-03 17:52:26</a:t>
                      </a:r>
                      <a:endParaRPr lang="en-US" altLang="ko-KR" sz="1300" b="0" i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09802" tIns="31372" rIns="109802" bIns="31372" anchor="ctr" anchorCtr="0"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b="0" i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09802" marR="109802" marT="31372" marB="31372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96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2022-10-11T02:27:45.000</dcterms:created>
  <dc:creator>이 준영</dc:creator>
  <cp:lastModifiedBy>rlaal</cp:lastModifiedBy>
  <dcterms:modified xsi:type="dcterms:W3CDTF">2023-02-08T05:55:15.891</dcterms:modified>
  <cp:revision>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