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B1C89-5966-6DA3-8F02-8057325F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18F44-98B7-CB18-F747-C5F90B9E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2F0C1-4A41-DF7B-2762-65DFB4B4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55641-9700-D0EB-554C-0A0246B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333C3-ADE6-9639-8679-1CD5051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9B6DF-A499-E2C1-0C02-F127E22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BF17D-788A-85B3-E82B-60354E92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989B-5252-A9F0-F37D-BA0709C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1A377-08F4-3DFC-18FC-EEDACDA8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F3862-F1E4-FE89-F1C7-233A74F4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4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5461A2-C91E-7031-7F27-F7C92C0D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40FB6-F47E-7136-7725-81D0488D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E918B-871F-0CAD-701A-658992D9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44C80-169E-B8DF-469E-627CD565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E5EC9-5C5C-D430-D2BF-958B8233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4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4195-C694-E8C8-A093-BB26317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22CCF-EAED-A937-AAA2-14DF025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78D3E-E290-6CF7-6ADD-F45663D0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FE005-3A27-51B8-EC27-7428F38F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4F919-3D3C-28B1-566F-2DABA67C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AABFF-9D1B-9D3F-A55A-6CD28737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1FB87-F58F-900D-6300-2D6462D7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7B169-B18F-5727-258D-A7A2B69E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C1FDE-3158-BEF2-9AF5-E9FE5986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23A05-DB5F-1A5E-F7C5-28DB5899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9230-3D50-E070-6939-21DE058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A2E6-306A-2F39-456C-B68CD022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A19E3-4F51-0388-8DFE-098A3C70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00D02-0560-9DCD-23F1-090F2875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02AF1-F81B-62AD-723E-E221739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B175B-1539-F447-E98A-C96122F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F9A1E-971C-675D-2187-4C6D4DF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CC0D-FD27-C506-73F6-C7768248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A9FED-8904-1756-203E-61B81871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6CD1F-4532-1FB9-4611-41B3FD6F1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BFF19-9B58-CF59-783E-36B6C6EF7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513D1-4928-415F-5731-F2AC2957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202D8C-B518-0A9E-34B9-051AF8F1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ACA322-703E-FB1B-5A4D-D389747A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8666-40FC-FC57-9723-D7563429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FA310-5D48-F063-EE0A-1C6C8A0F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79AAA-7992-1B3C-3335-CE64EF16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0A376-1382-78C5-EC05-AB8C2B2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22A57-C24E-DC54-A7AB-2D2F1D0D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FB8DC5-66AC-26AD-904A-2713C471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9999C-832C-63A3-6874-7B34C477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3B0CA-7AEB-6A66-4572-6C996049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663E-9BB3-2025-1EC8-AADFC3D5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33FA7-4EEC-A194-AD4C-DBD27044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5923E-93F0-392B-0507-587B81B0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D8104-1008-F010-D971-681E4FB3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B7365-6080-2BC4-12A9-A4F11DDA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D8E7E-B5DE-A9B2-C528-3CD900A1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EEC2D-A7D2-1434-915B-E6F766A7F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2AD7C-DEDE-6127-DC8B-695408985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41604-E206-69E1-6501-5871702E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D1826-57BE-0623-DAE0-7C98951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CB6D5-AD21-CF4A-E914-F2010B0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560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C665C8-2128-0F97-6C2E-B3E167A1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F7FDD-9BE1-D842-F292-4F7F0212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7D166-AE05-FC01-9AC5-208A43DC6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9670-81BC-47D2-96C3-3975BAAF5E6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6AF9-2146-BA1D-54A2-4E907E64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DB0BA-B423-DBC2-9390-EB7F980D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5930" y="1736928"/>
          <a:ext cx="2630110" cy="1187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2417"/>
                <a:gridCol w="1184818"/>
                <a:gridCol w="472875"/>
              </a:tblGrid>
              <a:tr h="284764">
                <a:tc gridSpan="3">
                  <a:txBody>
                    <a:bodyPr vert="horz" lIns="85817" tIns="42909" rIns="85817" bIns="42909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한국산업인력공단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_NCS 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교육과정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5817" marR="85817" marT="42909" marB="4290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84764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284764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UNI_IDX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학과명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284764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SUBJECT_CD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kern="1200">
                          <a:solidFill>
                            <a:srgbClr val="ff0000"/>
                          </a:solidFill>
                          <a:effectLst/>
                        </a:rPr>
                        <a:t>취득가능자격증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61407" y="1967033"/>
          <a:ext cx="3161138" cy="811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8399"/>
                <a:gridCol w="964658"/>
                <a:gridCol w="658081"/>
              </a:tblGrid>
              <a:tr h="0">
                <a:tc gridSpan="3">
                  <a:txBody>
                    <a:bodyPr vert="horz" lIns="85817" tIns="42909" rIns="85817" bIns="42909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학과 테이블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85817" marR="85817" marT="42909" marB="4290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784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학과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33784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UNI_DEPARTMENT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단과대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33784">
                <a:tc>
                  <a:txBody>
                    <a:bodyPr vert="horz" lIns="6924" tIns="6924" rIns="6924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UNI_MAJOR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effectLst/>
                        </a:rPr>
                        <a:t>학과명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61407" y="3533514"/>
          <a:ext cx="3447701" cy="19260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8100"/>
                <a:gridCol w="998972"/>
                <a:gridCol w="1230629"/>
              </a:tblGrid>
              <a:tr h="241972">
                <a:tc gridSpan="3">
                  <a:txBody>
                    <a:bodyPr vert="horz" lIns="75636" tIns="37818" rIns="75636" bIns="37818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한국산업인력공단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국가자격 종목 목록 정보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75636" marR="75636" marT="37818" marB="3781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자격구분코드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QUAL_NAME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자격구분명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SERIES_CD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계열코드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SERIES_NAME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계열명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SUBJECT_CD</a:t>
                      </a:r>
                      <a:endParaRPr lang="en-US" sz="10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종목코드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SUBJECT_NAME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종목명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JOBFIELD_CD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직무분야코드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JOBFIELD_NAME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직무분야명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MJOBFIELD_CD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중직무분야코드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655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MJOBFIELD_NAME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중직무분야명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77110" y="3491569"/>
          <a:ext cx="3447700" cy="9644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609"/>
                <a:gridCol w="1174379"/>
                <a:gridCol w="1446712"/>
              </a:tblGrid>
              <a:tr h="216161">
                <a:tc gridSpan="3">
                  <a:txBody>
                    <a:bodyPr vert="horz" lIns="75636" tIns="37818" rIns="75636" bIns="37818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사용자 관심 자격증</a:t>
                      </a:r>
                      <a:endParaRPr lang="en-US" altLang="ko-KR" sz="1000" b="0" i="0" spc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5636" marR="75636" marT="37818" marB="3781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8922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8922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USER_IDX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IDX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8922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SUBJECT_CD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자격증코드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8922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ALERT_YN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알림여부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5975" y="1890552"/>
          <a:ext cx="4002169" cy="9644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3101"/>
                <a:gridCol w="2063692"/>
                <a:gridCol w="555376"/>
              </a:tblGrid>
              <a:tr h="130963">
                <a:tc gridSpan="3">
                  <a:txBody>
                    <a:bodyPr vert="horz" lIns="75636" tIns="37818" rIns="75636" bIns="37818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사용자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5636" marR="75636" marT="37818" marB="3781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387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53874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USR_EMAIL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53874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USR_MAJOR_IDX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학과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IDX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87711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USR_DESIRED_JOB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희망 직업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(NCS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기반 선택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5126" y="197569"/>
          <a:ext cx="3763870" cy="10535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4881"/>
                <a:gridCol w="1322480"/>
                <a:gridCol w="546509"/>
              </a:tblGrid>
              <a:tr h="197077">
                <a:tc gridSpan="3">
                  <a:txBody>
                    <a:bodyPr vert="horz" lIns="75636" tIns="37818" rIns="75636" bIns="37818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시간표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5636" marR="75636" marT="37818" marB="3781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2560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182560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USR_IDX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사용자 </a:t>
                      </a: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182560"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TIMETBL_SUBNUM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과목번호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  <a:tr h="182560">
                <a:tc>
                  <a:txBody>
                    <a:bodyPr vert="horz" lIns="7879" tIns="7879" rIns="7879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TIMETBL_SUBNAME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과목명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  <a:tc>
                  <a:txBody>
                    <a:bodyPr vert="horz" lIns="7879" tIns="7879" rIns="7879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879" marR="7879" marT="7879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144219" y="446618"/>
          <a:ext cx="2630109" cy="811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593"/>
                <a:gridCol w="1009412"/>
                <a:gridCol w="560104"/>
              </a:tblGrid>
              <a:tr h="0">
                <a:tc gridSpan="3">
                  <a:txBody>
                    <a:bodyPr vert="horz" lIns="85817" tIns="42909" rIns="85817" bIns="42909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취득 자격증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5817" marR="85817" marT="42909" marB="4290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476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57476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USR_IDX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57476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SUBJECT_CD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취득 자격증</a:t>
                      </a:r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</a:tbl>
          </a:graphicData>
        </a:graphic>
      </p:graphicFrame>
      <p:cxnSp>
        <p:nvCxnSpPr>
          <p:cNvPr id="18" name="직선 연결선 17"/>
          <p:cNvCxnSpPr>
            <a:stCxn id="5" idx="1"/>
            <a:endCxn id="8" idx="3"/>
          </p:cNvCxnSpPr>
          <p:nvPr/>
        </p:nvCxnSpPr>
        <p:spPr>
          <a:xfrm flipH="1">
            <a:off x="4238144" y="2354211"/>
            <a:ext cx="62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  <a:endCxn id="311" idx="4"/>
          </p:cNvCxnSpPr>
          <p:nvPr/>
        </p:nvCxnSpPr>
        <p:spPr>
          <a:xfrm flipV="1">
            <a:off x="2237059" y="1535165"/>
            <a:ext cx="5488" cy="35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8" idx="2"/>
            <a:endCxn id="344" idx="0"/>
          </p:cNvCxnSpPr>
          <p:nvPr/>
        </p:nvCxnSpPr>
        <p:spPr>
          <a:xfrm>
            <a:off x="2237059" y="2817870"/>
            <a:ext cx="2568" cy="3370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0"/>
            <a:endCxn id="309" idx="4"/>
          </p:cNvCxnSpPr>
          <p:nvPr/>
        </p:nvCxnSpPr>
        <p:spPr>
          <a:xfrm flipV="1">
            <a:off x="2237059" y="1539042"/>
            <a:ext cx="4230271" cy="35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451942" y="4862674"/>
          <a:ext cx="3447701" cy="17673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7858"/>
                <a:gridCol w="1052106"/>
                <a:gridCol w="717737"/>
              </a:tblGrid>
              <a:tr h="332392">
                <a:tc gridSpan="3">
                  <a:txBody>
                    <a:bodyPr vert="horz" lIns="85817" tIns="42909" rIns="85817" bIns="42909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한국산업인력공단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국가자격 관심자격 정보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5817" marR="85817" marT="42909" marB="4290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INTEREST_CD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</a:rPr>
                        <a:t>관심 종목코드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SUBJECT_NAME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관심 종목명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REC_SUBJECT_CD_ONE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추천자격코드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REC_SUBJECT_CD_TWO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추천자격코드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REC_SUBJECT_NAME_ONE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추천자격명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REC_SUBJECT_NAME_TWO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추천자격명</a:t>
                      </a: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REC_REGDT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등록일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  <a:tr h="116780"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REC_MODDT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수정일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/>
                </a:tc>
              </a:tr>
            </a:tbl>
          </a:graphicData>
        </a:graphic>
      </p:graphicFrame>
      <p:cxnSp>
        <p:nvCxnSpPr>
          <p:cNvPr id="283" name="직선 연결선 282"/>
          <p:cNvCxnSpPr/>
          <p:nvPr/>
        </p:nvCxnSpPr>
        <p:spPr>
          <a:xfrm>
            <a:off x="4721055" y="2219987"/>
            <a:ext cx="0" cy="26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 flipH="1" flipV="1">
            <a:off x="2063693" y="1214011"/>
            <a:ext cx="173366" cy="19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 flipH="1">
            <a:off x="2237059" y="1214011"/>
            <a:ext cx="173366" cy="19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H="1" flipV="1">
            <a:off x="6285909" y="1222359"/>
            <a:ext cx="173366" cy="19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 flipH="1">
            <a:off x="6459275" y="1220974"/>
            <a:ext cx="223826" cy="19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6459275" y="1220974"/>
            <a:ext cx="0" cy="18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타원 308"/>
          <p:cNvSpPr/>
          <p:nvPr/>
        </p:nvSpPr>
        <p:spPr>
          <a:xfrm>
            <a:off x="6403046" y="1410474"/>
            <a:ext cx="128568" cy="128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2178263" y="1406597"/>
            <a:ext cx="128568" cy="128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14" name="직선 연결선 313"/>
          <p:cNvCxnSpPr/>
          <p:nvPr/>
        </p:nvCxnSpPr>
        <p:spPr>
          <a:xfrm>
            <a:off x="2238208" y="1208958"/>
            <a:ext cx="0" cy="18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53" idx="4"/>
            <a:endCxn id="5" idx="3"/>
          </p:cNvCxnSpPr>
          <p:nvPr/>
        </p:nvCxnSpPr>
        <p:spPr>
          <a:xfrm flipH="1" flipV="1">
            <a:off x="8022545" y="2354211"/>
            <a:ext cx="841031" cy="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그룹 345"/>
          <p:cNvGrpSpPr/>
          <p:nvPr/>
        </p:nvGrpSpPr>
        <p:grpSpPr>
          <a:xfrm rot="0" flipV="1">
            <a:off x="2060773" y="3154890"/>
            <a:ext cx="346732" cy="326207"/>
            <a:chOff x="2415797" y="3729439"/>
            <a:chExt cx="346732" cy="326207"/>
          </a:xfrm>
        </p:grpSpPr>
        <p:cxnSp>
          <p:nvCxnSpPr>
            <p:cNvPr id="342" name="직선 연결선 341"/>
            <p:cNvCxnSpPr/>
            <p:nvPr/>
          </p:nvCxnSpPr>
          <p:spPr>
            <a:xfrm rot="10800000" flipH="1" flipV="1">
              <a:off x="2415797" y="3734492"/>
              <a:ext cx="173366" cy="194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0800000" flipH="1">
              <a:off x="2589163" y="3734492"/>
              <a:ext cx="173366" cy="194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0800000">
              <a:off x="2530367" y="3927078"/>
              <a:ext cx="128568" cy="128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rot="10800000">
              <a:off x="2590312" y="3729439"/>
              <a:ext cx="0" cy="18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4" name="그룹 353"/>
          <p:cNvGrpSpPr/>
          <p:nvPr/>
        </p:nvGrpSpPr>
        <p:grpSpPr>
          <a:xfrm rot="5400000">
            <a:off x="8824014" y="2217604"/>
            <a:ext cx="397192" cy="318068"/>
            <a:chOff x="7348070" y="1421011"/>
            <a:chExt cx="397192" cy="318068"/>
          </a:xfrm>
        </p:grpSpPr>
        <p:cxnSp>
          <p:nvCxnSpPr>
            <p:cNvPr id="350" name="직선 연결선 349"/>
            <p:cNvCxnSpPr/>
            <p:nvPr/>
          </p:nvCxnSpPr>
          <p:spPr>
            <a:xfrm flipH="1" flipV="1">
              <a:off x="7348070" y="1422396"/>
              <a:ext cx="173366" cy="194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 flipH="1">
              <a:off x="7521436" y="1421011"/>
              <a:ext cx="223826" cy="1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직선 연결선 351"/>
            <p:cNvCxnSpPr/>
            <p:nvPr/>
          </p:nvCxnSpPr>
          <p:spPr>
            <a:xfrm>
              <a:off x="7521436" y="1421011"/>
              <a:ext cx="0" cy="18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3" name="타원 352"/>
            <p:cNvSpPr/>
            <p:nvPr/>
          </p:nvSpPr>
          <p:spPr>
            <a:xfrm>
              <a:off x="7465207" y="1610511"/>
              <a:ext cx="128568" cy="128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358" name="직선 연결선 357"/>
          <p:cNvCxnSpPr>
            <a:stCxn id="6" idx="1"/>
            <a:endCxn id="7" idx="3"/>
          </p:cNvCxnSpPr>
          <p:nvPr/>
        </p:nvCxnSpPr>
        <p:spPr>
          <a:xfrm flipH="1" flipV="1">
            <a:off x="3924810" y="3955228"/>
            <a:ext cx="936597" cy="52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4703728" y="4272759"/>
            <a:ext cx="0" cy="26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직선 연결선 372"/>
          <p:cNvCxnSpPr>
            <a:endCxn id="94" idx="3"/>
          </p:cNvCxnSpPr>
          <p:nvPr/>
        </p:nvCxnSpPr>
        <p:spPr>
          <a:xfrm flipH="1">
            <a:off x="3899643" y="4705573"/>
            <a:ext cx="961764" cy="1040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>
            <a:off x="4703728" y="4705573"/>
            <a:ext cx="0" cy="26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직선 연결선 377"/>
          <p:cNvCxnSpPr>
            <a:stCxn id="4" idx="2"/>
            <a:endCxn id="6" idx="3"/>
          </p:cNvCxnSpPr>
          <p:nvPr/>
        </p:nvCxnSpPr>
        <p:spPr>
          <a:xfrm flipH="1">
            <a:off x="8309108" y="2887604"/>
            <a:ext cx="2201877" cy="159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/>
        </p:nvCxnSpPr>
        <p:spPr>
          <a:xfrm>
            <a:off x="8417893" y="4284663"/>
            <a:ext cx="0" cy="26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205455" y="123180"/>
            <a:ext cx="2708048" cy="1465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algn="ctr">
              <a:buAutoNum type="arabicPeriod"/>
              <a:defRPr/>
            </a:pPr>
            <a:r>
              <a:rPr lang="ko-KR" altLang="en-US" sz="900">
                <a:solidFill>
                  <a:schemeClr val="tx1"/>
                </a:solidFill>
              </a:rPr>
              <a:t>자격증 취득한 사용자의 학과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전공강의 집계로 추천</a:t>
            </a:r>
            <a:endParaRPr lang="ko-KR" altLang="en-US" sz="90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  <a:defRPr/>
            </a:pPr>
            <a:r>
              <a:rPr lang="ko-KR" altLang="en-US" sz="900">
                <a:solidFill>
                  <a:schemeClr val="tx1"/>
                </a:solidFill>
              </a:rPr>
              <a:t>자격증 관심 추가한 사용자의 학과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전공수업 집계로 추천</a:t>
            </a:r>
            <a:endParaRPr lang="ko-KR" altLang="en-US" sz="90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  <a:defRPr/>
            </a:pPr>
            <a:r>
              <a:rPr lang="ko-KR" altLang="en-US" sz="900">
                <a:solidFill>
                  <a:schemeClr val="tx1"/>
                </a:solidFill>
              </a:rPr>
              <a:t>사용자의 학과 별 취득가능 자격증</a:t>
            </a:r>
            <a:r>
              <a:rPr lang="en-US" altLang="ko-KR" sz="900">
                <a:solidFill>
                  <a:schemeClr val="tx1"/>
                </a:solidFill>
              </a:rPr>
              <a:t>(API)</a:t>
            </a:r>
            <a:r>
              <a:rPr lang="ko-KR" altLang="en-US" sz="900">
                <a:solidFill>
                  <a:schemeClr val="tx1"/>
                </a:solidFill>
              </a:rPr>
              <a:t>으로 추천</a:t>
            </a:r>
            <a:endParaRPr lang="ko-KR" altLang="en-US" sz="90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  <a:defRPr/>
            </a:pPr>
            <a:r>
              <a:rPr lang="ko-KR" altLang="en-US" sz="900">
                <a:solidFill>
                  <a:schemeClr val="tx1"/>
                </a:solidFill>
              </a:rPr>
              <a:t>관심자격 정보</a:t>
            </a:r>
            <a:r>
              <a:rPr lang="en-US" altLang="ko-KR" sz="900">
                <a:solidFill>
                  <a:schemeClr val="tx1"/>
                </a:solidFill>
              </a:rPr>
              <a:t>(API)</a:t>
            </a:r>
            <a:r>
              <a:rPr lang="ko-KR" altLang="en-US" sz="900">
                <a:solidFill>
                  <a:schemeClr val="tx1"/>
                </a:solidFill>
              </a:rPr>
              <a:t>로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추천</a:t>
            </a:r>
            <a:endParaRPr lang="ko-KR" altLang="en-US" sz="900">
              <a:solidFill>
                <a:schemeClr val="tx1"/>
              </a:solidFill>
            </a:endParaRPr>
          </a:p>
          <a:p>
            <a:pPr marL="0" indent="0" algn="ctr">
              <a:buNone/>
              <a:defRPr/>
            </a:pPr>
            <a:r>
              <a:rPr lang="en-US" altLang="ko-KR" sz="900">
                <a:solidFill>
                  <a:schemeClr val="tx1"/>
                </a:solidFill>
              </a:rPr>
              <a:t>5. </a:t>
            </a:r>
            <a:r>
              <a:rPr lang="ko-KR" altLang="en-US" sz="900">
                <a:solidFill>
                  <a:schemeClr val="tx1"/>
                </a:solidFill>
              </a:rPr>
              <a:t>자격증 명에 따른 합격률 리턴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2306" y="934696"/>
            <a:ext cx="223826" cy="2238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340029" y="3955228"/>
            <a:ext cx="223826" cy="2238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9084017" y="2502953"/>
            <a:ext cx="223826" cy="2238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696424" y="5198672"/>
            <a:ext cx="223826" cy="2238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graphicFrame>
        <p:nvGraphicFramePr>
          <p:cNvPr id="382" name="표 3"/>
          <p:cNvGraphicFramePr>
            <a:graphicFrameLocks noGrp="1"/>
          </p:cNvGraphicFramePr>
          <p:nvPr/>
        </p:nvGraphicFramePr>
        <p:xfrm>
          <a:off x="9291180" y="4575378"/>
          <a:ext cx="2630715" cy="19985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2417"/>
                <a:gridCol w="1185423"/>
                <a:gridCol w="472875"/>
              </a:tblGrid>
              <a:tr h="380635">
                <a:tc gridSpan="3">
                  <a:txBody>
                    <a:bodyPr vert="horz" lIns="85817" tIns="42909" rIns="85817" bIns="42909" anchor="ctr" anchorCtr="0"/>
                    <a:lstStyle/>
                    <a:p>
                      <a:pPr mar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한국산업인력공단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_NCS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교육과정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5817" marR="85817" marT="42909" marB="42909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IDX</a:t>
                      </a:r>
                      <a:endParaRPr xmlns:mc="http://schemas.openxmlformats.org/markup-compatibility/2006" xmlns:hp="http://schemas.haansoft.com/office/presentation/8.0" kumimoji="0" 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IDX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EXAM_TYP_CCD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필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실기 구분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GRD_NM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등급명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IMPL_SEQ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시행회차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IMPL_YY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시행년도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JM_FLD_NM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자격증명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FK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PASS_RATE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합격률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202235"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RECPT_NO_CNT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응시자수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924" tIns="6924" rIns="6924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924" marR="6924" marT="6924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3" name="직사각형 11"/>
          <p:cNvSpPr/>
          <p:nvPr/>
        </p:nvSpPr>
        <p:spPr>
          <a:xfrm>
            <a:off x="9103069" y="5979577"/>
            <a:ext cx="223826" cy="223826"/>
          </a:xfrm>
          <a:prstGeom prst="rect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287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와이드스크린</ep:PresentationFormat>
  <ep:Paragraphs>12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2022-10-11T02:27:45.000</dcterms:created>
  <dc:creator>이 준영</dc:creator>
  <cp:lastModifiedBy>rlaal</cp:lastModifiedBy>
  <dcterms:modified xsi:type="dcterms:W3CDTF">2023-02-08T06:11:48.305</dcterms:modified>
  <cp:revision>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