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Lato-bold.fntdata"/><Relationship Id="rId43" Type="http://schemas.openxmlformats.org/officeDocument/2006/relationships/font" Target="fonts/Lato-regular.fntdata"/><Relationship Id="rId46" Type="http://schemas.openxmlformats.org/officeDocument/2006/relationships/font" Target="fonts/Lato-boldItalic.fntdata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Nunito-regular.fntdata"/><Relationship Id="rId34" Type="http://schemas.openxmlformats.org/officeDocument/2006/relationships/slide" Target="slides/slide29.xml"/><Relationship Id="rId37" Type="http://schemas.openxmlformats.org/officeDocument/2006/relationships/font" Target="fonts/Nunito-italic.fntdata"/><Relationship Id="rId36" Type="http://schemas.openxmlformats.org/officeDocument/2006/relationships/font" Target="fonts/Nunito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a5920010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a5920010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a5920010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a5920010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a5920010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a5920010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a5920010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a5920010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a5920010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a5920010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a58838b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a58838b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0964c76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0964c76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0964c76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0964c76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a58838b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a58838b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0964c76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0964c76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592001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592001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70a2ab0b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70a2ab0b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0964c76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0964c76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Transform </a:t>
            </a:r>
            <a:r>
              <a:rPr lang="en"/>
              <a:t>multidimensional</a:t>
            </a:r>
            <a:r>
              <a:rPr lang="en"/>
              <a:t> tensor into a 1D tensor.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groups a linear stack of layers into 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regular densely-connected NN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Dropout layer randomly sets input units to 0 with a frequency of rate at each step during training time,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refers to the practice of disregarding certain nodes in a layer at random during training.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Help to not to overfit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L1 regularization adds the absolute value of the coefficient as a penalty term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L2 adds the squared magnitude of the coefficient as a penalty term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0964c76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70964c76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0964c76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0964c76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0964c765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0964c76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0964c76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0964c76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0964c76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0964c76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0a2ab0b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0a2ab0b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a58838b8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da58838b8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a58838b8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a58838b8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a5920010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a592001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5920010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5920010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a5920010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a5920010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a58838b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a58838b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a5920010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a5920010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a58838b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a58838b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58838b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a58838b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ixabay.com/music/search/world%20music/?pagi=1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xwyA2cf9gpgFrUcG-fTGSMtAU7dvNaq7/view" TargetMode="External"/><Relationship Id="rId4" Type="http://schemas.openxmlformats.org/officeDocument/2006/relationships/image" Target="../media/image11.png"/><Relationship Id="rId10" Type="http://schemas.openxmlformats.org/officeDocument/2006/relationships/hyperlink" Target="http://drive.google.com/file/d/1JtEYNR3cIs9VAUIct9pnaAjVrVasJCCC/view" TargetMode="External"/><Relationship Id="rId9" Type="http://schemas.openxmlformats.org/officeDocument/2006/relationships/hyperlink" Target="http://drive.google.com/file/d/1YTAbolhn-5iXB6qCV98Nx8kMW2e9Ud6U/view" TargetMode="External"/><Relationship Id="rId5" Type="http://schemas.openxmlformats.org/officeDocument/2006/relationships/hyperlink" Target="http://drive.google.com/file/d/1U1a0P8iVCH3g73ULoFGB2_R8HRNgfcSi/view" TargetMode="External"/><Relationship Id="rId6" Type="http://schemas.openxmlformats.org/officeDocument/2006/relationships/hyperlink" Target="http://drive.google.com/file/d/1uvj48_M64HokWHQ6uprkqsXZhLoGnvfg/view" TargetMode="External"/><Relationship Id="rId7" Type="http://schemas.openxmlformats.org/officeDocument/2006/relationships/hyperlink" Target="http://drive.google.com/file/d/17DwmwAvJK--Bfavfoq9mVcVibPDSaNlq/view" TargetMode="External"/><Relationship Id="rId8" Type="http://schemas.openxmlformats.org/officeDocument/2006/relationships/hyperlink" Target="http://drive.google.com/file/d/1angZ5LmHlN7SQX8CywqdYMPGpJkM-7Xz/view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smir2004.ismir.net/genre_contest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Genre Classification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Minjun Baik, Sean McDonald, Erik Oas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classification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470150" y="1557575"/>
            <a:ext cx="468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now can start classifying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score is not too bad. The problem is this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 lot more classical songs than anything else so there is more data to go off of 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33919" t="0"/>
          <a:stretch/>
        </p:blipFill>
        <p:spPr>
          <a:xfrm>
            <a:off x="982750" y="1906750"/>
            <a:ext cx="388162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301" y="1743400"/>
            <a:ext cx="3940699" cy="34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2"/>
          <p:cNvCxnSpPr/>
          <p:nvPr/>
        </p:nvCxnSpPr>
        <p:spPr>
          <a:xfrm>
            <a:off x="4176600" y="3139925"/>
            <a:ext cx="8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Supposed</a:t>
            </a:r>
            <a:r>
              <a:rPr lang="en"/>
              <a:t> solution: Use priors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00375" y="156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Gaussian NB allows the use of priors to properly weight groups that have more samples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And… it didn’t do much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100" y="1917900"/>
            <a:ext cx="5200650" cy="18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750" y="2557233"/>
            <a:ext cx="3028250" cy="2586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more balanced data 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a few other classifiers, some of which should have done well with lopsided data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LogisticRegressionCV with and without penalty, SVC, and linear SVC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SVC  technically did the best with a 46.7% test accuracy, but it still labeled pretty much everything as classical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about cutting the two genres that barely had any songs: 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475" y="3057008"/>
            <a:ext cx="2449650" cy="193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4"/>
          <p:cNvCxnSpPr/>
          <p:nvPr/>
        </p:nvCxnSpPr>
        <p:spPr>
          <a:xfrm>
            <a:off x="6588875" y="3847650"/>
            <a:ext cx="2063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6588875" y="4159525"/>
            <a:ext cx="2063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4 most prevalent genres 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1297500" y="1567550"/>
            <a:ext cx="416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Separated</a:t>
            </a:r>
            <a:r>
              <a:rPr lang="en"/>
              <a:t> out 100 songs of each of the 4 genres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same set of classifiers, we got a 40% test accuracy (49% training accuracy) with the SVC classifier.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accuracy is technically worse than before  but we were </a:t>
            </a:r>
            <a:r>
              <a:rPr lang="en"/>
              <a:t>able to get a more even spread of guesses from our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classifier doesn’t know what to do with world music (label 5)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47" y="2019322"/>
            <a:ext cx="3677650" cy="31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now have better homogeneity but we need to improve our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got more data</a:t>
            </a:r>
            <a:r>
              <a:rPr lang="en"/>
              <a:t> from </a:t>
            </a:r>
            <a:r>
              <a:rPr lang="en" sz="1100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World Music Music | No Copyright Song &amp; MP3 Free Downloads (pixabay.com)</a:t>
            </a:r>
            <a:r>
              <a:rPr lang="en"/>
              <a:t>. The following were added: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200 new jazz/blues songs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200 new metal/punk songs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100 new electronic songs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100 new pop/rock songs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100 new world songs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this change things?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156800" y="166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did help the distribution of scores even with 6 genres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best with classical and worst with world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38% is better than 16.6667%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" y="1793550"/>
            <a:ext cx="46386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750" y="1793545"/>
            <a:ext cx="3937250" cy="3325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819050" y="134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0" y="1358200"/>
            <a:ext cx="2392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6 genre classification system kind of works but narrowing it down to a 2 genre classifier </a:t>
            </a:r>
            <a:r>
              <a:rPr lang="en"/>
              <a:t>might</a:t>
            </a:r>
            <a:r>
              <a:rPr lang="en"/>
              <a:t> be better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Loop through a 2 genre classifier for every combination of 2 genres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91" y="0"/>
            <a:ext cx="61824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297500" y="1567550"/>
            <a:ext cx="3367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matrix shows the test score for every two genre pair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It’s able to distinguish between metal and classical really well. This makes sense as those genres are very different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</a:t>
            </a:r>
            <a:r>
              <a:rPr lang="en"/>
              <a:t>good at classifying classical in one on one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accuracy of 68%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50" y="1307850"/>
            <a:ext cx="436245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VS PyTorch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1211050" y="1081175"/>
            <a:ext cx="70389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general, both are…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Open-source library for 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Combines various machine learning models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choose Tensorflow because… harder to implement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Imperative style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Defining computation step-by-step required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Lower-Level API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control required (more code…)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Too many modules required.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 you need for TF is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tensorflow as tf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863" y="508288"/>
            <a:ext cx="4480275" cy="412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4997079" y="1263199"/>
            <a:ext cx="153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748" y="1035805"/>
            <a:ext cx="2244388" cy="97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749" y="2958331"/>
            <a:ext cx="2244389" cy="138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We like music.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Classifying music by their genre is really cool.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This is a perfect machine learning project because there is a lot of data out there and a lot of different features that a classifier can use to differentiate genres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9524" r="14092" t="0"/>
          <a:stretch/>
        </p:blipFill>
        <p:spPr>
          <a:xfrm>
            <a:off x="4917225" y="1265925"/>
            <a:ext cx="3687826" cy="330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97500" y="393750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</a:t>
            </a:r>
            <a:r>
              <a:rPr lang="en"/>
              <a:t>model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1194000" y="1159975"/>
            <a:ext cx="65583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ground model u</a:t>
            </a:r>
            <a:r>
              <a:rPr lang="en" sz="1800"/>
              <a:t>sing 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tf.keras.Sequential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can add layers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1st problem confronted: Overfitting</a:t>
            </a:r>
            <a:endParaRPr sz="18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63" y="2267638"/>
            <a:ext cx="7964874" cy="1629375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32"/>
          <p:cNvSpPr/>
          <p:nvPr/>
        </p:nvSpPr>
        <p:spPr>
          <a:xfrm>
            <a:off x="1194000" y="2571750"/>
            <a:ext cx="3458100" cy="374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models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1211050" y="1191875"/>
            <a:ext cx="70389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Layers to play with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CNN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keras.layers.Conv1D()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Flatten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tf.keras.layers.Flatten()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</a:t>
            </a:r>
            <a:r>
              <a:rPr lang="en" sz="1800"/>
              <a:t>ense NN layer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tf.keras.layers.Dense(128, activation='relu')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Drop out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tf.keras.layers.Dropout(0.2)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L1 and L2 regularization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tf.keras.layers.Dense(... kernel_regularizer=l1(0.01)) #or l2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models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38" y="2072900"/>
            <a:ext cx="8306025" cy="26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/>
        </p:nvSpPr>
        <p:spPr>
          <a:xfrm>
            <a:off x="1297500" y="1459525"/>
            <a:ext cx="48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of how to make model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models</a:t>
            </a:r>
            <a:endParaRPr/>
          </a:p>
        </p:txBody>
      </p:sp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757200" y="1524000"/>
            <a:ext cx="38148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tried to set random state, but …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Averaging ten model </a:t>
            </a:r>
            <a:r>
              <a:rPr lang="en" sz="1800"/>
              <a:t>evaluation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Repeat experiments and summary statistics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Basically brute force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 layers and test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See if it increase the accuracy</a:t>
            </a:r>
            <a:endParaRPr sz="1800"/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625" y="1616475"/>
            <a:ext cx="4482051" cy="272845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1297500" y="393750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we ended up with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1194000" y="1159975"/>
            <a:ext cx="65583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Simple is the best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layer benefited our accuracy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With regularization approximately 30~33%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Only adding Flatten layer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13" y="2765800"/>
            <a:ext cx="7964874" cy="1629375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1297500" y="393750"/>
            <a:ext cx="7038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1194000" y="1159975"/>
            <a:ext cx="65583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Run the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model_evaluation</a:t>
            </a:r>
            <a:r>
              <a:rPr lang="en" sz="1800"/>
              <a:t> with 20 runs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Confusion matrix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Permutation feature importance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feature contribute the most ?</a:t>
            </a:r>
            <a:endParaRPr sz="1800"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26" y="2880475"/>
            <a:ext cx="6331050" cy="19663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evaluation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1194000" y="1159975"/>
            <a:ext cx="65583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Achieved average </a:t>
            </a:r>
            <a:r>
              <a:rPr lang="en" sz="1800"/>
              <a:t>evaluation</a:t>
            </a:r>
            <a:r>
              <a:rPr lang="en" sz="1800"/>
              <a:t> accuracy 39.8301% (20 runs)</a:t>
            </a:r>
            <a:endParaRPr sz="1800"/>
          </a:p>
        </p:txBody>
      </p:sp>
      <p:pic>
        <p:nvPicPr>
          <p:cNvPr id="324" name="Google Shape;3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313" y="1809575"/>
            <a:ext cx="4352262" cy="31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/>
          <p:nvPr/>
        </p:nvSpPr>
        <p:spPr>
          <a:xfrm>
            <a:off x="6306850" y="4638475"/>
            <a:ext cx="1004100" cy="12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feature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00" y="1809575"/>
            <a:ext cx="3743100" cy="31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World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Songs</a:t>
            </a:r>
            <a:endParaRPr/>
          </a:p>
        </p:txBody>
      </p:sp>
      <p:sp>
        <p:nvSpPr>
          <p:cNvPr id="333" name="Google Shape;333;p39"/>
          <p:cNvSpPr txBox="1"/>
          <p:nvPr>
            <p:ph idx="1" type="body"/>
          </p:nvPr>
        </p:nvSpPr>
        <p:spPr>
          <a:xfrm>
            <a:off x="1297500" y="164940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Oyster Cult - Don’t Fear the Reaper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Deftones - Change (In the House of Flies)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Gustav Holst - Jupiter (From The Planets)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Radiohead - Kid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Starset - Antigravity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Starset - Telescope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Dave Brubeck - Take Five</a:t>
            </a:r>
            <a:endParaRPr/>
          </a:p>
        </p:txBody>
      </p:sp>
      <p:pic>
        <p:nvPicPr>
          <p:cNvPr id="334" name="Google Shape;334;p39" title="Blue Oyster Cult - (Don t Fear) The Reaper (Audio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15968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 title="Change (In the House of Flies).mp3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19952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 title="Gustav Holst - Jupiter.mp3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239618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 title="Kid A.mp3">
            <a:hlinkClick r:id="rId7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2794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 title="Starset - Antigravity (audio).mp3">
            <a:hlinkClick r:id="rId8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31955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 title="Starset - Telescope (audio).mp3">
            <a:hlinkClick r:id="rId9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35952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 title="Take Five.mp3">
            <a:hlinkClick r:id="rId10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850" y="39949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9"/>
          <p:cNvSpPr txBox="1"/>
          <p:nvPr/>
        </p:nvSpPr>
        <p:spPr>
          <a:xfrm>
            <a:off x="4976250" y="1649400"/>
            <a:ext cx="35847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Metal/Electronic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Metal/Electronic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Jazz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 few of our songs </a:t>
            </a:r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61450" y="1307850"/>
            <a:ext cx="509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this neural network, we tested a few of our songs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Fear the Reaper (Rock) was classified as classical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 In the House of Flies (metal) was classified 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Jupiter from the Planet’s symphony (classical)  was classified as rock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Kid A (electronic) was classified </a:t>
            </a:r>
            <a:r>
              <a:rPr lang="en"/>
              <a:t>correctly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Antigravity and Telescope (metal) were classified as electronic. This makes sense though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Five (jazz) classified as electronic????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699" y="1767150"/>
            <a:ext cx="4060299" cy="33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 txBox="1"/>
          <p:nvPr/>
        </p:nvSpPr>
        <p:spPr>
          <a:xfrm>
            <a:off x="7685325" y="0"/>
            <a:ext cx="29208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0.       Electronic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Metal_punk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Jazz_blues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Rock_pop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Classical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0" y="1587500"/>
            <a:ext cx="482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only features were frequency values every 200 Hz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 set only contained 200 songs for 6 genres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by our computing </a:t>
            </a:r>
            <a:r>
              <a:rPr lang="en"/>
              <a:t>powers</a:t>
            </a:r>
            <a:r>
              <a:rPr lang="en"/>
              <a:t>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this, we did not do too bad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Expanding on this project would require more data,  more features, as well as more careful choosing of genres.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Classify songs we know into the genre they belong to.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complexity of songs and our computing power are limiting factors to getting an accuracy value that is usable.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375" y="2571750"/>
            <a:ext cx="6858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data set taken from </a:t>
            </a:r>
            <a:r>
              <a:rPr lang="en" sz="1100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ISMIR 2004 - 5th International Conference on Music Information Retrieval</a:t>
            </a:r>
            <a:r>
              <a:rPr lang="en"/>
              <a:t>. Data was comprised of the following: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320 classical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115 electronic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26 jazz/blues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45 metal/punk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101 rock/pop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122 world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to WAV Conversion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python packages implemented needed the files in a WAV format. The audio files were mp3.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 first, we attempted to use python to convert the files, but it took way too long to process a single file.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VLC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Total conversion took approximately 20 minutes.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675" y="3020550"/>
            <a:ext cx="992700" cy="127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Construction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764675" y="1585000"/>
            <a:ext cx="396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challenge: take WAV files and turn them into useable 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Plan: Take a Fast Fourier Transform (FFT) of each WAV file and put the data into a csv file.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5" y="79550"/>
            <a:ext cx="640025" cy="6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59808" t="0"/>
          <a:stretch/>
        </p:blipFill>
        <p:spPr>
          <a:xfrm>
            <a:off x="1509700" y="2747425"/>
            <a:ext cx="2763276" cy="17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777" y="393750"/>
            <a:ext cx="3679476" cy="283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Construction Continued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It took a long time for a single FFT to compute (about 1 minute)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remove the normalization step (calculating b on the previous page)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worked well to speed up the calculation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Step: Systematize the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involved creating a csv with all the paths listed to the files: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30133" l="0" r="19302" t="0"/>
          <a:stretch/>
        </p:blipFill>
        <p:spPr>
          <a:xfrm>
            <a:off x="1297500" y="2856950"/>
            <a:ext cx="5547501" cy="21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Construction Continued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887750" y="1567550"/>
            <a:ext cx="412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Next, write a loop to take the FFT of all the audio files and write them to another csv: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that the FFTs were obtained, we had to match them to their corresponding genre.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much pain with excel, this was completed.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272" y="1071913"/>
            <a:ext cx="3969549" cy="39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CSV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5621"/>
            <a:ext cx="6112574" cy="30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025" y="1307850"/>
            <a:ext cx="1353425" cy="308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6112575" y="2217375"/>
            <a:ext cx="1102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359050" y="4465225"/>
            <a:ext cx="2826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6785725" y="4465225"/>
            <a:ext cx="2826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