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8C534B4-10AB-4EB6-A0AA-05209C6737E8}">
  <a:tblStyle styleId="{38C534B4-10AB-4EB6-A0AA-05209C6737E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cca9a022c_0_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cca9a022c_0_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cca9a022c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cca9a022c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cca9a022c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cca9a022c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cca9a022c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cca9a022c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cca9a022c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cca9a022c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VOO: </a:t>
            </a:r>
            <a:r>
              <a:rPr lang="en"/>
              <a:t>Vanguard S&amp;P 500 ETF</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cca9a022c_0_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cca9a022c_0_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core rate excludes food and energy prices because they vary too much from month to month. This exclusion makes the core rate more accurate than the headline inflation rate in measuring underlying inflation trends.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cca9a022c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cca9a022c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300">
                <a:solidFill>
                  <a:srgbClr val="1A1A1A"/>
                </a:solidFill>
                <a:latin typeface="Lato"/>
                <a:ea typeface="Lato"/>
                <a:cs typeface="Lato"/>
                <a:sym typeface="Lato"/>
              </a:rPr>
              <a:t>Annual inflation rate data is from Jan 1991 to May 2022. Inflation rates in 1990 are missing because they can’t be calculated without the CPI data in 1989.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cca9a022c_0_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cca9a022c_0_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95000"/>
              </a:lnSpc>
              <a:spcBef>
                <a:spcPts val="0"/>
              </a:spcBef>
              <a:spcAft>
                <a:spcPts val="0"/>
              </a:spcAft>
              <a:buClr>
                <a:srgbClr val="595959"/>
              </a:buClr>
              <a:buSzPts val="1200"/>
              <a:buFont typeface="Lato"/>
              <a:buChar char="●"/>
            </a:pPr>
            <a:r>
              <a:rPr lang="en" sz="1200">
                <a:solidFill>
                  <a:srgbClr val="595959"/>
                </a:solidFill>
                <a:latin typeface="Lato"/>
                <a:ea typeface="Lato"/>
                <a:cs typeface="Lato"/>
                <a:sym typeface="Lato"/>
              </a:rPr>
              <a:t>Our data shows 10 year hypothetical returns if one invests in S&amp;P 500 starting from each month from Jan 1990 to May 2012.  </a:t>
            </a:r>
            <a:endParaRPr sz="1200">
              <a:solidFill>
                <a:srgbClr val="595959"/>
              </a:solidFill>
              <a:latin typeface="Lato"/>
              <a:ea typeface="Lato"/>
              <a:cs typeface="Lato"/>
              <a:sym typeface="Lato"/>
            </a:endParaRPr>
          </a:p>
          <a:p>
            <a:pPr indent="-304800" lvl="0" marL="457200" rtl="0" algn="l">
              <a:lnSpc>
                <a:spcPct val="95000"/>
              </a:lnSpc>
              <a:spcBef>
                <a:spcPts val="0"/>
              </a:spcBef>
              <a:spcAft>
                <a:spcPts val="0"/>
              </a:spcAft>
              <a:buClr>
                <a:srgbClr val="595959"/>
              </a:buClr>
              <a:buSzPts val="1200"/>
              <a:buFont typeface="Lato"/>
              <a:buChar char="●"/>
            </a:pPr>
            <a:r>
              <a:rPr lang="en" sz="1200">
                <a:solidFill>
                  <a:srgbClr val="595959"/>
                </a:solidFill>
                <a:latin typeface="Lato"/>
                <a:ea typeface="Lato"/>
                <a:cs typeface="Lato"/>
                <a:sym typeface="Lato"/>
              </a:rPr>
              <a:t>The return doesn’t consider investment management fee or dividend.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cca9a022c_0_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cca9a022c_0_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d4737807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2d4737807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investopedia.com/ask/answers/how-can-i-buy-sp-500-fund/" TargetMode="External"/><Relationship Id="rId4" Type="http://schemas.openxmlformats.org/officeDocument/2006/relationships/hyperlink" Target="https://www.investopedia.com/terms/c/consumerpriceindex.asp" TargetMode="External"/><Relationship Id="rId5" Type="http://schemas.openxmlformats.org/officeDocument/2006/relationships/hyperlink" Target="https://www.thebalance.com/core-inflation-rate-330591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investing.com/indices/us-spx-500-historical-data" TargetMode="External"/><Relationship Id="rId4" Type="http://schemas.openxmlformats.org/officeDocument/2006/relationships/hyperlink" Target="https://data.bls.gov/cgi-bin/surveymost?c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thebalance.com/core-inflation-rate-3305918"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thebalance.com/best-time-to-invest-in-index-funds-2466412"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Insights about Inflation vs S&amp;P 500 Index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do the returns look like in investing  in S&amp;P 500 Index fund?</a:t>
            </a:r>
            <a:endParaRPr/>
          </a:p>
        </p:txBody>
      </p:sp>
      <p:sp>
        <p:nvSpPr>
          <p:cNvPr id="88" name="Google Shape;88;p13"/>
          <p:cNvSpPr txBox="1"/>
          <p:nvPr/>
        </p:nvSpPr>
        <p:spPr>
          <a:xfrm>
            <a:off x="727952" y="4142400"/>
            <a:ext cx="7688100" cy="5412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600">
                <a:solidFill>
                  <a:srgbClr val="595959"/>
                </a:solidFill>
                <a:latin typeface="Lato"/>
                <a:ea typeface="Lato"/>
                <a:cs typeface="Lato"/>
                <a:sym typeface="Lato"/>
              </a:rPr>
              <a:t>Presented by: Emma Li</a:t>
            </a:r>
            <a:endParaRPr sz="1600">
              <a:solidFill>
                <a:srgbClr val="595959"/>
              </a:solidFill>
              <a:latin typeface="Lato"/>
              <a:ea typeface="Lato"/>
              <a:cs typeface="Lato"/>
              <a:sym typeface="Lato"/>
            </a:endParaRPr>
          </a:p>
          <a:p>
            <a:pPr indent="0" lvl="0" marL="0" rtl="0" algn="l">
              <a:spcBef>
                <a:spcPts val="0"/>
              </a:spcBef>
              <a:spcAft>
                <a:spcPts val="0"/>
              </a:spcAft>
              <a:buNone/>
            </a:pPr>
            <a:r>
              <a:rPr lang="en" sz="1600">
                <a:solidFill>
                  <a:srgbClr val="595959"/>
                </a:solidFill>
                <a:latin typeface="Lato"/>
                <a:ea typeface="Lato"/>
                <a:cs typeface="Lato"/>
                <a:sym typeface="Lato"/>
              </a:rPr>
              <a:t>Last Updated: May 20, 2022</a:t>
            </a:r>
            <a:endParaRPr sz="1600">
              <a:solidFill>
                <a:srgbClr val="595959"/>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49" name="Google Shape;149;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Inflation rate cannot be used as a reference for one to decide </a:t>
            </a:r>
            <a:r>
              <a:rPr b="1" lang="en" sz="1400"/>
              <a:t>when</a:t>
            </a:r>
            <a:r>
              <a:rPr b="1" lang="en" sz="1400"/>
              <a:t> to </a:t>
            </a:r>
            <a:r>
              <a:rPr b="1" lang="en" sz="1400"/>
              <a:t>invest in funds that mimic S&amp;P 500 index, as no obvious correlation between them is found. </a:t>
            </a:r>
            <a:endParaRPr b="1" sz="1400"/>
          </a:p>
          <a:p>
            <a:pPr indent="0" lvl="0" marL="0" rtl="0" algn="l">
              <a:spcBef>
                <a:spcPts val="1200"/>
              </a:spcBef>
              <a:spcAft>
                <a:spcPts val="0"/>
              </a:spcAft>
              <a:buNone/>
            </a:pPr>
            <a:r>
              <a:t/>
            </a:r>
            <a:endParaRPr b="1" sz="1400"/>
          </a:p>
          <a:p>
            <a:pPr indent="0" lvl="0" marL="0" rtl="0" algn="l">
              <a:spcBef>
                <a:spcPts val="1200"/>
              </a:spcBef>
              <a:spcAft>
                <a:spcPts val="1200"/>
              </a:spcAft>
              <a:buNone/>
            </a:pPr>
            <a:r>
              <a:rPr b="1" lang="en" sz="1400"/>
              <a:t>The likelihood of one growing their money by investing in funds that mimic S&amp;P 500 index is quite high (89.59%). It could be considered as a very safe investment option.  </a:t>
            </a:r>
            <a:endParaRPr b="1"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a:p>
            <a:pPr indent="0" lvl="0" marL="0" rtl="0" algn="l">
              <a:spcBef>
                <a:spcPts val="0"/>
              </a:spcBef>
              <a:spcAft>
                <a:spcPts val="0"/>
              </a:spcAft>
              <a:buNone/>
            </a:pPr>
            <a:r>
              <a:t/>
            </a:r>
            <a:endParaRPr/>
          </a:p>
        </p:txBody>
      </p:sp>
      <p:sp>
        <p:nvSpPr>
          <p:cNvPr id="155" name="Google Shape;155;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u="sng">
                <a:solidFill>
                  <a:schemeClr val="hlink"/>
                </a:solidFill>
                <a:hlinkClick r:id="rId3"/>
              </a:rPr>
              <a:t>https://www.investopedia.com/ask/answers/how-can-i-buy-sp-500-fund/</a:t>
            </a:r>
            <a:r>
              <a:rPr lang="en"/>
              <a:t> </a:t>
            </a:r>
            <a:endParaRPr/>
          </a:p>
          <a:p>
            <a:pPr indent="0" lvl="0" marL="0" rtl="0" algn="l">
              <a:spcBef>
                <a:spcPts val="1200"/>
              </a:spcBef>
              <a:spcAft>
                <a:spcPts val="0"/>
              </a:spcAft>
              <a:buNone/>
            </a:pPr>
            <a:r>
              <a:rPr lang="en" u="sng">
                <a:solidFill>
                  <a:schemeClr val="hlink"/>
                </a:solidFill>
                <a:hlinkClick r:id="rId4"/>
              </a:rPr>
              <a:t>https://www.investopedia.com/terms/c/consumerpriceindex.asp</a:t>
            </a:r>
            <a:r>
              <a:rPr lang="en"/>
              <a:t> </a:t>
            </a:r>
            <a:endParaRPr/>
          </a:p>
          <a:p>
            <a:pPr indent="0" lvl="0" marL="0" rtl="0" algn="l">
              <a:spcBef>
                <a:spcPts val="1200"/>
              </a:spcBef>
              <a:spcAft>
                <a:spcPts val="0"/>
              </a:spcAft>
              <a:buNone/>
            </a:pPr>
            <a:r>
              <a:rPr lang="en" u="sng">
                <a:solidFill>
                  <a:schemeClr val="hlink"/>
                </a:solidFill>
                <a:hlinkClick r:id="rId5"/>
              </a:rPr>
              <a:t>https://www.thebalance.com/core-inflation-rate-3305918</a:t>
            </a:r>
            <a:r>
              <a:rPr lang="en"/>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831475" y="1226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Goals for Our Discussion Today</a:t>
            </a:r>
            <a:endParaRPr/>
          </a:p>
        </p:txBody>
      </p:sp>
      <p:graphicFrame>
        <p:nvGraphicFramePr>
          <p:cNvPr id="94" name="Google Shape;94;p14"/>
          <p:cNvGraphicFramePr/>
          <p:nvPr/>
        </p:nvGraphicFramePr>
        <p:xfrm>
          <a:off x="962700" y="1864075"/>
          <a:ext cx="3000000" cy="3000000"/>
        </p:xfrm>
        <a:graphic>
          <a:graphicData uri="http://schemas.openxmlformats.org/drawingml/2006/table">
            <a:tbl>
              <a:tblPr>
                <a:noFill/>
                <a:tableStyleId>{38C534B4-10AB-4EB6-A0AA-05209C6737E8}</a:tableStyleId>
              </a:tblPr>
              <a:tblGrid>
                <a:gridCol w="1518900"/>
              </a:tblGrid>
              <a:tr h="582925">
                <a:tc>
                  <a:txBody>
                    <a:bodyPr/>
                    <a:lstStyle/>
                    <a:p>
                      <a:pPr indent="0" lvl="0" marL="0" rtl="0" algn="ctr">
                        <a:spcBef>
                          <a:spcPts val="0"/>
                        </a:spcBef>
                        <a:spcAft>
                          <a:spcPts val="0"/>
                        </a:spcAft>
                        <a:buNone/>
                      </a:pPr>
                      <a:r>
                        <a:rPr lang="en"/>
                        <a:t>1</a:t>
                      </a:r>
                      <a:endParaRPr/>
                    </a:p>
                  </a:txBody>
                  <a:tcPr marT="91425" marB="91425" marR="91425" marL="91425">
                    <a:lnB cap="flat" cmpd="sng" w="9525">
                      <a:solidFill>
                        <a:srgbClr val="595959"/>
                      </a:solidFill>
                      <a:prstDash val="solid"/>
                      <a:round/>
                      <a:headEnd len="sm" w="sm" type="none"/>
                      <a:tailEnd len="sm" w="sm" type="none"/>
                    </a:lnB>
                    <a:solidFill>
                      <a:schemeClr val="dk1"/>
                    </a:solidFill>
                  </a:tcPr>
                </a:tc>
              </a:tr>
              <a:tr h="985800">
                <a:tc>
                  <a:txBody>
                    <a:bodyPr/>
                    <a:lstStyle/>
                    <a:p>
                      <a:pPr indent="0" lvl="0" marL="0" rtl="0" algn="l">
                        <a:spcBef>
                          <a:spcPts val="0"/>
                        </a:spcBef>
                        <a:spcAft>
                          <a:spcPts val="0"/>
                        </a:spcAft>
                        <a:buNone/>
                      </a:pPr>
                      <a:r>
                        <a:rPr lang="en" sz="1200">
                          <a:solidFill>
                            <a:schemeClr val="dk1"/>
                          </a:solidFill>
                        </a:rPr>
                        <a:t>Examine correlation  between inflation and S&amp;P 500 Index </a:t>
                      </a:r>
                      <a:endParaRPr>
                        <a:solidFill>
                          <a:schemeClr val="dk1"/>
                        </a:solidFill>
                      </a:endParaRPr>
                    </a:p>
                  </a:txBody>
                  <a:tcPr marT="91425" marB="91425" marR="91425" marL="91425">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r h="1257925">
                <a:tc>
                  <a:txBody>
                    <a:bodyPr/>
                    <a:lstStyle/>
                    <a:p>
                      <a:pPr indent="0" lvl="0" marL="0" rtl="0" algn="l">
                        <a:spcBef>
                          <a:spcPts val="0"/>
                        </a:spcBef>
                        <a:spcAft>
                          <a:spcPts val="0"/>
                        </a:spcAft>
                        <a:buNone/>
                      </a:pPr>
                      <a:r>
                        <a:rPr lang="en" sz="1000"/>
                        <a:t>We’ll cover how the two are not obviously correlated by examining a scatter plot. </a:t>
                      </a:r>
                      <a:endParaRPr sz="1200"/>
                    </a:p>
                  </a:txBody>
                  <a:tcPr marT="91425" marB="91425" marR="91425" marL="91425">
                    <a:lnT cap="flat" cmpd="sng" w="9525">
                      <a:solidFill>
                        <a:srgbClr val="595959"/>
                      </a:solidFill>
                      <a:prstDash val="solid"/>
                      <a:round/>
                      <a:headEnd len="sm" w="sm" type="none"/>
                      <a:tailEnd len="sm" w="sm" type="none"/>
                    </a:lnT>
                  </a:tcPr>
                </a:tc>
              </a:tr>
            </a:tbl>
          </a:graphicData>
        </a:graphic>
      </p:graphicFrame>
      <p:graphicFrame>
        <p:nvGraphicFramePr>
          <p:cNvPr id="95" name="Google Shape;95;p14"/>
          <p:cNvGraphicFramePr/>
          <p:nvPr/>
        </p:nvGraphicFramePr>
        <p:xfrm>
          <a:off x="3135750" y="1864075"/>
          <a:ext cx="3000000" cy="3000000"/>
        </p:xfrm>
        <a:graphic>
          <a:graphicData uri="http://schemas.openxmlformats.org/drawingml/2006/table">
            <a:tbl>
              <a:tblPr>
                <a:noFill/>
                <a:tableStyleId>{38C534B4-10AB-4EB6-A0AA-05209C6737E8}</a:tableStyleId>
              </a:tblPr>
              <a:tblGrid>
                <a:gridCol w="1590325"/>
              </a:tblGrid>
              <a:tr h="563100">
                <a:tc>
                  <a:txBody>
                    <a:bodyPr/>
                    <a:lstStyle/>
                    <a:p>
                      <a:pPr indent="0" lvl="0" marL="0" rtl="0" algn="ctr">
                        <a:spcBef>
                          <a:spcPts val="0"/>
                        </a:spcBef>
                        <a:spcAft>
                          <a:spcPts val="0"/>
                        </a:spcAft>
                        <a:buNone/>
                      </a:pPr>
                      <a:r>
                        <a:rPr lang="en"/>
                        <a:t>2</a:t>
                      </a:r>
                      <a:endParaRPr/>
                    </a:p>
                  </a:txBody>
                  <a:tcPr marT="91425" marB="91425" marR="91425" marL="91425">
                    <a:lnB cap="flat" cmpd="sng" w="9525">
                      <a:solidFill>
                        <a:srgbClr val="595959"/>
                      </a:solidFill>
                      <a:prstDash val="solid"/>
                      <a:round/>
                      <a:headEnd len="sm" w="sm" type="none"/>
                      <a:tailEnd len="sm" w="sm" type="none"/>
                    </a:lnB>
                    <a:solidFill>
                      <a:schemeClr val="dk1"/>
                    </a:solidFill>
                  </a:tcPr>
                </a:tc>
              </a:tr>
              <a:tr h="1048350">
                <a:tc>
                  <a:txBody>
                    <a:bodyPr/>
                    <a:lstStyle/>
                    <a:p>
                      <a:pPr indent="0" lvl="0" marL="0" rtl="0" algn="l">
                        <a:spcBef>
                          <a:spcPts val="0"/>
                        </a:spcBef>
                        <a:spcAft>
                          <a:spcPts val="0"/>
                        </a:spcAft>
                        <a:buNone/>
                      </a:pPr>
                      <a:r>
                        <a:rPr lang="en" sz="1200">
                          <a:solidFill>
                            <a:schemeClr val="dk1"/>
                          </a:solidFill>
                        </a:rPr>
                        <a:t>Compare 10-year rolling returns on </a:t>
                      </a:r>
                      <a:r>
                        <a:rPr lang="en" sz="1200">
                          <a:solidFill>
                            <a:schemeClr val="dk1"/>
                          </a:solidFill>
                        </a:rPr>
                        <a:t> S&amp;P 500 Index investment </a:t>
                      </a:r>
                      <a:endParaRPr>
                        <a:solidFill>
                          <a:schemeClr val="dk1"/>
                        </a:solidFill>
                      </a:endParaRPr>
                    </a:p>
                  </a:txBody>
                  <a:tcPr marT="91425" marB="91425" marR="91425" marL="91425">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r h="1215200">
                <a:tc>
                  <a:txBody>
                    <a:bodyPr/>
                    <a:lstStyle/>
                    <a:p>
                      <a:pPr indent="0" lvl="0" marL="0" rtl="0" algn="l">
                        <a:spcBef>
                          <a:spcPts val="0"/>
                        </a:spcBef>
                        <a:spcAft>
                          <a:spcPts val="0"/>
                        </a:spcAft>
                        <a:buNone/>
                      </a:pPr>
                      <a:r>
                        <a:rPr lang="en" sz="1000"/>
                        <a:t>Seeing 10 year returns will give us an idea whether such investment is a safe option. </a:t>
                      </a:r>
                      <a:endParaRPr sz="1000"/>
                    </a:p>
                  </a:txBody>
                  <a:tcPr marT="91425" marB="91425" marR="91425" marL="91425">
                    <a:lnT cap="flat" cmpd="sng" w="9525">
                      <a:solidFill>
                        <a:srgbClr val="595959"/>
                      </a:solidFill>
                      <a:prstDash val="solid"/>
                      <a:round/>
                      <a:headEnd len="sm" w="sm" type="none"/>
                      <a:tailEnd len="sm" w="sm" type="none"/>
                    </a:lnT>
                  </a:tcPr>
                </a:tc>
              </a:tr>
            </a:tbl>
          </a:graphicData>
        </a:graphic>
      </p:graphicFrame>
      <p:graphicFrame>
        <p:nvGraphicFramePr>
          <p:cNvPr id="96" name="Google Shape;96;p14"/>
          <p:cNvGraphicFramePr/>
          <p:nvPr/>
        </p:nvGraphicFramePr>
        <p:xfrm>
          <a:off x="5257825" y="1864063"/>
          <a:ext cx="3000000" cy="3000000"/>
        </p:xfrm>
        <a:graphic>
          <a:graphicData uri="http://schemas.openxmlformats.org/drawingml/2006/table">
            <a:tbl>
              <a:tblPr>
                <a:noFill/>
                <a:tableStyleId>{38C534B4-10AB-4EB6-A0AA-05209C6737E8}</a:tableStyleId>
              </a:tblPr>
              <a:tblGrid>
                <a:gridCol w="1646475"/>
              </a:tblGrid>
              <a:tr h="563100">
                <a:tc>
                  <a:txBody>
                    <a:bodyPr/>
                    <a:lstStyle/>
                    <a:p>
                      <a:pPr indent="0" lvl="0" marL="0" rtl="0" algn="ctr">
                        <a:spcBef>
                          <a:spcPts val="0"/>
                        </a:spcBef>
                        <a:spcAft>
                          <a:spcPts val="0"/>
                        </a:spcAft>
                        <a:buNone/>
                      </a:pPr>
                      <a:r>
                        <a:rPr lang="en"/>
                        <a:t>3</a:t>
                      </a:r>
                      <a:endParaRPr/>
                    </a:p>
                  </a:txBody>
                  <a:tcPr marT="91425" marB="91425" marR="91425" marL="91425">
                    <a:lnB cap="flat" cmpd="sng" w="9525">
                      <a:solidFill>
                        <a:srgbClr val="595959"/>
                      </a:solidFill>
                      <a:prstDash val="solid"/>
                      <a:round/>
                      <a:headEnd len="sm" w="sm" type="none"/>
                      <a:tailEnd len="sm" w="sm" type="none"/>
                    </a:lnB>
                    <a:solidFill>
                      <a:schemeClr val="dk1"/>
                    </a:solidFill>
                  </a:tcPr>
                </a:tc>
              </a:tr>
              <a:tr h="1048350">
                <a:tc>
                  <a:txBody>
                    <a:bodyPr/>
                    <a:lstStyle/>
                    <a:p>
                      <a:pPr indent="0" lvl="0" marL="0" rtl="0" algn="l">
                        <a:spcBef>
                          <a:spcPts val="0"/>
                        </a:spcBef>
                        <a:spcAft>
                          <a:spcPts val="0"/>
                        </a:spcAft>
                        <a:buNone/>
                      </a:pPr>
                      <a:r>
                        <a:rPr lang="en" sz="1200">
                          <a:solidFill>
                            <a:schemeClr val="dk1"/>
                          </a:solidFill>
                        </a:rPr>
                        <a:t>Discuss</a:t>
                      </a:r>
                      <a:r>
                        <a:rPr lang="en" sz="1200">
                          <a:solidFill>
                            <a:schemeClr val="dk1"/>
                          </a:solidFill>
                        </a:rPr>
                        <a:t> potential directions for further exploration</a:t>
                      </a:r>
                      <a:endParaRPr>
                        <a:solidFill>
                          <a:schemeClr val="dk1"/>
                        </a:solidFill>
                      </a:endParaRPr>
                    </a:p>
                  </a:txBody>
                  <a:tcPr marT="91425" marB="91425" marR="91425" marL="91425">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r h="1215200">
                <a:tc>
                  <a:txBody>
                    <a:bodyPr/>
                    <a:lstStyle/>
                    <a:p>
                      <a:pPr indent="0" lvl="0" marL="0" rtl="0" algn="l">
                        <a:spcBef>
                          <a:spcPts val="0"/>
                        </a:spcBef>
                        <a:spcAft>
                          <a:spcPts val="0"/>
                        </a:spcAft>
                        <a:buNone/>
                      </a:pPr>
                      <a:r>
                        <a:rPr lang="en" sz="1000"/>
                        <a:t>Investing in funds mimicking S&amp;P500 doesn’t always have a positive return. More research can be done on identifying the </a:t>
                      </a:r>
                      <a:r>
                        <a:rPr lang="en" sz="1000"/>
                        <a:t>worst</a:t>
                      </a:r>
                      <a:r>
                        <a:rPr lang="en" sz="1000"/>
                        <a:t> time to invest.</a:t>
                      </a:r>
                      <a:endParaRPr sz="1000"/>
                    </a:p>
                  </a:txBody>
                  <a:tcPr marT="91425" marB="91425" marR="91425" marL="91425">
                    <a:lnT cap="flat" cmpd="sng" w="9525">
                      <a:solidFill>
                        <a:srgbClr val="595959"/>
                      </a:solidFill>
                      <a:prstDash val="solid"/>
                      <a:round/>
                      <a:headEnd len="sm" w="sm" type="none"/>
                      <a:tailEnd len="sm" w="sm" type="none"/>
                    </a:lnT>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Datasets Used </a:t>
            </a:r>
            <a:endParaRPr/>
          </a:p>
        </p:txBody>
      </p:sp>
      <p:sp>
        <p:nvSpPr>
          <p:cNvPr id="102" name="Google Shape;102;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Arial"/>
              <a:buAutoNum type="arabicPeriod"/>
            </a:pPr>
            <a:r>
              <a:rPr b="1" lang="en">
                <a:solidFill>
                  <a:srgbClr val="000000"/>
                </a:solidFill>
                <a:latin typeface="Arial"/>
                <a:ea typeface="Arial"/>
                <a:cs typeface="Arial"/>
                <a:sym typeface="Arial"/>
              </a:rPr>
              <a:t>S&amp;P 500 Index historical data</a:t>
            </a: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0" lvl="0" marL="457200" rtl="0" algn="l">
              <a:spcBef>
                <a:spcPts val="0"/>
              </a:spcBef>
              <a:spcAft>
                <a:spcPts val="0"/>
              </a:spcAft>
              <a:buNone/>
            </a:pPr>
            <a:r>
              <a:rPr lang="en">
                <a:solidFill>
                  <a:srgbClr val="000000"/>
                </a:solidFill>
                <a:latin typeface="Arial"/>
                <a:ea typeface="Arial"/>
                <a:cs typeface="Arial"/>
                <a:sym typeface="Arial"/>
              </a:rPr>
              <a:t> </a:t>
            </a:r>
            <a:r>
              <a:rPr lang="en" u="sng">
                <a:solidFill>
                  <a:srgbClr val="1155CC"/>
                </a:solidFill>
                <a:latin typeface="Arial"/>
                <a:ea typeface="Arial"/>
                <a:cs typeface="Arial"/>
                <a:sym typeface="Arial"/>
                <a:hlinkClick r:id="rId3">
                  <a:extLst>
                    <a:ext uri="{A12FA001-AC4F-418D-AE19-62706E023703}">
                      <ahyp:hlinkClr val="tx"/>
                    </a:ext>
                  </a:extLst>
                </a:hlinkClick>
              </a:rPr>
              <a:t>https://www.investing.com/indices/us-spx-500-historical-data</a:t>
            </a: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311150" lvl="0" marL="457200" rtl="0" algn="l">
              <a:spcBef>
                <a:spcPts val="0"/>
              </a:spcBef>
              <a:spcAft>
                <a:spcPts val="0"/>
              </a:spcAft>
              <a:buSzPts val="1300"/>
              <a:buFont typeface="Arial"/>
              <a:buAutoNum type="arabicPeriod"/>
            </a:pPr>
            <a:r>
              <a:rPr b="1" lang="en">
                <a:solidFill>
                  <a:srgbClr val="000000"/>
                </a:solidFill>
                <a:latin typeface="Arial"/>
                <a:ea typeface="Arial"/>
                <a:cs typeface="Arial"/>
                <a:sym typeface="Arial"/>
              </a:rPr>
              <a:t>Consumer Price Index less food and </a:t>
            </a:r>
            <a:r>
              <a:rPr b="1" lang="en">
                <a:solidFill>
                  <a:srgbClr val="000000"/>
                </a:solidFill>
                <a:latin typeface="Arial"/>
                <a:ea typeface="Arial"/>
                <a:cs typeface="Arial"/>
                <a:sym typeface="Arial"/>
              </a:rPr>
              <a:t>energy</a:t>
            </a:r>
            <a:r>
              <a:rPr lang="en">
                <a:solidFill>
                  <a:srgbClr val="000000"/>
                </a:solidFill>
                <a:latin typeface="Arial"/>
                <a:ea typeface="Arial"/>
                <a:cs typeface="Arial"/>
                <a:sym typeface="Arial"/>
              </a:rPr>
              <a:t> data</a:t>
            </a:r>
            <a:endParaRPr>
              <a:solidFill>
                <a:srgbClr val="000000"/>
              </a:solidFill>
              <a:latin typeface="Arial"/>
              <a:ea typeface="Arial"/>
              <a:cs typeface="Arial"/>
              <a:sym typeface="Arial"/>
            </a:endParaRPr>
          </a:p>
          <a:p>
            <a:pPr indent="0" lvl="0" marL="457200" rtl="0" algn="l">
              <a:spcBef>
                <a:spcPts val="0"/>
              </a:spcBef>
              <a:spcAft>
                <a:spcPts val="0"/>
              </a:spcAft>
              <a:buNone/>
            </a:pPr>
            <a:r>
              <a:rPr lang="en">
                <a:solidFill>
                  <a:srgbClr val="000000"/>
                </a:solidFill>
                <a:latin typeface="Arial"/>
                <a:ea typeface="Arial"/>
                <a:cs typeface="Arial"/>
                <a:sym typeface="Arial"/>
              </a:rPr>
              <a:t> </a:t>
            </a:r>
            <a:r>
              <a:rPr lang="en" u="sng">
                <a:solidFill>
                  <a:srgbClr val="1155CC"/>
                </a:solidFill>
                <a:latin typeface="Arial"/>
                <a:ea typeface="Arial"/>
                <a:cs typeface="Arial"/>
                <a:sym typeface="Arial"/>
                <a:hlinkClick r:id="rId4">
                  <a:extLst>
                    <a:ext uri="{A12FA001-AC4F-418D-AE19-62706E023703}">
                      <ahyp:hlinkClr val="tx"/>
                    </a:ext>
                  </a:extLst>
                </a:hlinkClick>
              </a:rPr>
              <a:t>https://data.bls.gov/cgi-bin/surveymost?cu</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900">
              <a:solidFill>
                <a:srgbClr val="000000"/>
              </a:solidFill>
              <a:latin typeface="Arial"/>
              <a:ea typeface="Arial"/>
              <a:cs typeface="Arial"/>
              <a:sym typeface="Arial"/>
            </a:endParaRPr>
          </a:p>
          <a:p>
            <a:pPr indent="0" lvl="0" marL="0" rtl="0" algn="l">
              <a:spcBef>
                <a:spcPts val="0"/>
              </a:spcBef>
              <a:spcAft>
                <a:spcPts val="0"/>
              </a:spcAft>
              <a:buNone/>
            </a:pPr>
            <a:r>
              <a:t/>
            </a:r>
            <a:endParaRPr sz="900">
              <a:solidFill>
                <a:srgbClr val="000000"/>
              </a:solidFill>
              <a:latin typeface="Arial"/>
              <a:ea typeface="Arial"/>
              <a:cs typeface="Arial"/>
              <a:sym typeface="Arial"/>
            </a:endParaRPr>
          </a:p>
          <a:p>
            <a:pPr indent="0" lvl="0" marL="0" rtl="0" algn="l">
              <a:spcBef>
                <a:spcPts val="0"/>
              </a:spcBef>
              <a:spcAft>
                <a:spcPts val="0"/>
              </a:spcAft>
              <a:buNone/>
            </a:pPr>
            <a:r>
              <a:t/>
            </a:r>
            <a:endParaRPr sz="900">
              <a:solidFill>
                <a:srgbClr val="000000"/>
              </a:solidFill>
              <a:latin typeface="Arial"/>
              <a:ea typeface="Arial"/>
              <a:cs typeface="Arial"/>
              <a:sym typeface="Arial"/>
            </a:endParaRPr>
          </a:p>
          <a:p>
            <a:pPr indent="0" lvl="0" marL="0" rtl="0" algn="l">
              <a:spcBef>
                <a:spcPts val="0"/>
              </a:spcBef>
              <a:spcAft>
                <a:spcPts val="0"/>
              </a:spcAft>
              <a:buNone/>
            </a:pPr>
            <a:r>
              <a:t/>
            </a:r>
            <a:endParaRPr sz="900">
              <a:solidFill>
                <a:srgbClr val="000000"/>
              </a:solidFill>
              <a:latin typeface="Arial"/>
              <a:ea typeface="Arial"/>
              <a:cs typeface="Arial"/>
              <a:sym typeface="Arial"/>
            </a:endParaRPr>
          </a:p>
          <a:p>
            <a:pPr indent="0" lvl="0" marL="0" rtl="0" algn="l">
              <a:spcBef>
                <a:spcPts val="0"/>
              </a:spcBef>
              <a:spcAft>
                <a:spcPts val="0"/>
              </a:spcAft>
              <a:buNone/>
            </a:pPr>
            <a:r>
              <a:rPr lang="en" sz="1000">
                <a:solidFill>
                  <a:srgbClr val="000000"/>
                </a:solidFill>
                <a:latin typeface="Arial"/>
                <a:ea typeface="Arial"/>
                <a:cs typeface="Arial"/>
                <a:sym typeface="Arial"/>
              </a:rPr>
              <a:t>Retrieved on May 9, 2022</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 sz="1000">
                <a:solidFill>
                  <a:srgbClr val="000000"/>
                </a:solidFill>
                <a:latin typeface="Arial"/>
                <a:ea typeface="Arial"/>
                <a:cs typeface="Arial"/>
                <a:sym typeface="Arial"/>
              </a:rPr>
              <a:t>Monthly data between 1990 and 2022</a:t>
            </a:r>
            <a:endParaRPr sz="10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S&amp;P 500 Index</a:t>
            </a:r>
            <a:endParaRPr/>
          </a:p>
        </p:txBody>
      </p:sp>
      <p:sp>
        <p:nvSpPr>
          <p:cNvPr id="108" name="Google Shape;108;p16"/>
          <p:cNvSpPr txBox="1"/>
          <p:nvPr>
            <p:ph idx="1" type="body"/>
          </p:nvPr>
        </p:nvSpPr>
        <p:spPr>
          <a:xfrm>
            <a:off x="729450" y="2364625"/>
            <a:ext cx="73839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A</a:t>
            </a:r>
            <a:r>
              <a:rPr lang="en" sz="1400"/>
              <a:t>n index that </a:t>
            </a:r>
            <a:r>
              <a:rPr b="1" lang="en" sz="1400"/>
              <a:t>tracks 500 of the largest U.S. companies</a:t>
            </a:r>
            <a:r>
              <a:rPr lang="en" sz="1400"/>
              <a:t> based on their market capitalization</a:t>
            </a:r>
            <a:endParaRPr sz="1400"/>
          </a:p>
          <a:p>
            <a:pPr indent="-317500" lvl="0" marL="457200" rtl="0" algn="l">
              <a:spcBef>
                <a:spcPts val="0"/>
              </a:spcBef>
              <a:spcAft>
                <a:spcPts val="0"/>
              </a:spcAft>
              <a:buSzPts val="1400"/>
              <a:buChar char="●"/>
            </a:pPr>
            <a:r>
              <a:rPr lang="en" sz="1400"/>
              <a:t>You  can</a:t>
            </a:r>
            <a:r>
              <a:rPr b="1" lang="en" sz="1400"/>
              <a:t> invest in funds such as VOO that mirror S&amp;P 500</a:t>
            </a:r>
            <a:r>
              <a:rPr lang="en" sz="1400"/>
              <a:t>. </a:t>
            </a:r>
            <a:endParaRPr sz="1450">
              <a:solidFill>
                <a:srgbClr val="111111"/>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Consumer Price Index (CPI)</a:t>
            </a:r>
            <a:endParaRPr/>
          </a:p>
        </p:txBody>
      </p:sp>
      <p:sp>
        <p:nvSpPr>
          <p:cNvPr id="114" name="Google Shape;114;p17"/>
          <p:cNvSpPr txBox="1"/>
          <p:nvPr>
            <p:ph idx="1" type="body"/>
          </p:nvPr>
        </p:nvSpPr>
        <p:spPr>
          <a:xfrm>
            <a:off x="727650" y="236462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CPI </a:t>
            </a:r>
            <a:r>
              <a:rPr lang="en"/>
              <a:t>is a measure of </a:t>
            </a:r>
            <a:r>
              <a:rPr b="1" lang="en"/>
              <a:t>the average change over time in the prices</a:t>
            </a:r>
            <a:r>
              <a:rPr lang="en"/>
              <a:t> paid by urban consumers for a market basket of consumer goods and services.</a:t>
            </a:r>
            <a:r>
              <a:rPr lang="en" sz="1050">
                <a:solidFill>
                  <a:srgbClr val="333333"/>
                </a:solidFill>
                <a:highlight>
                  <a:srgbClr val="FFFFFF"/>
                </a:highlight>
                <a:latin typeface="Arial"/>
                <a:ea typeface="Arial"/>
                <a:cs typeface="Arial"/>
                <a:sym typeface="Arial"/>
              </a:rPr>
              <a:t> </a:t>
            </a:r>
            <a:endParaRPr sz="1050">
              <a:solidFill>
                <a:srgbClr val="333333"/>
              </a:solidFill>
              <a:highlight>
                <a:srgbClr val="FFFFFF"/>
              </a:highlight>
              <a:latin typeface="Arial"/>
              <a:ea typeface="Arial"/>
              <a:cs typeface="Arial"/>
              <a:sym typeface="Arial"/>
            </a:endParaRPr>
          </a:p>
          <a:p>
            <a:pPr indent="-311150" lvl="0" marL="457200" rtl="0" algn="l">
              <a:spcBef>
                <a:spcPts val="0"/>
              </a:spcBef>
              <a:spcAft>
                <a:spcPts val="0"/>
              </a:spcAft>
              <a:buSzPts val="1300"/>
              <a:buChar char="●"/>
            </a:pPr>
            <a:r>
              <a:rPr lang="en"/>
              <a:t>This dataset can be </a:t>
            </a:r>
            <a:r>
              <a:rPr b="1" lang="en"/>
              <a:t>used to calculate annual </a:t>
            </a:r>
            <a:r>
              <a:rPr b="1" lang="en">
                <a:uFill>
                  <a:noFill/>
                </a:uFill>
                <a:hlinkClick r:id="rId3"/>
              </a:rPr>
              <a:t>core inflation rate</a:t>
            </a:r>
            <a:r>
              <a:rPr lang="en"/>
              <a:t>.</a:t>
            </a:r>
            <a:endParaRPr sz="1350">
              <a:solidFill>
                <a:srgbClr val="111111"/>
              </a:solidFill>
              <a:highlight>
                <a:srgbClr val="FFFFFF"/>
              </a:highlight>
              <a:latin typeface="Arial"/>
              <a:ea typeface="Arial"/>
              <a:cs typeface="Arial"/>
              <a:sym typeface="Arial"/>
            </a:endParaRPr>
          </a:p>
          <a:p>
            <a:pPr indent="0" lvl="0" marL="0" rtl="0" algn="l">
              <a:spcBef>
                <a:spcPts val="0"/>
              </a:spcBef>
              <a:spcAft>
                <a:spcPts val="1200"/>
              </a:spcAft>
              <a:buNone/>
            </a:pPr>
            <a:r>
              <a:t/>
            </a:r>
            <a:endParaRPr sz="1350">
              <a:solidFill>
                <a:srgbClr val="111111"/>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657988" y="-40825"/>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a:t>  N</a:t>
            </a:r>
            <a:r>
              <a:rPr lang="en"/>
              <a:t>o correlation between inflation and S&amp;P 500 Index</a:t>
            </a:r>
            <a:endParaRPr/>
          </a:p>
        </p:txBody>
      </p:sp>
      <p:sp>
        <p:nvSpPr>
          <p:cNvPr id="120" name="Google Shape;120;p18"/>
          <p:cNvSpPr txBox="1"/>
          <p:nvPr>
            <p:ph idx="1" type="body"/>
          </p:nvPr>
        </p:nvSpPr>
        <p:spPr>
          <a:xfrm>
            <a:off x="727650" y="4365900"/>
            <a:ext cx="7688700" cy="7776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chemeClr val="dk2"/>
              </a:buClr>
              <a:buSzPts val="1100"/>
              <a:buChar char="●"/>
            </a:pPr>
            <a:r>
              <a:rPr lang="en" sz="1100">
                <a:solidFill>
                  <a:schemeClr val="dk2"/>
                </a:solidFill>
              </a:rPr>
              <a:t>Annual inflation rate is </a:t>
            </a:r>
            <a:r>
              <a:rPr lang="en" sz="1100">
                <a:solidFill>
                  <a:schemeClr val="dk2"/>
                </a:solidFill>
              </a:rPr>
              <a:t>calculated</a:t>
            </a:r>
            <a:r>
              <a:rPr lang="en" sz="1100">
                <a:solidFill>
                  <a:schemeClr val="dk2"/>
                </a:solidFill>
              </a:rPr>
              <a:t> by using CPI index data. </a:t>
            </a:r>
            <a:endParaRPr sz="1100">
              <a:solidFill>
                <a:schemeClr val="dk2"/>
              </a:solidFill>
            </a:endParaRPr>
          </a:p>
          <a:p>
            <a:pPr indent="-298450" lvl="0" marL="457200" rtl="0" algn="l">
              <a:spcBef>
                <a:spcPts val="0"/>
              </a:spcBef>
              <a:spcAft>
                <a:spcPts val="0"/>
              </a:spcAft>
              <a:buClr>
                <a:schemeClr val="dk2"/>
              </a:buClr>
              <a:buSzPts val="1100"/>
              <a:buChar char="●"/>
            </a:pPr>
            <a:r>
              <a:rPr lang="en" sz="1100">
                <a:solidFill>
                  <a:schemeClr val="dk2"/>
                </a:solidFill>
              </a:rPr>
              <a:t>Annual</a:t>
            </a:r>
            <a:r>
              <a:rPr lang="en" sz="1100">
                <a:solidFill>
                  <a:schemeClr val="dk2"/>
                </a:solidFill>
              </a:rPr>
              <a:t> inflation </a:t>
            </a:r>
            <a:r>
              <a:rPr lang="en" sz="1100">
                <a:solidFill>
                  <a:schemeClr val="dk2"/>
                </a:solidFill>
              </a:rPr>
              <a:t>rate data is from Jan 1991 to May 2022. </a:t>
            </a:r>
            <a:endParaRPr sz="1100"/>
          </a:p>
        </p:txBody>
      </p:sp>
      <p:pic>
        <p:nvPicPr>
          <p:cNvPr id="121" name="Google Shape;121;p18"/>
          <p:cNvPicPr preferRelativeResize="0"/>
          <p:nvPr/>
        </p:nvPicPr>
        <p:blipFill>
          <a:blip r:embed="rId3">
            <a:alphaModFix/>
          </a:blip>
          <a:stretch>
            <a:fillRect/>
          </a:stretch>
        </p:blipFill>
        <p:spPr>
          <a:xfrm>
            <a:off x="528250" y="494375"/>
            <a:ext cx="7948176" cy="3575625"/>
          </a:xfrm>
          <a:prstGeom prst="rect">
            <a:avLst/>
          </a:prstGeom>
          <a:noFill/>
          <a:ln>
            <a:noFill/>
          </a:ln>
        </p:spPr>
      </p:pic>
      <p:sp>
        <p:nvSpPr>
          <p:cNvPr id="122" name="Google Shape;122;p18"/>
          <p:cNvSpPr txBox="1"/>
          <p:nvPr/>
        </p:nvSpPr>
        <p:spPr>
          <a:xfrm>
            <a:off x="5500750" y="1865850"/>
            <a:ext cx="2724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latin typeface="Lato"/>
                <a:ea typeface="Lato"/>
                <a:cs typeface="Lato"/>
                <a:sym typeface="Lato"/>
              </a:rPr>
              <a:t>No obvious correlation between inflation and S&amp;P 500 index is </a:t>
            </a:r>
            <a:r>
              <a:rPr b="1" lang="en" sz="1200">
                <a:solidFill>
                  <a:schemeClr val="dk1"/>
                </a:solidFill>
                <a:latin typeface="Lato"/>
                <a:ea typeface="Lato"/>
                <a:cs typeface="Lato"/>
                <a:sym typeface="Lato"/>
              </a:rPr>
              <a:t>shown on the plot</a:t>
            </a:r>
            <a:r>
              <a:rPr b="1" lang="en" sz="1200">
                <a:solidFill>
                  <a:schemeClr val="dk1"/>
                </a:solidFill>
                <a:latin typeface="Lato"/>
                <a:ea typeface="Lato"/>
                <a:cs typeface="Lato"/>
                <a:sym typeface="Lato"/>
              </a:rPr>
              <a:t>.</a:t>
            </a:r>
            <a:endParaRPr b="1" sz="1200">
              <a:solidFill>
                <a:schemeClr val="dk1"/>
              </a:solidFill>
              <a:latin typeface="Lato"/>
              <a:ea typeface="Lato"/>
              <a:cs typeface="Lato"/>
              <a:sym typeface="Lato"/>
            </a:endParaRPr>
          </a:p>
          <a:p>
            <a:pPr indent="0" lvl="0" marL="0" rtl="0" algn="l">
              <a:spcBef>
                <a:spcPts val="0"/>
              </a:spcBef>
              <a:spcAft>
                <a:spcPts val="0"/>
              </a:spcAft>
              <a:buNone/>
            </a:pPr>
            <a:r>
              <a:t/>
            </a:r>
            <a:endParaRPr b="1" sz="1200">
              <a:solidFill>
                <a:schemeClr val="dk1"/>
              </a:solidFill>
              <a:latin typeface="Lato"/>
              <a:ea typeface="Lato"/>
              <a:cs typeface="Lato"/>
              <a:sym typeface="Lato"/>
            </a:endParaRPr>
          </a:p>
          <a:p>
            <a:pPr indent="0" lvl="0" marL="0" rtl="0" algn="l">
              <a:spcBef>
                <a:spcPts val="0"/>
              </a:spcBef>
              <a:spcAft>
                <a:spcPts val="0"/>
              </a:spcAft>
              <a:buNone/>
            </a:pPr>
            <a:r>
              <a:rPr b="1" lang="en" sz="1200">
                <a:solidFill>
                  <a:schemeClr val="dk1"/>
                </a:solidFill>
                <a:latin typeface="Lato"/>
                <a:ea typeface="Lato"/>
                <a:cs typeface="Lato"/>
                <a:sym typeface="Lato"/>
              </a:rPr>
              <a:t>The lack of correlation is further proved by the value of correlation coefficient -0.04. </a:t>
            </a:r>
            <a:endParaRPr b="1" sz="1200">
              <a:solidFill>
                <a:schemeClr val="dk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851925" y="-66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10-year Returns Investing in S&amp;P 500 </a:t>
            </a:r>
            <a:endParaRPr/>
          </a:p>
        </p:txBody>
      </p:sp>
      <p:pic>
        <p:nvPicPr>
          <p:cNvPr id="128" name="Google Shape;128;p19"/>
          <p:cNvPicPr preferRelativeResize="0"/>
          <p:nvPr/>
        </p:nvPicPr>
        <p:blipFill>
          <a:blip r:embed="rId3">
            <a:alphaModFix/>
          </a:blip>
          <a:stretch>
            <a:fillRect/>
          </a:stretch>
        </p:blipFill>
        <p:spPr>
          <a:xfrm>
            <a:off x="0" y="464743"/>
            <a:ext cx="9144001" cy="4484857"/>
          </a:xfrm>
          <a:prstGeom prst="rect">
            <a:avLst/>
          </a:prstGeom>
          <a:noFill/>
          <a:ln>
            <a:noFill/>
          </a:ln>
        </p:spPr>
      </p:pic>
      <p:sp>
        <p:nvSpPr>
          <p:cNvPr id="129" name="Google Shape;129;p19"/>
          <p:cNvSpPr txBox="1"/>
          <p:nvPr/>
        </p:nvSpPr>
        <p:spPr>
          <a:xfrm>
            <a:off x="7909200" y="1551200"/>
            <a:ext cx="1234800" cy="278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latin typeface="Lato"/>
                <a:ea typeface="Lato"/>
                <a:cs typeface="Lato"/>
                <a:sym typeface="Lato"/>
              </a:rPr>
              <a:t>With $10K investment, the highest 10-year return is  $37,051, </a:t>
            </a:r>
            <a:r>
              <a:rPr b="1" lang="en" sz="1200">
                <a:solidFill>
                  <a:schemeClr val="dk1"/>
                </a:solidFill>
                <a:latin typeface="Lato"/>
                <a:ea typeface="Lato"/>
                <a:cs typeface="Lato"/>
                <a:sym typeface="Lato"/>
              </a:rPr>
              <a:t>whereas the lowest is -$4,064.</a:t>
            </a:r>
            <a:endParaRPr b="1" sz="1200">
              <a:solidFill>
                <a:schemeClr val="dk1"/>
              </a:solidFill>
              <a:latin typeface="Lato"/>
              <a:ea typeface="Lato"/>
              <a:cs typeface="Lato"/>
              <a:sym typeface="Lato"/>
            </a:endParaRPr>
          </a:p>
          <a:p>
            <a:pPr indent="0" lvl="0" marL="0" rtl="0" algn="l">
              <a:spcBef>
                <a:spcPts val="0"/>
              </a:spcBef>
              <a:spcAft>
                <a:spcPts val="0"/>
              </a:spcAft>
              <a:buNone/>
            </a:pPr>
            <a:r>
              <a:t/>
            </a:r>
            <a:endParaRPr b="1" sz="1200">
              <a:solidFill>
                <a:schemeClr val="dk1"/>
              </a:solidFill>
              <a:latin typeface="Lato"/>
              <a:ea typeface="Lato"/>
              <a:cs typeface="Lato"/>
              <a:sym typeface="Lato"/>
            </a:endParaRPr>
          </a:p>
          <a:p>
            <a:pPr indent="0" lvl="0" marL="0" rtl="0" algn="l">
              <a:spcBef>
                <a:spcPts val="0"/>
              </a:spcBef>
              <a:spcAft>
                <a:spcPts val="0"/>
              </a:spcAft>
              <a:buNone/>
            </a:pPr>
            <a:r>
              <a:rPr b="1" lang="en" sz="1200">
                <a:solidFill>
                  <a:schemeClr val="dk1"/>
                </a:solidFill>
                <a:latin typeface="Lato"/>
                <a:ea typeface="Lato"/>
                <a:cs typeface="Lato"/>
                <a:sym typeface="Lato"/>
              </a:rPr>
              <a:t>The possibility of increasing your money within 10 years is 89.59%. </a:t>
            </a:r>
            <a:r>
              <a:rPr lang="en" sz="1300">
                <a:latin typeface="Lato"/>
                <a:ea typeface="Lato"/>
                <a:cs typeface="Lato"/>
                <a:sym typeface="Lato"/>
              </a:rPr>
              <a:t> </a:t>
            </a:r>
            <a:endParaRPr sz="13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449025" y="0"/>
            <a:ext cx="83991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Inflation-Adjusted </a:t>
            </a:r>
            <a:r>
              <a:rPr lang="en"/>
              <a:t>10-year Returns Investing in S&amp;P 500</a:t>
            </a:r>
            <a:endParaRPr/>
          </a:p>
        </p:txBody>
      </p:sp>
      <p:sp>
        <p:nvSpPr>
          <p:cNvPr id="135" name="Google Shape;135;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6" name="Google Shape;136;p20"/>
          <p:cNvPicPr preferRelativeResize="0"/>
          <p:nvPr/>
        </p:nvPicPr>
        <p:blipFill>
          <a:blip r:embed="rId3">
            <a:alphaModFix/>
          </a:blip>
          <a:stretch>
            <a:fillRect/>
          </a:stretch>
        </p:blipFill>
        <p:spPr>
          <a:xfrm>
            <a:off x="1800" y="535194"/>
            <a:ext cx="9144001" cy="4461363"/>
          </a:xfrm>
          <a:prstGeom prst="rect">
            <a:avLst/>
          </a:prstGeom>
          <a:noFill/>
          <a:ln>
            <a:noFill/>
          </a:ln>
        </p:spPr>
      </p:pic>
      <p:sp>
        <p:nvSpPr>
          <p:cNvPr id="137" name="Google Shape;137;p20"/>
          <p:cNvSpPr txBox="1"/>
          <p:nvPr/>
        </p:nvSpPr>
        <p:spPr>
          <a:xfrm>
            <a:off x="7909200" y="1551200"/>
            <a:ext cx="1234800" cy="260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latin typeface="Lato"/>
                <a:ea typeface="Lato"/>
                <a:cs typeface="Lato"/>
                <a:sym typeface="Lato"/>
              </a:rPr>
              <a:t>T</a:t>
            </a:r>
            <a:r>
              <a:rPr b="1" lang="en" sz="1200">
                <a:solidFill>
                  <a:schemeClr val="dk1"/>
                </a:solidFill>
                <a:latin typeface="Lato"/>
                <a:ea typeface="Lato"/>
                <a:cs typeface="Lato"/>
                <a:sym typeface="Lato"/>
              </a:rPr>
              <a:t>he highest adjusted 10-year return is  $27,788, whereas the lowest is -$3,292.</a:t>
            </a:r>
            <a:endParaRPr b="1" sz="1200">
              <a:solidFill>
                <a:schemeClr val="dk1"/>
              </a:solidFill>
              <a:latin typeface="Lato"/>
              <a:ea typeface="Lato"/>
              <a:cs typeface="Lato"/>
              <a:sym typeface="Lato"/>
            </a:endParaRPr>
          </a:p>
          <a:p>
            <a:pPr indent="0" lvl="0" marL="0" rtl="0" algn="l">
              <a:spcBef>
                <a:spcPts val="0"/>
              </a:spcBef>
              <a:spcAft>
                <a:spcPts val="0"/>
              </a:spcAft>
              <a:buNone/>
            </a:pPr>
            <a:r>
              <a:t/>
            </a:r>
            <a:endParaRPr b="1" sz="1200">
              <a:solidFill>
                <a:schemeClr val="dk1"/>
              </a:solidFill>
              <a:latin typeface="Lato"/>
              <a:ea typeface="Lato"/>
              <a:cs typeface="Lato"/>
              <a:sym typeface="Lato"/>
            </a:endParaRPr>
          </a:p>
          <a:p>
            <a:pPr indent="0" lvl="0" marL="0" rtl="0" algn="l">
              <a:spcBef>
                <a:spcPts val="0"/>
              </a:spcBef>
              <a:spcAft>
                <a:spcPts val="0"/>
              </a:spcAft>
              <a:buNone/>
            </a:pPr>
            <a:r>
              <a:rPr b="1" lang="en" sz="1200">
                <a:solidFill>
                  <a:schemeClr val="dk1"/>
                </a:solidFill>
                <a:latin typeface="Lato"/>
                <a:ea typeface="Lato"/>
                <a:cs typeface="Lato"/>
                <a:sym typeface="Lato"/>
              </a:rPr>
              <a:t>The possibility of increasing your money within 10 years is still 89.59%. </a:t>
            </a:r>
            <a:r>
              <a:rPr lang="en" sz="1300">
                <a:latin typeface="Lato"/>
                <a:ea typeface="Lato"/>
                <a:cs typeface="Lato"/>
                <a:sym typeface="Lato"/>
              </a:rPr>
              <a:t> </a:t>
            </a:r>
            <a:endParaRPr sz="13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Possible directions for further exploration </a:t>
            </a:r>
            <a:endParaRPr/>
          </a:p>
        </p:txBody>
      </p:sp>
      <p:sp>
        <p:nvSpPr>
          <p:cNvPr id="143" name="Google Shape;143;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We see from the  10-year return </a:t>
            </a:r>
            <a:r>
              <a:rPr lang="en"/>
              <a:t>graph</a:t>
            </a:r>
            <a:r>
              <a:rPr lang="en"/>
              <a:t> that investment in funds mimicking S&amp;P 500 does not always guarantee a positive </a:t>
            </a:r>
            <a:r>
              <a:rPr lang="en"/>
              <a:t>return. </a:t>
            </a:r>
            <a:endParaRPr/>
          </a:p>
          <a:p>
            <a:pPr indent="0" lvl="0" marL="457200" rtl="0" algn="l">
              <a:spcBef>
                <a:spcPts val="1200"/>
              </a:spcBef>
              <a:spcAft>
                <a:spcPts val="0"/>
              </a:spcAft>
              <a:buNone/>
            </a:pPr>
            <a:r>
              <a:t/>
            </a:r>
            <a:endParaRPr/>
          </a:p>
          <a:p>
            <a:pPr indent="-304958" lvl="0" marL="457200" rtl="0" algn="l">
              <a:spcBef>
                <a:spcPts val="1200"/>
              </a:spcBef>
              <a:spcAft>
                <a:spcPts val="0"/>
              </a:spcAft>
              <a:buSzPct val="100000"/>
              <a:buChar char="●"/>
            </a:pPr>
            <a:r>
              <a:rPr lang="en"/>
              <a:t>Strategies on how or when to invest in funds that mimic S&amp;P 500 could be especially useful for novice investors like myself.</a:t>
            </a:r>
            <a:endParaRPr/>
          </a:p>
          <a:p>
            <a:pPr indent="0" lvl="0" marL="457200" rtl="0" algn="l">
              <a:spcBef>
                <a:spcPts val="1200"/>
              </a:spcBef>
              <a:spcAft>
                <a:spcPts val="0"/>
              </a:spcAft>
              <a:buNone/>
            </a:pPr>
            <a:r>
              <a:t/>
            </a:r>
            <a:endParaRPr/>
          </a:p>
          <a:p>
            <a:pPr indent="-304958" lvl="0" marL="457200" rtl="0" algn="l">
              <a:spcBef>
                <a:spcPts val="1200"/>
              </a:spcBef>
              <a:spcAft>
                <a:spcPts val="0"/>
              </a:spcAft>
              <a:buSzPct val="100000"/>
              <a:buChar char="●"/>
            </a:pPr>
            <a:r>
              <a:rPr lang="en"/>
              <a:t>Questions like “</a:t>
            </a:r>
            <a:r>
              <a:rPr b="1" lang="en"/>
              <a:t>What would a longer term of investing such as 15 years or 20 years look like?</a:t>
            </a:r>
            <a:r>
              <a:rPr lang="en"/>
              <a:t>” or “</a:t>
            </a:r>
            <a:r>
              <a:rPr b="1" lang="en"/>
              <a:t>Does </a:t>
            </a:r>
            <a:r>
              <a:rPr b="1" lang="en" u="sng">
                <a:solidFill>
                  <a:schemeClr val="hlink"/>
                </a:solidFill>
                <a:hlinkClick r:id="rId3"/>
              </a:rPr>
              <a:t>Dollar-Cost Averaging </a:t>
            </a:r>
            <a:r>
              <a:rPr b="1" lang="en"/>
              <a:t>help reduce the risk of loss?</a:t>
            </a:r>
            <a:r>
              <a:rPr lang="en"/>
              <a:t>” are worth exploring further.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