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82" r:id="rId4"/>
    <p:sldId id="270" r:id="rId5"/>
    <p:sldId id="262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4" r:id="rId18"/>
    <p:sldId id="259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D9"/>
    <a:srgbClr val="596273"/>
    <a:srgbClr val="FFFFFF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94" y="9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ED6F8-7D86-46C6-8C0B-677CC5EA208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7BEC7-FA74-4DFF-9C87-0A1D8D9A7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9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1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9" y="-297"/>
            <a:ext cx="990685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2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22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>
            <a:lvl1pPr>
              <a:defRPr lang="en-US" altLang="en-US" sz="3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22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4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6132-8CA1-49CF-AD2C-FF5FA5A9040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55D2-95F4-4A13-8009-104E3108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oJh40qKyUOO5lVdi47pbj64ryb9NxISEQ31B9zKZTp4/edit?usp=sharing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/>
        </p:nvSpPr>
        <p:spPr>
          <a:xfrm>
            <a:off x="5321567" y="2589802"/>
            <a:ext cx="443102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PUZZLE = GAME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/>
        </p:nvSpPr>
        <p:spPr>
          <a:xfrm>
            <a:off x="5321567" y="3384941"/>
            <a:ext cx="34018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800" b="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게임 메커니즘은 퍼즐을 지원한다</a:t>
            </a:r>
            <a:r>
              <a:rPr lang="en-US" altLang="ko-KR" sz="1800" b="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’</a:t>
            </a:r>
            <a:endParaRPr lang="ko-KR" altLang="en-US" sz="1800" b="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4EA1E-C232-48E2-A576-A9E8F1D55DBE}"/>
              </a:ext>
            </a:extLst>
          </p:cNvPr>
          <p:cNvSpPr txBox="1"/>
          <p:nvPr/>
        </p:nvSpPr>
        <p:spPr>
          <a:xfrm>
            <a:off x="6159037" y="6367359"/>
            <a:ext cx="3684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사파리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서광덕</a:t>
            </a:r>
            <a:r>
              <a:rPr lang="en-US" altLang="ko-K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맹현영</a:t>
            </a:r>
            <a:r>
              <a:rPr lang="en-US" altLang="ko-K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천정빈</a:t>
            </a:r>
            <a:r>
              <a:rPr lang="en-US" altLang="ko-K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이주미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8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A51BA8D-B9EB-4B3C-898A-CB90E8EC9ACD}"/>
              </a:ext>
            </a:extLst>
          </p:cNvPr>
          <p:cNvSpPr/>
          <p:nvPr/>
        </p:nvSpPr>
        <p:spPr>
          <a:xfrm rot="5400000">
            <a:off x="1059603" y="6385541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7CAD399-062F-4EE8-8497-F16267747434}"/>
              </a:ext>
            </a:extLst>
          </p:cNvPr>
          <p:cNvSpPr/>
          <p:nvPr/>
        </p:nvSpPr>
        <p:spPr>
          <a:xfrm rot="5400000">
            <a:off x="1059602" y="5874259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EA6B7-2400-48E6-8A64-1D8B31A564D0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A4F76-8B43-41AF-B5AB-331DE5F11090}"/>
              </a:ext>
            </a:extLst>
          </p:cNvPr>
          <p:cNvSpPr txBox="1"/>
          <p:nvPr/>
        </p:nvSpPr>
        <p:spPr>
          <a:xfrm>
            <a:off x="2092211" y="1331330"/>
            <a:ext cx="463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점진적으로 난이도를 올려라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3F59A4-7704-4C58-AF57-929388EB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9" y="2387451"/>
            <a:ext cx="2802577" cy="280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73D8BE-04AB-4BBE-A089-2075BECC4557}"/>
              </a:ext>
            </a:extLst>
          </p:cNvPr>
          <p:cNvSpPr txBox="1"/>
          <p:nvPr/>
        </p:nvSpPr>
        <p:spPr>
          <a:xfrm>
            <a:off x="8084126" y="1902953"/>
            <a:ext cx="5100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난이도 </a:t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B16F-E9A1-4091-9425-432FD5384D41}"/>
              </a:ext>
            </a:extLst>
          </p:cNvPr>
          <p:cNvSpPr txBox="1"/>
          <p:nvPr/>
        </p:nvSpPr>
        <p:spPr>
          <a:xfrm>
            <a:off x="1281428" y="5819219"/>
            <a:ext cx="7154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플레이어가 퍼즐의 난이도 단계를 결정함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병행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6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20FDC-9257-4C95-BDA6-4C82A503B3AE}"/>
              </a:ext>
            </a:extLst>
          </p:cNvPr>
          <p:cNvSpPr txBox="1"/>
          <p:nvPr/>
        </p:nvSpPr>
        <p:spPr>
          <a:xfrm>
            <a:off x="1281428" y="6340545"/>
            <a:ext cx="7154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점진적인 난이도는 오래도록 사랑받음</a:t>
            </a:r>
            <a:endParaRPr lang="ko-KR" altLang="en-US" sz="1600" b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D3A2B-FF55-457E-B386-234C3ABBEEE2}"/>
              </a:ext>
            </a:extLst>
          </p:cNvPr>
          <p:cNvSpPr txBox="1"/>
          <p:nvPr/>
        </p:nvSpPr>
        <p:spPr>
          <a:xfrm>
            <a:off x="3120535" y="2128416"/>
            <a:ext cx="7971020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모든 조각을 그림 면이 보이게 돌려 놓는다                        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귀퉁이 조각을 찾는다                                                         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가장자리 조각을 찾는다                                                    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가장자리 조각을 연결해 경계를 만든다                            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나머지 조각들을 색깔별로 나눈다                                      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서로 연결돼 있음이 명확하게 보이는 것 들끼리 짜 맞춘다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명확하지 않은 조각들을 짜 맞춘다                                   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87535-0A62-4D4E-9CB1-FBDD28D2BE0C}"/>
              </a:ext>
            </a:extLst>
          </p:cNvPr>
          <p:cNvSpPr txBox="1"/>
          <p:nvPr/>
        </p:nvSpPr>
        <p:spPr>
          <a:xfrm>
            <a:off x="7458330" y="2224403"/>
            <a:ext cx="1625284" cy="38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☆☆☆☆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b="0" dirty="0">
              <a:effectLst/>
            </a:endParaRPr>
          </a:p>
          <a:p>
            <a:pPr marL="48260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☆☆☆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b="0" dirty="0">
              <a:effectLst/>
            </a:endParaRPr>
          </a:p>
          <a:p>
            <a:pPr marL="48260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b="0" dirty="0">
              <a:effectLst/>
            </a:endParaRPr>
          </a:p>
          <a:p>
            <a:pPr marL="48260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b="0" dirty="0">
              <a:effectLst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(★★★★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endParaRPr lang="ko-KR" altLang="en-US" sz="1000" b="0" dirty="0">
              <a:effectLst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(★★★★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☆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endParaRPr lang="ko-KR" altLang="en-US" sz="1000" b="0" dirty="0">
              <a:effectLst/>
            </a:endParaRPr>
          </a:p>
          <a:p>
            <a:pPr marL="482600" rtl="0">
              <a:spcBef>
                <a:spcPts val="1400"/>
              </a:spcBef>
              <a:spcAft>
                <a:spcPts val="1400"/>
              </a:spcAft>
            </a:pP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(★★★★★) </a:t>
            </a:r>
            <a:endParaRPr lang="ko-KR" altLang="en-US" sz="1000" b="0" dirty="0">
              <a:effectLst/>
            </a:endParaRPr>
          </a:p>
          <a:p>
            <a:br>
              <a:rPr lang="ko-KR" altLang="en-US" sz="1000" dirty="0"/>
            </a:br>
            <a:endParaRPr lang="ko-KR" altLang="en-US" sz="1000" dirty="0"/>
          </a:p>
        </p:txBody>
      </p:sp>
      <p:sp>
        <p:nvSpPr>
          <p:cNvPr id="22" name="제목 21">
            <a:extLst>
              <a:ext uri="{FF2B5EF4-FFF2-40B4-BE49-F238E27FC236}">
                <a16:creationId xmlns:a16="http://schemas.microsoft.com/office/drawing/2014/main" id="{E1C8A865-71FA-42DC-B483-8315BBB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721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3978-B84B-4289-8687-4B3EB982ECF4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E8613-98AB-4420-8884-07947548321E}"/>
              </a:ext>
            </a:extLst>
          </p:cNvPr>
          <p:cNvSpPr txBox="1"/>
          <p:nvPr/>
        </p:nvSpPr>
        <p:spPr>
          <a:xfrm>
            <a:off x="2092211" y="1331330"/>
            <a:ext cx="5698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병행은</a:t>
            </a:r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플레이어를 쉴 수 있게 한다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450DE7B-F550-4289-8B73-3CC15F5D9963}"/>
              </a:ext>
            </a:extLst>
          </p:cNvPr>
          <p:cNvSpPr/>
          <p:nvPr/>
        </p:nvSpPr>
        <p:spPr>
          <a:xfrm rot="5400000">
            <a:off x="1059603" y="350804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930AFF2-983B-4E8B-9129-0D74E60BDE01}"/>
              </a:ext>
            </a:extLst>
          </p:cNvPr>
          <p:cNvSpPr/>
          <p:nvPr/>
        </p:nvSpPr>
        <p:spPr>
          <a:xfrm rot="5400000">
            <a:off x="1065351" y="2772651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F4E1BC7-7741-4CE4-8172-9F4CF5F8209F}"/>
              </a:ext>
            </a:extLst>
          </p:cNvPr>
          <p:cNvSpPr/>
          <p:nvPr/>
        </p:nvSpPr>
        <p:spPr>
          <a:xfrm rot="5400000">
            <a:off x="1059604" y="225106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1145D-0C27-45BD-A15C-29252F015884}"/>
              </a:ext>
            </a:extLst>
          </p:cNvPr>
          <p:cNvSpPr txBox="1"/>
          <p:nvPr/>
        </p:nvSpPr>
        <p:spPr>
          <a:xfrm>
            <a:off x="1281429" y="2190267"/>
            <a:ext cx="7154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퍼즐을 하는 동안 플레이어는 멈춰서 생각하게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됨</a:t>
            </a:r>
            <a:endParaRPr lang="ko-KR" altLang="en-US" sz="1600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EAB33-ED61-43BA-B8ED-0587F3BE34E4}"/>
              </a:ext>
            </a:extLst>
          </p:cNvPr>
          <p:cNvSpPr txBox="1"/>
          <p:nvPr/>
        </p:nvSpPr>
        <p:spPr>
          <a:xfrm>
            <a:off x="1264007" y="3356566"/>
            <a:ext cx="638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연관된 퍼즐 여러 개를 동시에 주면 플레이어는 다른 퍼즐로 옮기며 정체된 느낌을 피할 수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있음</a:t>
            </a:r>
            <a:endParaRPr lang="ko-KR" altLang="en-US" sz="16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D11DB-06E4-411C-906F-B1D642D14002}"/>
              </a:ext>
            </a:extLst>
          </p:cNvPr>
          <p:cNvSpPr txBox="1"/>
          <p:nvPr/>
        </p:nvSpPr>
        <p:spPr>
          <a:xfrm>
            <a:off x="1264008" y="2730618"/>
            <a:ext cx="7154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퍼즐의 해답을 찾지 못하면 앞으로 진행을 할 수 없으며 흥미를 잃기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쉬움</a:t>
            </a:r>
            <a:endParaRPr lang="ko-KR" altLang="en-US" sz="1600" b="0" dirty="0">
              <a:effectLst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98E230-C40A-4395-932E-ED04694C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70" y="3941341"/>
            <a:ext cx="3551617" cy="2344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D08696-CA2E-4551-B9C8-7DC160EFEA54}"/>
              </a:ext>
            </a:extLst>
          </p:cNvPr>
          <p:cNvSpPr txBox="1"/>
          <p:nvPr/>
        </p:nvSpPr>
        <p:spPr>
          <a:xfrm>
            <a:off x="1381207" y="5155158"/>
            <a:ext cx="34602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병행 적용 사례</a:t>
            </a: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RPG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게임의 경우 한가지의 메인 퀘스트만 있는게 아니라 비교적 쉬운 서브 퀘스트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도전거리가 있는 것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C0C62E4-E57D-474E-B189-8FDEC5EA6407}"/>
              </a:ext>
            </a:extLst>
          </p:cNvPr>
          <p:cNvSpPr/>
          <p:nvPr/>
        </p:nvSpPr>
        <p:spPr>
          <a:xfrm rot="5400000">
            <a:off x="1059604" y="4243444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4D801-643A-4000-B411-6AAE40CCFEE1}"/>
              </a:ext>
            </a:extLst>
          </p:cNvPr>
          <p:cNvSpPr txBox="1"/>
          <p:nvPr/>
        </p:nvSpPr>
        <p:spPr>
          <a:xfrm>
            <a:off x="1281428" y="4102891"/>
            <a:ext cx="3953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도전거리가 비슷하거나 서로 간의 관계가 전혀 없을 경우 효과가 없을 수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있음</a:t>
            </a:r>
            <a:endParaRPr lang="ko-KR" altLang="en-US" sz="1600" b="0" dirty="0">
              <a:effectLst/>
            </a:endParaRPr>
          </a:p>
        </p:txBody>
      </p:sp>
      <p:sp>
        <p:nvSpPr>
          <p:cNvPr id="20" name="제목 19">
            <a:extLst>
              <a:ext uri="{FF2B5EF4-FFF2-40B4-BE49-F238E27FC236}">
                <a16:creationId xmlns:a16="http://schemas.microsoft.com/office/drawing/2014/main" id="{9934059B-4B4E-4304-AE3A-5C93D874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748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B51BAB-A4CF-46CA-8147-9087A62F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7717D-B64D-4230-90F8-10B316931623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8AD31-54D2-423E-9D81-13CF8FCF3D71}"/>
              </a:ext>
            </a:extLst>
          </p:cNvPr>
          <p:cNvSpPr txBox="1"/>
          <p:nvPr/>
        </p:nvSpPr>
        <p:spPr>
          <a:xfrm>
            <a:off x="2025099" y="1331330"/>
            <a:ext cx="5931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피라미드 구조는 흥미를 </a:t>
            </a:r>
            <a:r>
              <a:rPr lang="ko-KR" altLang="en-US" sz="28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배가시킨다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8892F6E-BC0E-4525-BFC8-563F22068DC8}"/>
              </a:ext>
            </a:extLst>
          </p:cNvPr>
          <p:cNvSpPr/>
          <p:nvPr/>
        </p:nvSpPr>
        <p:spPr>
          <a:xfrm rot="5400000">
            <a:off x="719913" y="3362774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3552345-AD1D-40E3-983E-F33E38DF88A0}"/>
              </a:ext>
            </a:extLst>
          </p:cNvPr>
          <p:cNvSpPr/>
          <p:nvPr/>
        </p:nvSpPr>
        <p:spPr>
          <a:xfrm rot="5400000">
            <a:off x="725155" y="2550004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2D30DD-34AE-42E1-987F-73798485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25" y="2336925"/>
            <a:ext cx="3239070" cy="39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583262A-B6F3-48B9-8844-87EDDB1FB0A6}"/>
              </a:ext>
            </a:extLst>
          </p:cNvPr>
          <p:cNvSpPr/>
          <p:nvPr/>
        </p:nvSpPr>
        <p:spPr>
          <a:xfrm rot="5400000">
            <a:off x="728259" y="5189154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AF93651-043A-42E8-84A6-254CE6AAA9BF}"/>
              </a:ext>
            </a:extLst>
          </p:cNvPr>
          <p:cNvSpPr/>
          <p:nvPr/>
        </p:nvSpPr>
        <p:spPr>
          <a:xfrm rot="5400000">
            <a:off x="719913" y="4314043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8AA6-473B-435F-B864-F3118CE717F4}"/>
              </a:ext>
            </a:extLst>
          </p:cNvPr>
          <p:cNvSpPr txBox="1"/>
          <p:nvPr/>
        </p:nvSpPr>
        <p:spPr>
          <a:xfrm>
            <a:off x="941740" y="2471692"/>
            <a:ext cx="479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앞선 병행의 원칙은 피라미드 구조를 만듦</a:t>
            </a:r>
            <a:endParaRPr lang="ko-KR" altLang="en-US" sz="16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67E04-F3FF-49DC-B335-5850B51C116E}"/>
              </a:ext>
            </a:extLst>
          </p:cNvPr>
          <p:cNvSpPr txBox="1"/>
          <p:nvPr/>
        </p:nvSpPr>
        <p:spPr>
          <a:xfrm>
            <a:off x="941739" y="3221152"/>
            <a:ext cx="4369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장기적이고 큰 목표를 위해 단기적이고 작은 목표들을 먼저 달성하는 구조임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6335-561A-4FFB-9103-673758B3977D}"/>
              </a:ext>
            </a:extLst>
          </p:cNvPr>
          <p:cNvSpPr txBox="1"/>
          <p:nvPr/>
        </p:nvSpPr>
        <p:spPr>
          <a:xfrm>
            <a:off x="941739" y="4128011"/>
            <a:ext cx="4913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여러 목표를 달성하고 있지만 결국은 피라미드의 꼭지점에 목표가 있다는 것에 의미가 있음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392-D758-4E85-9F83-4139DBCF081D}"/>
              </a:ext>
            </a:extLst>
          </p:cNvPr>
          <p:cNvSpPr txBox="1"/>
          <p:nvPr/>
        </p:nvSpPr>
        <p:spPr>
          <a:xfrm>
            <a:off x="941739" y="5063461"/>
            <a:ext cx="4913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목표가 하나로 모일 수 있을지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큰 목표가 흥미롭고 매혹적인지 체크 해봐야 할 것</a:t>
            </a:r>
            <a:endParaRPr lang="ko-KR" alt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B51BAB-A4CF-46CA-8147-9087A62F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3AEAC-C574-46B4-B1BB-C73DDF8BEFC6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1F73A-45C8-4031-B236-CF4B1E3A5FD7}"/>
              </a:ext>
            </a:extLst>
          </p:cNvPr>
          <p:cNvSpPr txBox="1"/>
          <p:nvPr/>
        </p:nvSpPr>
        <p:spPr>
          <a:xfrm>
            <a:off x="2092211" y="1331330"/>
            <a:ext cx="4287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힌트는 흥미를 </a:t>
            </a:r>
            <a:r>
              <a:rPr lang="ko-KR" altLang="en-US" sz="2800" b="1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배가시킨다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0313711-24E2-4688-AA83-FB8BF90D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6" y="2377609"/>
            <a:ext cx="42862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768335C-635D-4650-BD42-5A27C3D5898F}"/>
              </a:ext>
            </a:extLst>
          </p:cNvPr>
          <p:cNvSpPr/>
          <p:nvPr/>
        </p:nvSpPr>
        <p:spPr>
          <a:xfrm rot="5400000">
            <a:off x="4731790" y="4893438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8E0FB43-E9E9-4C1A-A5B0-36111221D507}"/>
              </a:ext>
            </a:extLst>
          </p:cNvPr>
          <p:cNvSpPr/>
          <p:nvPr/>
        </p:nvSpPr>
        <p:spPr>
          <a:xfrm rot="5400000">
            <a:off x="4731174" y="3894587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E4193-FC1F-4FED-8F76-D66ADD55D111}"/>
              </a:ext>
            </a:extLst>
          </p:cNvPr>
          <p:cNvSpPr txBox="1"/>
          <p:nvPr/>
        </p:nvSpPr>
        <p:spPr>
          <a:xfrm>
            <a:off x="4951564" y="2681900"/>
            <a:ext cx="4791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힌트를 제공해 해답을 찾게 하는 것은 퍼즐을 전혀 풀지 못하고 포기하는 유저를 붙잡기 좋은 방법</a:t>
            </a:r>
            <a:endParaRPr lang="ko-KR" altLang="en-US" sz="14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245ED-9906-48AB-A13B-38D3AC236341}"/>
              </a:ext>
            </a:extLst>
          </p:cNvPr>
          <p:cNvSpPr txBox="1"/>
          <p:nvPr/>
        </p:nvSpPr>
        <p:spPr>
          <a:xfrm>
            <a:off x="4951564" y="3793247"/>
            <a:ext cx="4619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힌트마다 적절한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패널티를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제공하면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밸런싱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문제도 해결할 수 있음</a:t>
            </a:r>
            <a:endParaRPr lang="ko-KR" altLang="en-US" sz="1400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96C0A-C2EA-4358-8975-1329DC6306EC}"/>
              </a:ext>
            </a:extLst>
          </p:cNvPr>
          <p:cNvSpPr txBox="1"/>
          <p:nvPr/>
        </p:nvSpPr>
        <p:spPr>
          <a:xfrm>
            <a:off x="4951564" y="4740592"/>
            <a:ext cx="4619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인터넷에서 모든 공략을 찾을 수 있음에도 힌트가 필요한 이유는 힌트를 보고 직접 해결하는 것이 훨씬 재미있기 때문</a:t>
            </a:r>
            <a:endParaRPr lang="ko-KR" altLang="en-US" sz="1400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D2F3B-72AC-4563-93DC-67C0B51427E9}"/>
              </a:ext>
            </a:extLst>
          </p:cNvPr>
          <p:cNvSpPr txBox="1"/>
          <p:nvPr/>
        </p:nvSpPr>
        <p:spPr>
          <a:xfrm>
            <a:off x="867686" y="5739934"/>
            <a:ext cx="3704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퍼즐에 흥미를 잃고 포기하려는 플레이어도 있음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altLang="ko-KR" sz="12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그럴 때 힌트를 주어 흥미를 다시 유발</a:t>
            </a:r>
            <a:endParaRPr lang="en-US" altLang="ko-KR" sz="12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57406E0-71EF-4B65-8D75-7B271D276570}"/>
              </a:ext>
            </a:extLst>
          </p:cNvPr>
          <p:cNvSpPr/>
          <p:nvPr/>
        </p:nvSpPr>
        <p:spPr>
          <a:xfrm rot="5400000">
            <a:off x="4729738" y="2803513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8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B51BAB-A4CF-46CA-8147-9087A62F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A457B-2E17-4D47-9FBA-97BDE64EDF2F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E3D-EF64-47E6-B161-B975C1C035E8}"/>
              </a:ext>
            </a:extLst>
          </p:cNvPr>
          <p:cNvSpPr txBox="1"/>
          <p:nvPr/>
        </p:nvSpPr>
        <p:spPr>
          <a:xfrm>
            <a:off x="2092211" y="1331330"/>
            <a:ext cx="1935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답을 주라</a:t>
            </a:r>
            <a:r>
              <a:rPr lang="en-US" altLang="ko-KR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2121448-6EDB-43E2-9C94-9EB089FCD63A}"/>
              </a:ext>
            </a:extLst>
          </p:cNvPr>
          <p:cNvSpPr/>
          <p:nvPr/>
        </p:nvSpPr>
        <p:spPr>
          <a:xfrm rot="5400000">
            <a:off x="1776509" y="5885249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163B36-B176-4115-B2F2-207ED97A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04" y="2577674"/>
            <a:ext cx="4026118" cy="281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E42967-86B8-452B-B80B-58F82D3C6B18}"/>
              </a:ext>
            </a:extLst>
          </p:cNvPr>
          <p:cNvSpPr txBox="1"/>
          <p:nvPr/>
        </p:nvSpPr>
        <p:spPr>
          <a:xfrm>
            <a:off x="3616252" y="2131469"/>
            <a:ext cx="3480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퍼즐을 푸는 것이 왜 그렇게 즐거운가</a:t>
            </a:r>
            <a:r>
              <a:rPr lang="en-US" altLang="ko-KR" sz="140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sz="14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0BC47-1758-4C5A-8F79-7418DE8B0D59}"/>
              </a:ext>
            </a:extLst>
          </p:cNvPr>
          <p:cNvSpPr txBox="1"/>
          <p:nvPr/>
        </p:nvSpPr>
        <p:spPr>
          <a:xfrm>
            <a:off x="2092211" y="5825688"/>
            <a:ext cx="6187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퍼즐을 푸는 과정이 아닌 ‘답을 보는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것’으로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부터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유발됨</a:t>
            </a:r>
            <a:endParaRPr lang="ko-KR" alt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063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B51BAB-A4CF-46CA-8147-9087A62F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F30C0-D0A6-4A0D-B186-7BCE6D9D80D8}"/>
              </a:ext>
            </a:extLst>
          </p:cNvPr>
          <p:cNvSpPr txBox="1"/>
          <p:nvPr/>
        </p:nvSpPr>
        <p:spPr>
          <a:xfrm>
            <a:off x="1570976" y="1118066"/>
            <a:ext cx="9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54EF8-13C5-43C9-B07D-80B964E6C6C4}"/>
              </a:ext>
            </a:extLst>
          </p:cNvPr>
          <p:cNvSpPr txBox="1"/>
          <p:nvPr/>
        </p:nvSpPr>
        <p:spPr>
          <a:xfrm>
            <a:off x="2411525" y="1271954"/>
            <a:ext cx="440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관점 전환은 양날의 칼이다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03A2F7D-84C3-406B-BAA5-B5C12FE8D43F}"/>
              </a:ext>
            </a:extLst>
          </p:cNvPr>
          <p:cNvSpPr/>
          <p:nvPr/>
        </p:nvSpPr>
        <p:spPr>
          <a:xfrm rot="5400000">
            <a:off x="1459948" y="5725747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99C6929-E0EC-4924-9872-AD18B66FA7C2}"/>
              </a:ext>
            </a:extLst>
          </p:cNvPr>
          <p:cNvSpPr/>
          <p:nvPr/>
        </p:nvSpPr>
        <p:spPr>
          <a:xfrm rot="5400000">
            <a:off x="1458097" y="4736710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6C887-1BB5-4F01-8B88-BE9F71BDBBC3}"/>
              </a:ext>
            </a:extLst>
          </p:cNvPr>
          <p:cNvSpPr txBox="1"/>
          <p:nvPr/>
        </p:nvSpPr>
        <p:spPr>
          <a:xfrm>
            <a:off x="1727218" y="2213559"/>
            <a:ext cx="70991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여섯 개의 성냥개비를 배열해서 똑같은 삼각형 네 개를 만들 수 있을까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sz="1600" dirty="0">
              <a:effectLst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447507-EACB-4D14-BFFA-0723EAFA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0" y="2403248"/>
            <a:ext cx="5588778" cy="207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3C8F42-D0BE-49CB-A52D-8B36B5CDB1C8}"/>
              </a:ext>
            </a:extLst>
          </p:cNvPr>
          <p:cNvSpPr txBox="1"/>
          <p:nvPr/>
        </p:nvSpPr>
        <p:spPr>
          <a:xfrm>
            <a:off x="1727218" y="4629121"/>
            <a:ext cx="7000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문제를 풀기 위해서 완전히 새로운 사고를 해야 되는 퍼즐의 경우  플레이어가 새로운 사고를 떠올려 문제를 해결하면 커다란 즐거움을 얻을 수 있음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DB40A-8287-4B52-9728-CF7E769C3C72}"/>
              </a:ext>
            </a:extLst>
          </p:cNvPr>
          <p:cNvSpPr txBox="1"/>
          <p:nvPr/>
        </p:nvSpPr>
        <p:spPr>
          <a:xfrm>
            <a:off x="1727218" y="5602824"/>
            <a:ext cx="6513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새로운 사고를 떠올리지 못하면 아무것도 얻을 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 없음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오히려 게임 진행에 방해요소가 될 수 있음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270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D858-18DF-48CE-BE17-BB412403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82CEA-6D96-4432-9FB7-F41F3ACB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44" y="2258240"/>
            <a:ext cx="4831781" cy="36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9C36D-F0B2-4DCF-B929-1A4E528A22A7}"/>
              </a:ext>
            </a:extLst>
          </p:cNvPr>
          <p:cNvSpPr txBox="1"/>
          <p:nvPr/>
        </p:nvSpPr>
        <p:spPr>
          <a:xfrm>
            <a:off x="1570976" y="1118066"/>
            <a:ext cx="9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1FFFB-C594-465B-927C-4A0F180FC80F}"/>
              </a:ext>
            </a:extLst>
          </p:cNvPr>
          <p:cNvSpPr txBox="1"/>
          <p:nvPr/>
        </p:nvSpPr>
        <p:spPr>
          <a:xfrm>
            <a:off x="2411525" y="1271954"/>
            <a:ext cx="440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관점 전환은 양날의 칼이다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1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592C-4DEF-4D49-85C2-CE6481D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토론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188DB-2ED1-4C84-A8EA-EDDAD51F2BCF}"/>
              </a:ext>
            </a:extLst>
          </p:cNvPr>
          <p:cNvSpPr txBox="1"/>
          <p:nvPr/>
        </p:nvSpPr>
        <p:spPr>
          <a:xfrm>
            <a:off x="2093884" y="2204722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자신이 알고 있는 퍼즐 원칙에 해당하는 퍼즐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8BFBC-563A-4555-B1A7-77DA54064A14}"/>
              </a:ext>
            </a:extLst>
          </p:cNvPr>
          <p:cNvSpPr txBox="1"/>
          <p:nvPr/>
        </p:nvSpPr>
        <p:spPr>
          <a:xfrm>
            <a:off x="431321" y="3196748"/>
            <a:ext cx="89024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쉽게 만들어라</a:t>
            </a:r>
          </a:p>
          <a:p>
            <a:pPr algn="ctr"/>
            <a:endParaRPr lang="en-US" altLang="ko-KR" sz="14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진도가 나간다는 느낌을 주라</a:t>
            </a:r>
            <a:endParaRPr lang="en-US" altLang="ko-KR" sz="14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피라미드 구조는 흥미를 </a:t>
            </a:r>
            <a:r>
              <a:rPr lang="ko-KR" altLang="en-US" sz="14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배가시킨다</a:t>
            </a:r>
            <a:endParaRPr lang="en-US" altLang="ko-KR" sz="14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https://jamboard.google.com/d/1oJh40qKyUOO5lVdi47pbj64ryb9NxISEQ31B9zKZTp4/edit?usp=sharing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79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Grp="1" noChangeArrowheads="1"/>
          </p:cNvSpPr>
          <p:nvPr/>
        </p:nvSpPr>
        <p:spPr>
          <a:xfrm>
            <a:off x="3303318" y="3013501"/>
            <a:ext cx="3299365" cy="8309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5400" dirty="0">
                <a:ln>
                  <a:solidFill>
                    <a:srgbClr val="59627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105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67" y="3770357"/>
            <a:ext cx="926672" cy="926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35" y="2843779"/>
            <a:ext cx="926672" cy="9205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62" y="1981233"/>
            <a:ext cx="932769" cy="914479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/>
        </p:nvSpPr>
        <p:spPr>
          <a:xfrm>
            <a:off x="1017321" y="805097"/>
            <a:ext cx="2649123" cy="7694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5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0" name="Rectangle 10"/>
          <p:cNvSpPr>
            <a:spLocks noGrp="1" noChangeArrowheads="1"/>
          </p:cNvSpPr>
          <p:nvPr/>
        </p:nvSpPr>
        <p:spPr>
          <a:xfrm>
            <a:off x="2031766" y="2137390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2945030" y="2996291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0"/>
          <p:cNvSpPr>
            <a:spLocks noGrp="1" noChangeArrowheads="1"/>
          </p:cNvSpPr>
          <p:nvPr/>
        </p:nvSpPr>
        <p:spPr>
          <a:xfrm>
            <a:off x="3903555" y="3923981"/>
            <a:ext cx="299762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2827687" y="2178113"/>
            <a:ext cx="1922001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개념</a:t>
            </a:r>
          </a:p>
        </p:txBody>
      </p:sp>
      <p:sp>
        <p:nvSpPr>
          <p:cNvPr id="15" name="Rectangle 10"/>
          <p:cNvSpPr>
            <a:spLocks noGrp="1" noChangeArrowheads="1"/>
          </p:cNvSpPr>
          <p:nvPr/>
        </p:nvSpPr>
        <p:spPr>
          <a:xfrm>
            <a:off x="3743192" y="3043708"/>
            <a:ext cx="2805255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퍼즐은 게임일까</a:t>
            </a:r>
            <a:r>
              <a:rPr lang="en-US" altLang="ko-KR" sz="2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?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Grp="1" noChangeArrowheads="1"/>
          </p:cNvSpPr>
          <p:nvPr/>
        </p:nvSpPr>
        <p:spPr>
          <a:xfrm>
            <a:off x="4725809" y="3995453"/>
            <a:ext cx="1562928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2DF8F2-7EDB-4F4C-90E2-0EC39C7B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C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72830" y="4716100"/>
            <a:ext cx="920576" cy="920576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FAA191F1-EF3A-446B-A27A-10F90B57CF1C}"/>
              </a:ext>
            </a:extLst>
          </p:cNvPr>
          <p:cNvSpPr>
            <a:spLocks noGrp="1" noChangeArrowheads="1"/>
          </p:cNvSpPr>
          <p:nvPr/>
        </p:nvSpPr>
        <p:spPr>
          <a:xfrm>
            <a:off x="4875039" y="4842259"/>
            <a:ext cx="282129" cy="61555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27B2DA2-88EA-4E3E-901A-A8C70957D152}"/>
              </a:ext>
            </a:extLst>
          </p:cNvPr>
          <p:cNvSpPr>
            <a:spLocks noGrp="1" noChangeArrowheads="1"/>
          </p:cNvSpPr>
          <p:nvPr/>
        </p:nvSpPr>
        <p:spPr>
          <a:xfrm>
            <a:off x="5656128" y="4940180"/>
            <a:ext cx="718145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토론</a:t>
            </a:r>
          </a:p>
        </p:txBody>
      </p:sp>
    </p:spTree>
    <p:extLst>
      <p:ext uri="{BB962C8B-B14F-4D97-AF65-F5344CB8AC3E}">
        <p14:creationId xmlns:p14="http://schemas.microsoft.com/office/powerpoint/2010/main" val="1047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CD5E64E5-A260-4DB2-A953-EC17760F6E88}"/>
              </a:ext>
            </a:extLst>
          </p:cNvPr>
          <p:cNvSpPr>
            <a:spLocks/>
          </p:cNvSpPr>
          <p:nvPr/>
        </p:nvSpPr>
        <p:spPr bwMode="auto">
          <a:xfrm>
            <a:off x="1052950" y="4767578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5A5DDCDC-D52E-4FE7-BF7B-06302730B44F}"/>
              </a:ext>
            </a:extLst>
          </p:cNvPr>
          <p:cNvSpPr>
            <a:spLocks/>
          </p:cNvSpPr>
          <p:nvPr/>
        </p:nvSpPr>
        <p:spPr bwMode="auto">
          <a:xfrm>
            <a:off x="1055880" y="3117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24A3687C-823E-4267-868B-C2FBB68BB983}"/>
              </a:ext>
            </a:extLst>
          </p:cNvPr>
          <p:cNvSpPr>
            <a:spLocks/>
          </p:cNvSpPr>
          <p:nvPr/>
        </p:nvSpPr>
        <p:spPr bwMode="auto">
          <a:xfrm>
            <a:off x="3569016" y="4767578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060B7A8-91A0-4144-B3FD-0EEE77AE06D7}"/>
              </a:ext>
            </a:extLst>
          </p:cNvPr>
          <p:cNvSpPr>
            <a:spLocks/>
          </p:cNvSpPr>
          <p:nvPr/>
        </p:nvSpPr>
        <p:spPr bwMode="auto">
          <a:xfrm>
            <a:off x="3569016" y="3117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AA8BB82-003A-46ED-8EFD-9D164FDC9070}"/>
              </a:ext>
            </a:extLst>
          </p:cNvPr>
          <p:cNvSpPr>
            <a:spLocks/>
          </p:cNvSpPr>
          <p:nvPr/>
        </p:nvSpPr>
        <p:spPr bwMode="auto">
          <a:xfrm>
            <a:off x="6092408" y="4767578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D7D4FF4D-7BA7-4EDF-8AE9-D8486B2F72F7}"/>
              </a:ext>
            </a:extLst>
          </p:cNvPr>
          <p:cNvSpPr>
            <a:spLocks/>
          </p:cNvSpPr>
          <p:nvPr/>
        </p:nvSpPr>
        <p:spPr bwMode="auto">
          <a:xfrm>
            <a:off x="6092408" y="3117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2174E79-1910-41D5-B282-0C5A9F56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92" y="3579151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400144A9-C718-4B69-AE60-03503D86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788" y="3579151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233C3403-27BE-4B7A-98AA-C669AD6F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027" y="3579151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D570F56-269A-47A8-8528-346E40CA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470" y="4410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A6DCF79-3831-4332-A205-D84B9EB5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198" y="4410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C282DD81-F8AA-47C8-B9EA-07A124AB1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704" y="4410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3FA95-06AF-418D-8CE6-952414B3E30A}"/>
              </a:ext>
            </a:extLst>
          </p:cNvPr>
          <p:cNvSpPr txBox="1"/>
          <p:nvPr/>
        </p:nvSpPr>
        <p:spPr>
          <a:xfrm>
            <a:off x="1317216" y="4639580"/>
            <a:ext cx="2289409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게임에서 핵심적인 역할을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메커니즘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18A571-7D94-41D8-BBC4-0B90006FEDA4}"/>
              </a:ext>
            </a:extLst>
          </p:cNvPr>
          <p:cNvSpPr txBox="1"/>
          <p:nvPr/>
        </p:nvSpPr>
        <p:spPr>
          <a:xfrm>
            <a:off x="4159216" y="4639580"/>
            <a:ext cx="1643399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멈춰서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생각하게 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F0502-4A69-429D-B2C3-FE57D62ADC62}"/>
              </a:ext>
            </a:extLst>
          </p:cNvPr>
          <p:cNvSpPr txBox="1"/>
          <p:nvPr/>
        </p:nvSpPr>
        <p:spPr>
          <a:xfrm>
            <a:off x="6583893" y="4639580"/>
            <a:ext cx="181652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우월전략이 있는 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57091-5EC4-4B7E-A314-6CAC3FA8CA43}"/>
              </a:ext>
            </a:extLst>
          </p:cNvPr>
          <p:cNvSpPr txBox="1"/>
          <p:nvPr/>
        </p:nvSpPr>
        <p:spPr>
          <a:xfrm>
            <a:off x="2287029" y="3897551"/>
            <a:ext cx="34977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8E769-5FED-46CE-B347-9932C437C226}"/>
              </a:ext>
            </a:extLst>
          </p:cNvPr>
          <p:cNvSpPr txBox="1"/>
          <p:nvPr/>
        </p:nvSpPr>
        <p:spPr>
          <a:xfrm>
            <a:off x="4806026" y="3897551"/>
            <a:ext cx="34977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8372A-A9C0-463A-A28B-643CBD5A0D5A}"/>
              </a:ext>
            </a:extLst>
          </p:cNvPr>
          <p:cNvSpPr txBox="1"/>
          <p:nvPr/>
        </p:nvSpPr>
        <p:spPr>
          <a:xfrm>
            <a:off x="7317264" y="3897551"/>
            <a:ext cx="34977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21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제목 2">
            <a:extLst>
              <a:ext uri="{FF2B5EF4-FFF2-40B4-BE49-F238E27FC236}">
                <a16:creationId xmlns:a16="http://schemas.microsoft.com/office/drawing/2014/main" id="{200C8552-0F23-4DB3-B5E3-BF6ADB6E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개념</a:t>
            </a:r>
            <a:endParaRPr lang="ko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1A42E1-F3CD-4343-9564-007586B16146}"/>
              </a:ext>
            </a:extLst>
          </p:cNvPr>
          <p:cNvSpPr/>
          <p:nvPr/>
        </p:nvSpPr>
        <p:spPr>
          <a:xfrm>
            <a:off x="1313779" y="1802112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“퍼즐은 재미있는 것이며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정답이 있는 것이다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퍼즐 전문가 </a:t>
            </a:r>
            <a:r>
              <a:rPr lang="en-US" altLang="ko-KR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Scott Kim</a:t>
            </a:r>
          </a:p>
        </p:txBody>
      </p:sp>
    </p:spTree>
    <p:extLst>
      <p:ext uri="{BB962C8B-B14F-4D97-AF65-F5344CB8AC3E}">
        <p14:creationId xmlns:p14="http://schemas.microsoft.com/office/powerpoint/2010/main" val="393659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1144855" y="5975294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4855" y="2240662"/>
            <a:ext cx="1745493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인용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1144855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917640" y="2823723"/>
            <a:ext cx="199922" cy="16289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2889" y="3108287"/>
            <a:ext cx="199790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퍼즐은 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인용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인용 게임에서도 퍼즐로 분류되지 않는 게임도 있음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3117283" y="5969475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17283" y="2235153"/>
            <a:ext cx="1745493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수동적</a:t>
            </a: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3117284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90070" y="2823723"/>
            <a:ext cx="199922" cy="162899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83728" y="3097531"/>
            <a:ext cx="1786064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퍼즐은 플레이어에게 능동적으로 반응하지 않음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비디오 게임의 퍼즐은 플레이어에게 반응하기도 함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5089711" y="596901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15038" y="2244105"/>
            <a:ext cx="1694846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똑같은 엔딩</a:t>
            </a:r>
          </a:p>
        </p:txBody>
      </p:sp>
      <p:sp>
        <p:nvSpPr>
          <p:cNvPr id="53" name="직사각형 52"/>
          <p:cNvSpPr/>
          <p:nvPr/>
        </p:nvSpPr>
        <p:spPr>
          <a:xfrm flipV="1">
            <a:off x="5089713" y="2810969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862498" y="2823723"/>
            <a:ext cx="199922" cy="16289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44599" y="3099898"/>
            <a:ext cx="1835716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퍼즐은 엔딩이 있으면서 플레이어의 입력에 똑같은 출력만을 하게 함</a:t>
            </a: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7062143" y="596713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62143" y="2244105"/>
            <a:ext cx="1745493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플레이성</a:t>
            </a:r>
          </a:p>
        </p:txBody>
      </p:sp>
      <p:sp>
        <p:nvSpPr>
          <p:cNvPr id="54" name="직사각형 53"/>
          <p:cNvSpPr/>
          <p:nvPr/>
        </p:nvSpPr>
        <p:spPr>
          <a:xfrm flipV="1">
            <a:off x="7062143" y="2810969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834927" y="2823723"/>
            <a:ext cx="199922" cy="162899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20354" y="3099898"/>
            <a:ext cx="1913921" cy="272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플레이성이 없음</a:t>
            </a:r>
            <a:endParaRPr lang="en-US" altLang="ko-KR" sz="12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ko-KR" altLang="en-US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전략을 알게 되면 퍼즐은 언제나 풀 수 있게 되고</a:t>
            </a:r>
            <a:r>
              <a:rPr lang="en-US" altLang="ko-KR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이상 흥미를 잃게 됨</a:t>
            </a:r>
            <a:endParaRPr lang="en-US" altLang="ko-KR" sz="12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81"/>
              </a:spcBef>
              <a:tabLst>
                <a:tab pos="0" algn="l"/>
                <a:tab pos="60873" algn="l"/>
              </a:tabLst>
            </a:pPr>
            <a:endParaRPr lang="en-US" altLang="ko-KR" sz="12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681"/>
              </a:spcBef>
              <a:tabLst>
                <a:tab pos="0" algn="l"/>
                <a:tab pos="60873" algn="l"/>
              </a:tabLst>
            </a:pPr>
            <a:r>
              <a:rPr lang="en-US" altLang="ko-KR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</a:t>
            </a:r>
            <a:r>
              <a:rPr lang="ko-KR" altLang="en-US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게임은 충분히 역동적인 요소들이 있어</a:t>
            </a:r>
            <a:r>
              <a:rPr lang="en-US" altLang="ko-KR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플레이를 할 때 마다 새로운 문제를 만나게 됨 </a:t>
            </a:r>
            <a:endParaRPr lang="en-US" altLang="ko-KR" sz="12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퍼즐은 게임일까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59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478031" y="2570185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50432" y="2570185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2008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01015" y="2570185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71417" y="430633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55120" y="430633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퍼즐은 게임일까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?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5C6FE-FA22-4F1A-914C-4EA006FE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322196"/>
            <a:ext cx="2895629" cy="2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A2324A-92FE-461F-A203-63B3BEA1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7" y="2390225"/>
            <a:ext cx="3656790" cy="2437860"/>
          </a:xfrm>
          <a:prstGeom prst="rect">
            <a:avLst/>
          </a:prstGeom>
        </p:spPr>
      </p:pic>
      <p:pic>
        <p:nvPicPr>
          <p:cNvPr id="9" name="그래픽 8" descr="물음표 단색으로 채워진">
            <a:extLst>
              <a:ext uri="{FF2B5EF4-FFF2-40B4-BE49-F238E27FC236}">
                <a16:creationId xmlns:a16="http://schemas.microsoft.com/office/drawing/2014/main" id="{85BB2B31-700A-4CD3-9D4D-0244AA9C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991" y="2957320"/>
            <a:ext cx="1336228" cy="1336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0673B-BE24-49E7-9508-A0F2C3735632}"/>
              </a:ext>
            </a:extLst>
          </p:cNvPr>
          <p:cNvSpPr txBox="1"/>
          <p:nvPr/>
        </p:nvSpPr>
        <p:spPr>
          <a:xfrm>
            <a:off x="1956154" y="5165396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 ≠ 게임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퍼즐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게임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EF14F-8906-432D-8045-13C151D0E410}"/>
              </a:ext>
            </a:extLst>
          </p:cNvPr>
          <p:cNvSpPr txBox="1"/>
          <p:nvPr/>
        </p:nvSpPr>
        <p:spPr>
          <a:xfrm>
            <a:off x="7005058" y="5165397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펭귄 ≠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조류 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펭귄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49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8" name="이등변 삼각형 7"/>
          <p:cNvSpPr/>
          <p:nvPr/>
        </p:nvSpPr>
        <p:spPr>
          <a:xfrm rot="5400000">
            <a:off x="1276767" y="2594246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313531" y="5418778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211" y="1331330"/>
            <a:ext cx="616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목적을 쉽게 이해할 수 있게 만들어라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F425-3C2F-42D7-90AA-17E54904E328}"/>
              </a:ext>
            </a:extLst>
          </p:cNvPr>
          <p:cNvSpPr txBox="1"/>
          <p:nvPr/>
        </p:nvSpPr>
        <p:spPr>
          <a:xfrm>
            <a:off x="1498593" y="2541088"/>
            <a:ext cx="6449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퍼즐의 목적을 플레이어가 얼마나 알게 할 것인지 명확하게 정해야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함</a:t>
            </a:r>
            <a:endParaRPr lang="ko-KR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C9C4EA-778A-4AC3-B31E-86D3811E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83" y="3117385"/>
            <a:ext cx="1660392" cy="16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825129-D3A6-4896-9A67-BA85762D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7" y="3235556"/>
            <a:ext cx="1424049" cy="14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A41AD-4A91-477E-B19B-0DD2FFC9E05C}"/>
              </a:ext>
            </a:extLst>
          </p:cNvPr>
          <p:cNvSpPr txBox="1"/>
          <p:nvPr/>
        </p:nvSpPr>
        <p:spPr>
          <a:xfrm>
            <a:off x="3062252" y="476641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나무 블록 퍼즐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3E6F6-2288-44B1-B4E5-C137F61B794D}"/>
              </a:ext>
            </a:extLst>
          </p:cNvPr>
          <p:cNvSpPr txBox="1"/>
          <p:nvPr/>
        </p:nvSpPr>
        <p:spPr>
          <a:xfrm>
            <a:off x="6019575" y="4766412"/>
            <a:ext cx="19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지혜의 고리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34F8A4-205F-418F-A827-4C81088B235C}"/>
              </a:ext>
            </a:extLst>
          </p:cNvPr>
          <p:cNvSpPr txBox="1"/>
          <p:nvPr/>
        </p:nvSpPr>
        <p:spPr>
          <a:xfrm>
            <a:off x="1570976" y="5370602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플레이어가 무엇을 해야 할 지 모른다면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흥미를 잃어버릴 수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21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7BC7A-CF7C-4226-AA1E-27E426C77769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2F2FA-5AD1-4969-8F5B-AD8E155EE708}"/>
              </a:ext>
            </a:extLst>
          </p:cNvPr>
          <p:cNvSpPr txBox="1"/>
          <p:nvPr/>
        </p:nvSpPr>
        <p:spPr>
          <a:xfrm>
            <a:off x="2092211" y="1331330"/>
            <a:ext cx="393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시작하기 쉽게 만들어라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E75D7-2B9A-4AD7-B547-A40DECEBF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31" y="1977366"/>
            <a:ext cx="3204074" cy="21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5B9314B-6471-453F-B0DC-22CAD3837F01}"/>
              </a:ext>
            </a:extLst>
          </p:cNvPr>
          <p:cNvSpPr/>
          <p:nvPr/>
        </p:nvSpPr>
        <p:spPr>
          <a:xfrm rot="5400000">
            <a:off x="615736" y="4815362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53BD0DB5-FF82-46B2-AB78-763802FC5E0A}"/>
              </a:ext>
            </a:extLst>
          </p:cNvPr>
          <p:cNvSpPr/>
          <p:nvPr/>
        </p:nvSpPr>
        <p:spPr>
          <a:xfrm rot="5400000">
            <a:off x="625530" y="5355405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64A7-FB62-463F-9068-FA8375907A88}"/>
              </a:ext>
            </a:extLst>
          </p:cNvPr>
          <p:cNvSpPr txBox="1"/>
          <p:nvPr/>
        </p:nvSpPr>
        <p:spPr>
          <a:xfrm>
            <a:off x="847125" y="4758221"/>
            <a:ext cx="4772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너무 어려워서 포기하는 플레이어가 없도록 해야 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A5D43-3BAC-4CFA-8636-C626796C4AEC}"/>
              </a:ext>
            </a:extLst>
          </p:cNvPr>
          <p:cNvSpPr txBox="1"/>
          <p:nvPr/>
        </p:nvSpPr>
        <p:spPr>
          <a:xfrm>
            <a:off x="837563" y="5311889"/>
            <a:ext cx="548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퍼즐의 해법을 찾기 위해서 무엇을 해야 하는지 명확해야 함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6DA4A5A-829E-49A7-9E6E-6B5F4AC107A2}"/>
              </a:ext>
            </a:extLst>
          </p:cNvPr>
          <p:cNvSpPr/>
          <p:nvPr/>
        </p:nvSpPr>
        <p:spPr>
          <a:xfrm rot="5400000">
            <a:off x="615737" y="5926470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6209F-30C8-40EF-B9F1-DE14B7A15243}"/>
              </a:ext>
            </a:extLst>
          </p:cNvPr>
          <p:cNvSpPr txBox="1"/>
          <p:nvPr/>
        </p:nvSpPr>
        <p:spPr>
          <a:xfrm>
            <a:off x="847125" y="5848158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해법을 몰라도 시작하면서 배울 수 있게 유도</a:t>
            </a:r>
            <a:endParaRPr lang="ko-KR" altLang="en-US" sz="1600" b="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7224C-95A7-4331-BEE2-0F07C4520282}"/>
              </a:ext>
            </a:extLst>
          </p:cNvPr>
          <p:cNvSpPr txBox="1"/>
          <p:nvPr/>
        </p:nvSpPr>
        <p:spPr>
          <a:xfrm>
            <a:off x="2089060" y="4141718"/>
            <a:ext cx="1971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샘로이드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5550A-4630-4AE7-B15B-01A8D59E97E7}"/>
              </a:ext>
            </a:extLst>
          </p:cNvPr>
          <p:cNvSpPr txBox="1"/>
          <p:nvPr/>
        </p:nvSpPr>
        <p:spPr>
          <a:xfrm>
            <a:off x="4996637" y="2782427"/>
            <a:ext cx="35685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퍼즐을 푸는 해법이 되는 이동경로를 알아내는 것은 쉽지 않지만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타일을 움직여보는 시작은 많은 사람에게 매우 쉽다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7C7081AA-B0D3-454F-B907-6106A9D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29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910AB-9A55-4807-9F21-408802BFC1CE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4C6D9-9DEF-4E2F-94A9-B94218489E73}"/>
              </a:ext>
            </a:extLst>
          </p:cNvPr>
          <p:cNvSpPr txBox="1"/>
          <p:nvPr/>
        </p:nvSpPr>
        <p:spPr>
          <a:xfrm>
            <a:off x="2092211" y="1331330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진도가 나간다는 느낌을 주라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96FC-3D79-4DE4-A773-340678FF3D87}"/>
              </a:ext>
            </a:extLst>
          </p:cNvPr>
          <p:cNvSpPr txBox="1"/>
          <p:nvPr/>
        </p:nvSpPr>
        <p:spPr>
          <a:xfrm>
            <a:off x="418047" y="2832195"/>
            <a:ext cx="7737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08000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수수께끼와 퍼즐의 차이점은 진도가 있나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없나의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차이</a:t>
            </a:r>
            <a:endParaRPr lang="ko-KR" altLang="en-US" sz="1600" b="0" dirty="0">
              <a:effectLst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ACC393B-C9F3-4D5E-BEA1-C7EC69CFE40A}"/>
              </a:ext>
            </a:extLst>
          </p:cNvPr>
          <p:cNvSpPr/>
          <p:nvPr/>
        </p:nvSpPr>
        <p:spPr>
          <a:xfrm rot="5400000">
            <a:off x="668823" y="2422454"/>
            <a:ext cx="230943" cy="212709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A0FC5C2-0974-45EA-B0F8-943F11DD5D80}"/>
              </a:ext>
            </a:extLst>
          </p:cNvPr>
          <p:cNvSpPr/>
          <p:nvPr/>
        </p:nvSpPr>
        <p:spPr>
          <a:xfrm rot="5400000">
            <a:off x="668822" y="3407322"/>
            <a:ext cx="230943" cy="21270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A7D0-1D08-483A-A2C2-C392D035214E}"/>
              </a:ext>
            </a:extLst>
          </p:cNvPr>
          <p:cNvSpPr txBox="1"/>
          <p:nvPr/>
        </p:nvSpPr>
        <p:spPr>
          <a:xfrm>
            <a:off x="900443" y="2363081"/>
            <a:ext cx="527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진도는 사람들이 해답을 알아 낼 수 있으리라는 희망을 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2B40F-FA2F-4F9E-A9F6-71B967785C22}"/>
              </a:ext>
            </a:extLst>
          </p:cNvPr>
          <p:cNvSpPr txBox="1"/>
          <p:nvPr/>
        </p:nvSpPr>
        <p:spPr>
          <a:xfrm>
            <a:off x="907593" y="3359412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진도가 보이지 않고 벽을 느끼게 되면 플레이어는 금방 좌절함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2FE3EC-82D1-46E6-B508-61BB3601F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48" y="3873328"/>
            <a:ext cx="3072194" cy="22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30430-072B-4D80-989A-F0A352199E90}"/>
              </a:ext>
            </a:extLst>
          </p:cNvPr>
          <p:cNvSpPr txBox="1"/>
          <p:nvPr/>
        </p:nvSpPr>
        <p:spPr>
          <a:xfrm>
            <a:off x="1013335" y="4198402"/>
            <a:ext cx="4436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진도를 보여주는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게임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퍼즐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스무고개 게임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(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질문을 통해 답이 있는 영역을 점점 좁혀 나감으로써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질문자는 해답에 점점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가까워짐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b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루빅스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큐브 </a:t>
            </a:r>
            <a:endParaRPr lang="en-US" altLang="ko-KR" sz="1400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( 6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면을 모두 같은 색으로 맞추는 게임 한 면을 다 맞춤으로써 가시적인 진도를 보여줌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1CE10-226E-4FF1-A8E8-DF19178CC266}"/>
              </a:ext>
            </a:extLst>
          </p:cNvPr>
          <p:cNvSpPr txBox="1"/>
          <p:nvPr/>
        </p:nvSpPr>
        <p:spPr>
          <a:xfrm>
            <a:off x="7139305" y="6075838"/>
            <a:ext cx="1534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루빅스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큐브</a:t>
            </a:r>
            <a:endParaRPr lang="ko-KR" altLang="en-US" sz="1400" dirty="0"/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D50D929A-D852-4CFE-857C-6B5C5D46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39" y="174172"/>
            <a:ext cx="7737248" cy="77856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16A503-CE24-4D3D-B0C3-ADDC8FA2AEED}"/>
              </a:ext>
            </a:extLst>
          </p:cNvPr>
          <p:cNvSpPr/>
          <p:nvPr/>
        </p:nvSpPr>
        <p:spPr>
          <a:xfrm>
            <a:off x="8397380" y="5805182"/>
            <a:ext cx="73210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F6B11-A033-427F-97EF-389DE50EF869}"/>
              </a:ext>
            </a:extLst>
          </p:cNvPr>
          <p:cNvSpPr txBox="1"/>
          <p:nvPr/>
        </p:nvSpPr>
        <p:spPr>
          <a:xfrm>
            <a:off x="1570976" y="1118066"/>
            <a:ext cx="59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480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800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42112-9F9E-495F-82CA-B907E98D8804}"/>
              </a:ext>
            </a:extLst>
          </p:cNvPr>
          <p:cNvSpPr txBox="1"/>
          <p:nvPr/>
        </p:nvSpPr>
        <p:spPr>
          <a:xfrm>
            <a:off x="2092211" y="1331330"/>
            <a:ext cx="5233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 수 있을 것 같은 느낌을 주라</a:t>
            </a:r>
            <a:endParaRPr lang="en-US" altLang="ko-KR" sz="28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39584-9450-4E1F-9CB5-110099BD94A8}"/>
              </a:ext>
            </a:extLst>
          </p:cNvPr>
          <p:cNvSpPr txBox="1"/>
          <p:nvPr/>
        </p:nvSpPr>
        <p:spPr>
          <a:xfrm>
            <a:off x="890649" y="2991417"/>
            <a:ext cx="8654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가시적인 진도는 좋은 방법이지만 퍼즐을 풀 수 있다고 노골적으로 드러내는 것도 좋은 방법</a:t>
            </a:r>
            <a:endParaRPr lang="ko-KR" altLang="en-US" sz="1600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830B6CE-C904-45F1-8D1D-B57CF37D7F1F}"/>
              </a:ext>
            </a:extLst>
          </p:cNvPr>
          <p:cNvSpPr/>
          <p:nvPr/>
        </p:nvSpPr>
        <p:spPr>
          <a:xfrm rot="5400000">
            <a:off x="651373" y="2406366"/>
            <a:ext cx="230943" cy="231546"/>
          </a:xfrm>
          <a:prstGeom prst="triangle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60C4266-5B5B-41AD-9046-9FEEC969F9AC}"/>
              </a:ext>
            </a:extLst>
          </p:cNvPr>
          <p:cNvSpPr/>
          <p:nvPr/>
        </p:nvSpPr>
        <p:spPr>
          <a:xfrm rot="5400000">
            <a:off x="651373" y="3044921"/>
            <a:ext cx="230943" cy="23154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67694-115D-4DE3-AA3E-891D0FD19B01}"/>
              </a:ext>
            </a:extLst>
          </p:cNvPr>
          <p:cNvSpPr txBox="1"/>
          <p:nvPr/>
        </p:nvSpPr>
        <p:spPr>
          <a:xfrm>
            <a:off x="882618" y="2352862"/>
            <a:ext cx="778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퍼즐을 성공하면 무의미한 시간을 보내는 것이 아니라는 확신을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줌</a:t>
            </a:r>
            <a:endParaRPr lang="ko-KR" altLang="en-US" sz="1600" b="0" dirty="0">
              <a:effectLst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AB7488D-A416-4FD1-8D27-0A465D66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좋은 퍼즐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퍼즐의 원칙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ko-KR" altLang="en-US" sz="2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5F142F-13AC-4F7E-BE7C-BB3F180D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" y="3799248"/>
            <a:ext cx="3072194" cy="22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04AD00-54B5-4985-A3A9-9517BBF46E61}"/>
              </a:ext>
            </a:extLst>
          </p:cNvPr>
          <p:cNvSpPr txBox="1"/>
          <p:nvPr/>
        </p:nvSpPr>
        <p:spPr>
          <a:xfrm>
            <a:off x="4709113" y="4213453"/>
            <a:ext cx="39752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b="0" i="0" u="none" strike="noStrike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루빅스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큐브</a:t>
            </a: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처음 구매 했을 때 큐브는 이미 다 맞춰진 상태로 있어 가시적으로 풀 수 있다는 느낌을 줌</a:t>
            </a: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→ 아무리 뒤 섞어 놓았더라도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그 움직인 수를 정확히 반대로 하면 풀림</a:t>
            </a: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D1BBE-B97D-4E75-9A9C-5A3D9DA78748}"/>
              </a:ext>
            </a:extLst>
          </p:cNvPr>
          <p:cNvSpPr txBox="1"/>
          <p:nvPr/>
        </p:nvSpPr>
        <p:spPr>
          <a:xfrm>
            <a:off x="2029557" y="6116333"/>
            <a:ext cx="1309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루빅스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큐브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E4A3D2-C407-476E-9DD1-DC4C0436ECBE}"/>
              </a:ext>
            </a:extLst>
          </p:cNvPr>
          <p:cNvSpPr/>
          <p:nvPr/>
        </p:nvSpPr>
        <p:spPr>
          <a:xfrm>
            <a:off x="3263317" y="5721656"/>
            <a:ext cx="73210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858</Words>
  <Application>Microsoft Office PowerPoint</Application>
  <PresentationFormat>A4 용지(210x297mm)</PresentationFormat>
  <Paragraphs>168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나눔바른고딕</vt:lpstr>
      <vt:lpstr>맑은 고딕</vt:lpstr>
      <vt:lpstr>Arial</vt:lpstr>
      <vt:lpstr>Calibri</vt:lpstr>
      <vt:lpstr>Calibri Light</vt:lpstr>
      <vt:lpstr>Roboto</vt:lpstr>
      <vt:lpstr>Wingdings</vt:lpstr>
      <vt:lpstr>Office 테마</vt:lpstr>
      <vt:lpstr>PowerPoint 프레젠테이션</vt:lpstr>
      <vt:lpstr>PowerPoint 프레젠테이션</vt:lpstr>
      <vt:lpstr>퍼즐의 개념</vt:lpstr>
      <vt:lpstr>퍼즐은 게임일까?</vt:lpstr>
      <vt:lpstr>퍼즐은 게임일까?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좋은 퍼즐(퍼즐의 원칙)</vt:lpstr>
      <vt:lpstr>토론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맹현영</cp:lastModifiedBy>
  <cp:revision>33</cp:revision>
  <dcterms:created xsi:type="dcterms:W3CDTF">2016-06-21T01:59:08Z</dcterms:created>
  <dcterms:modified xsi:type="dcterms:W3CDTF">2021-11-23T16:34:53Z</dcterms:modified>
</cp:coreProperties>
</file>