
<file path=[Content_Types].xml><?xml version="1.0" encoding="utf-8"?>
<Types xmlns="http://schemas.openxmlformats.org/package/2006/content-types">
  <Default Extension="bin" ContentType="application/vnd.openxmlformats-officedocument.oleObject"/>
  <Default Extension="jfif" ContentType="image/jpeg"/>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1815423-7EFC-4F0F-B504-BCFFD939524F}" type="datetimeFigureOut">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C3B371-D643-4D1A-BE83-810CE525C524}" type="slidenum">
              <a:rPr lang="zh-CN" altLang="en-US" smtClean="0"/>
              <a:t>‹#›</a:t>
            </a:fld>
            <a:endParaRPr lang="zh-CN" altLang="en-US"/>
          </a:p>
        </p:txBody>
      </p:sp>
    </p:spTree>
    <p:extLst>
      <p:ext uri="{BB962C8B-B14F-4D97-AF65-F5344CB8AC3E}">
        <p14:creationId xmlns:p14="http://schemas.microsoft.com/office/powerpoint/2010/main" val="22322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815423-7EFC-4F0F-B504-BCFFD939524F}" type="datetimeFigureOut">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C3B371-D643-4D1A-BE83-810CE525C524}" type="slidenum">
              <a:rPr lang="zh-CN" altLang="en-US" smtClean="0"/>
              <a:t>‹#›</a:t>
            </a:fld>
            <a:endParaRPr lang="zh-CN" altLang="en-US"/>
          </a:p>
        </p:txBody>
      </p:sp>
    </p:spTree>
    <p:extLst>
      <p:ext uri="{BB962C8B-B14F-4D97-AF65-F5344CB8AC3E}">
        <p14:creationId xmlns:p14="http://schemas.microsoft.com/office/powerpoint/2010/main" val="385892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815423-7EFC-4F0F-B504-BCFFD939524F}" type="datetimeFigureOut">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C3B371-D643-4D1A-BE83-810CE525C524}" type="slidenum">
              <a:rPr lang="zh-CN" altLang="en-US" smtClean="0"/>
              <a:t>‹#›</a:t>
            </a:fld>
            <a:endParaRPr lang="zh-CN" altLang="en-US"/>
          </a:p>
        </p:txBody>
      </p:sp>
    </p:spTree>
    <p:extLst>
      <p:ext uri="{BB962C8B-B14F-4D97-AF65-F5344CB8AC3E}">
        <p14:creationId xmlns:p14="http://schemas.microsoft.com/office/powerpoint/2010/main" val="2582557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815423-7EFC-4F0F-B504-BCFFD939524F}" type="datetimeFigureOut">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C3B371-D643-4D1A-BE83-810CE525C524}" type="slidenum">
              <a:rPr lang="zh-CN" altLang="en-US" smtClean="0"/>
              <a:t>‹#›</a:t>
            </a:fld>
            <a:endParaRPr lang="zh-CN" altLang="en-US"/>
          </a:p>
        </p:txBody>
      </p:sp>
    </p:spTree>
    <p:extLst>
      <p:ext uri="{BB962C8B-B14F-4D97-AF65-F5344CB8AC3E}">
        <p14:creationId xmlns:p14="http://schemas.microsoft.com/office/powerpoint/2010/main" val="178149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1815423-7EFC-4F0F-B504-BCFFD939524F}" type="datetimeFigureOut">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C3B371-D643-4D1A-BE83-810CE525C524}" type="slidenum">
              <a:rPr lang="zh-CN" altLang="en-US" smtClean="0"/>
              <a:t>‹#›</a:t>
            </a:fld>
            <a:endParaRPr lang="zh-CN" altLang="en-US"/>
          </a:p>
        </p:txBody>
      </p:sp>
    </p:spTree>
    <p:extLst>
      <p:ext uri="{BB962C8B-B14F-4D97-AF65-F5344CB8AC3E}">
        <p14:creationId xmlns:p14="http://schemas.microsoft.com/office/powerpoint/2010/main" val="301775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815423-7EFC-4F0F-B504-BCFFD939524F}" type="datetimeFigureOut">
              <a:rPr lang="zh-CN" altLang="en-US" smtClean="0"/>
              <a:t>2022/9/14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C3B371-D643-4D1A-BE83-810CE525C524}" type="slidenum">
              <a:rPr lang="zh-CN" altLang="en-US" smtClean="0"/>
              <a:t>‹#›</a:t>
            </a:fld>
            <a:endParaRPr lang="zh-CN" altLang="en-US"/>
          </a:p>
        </p:txBody>
      </p:sp>
    </p:spTree>
    <p:extLst>
      <p:ext uri="{BB962C8B-B14F-4D97-AF65-F5344CB8AC3E}">
        <p14:creationId xmlns:p14="http://schemas.microsoft.com/office/powerpoint/2010/main" val="251523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815423-7EFC-4F0F-B504-BCFFD939524F}" type="datetimeFigureOut">
              <a:rPr lang="zh-CN" altLang="en-US" smtClean="0"/>
              <a:t>2022/9/14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C3B371-D643-4D1A-BE83-810CE525C524}" type="slidenum">
              <a:rPr lang="zh-CN" altLang="en-US" smtClean="0"/>
              <a:t>‹#›</a:t>
            </a:fld>
            <a:endParaRPr lang="zh-CN" altLang="en-US"/>
          </a:p>
        </p:txBody>
      </p:sp>
    </p:spTree>
    <p:extLst>
      <p:ext uri="{BB962C8B-B14F-4D97-AF65-F5344CB8AC3E}">
        <p14:creationId xmlns:p14="http://schemas.microsoft.com/office/powerpoint/2010/main" val="239910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815423-7EFC-4F0F-B504-BCFFD939524F}" type="datetimeFigureOut">
              <a:rPr lang="zh-CN" altLang="en-US" smtClean="0"/>
              <a:t>2022/9/14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C3B371-D643-4D1A-BE83-810CE525C524}" type="slidenum">
              <a:rPr lang="zh-CN" altLang="en-US" smtClean="0"/>
              <a:t>‹#›</a:t>
            </a:fld>
            <a:endParaRPr lang="zh-CN" altLang="en-US"/>
          </a:p>
        </p:txBody>
      </p:sp>
    </p:spTree>
    <p:extLst>
      <p:ext uri="{BB962C8B-B14F-4D97-AF65-F5344CB8AC3E}">
        <p14:creationId xmlns:p14="http://schemas.microsoft.com/office/powerpoint/2010/main" val="283902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815423-7EFC-4F0F-B504-BCFFD939524F}" type="datetimeFigureOut">
              <a:rPr lang="zh-CN" altLang="en-US" smtClean="0"/>
              <a:t>2022/9/14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C3B371-D643-4D1A-BE83-810CE525C524}" type="slidenum">
              <a:rPr lang="zh-CN" altLang="en-US" smtClean="0"/>
              <a:t>‹#›</a:t>
            </a:fld>
            <a:endParaRPr lang="zh-CN" altLang="en-US"/>
          </a:p>
        </p:txBody>
      </p:sp>
    </p:spTree>
    <p:extLst>
      <p:ext uri="{BB962C8B-B14F-4D97-AF65-F5344CB8AC3E}">
        <p14:creationId xmlns:p14="http://schemas.microsoft.com/office/powerpoint/2010/main" val="360133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815423-7EFC-4F0F-B504-BCFFD939524F}" type="datetimeFigureOut">
              <a:rPr lang="zh-CN" altLang="en-US" smtClean="0"/>
              <a:t>2022/9/14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C3B371-D643-4D1A-BE83-810CE525C524}" type="slidenum">
              <a:rPr lang="zh-CN" altLang="en-US" smtClean="0"/>
              <a:t>‹#›</a:t>
            </a:fld>
            <a:endParaRPr lang="zh-CN" altLang="en-US"/>
          </a:p>
        </p:txBody>
      </p:sp>
    </p:spTree>
    <p:extLst>
      <p:ext uri="{BB962C8B-B14F-4D97-AF65-F5344CB8AC3E}">
        <p14:creationId xmlns:p14="http://schemas.microsoft.com/office/powerpoint/2010/main" val="80172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815423-7EFC-4F0F-B504-BCFFD939524F}" type="datetimeFigureOut">
              <a:rPr lang="zh-CN" altLang="en-US" smtClean="0"/>
              <a:t>2022/9/14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C3B371-D643-4D1A-BE83-810CE525C524}" type="slidenum">
              <a:rPr lang="zh-CN" altLang="en-US" smtClean="0"/>
              <a:t>‹#›</a:t>
            </a:fld>
            <a:endParaRPr lang="zh-CN" altLang="en-US"/>
          </a:p>
        </p:txBody>
      </p:sp>
    </p:spTree>
    <p:extLst>
      <p:ext uri="{BB962C8B-B14F-4D97-AF65-F5344CB8AC3E}">
        <p14:creationId xmlns:p14="http://schemas.microsoft.com/office/powerpoint/2010/main" val="327019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40492" y="1759722"/>
            <a:ext cx="105156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15423-7EFC-4F0F-B504-BCFFD939524F}" type="datetimeFigureOut">
              <a:rPr lang="zh-CN" altLang="en-US" smtClean="0"/>
              <a:t>2022/9/14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3B371-D643-4D1A-BE83-810CE525C524}" type="slidenum">
              <a:rPr lang="zh-CN" altLang="en-US" smtClean="0"/>
              <a:t>‹#›</a:t>
            </a:fld>
            <a:endParaRPr lang="zh-CN" altLang="en-US"/>
          </a:p>
        </p:txBody>
      </p:sp>
      <p:graphicFrame>
        <p:nvGraphicFramePr>
          <p:cNvPr id="7" name="对象 6"/>
          <p:cNvGraphicFramePr>
            <a:graphicFrameLocks noChangeAspect="1"/>
          </p:cNvGraphicFramePr>
          <p:nvPr userDrawn="1">
            <p:extLst>
              <p:ext uri="{D42A27DB-BD31-4B8C-83A1-F6EECF244321}">
                <p14:modId xmlns:p14="http://schemas.microsoft.com/office/powerpoint/2010/main" val="3628778019"/>
              </p:ext>
            </p:extLst>
          </p:nvPr>
        </p:nvGraphicFramePr>
        <p:xfrm>
          <a:off x="215601" y="0"/>
          <a:ext cx="1934476" cy="366687"/>
        </p:xfrm>
        <a:graphic>
          <a:graphicData uri="http://schemas.openxmlformats.org/presentationml/2006/ole">
            <mc:AlternateContent xmlns:mc="http://schemas.openxmlformats.org/markup-compatibility/2006">
              <mc:Choice xmlns:v="urn:schemas-microsoft-com:vml" Requires="v">
                <p:oleObj spid="_x0000_s1027" name="CorelDRAW" r:id="rId14" imgW="7537640" imgH="1428016" progId="CorelDraw.Graphic.22">
                  <p:embed/>
                </p:oleObj>
              </mc:Choice>
              <mc:Fallback>
                <p:oleObj name="CorelDRAW" r:id="rId14" imgW="7537640" imgH="1428016" progId="CorelDraw.Graphic.22">
                  <p:embed/>
                  <p:pic>
                    <p:nvPicPr>
                      <p:cNvPr id="0" name=""/>
                      <p:cNvPicPr/>
                      <p:nvPr/>
                    </p:nvPicPr>
                    <p:blipFill>
                      <a:blip r:embed="rId15"/>
                      <a:stretch>
                        <a:fillRect/>
                      </a:stretch>
                    </p:blipFill>
                    <p:spPr>
                      <a:xfrm>
                        <a:off x="215601" y="0"/>
                        <a:ext cx="1934476" cy="366687"/>
                      </a:xfrm>
                      <a:prstGeom prst="rect">
                        <a:avLst/>
                      </a:prstGeom>
                    </p:spPr>
                  </p:pic>
                </p:oleObj>
              </mc:Fallback>
            </mc:AlternateContent>
          </a:graphicData>
        </a:graphic>
      </p:graphicFrame>
    </p:spTree>
    <p:extLst>
      <p:ext uri="{BB962C8B-B14F-4D97-AF65-F5344CB8AC3E}">
        <p14:creationId xmlns:p14="http://schemas.microsoft.com/office/powerpoint/2010/main" val="142360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285" y="0"/>
            <a:ext cx="10383715" cy="6862281"/>
          </a:xfrm>
          <a:prstGeom prst="rect">
            <a:avLst/>
          </a:prstGeom>
        </p:spPr>
      </p:pic>
      <p:sp>
        <p:nvSpPr>
          <p:cNvPr id="5" name="文本框 4"/>
          <p:cNvSpPr txBox="1"/>
          <p:nvPr/>
        </p:nvSpPr>
        <p:spPr>
          <a:xfrm>
            <a:off x="140448" y="413238"/>
            <a:ext cx="1538883" cy="5829300"/>
          </a:xfrm>
          <a:prstGeom prst="rect">
            <a:avLst/>
          </a:prstGeom>
          <a:noFill/>
        </p:spPr>
        <p:txBody>
          <a:bodyPr vert="eaVert" wrap="square" rtlCol="0">
            <a:spAutoFit/>
          </a:bodyPr>
          <a:lstStyle/>
          <a:p>
            <a:r>
              <a:rPr lang="zh-CN" altLang="en-US" sz="8800" b="1" dirty="0">
                <a:effectLst>
                  <a:outerShdw blurRad="38100" dist="38100" dir="2700000" algn="tl">
                    <a:srgbClr val="000000">
                      <a:alpha val="43137"/>
                    </a:srgbClr>
                  </a:outerShdw>
                </a:effectLst>
              </a:rPr>
              <a:t>互联网时代</a:t>
            </a:r>
          </a:p>
        </p:txBody>
      </p:sp>
    </p:spTree>
    <p:extLst>
      <p:ext uri="{BB962C8B-B14F-4D97-AF65-F5344CB8AC3E}">
        <p14:creationId xmlns:p14="http://schemas.microsoft.com/office/powerpoint/2010/main" val="27319250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nodePh="1">
                                  <p:stCondLst>
                                    <p:cond delay="0"/>
                                  </p:stCondLst>
                                  <p:endCondLst>
                                    <p:cond evt="begin" delay="0">
                                      <p:tn val="13"/>
                                    </p:cond>
                                  </p:end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80">
                                          <p:stCondLst>
                                            <p:cond delay="0"/>
                                          </p:stCondLst>
                                        </p:cTn>
                                        <p:tgtEl>
                                          <p:spTgt spid="4"/>
                                        </p:tgtEl>
                                      </p:cBhvr>
                                    </p:animEffect>
                                    <p:anim calcmode="lin" valueType="num">
                                      <p:cBhvr>
                                        <p:cTn id="2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8" dur="26">
                                          <p:stCondLst>
                                            <p:cond delay="650"/>
                                          </p:stCondLst>
                                        </p:cTn>
                                        <p:tgtEl>
                                          <p:spTgt spid="4"/>
                                        </p:tgtEl>
                                      </p:cBhvr>
                                      <p:to x="100000" y="60000"/>
                                    </p:animScale>
                                    <p:animScale>
                                      <p:cBhvr>
                                        <p:cTn id="29" dur="166" decel="50000">
                                          <p:stCondLst>
                                            <p:cond delay="676"/>
                                          </p:stCondLst>
                                        </p:cTn>
                                        <p:tgtEl>
                                          <p:spTgt spid="4"/>
                                        </p:tgtEl>
                                      </p:cBhvr>
                                      <p:to x="100000" y="100000"/>
                                    </p:animScale>
                                    <p:animScale>
                                      <p:cBhvr>
                                        <p:cTn id="30" dur="26">
                                          <p:stCondLst>
                                            <p:cond delay="1312"/>
                                          </p:stCondLst>
                                        </p:cTn>
                                        <p:tgtEl>
                                          <p:spTgt spid="4"/>
                                        </p:tgtEl>
                                      </p:cBhvr>
                                      <p:to x="100000" y="80000"/>
                                    </p:animScale>
                                    <p:animScale>
                                      <p:cBhvr>
                                        <p:cTn id="31" dur="166" decel="50000">
                                          <p:stCondLst>
                                            <p:cond delay="1338"/>
                                          </p:stCondLst>
                                        </p:cTn>
                                        <p:tgtEl>
                                          <p:spTgt spid="4"/>
                                        </p:tgtEl>
                                      </p:cBhvr>
                                      <p:to x="100000" y="100000"/>
                                    </p:animScale>
                                    <p:animScale>
                                      <p:cBhvr>
                                        <p:cTn id="32" dur="26">
                                          <p:stCondLst>
                                            <p:cond delay="1642"/>
                                          </p:stCondLst>
                                        </p:cTn>
                                        <p:tgtEl>
                                          <p:spTgt spid="4"/>
                                        </p:tgtEl>
                                      </p:cBhvr>
                                      <p:to x="100000" y="90000"/>
                                    </p:animScale>
                                    <p:animScale>
                                      <p:cBhvr>
                                        <p:cTn id="33" dur="166" decel="50000">
                                          <p:stCondLst>
                                            <p:cond delay="1668"/>
                                          </p:stCondLst>
                                        </p:cTn>
                                        <p:tgtEl>
                                          <p:spTgt spid="4"/>
                                        </p:tgtEl>
                                      </p:cBhvr>
                                      <p:to x="100000" y="100000"/>
                                    </p:animScale>
                                    <p:animScale>
                                      <p:cBhvr>
                                        <p:cTn id="34" dur="26">
                                          <p:stCondLst>
                                            <p:cond delay="1808"/>
                                          </p:stCondLst>
                                        </p:cTn>
                                        <p:tgtEl>
                                          <p:spTgt spid="4"/>
                                        </p:tgtEl>
                                      </p:cBhvr>
                                      <p:to x="100000" y="95000"/>
                                    </p:animScale>
                                    <p:animScale>
                                      <p:cBhvr>
                                        <p:cTn id="35" dur="166" decel="50000">
                                          <p:stCondLst>
                                            <p:cond delay="1834"/>
                                          </p:stCondLst>
                                        </p:cTn>
                                        <p:tgtEl>
                                          <p:spTgt spid="4"/>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6" presetClass="emph" presetSubtype="0" fill="hold" grpId="0" nodeType="clickEffect">
                                  <p:stCondLst>
                                    <p:cond delay="0"/>
                                  </p:stCondLst>
                                  <p:childTnLst>
                                    <p:animScale>
                                      <p:cBhvr>
                                        <p:cTn id="39"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2194" y="966359"/>
            <a:ext cx="8272621" cy="4922525"/>
          </a:xfrm>
          <a:prstGeom prst="rect">
            <a:avLst/>
          </a:prstGeom>
          <a:ln>
            <a:noFill/>
          </a:ln>
          <a:effectLst>
            <a:softEdge rad="112500"/>
          </a:effectLst>
        </p:spPr>
      </p:pic>
      <p:sp>
        <p:nvSpPr>
          <p:cNvPr id="6" name="文本框 5"/>
          <p:cNvSpPr txBox="1"/>
          <p:nvPr/>
        </p:nvSpPr>
        <p:spPr>
          <a:xfrm>
            <a:off x="337978" y="2957081"/>
            <a:ext cx="3147646" cy="2031325"/>
          </a:xfrm>
          <a:prstGeom prst="rect">
            <a:avLst/>
          </a:prstGeom>
          <a:noFill/>
        </p:spPr>
        <p:txBody>
          <a:bodyPr wrap="square" rtlCol="0">
            <a:spAutoFit/>
          </a:bodyPr>
          <a:lstStyle/>
          <a:p>
            <a:r>
              <a:rPr lang="zh-CN" altLang="en-US" dirty="0" smtClean="0"/>
              <a:t>互联网是一把双刃剑，不仅给我们生活带来了便利，但他也慢慢代替了我们的生活。</a:t>
            </a:r>
            <a:endParaRPr lang="en-US" altLang="zh-CN" dirty="0" smtClean="0"/>
          </a:p>
          <a:p>
            <a:r>
              <a:rPr lang="zh-CN" altLang="en-US" dirty="0" smtClean="0"/>
              <a:t>在</a:t>
            </a:r>
            <a:r>
              <a:rPr lang="zh-CN" altLang="en-US" dirty="0"/>
              <a:t>这科技发达的时代，互联网已经成为人们生活中不可或缺的一部分。互联网在现实生活中应用很广泛。</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85422"/>
            <a:ext cx="952500" cy="1000125"/>
          </a:xfrm>
          <a:prstGeom prst="rect">
            <a:avLst/>
          </a:prstGeom>
        </p:spPr>
      </p:pic>
    </p:spTree>
    <p:extLst>
      <p:ext uri="{BB962C8B-B14F-4D97-AF65-F5344CB8AC3E}">
        <p14:creationId xmlns:p14="http://schemas.microsoft.com/office/powerpoint/2010/main" val="12501428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7"/>
                                        </p:tgtEl>
                                      </p:cBhvr>
                                    </p:animEffect>
                                    <p:animScale>
                                      <p:cBhvr>
                                        <p:cTn id="22"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46" y="0"/>
            <a:ext cx="12201346" cy="6858000"/>
          </a:xfrm>
        </p:spPr>
      </p:pic>
      <p:sp>
        <p:nvSpPr>
          <p:cNvPr id="5" name="文本框 4"/>
          <p:cNvSpPr txBox="1"/>
          <p:nvPr/>
        </p:nvSpPr>
        <p:spPr>
          <a:xfrm>
            <a:off x="2931" y="1538653"/>
            <a:ext cx="3534508" cy="5078313"/>
          </a:xfrm>
          <a:prstGeom prst="rect">
            <a:avLst/>
          </a:prstGeom>
          <a:noFill/>
        </p:spPr>
        <p:txBody>
          <a:bodyPr wrap="square" rtlCol="0">
            <a:spAutoFit/>
          </a:bodyPr>
          <a:lstStyle/>
          <a:p>
            <a:r>
              <a:rPr lang="en-US" altLang="zh-CN" dirty="0">
                <a:solidFill>
                  <a:schemeClr val="bg1"/>
                </a:solidFill>
              </a:rPr>
              <a:t>01.</a:t>
            </a:r>
            <a:r>
              <a:rPr lang="zh-CN" altLang="en-US" dirty="0">
                <a:solidFill>
                  <a:schemeClr val="bg1"/>
                </a:solidFill>
              </a:rPr>
              <a:t>互联网能够开阔我们的视野，增长我们的学识，帮助我们解决学习上的难题以及一些生活上的小困难。</a:t>
            </a:r>
            <a:r>
              <a:rPr lang="en-US" altLang="zh-CN" dirty="0">
                <a:solidFill>
                  <a:schemeClr val="bg1"/>
                </a:solidFill>
              </a:rPr>
              <a:t>. 02.</a:t>
            </a:r>
            <a:r>
              <a:rPr lang="zh-CN" altLang="en-US" dirty="0">
                <a:solidFill>
                  <a:schemeClr val="bg1"/>
                </a:solidFill>
              </a:rPr>
              <a:t>互联网丰富了我们的交流方式：</a:t>
            </a:r>
            <a:r>
              <a:rPr lang="en-US" altLang="zh-CN" dirty="0">
                <a:solidFill>
                  <a:schemeClr val="bg1"/>
                </a:solidFill>
              </a:rPr>
              <a:t>QQ</a:t>
            </a:r>
            <a:r>
              <a:rPr lang="zh-CN" altLang="en-US" dirty="0">
                <a:solidFill>
                  <a:schemeClr val="bg1"/>
                </a:solidFill>
              </a:rPr>
              <a:t>，微信等网络交流平台的出现，使人们只需要一台手机或者一台电脑，就能够与家人朋友们视频聊天与沟通。</a:t>
            </a:r>
            <a:r>
              <a:rPr lang="en-US" altLang="zh-CN" dirty="0">
                <a:solidFill>
                  <a:schemeClr val="bg1"/>
                </a:solidFill>
              </a:rPr>
              <a:t>. 03.</a:t>
            </a:r>
            <a:r>
              <a:rPr lang="zh-CN" altLang="en-US" dirty="0">
                <a:solidFill>
                  <a:schemeClr val="bg1"/>
                </a:solidFill>
              </a:rPr>
              <a:t>互联网有利于我们创业：因为 网上购物 逐渐的普遍，我们可以开淘宝店，把自己的品牌广告挂到网上，出售自己的商品赚钱。</a:t>
            </a:r>
            <a:r>
              <a:rPr lang="en-US" altLang="zh-CN" dirty="0">
                <a:solidFill>
                  <a:schemeClr val="bg1"/>
                </a:solidFill>
              </a:rPr>
              <a:t>. </a:t>
            </a:r>
            <a:r>
              <a:rPr lang="zh-CN" altLang="en-US" dirty="0">
                <a:solidFill>
                  <a:schemeClr val="bg1"/>
                </a:solidFill>
              </a:rPr>
              <a:t>还能投资理财。</a:t>
            </a:r>
            <a:r>
              <a:rPr lang="en-US" altLang="zh-CN" dirty="0">
                <a:solidFill>
                  <a:schemeClr val="bg1"/>
                </a:solidFill>
              </a:rPr>
              <a:t>. </a:t>
            </a:r>
            <a:r>
              <a:rPr lang="zh-CN" altLang="en-US" dirty="0">
                <a:solidFill>
                  <a:schemeClr val="bg1"/>
                </a:solidFill>
              </a:rPr>
              <a:t>坏处</a:t>
            </a:r>
            <a:r>
              <a:rPr lang="en-US" altLang="zh-CN" dirty="0">
                <a:solidFill>
                  <a:schemeClr val="bg1"/>
                </a:solidFill>
              </a:rPr>
              <a:t>. 01.</a:t>
            </a:r>
            <a:r>
              <a:rPr lang="zh-CN" altLang="en-US" dirty="0">
                <a:solidFill>
                  <a:schemeClr val="bg1"/>
                </a:solidFill>
              </a:rPr>
              <a:t>容易遭到上当受骗：一些歹人利用互联网的联系方式进行各种诱骗，掉以轻心的人一般都是被骗得团团转，轻者损失财产，重者遭到骚扰甚至威胁。</a:t>
            </a:r>
          </a:p>
        </p:txBody>
      </p:sp>
      <p:sp>
        <p:nvSpPr>
          <p:cNvPr id="6" name="文本框 5"/>
          <p:cNvSpPr txBox="1"/>
          <p:nvPr/>
        </p:nvSpPr>
        <p:spPr>
          <a:xfrm>
            <a:off x="0" y="509954"/>
            <a:ext cx="3534508" cy="707886"/>
          </a:xfrm>
          <a:prstGeom prst="rect">
            <a:avLst/>
          </a:prstGeom>
          <a:noFill/>
        </p:spPr>
        <p:txBody>
          <a:bodyPr wrap="square" rtlCol="0">
            <a:spAutoFit/>
          </a:bodyPr>
          <a:lstStyle/>
          <a:p>
            <a:r>
              <a:rPr lang="zh-CN" altLang="en-US" sz="4000" dirty="0" smtClean="0">
                <a:solidFill>
                  <a:srgbClr val="FF0000"/>
                </a:solidFill>
              </a:rPr>
              <a:t>互联网的好处！</a:t>
            </a:r>
            <a:endParaRPr lang="zh-CN" altLang="en-US" sz="4000" dirty="0">
              <a:solidFill>
                <a:srgbClr val="FF0000"/>
              </a:solidFill>
            </a:endParaRPr>
          </a:p>
        </p:txBody>
      </p:sp>
    </p:spTree>
    <p:extLst>
      <p:ext uri="{BB962C8B-B14F-4D97-AF65-F5344CB8AC3E}">
        <p14:creationId xmlns:p14="http://schemas.microsoft.com/office/powerpoint/2010/main" val="172900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4552" y="1027906"/>
            <a:ext cx="6994929" cy="4351338"/>
          </a:xfrm>
        </p:spPr>
      </p:pic>
      <p:sp>
        <p:nvSpPr>
          <p:cNvPr id="6" name="文本框 5"/>
          <p:cNvSpPr txBox="1"/>
          <p:nvPr/>
        </p:nvSpPr>
        <p:spPr>
          <a:xfrm>
            <a:off x="351692" y="1772414"/>
            <a:ext cx="4176346" cy="2862322"/>
          </a:xfrm>
          <a:prstGeom prst="rect">
            <a:avLst/>
          </a:prstGeom>
          <a:noFill/>
        </p:spPr>
        <p:txBody>
          <a:bodyPr wrap="square" rtlCol="0">
            <a:spAutoFit/>
          </a:bodyPr>
          <a:lstStyle/>
          <a:p>
            <a:r>
              <a:rPr lang="zh-CN" altLang="en-US" dirty="0"/>
              <a:t>随着现代科学技术的不断发展，人们利用互联网来解决生活和工作当中的问题已经司空见惯了。 然而，当互联网给我们带来便利的同时，也存在着诸多弊端。 首先，</a:t>
            </a:r>
            <a:r>
              <a:rPr lang="zh-CN" altLang="en-US" b="1" dirty="0"/>
              <a:t>当你要开一个非常重要的线上会议时，很有可能由于某一个重要的会议成员的信号或网络的不稳定，从而影响甚至耽误整个会议的议程</a:t>
            </a:r>
            <a:r>
              <a:rPr lang="zh-CN" altLang="en-US" dirty="0"/>
              <a:t>。 同时，在线不断确认设备网络是否运行正常，也会浪费不少时间，从而降低工作效率。</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5070" y="5029200"/>
            <a:ext cx="1301262" cy="1301262"/>
          </a:xfrm>
          <a:prstGeom prst="rect">
            <a:avLst/>
          </a:prstGeom>
        </p:spPr>
      </p:pic>
    </p:spTree>
    <p:extLst>
      <p:ext uri="{BB962C8B-B14F-4D97-AF65-F5344CB8AC3E}">
        <p14:creationId xmlns:p14="http://schemas.microsoft.com/office/powerpoint/2010/main" val="125756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anim calcmode="lin" valueType="num">
                                      <p:cBhvr>
                                        <p:cTn id="13" dur="2000" fill="hold"/>
                                        <p:tgtEl>
                                          <p:spTgt spid="7"/>
                                        </p:tgtEl>
                                        <p:attrNameLst>
                                          <p:attrName>ppt_w</p:attrName>
                                        </p:attrNameLst>
                                      </p:cBhvr>
                                      <p:tavLst>
                                        <p:tav tm="0" fmla="#ppt_w*sin(2.5*pi*$)">
                                          <p:val>
                                            <p:fltVal val="0"/>
                                          </p:val>
                                        </p:tav>
                                        <p:tav tm="100000">
                                          <p:val>
                                            <p:fltVal val="1"/>
                                          </p:val>
                                        </p:tav>
                                      </p:tavLst>
                                    </p:anim>
                                    <p:anim calcmode="lin" valueType="num">
                                      <p:cBhvr>
                                        <p:cTn id="14"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1"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50" presetClass="entr" presetSubtype="0" decel="10000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ppt_w</p:attrName>
                                        </p:attrNameLst>
                                      </p:cBhvr>
                                      <p:tavLst>
                                        <p:tav tm="0">
                                          <p:val>
                                            <p:strVal val="#ppt_w+.3"/>
                                          </p:val>
                                        </p:tav>
                                        <p:tav tm="100000">
                                          <p:val>
                                            <p:strVal val="#ppt_w"/>
                                          </p:val>
                                        </p:tav>
                                      </p:tavLst>
                                    </p:anim>
                                    <p:anim calcmode="lin" valueType="num">
                                      <p:cBhvr>
                                        <p:cTn id="34" dur="1000" fill="hold"/>
                                        <p:tgtEl>
                                          <p:spTgt spid="7"/>
                                        </p:tgtEl>
                                        <p:attrNameLst>
                                          <p:attrName>ppt_h</p:attrName>
                                        </p:attrNameLst>
                                      </p:cBhvr>
                                      <p:tavLst>
                                        <p:tav tm="0">
                                          <p:val>
                                            <p:strVal val="#ppt_h"/>
                                          </p:val>
                                        </p:tav>
                                        <p:tav tm="100000">
                                          <p:val>
                                            <p:strVal val="#ppt_h"/>
                                          </p:val>
                                        </p:tav>
                                      </p:tavLst>
                                    </p:anim>
                                    <p:animEffect transition="in" filter="fade">
                                      <p:cBhvr>
                                        <p:cTn id="3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11500" dirty="0" smtClean="0"/>
              <a:t>小飞棍来喽</a:t>
            </a:r>
            <a:endParaRPr lang="zh-CN" altLang="en-US" sz="11500"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802342" y="0"/>
            <a:ext cx="2785310" cy="1715854"/>
          </a:xfrm>
        </p:spPr>
      </p:pic>
      <p:sp>
        <p:nvSpPr>
          <p:cNvPr id="5" name="文本框 4"/>
          <p:cNvSpPr txBox="1"/>
          <p:nvPr/>
        </p:nvSpPr>
        <p:spPr>
          <a:xfrm>
            <a:off x="90854" y="1855177"/>
            <a:ext cx="12010292" cy="4247317"/>
          </a:xfrm>
          <a:prstGeom prst="rect">
            <a:avLst/>
          </a:prstGeom>
          <a:noFill/>
        </p:spPr>
        <p:txBody>
          <a:bodyPr wrap="square" rtlCol="0">
            <a:spAutoFit/>
          </a:bodyPr>
          <a:lstStyle/>
          <a:p>
            <a:r>
              <a:rPr lang="zh-CN" altLang="en-US" dirty="0"/>
              <a:t>在这科技发达的时代，互联网已经成为人们生活中不可或缺的一部分。互联网在现实生活中应用很广泛。在互联网上我们可以聊天、玩游戏、查阅东西等。更为重要的是在互联网上还可以进行广告宣传和购物并且给我们的现实生活带来很大的方便。我们在互联网上可以在数字知识库里寻找自己学业上、事业上的所需，从而帮助我们的工作与学习。电脑可以用来多媒体学习，玩游戏，看电视，看新闻，查找资料，不过玩过头也不是好事，就像我们初中政治书上所说的那样互联网也是一把双刃剑，有利有弊，分人而异，上学期间我们总是沉迷于游戏当中，不懂得用互联网来进行学习，而因为互联网的原因，使很多家庭的学生能够通过互联网进行学习，很多的学校为了不耽误学生学习的进度从而进行网上教学，但是很多的学生因为网上教学结束后反而增加了上网的时间，长时间上网会影响我们的身体健康，网上传递的一些不良信息，网上购物的安全性及可靠性。它在扩大人们的交往空间的同时是否也造成了现实生活中人与人之间的交往困难，电脑会影响我们的视力，如果我们长时间望着电脑的屏幕，不让眼睛作适当的休息，这样会影响我们的视力，所以我的观点是弊大于利的。</a:t>
            </a:r>
          </a:p>
          <a:p>
            <a:r>
              <a:rPr lang="zh-CN" altLang="en-US" dirty="0"/>
              <a:t>长此下去，这个社会就会变得冷漠，人与人之间的隔膜也会越来越大。每一个新事物的出现总会伴随着种种担心，从</a:t>
            </a:r>
            <a:r>
              <a:rPr lang="en-US" altLang="zh-CN" dirty="0"/>
              <a:t>20</a:t>
            </a:r>
            <a:r>
              <a:rPr lang="zh-CN" altLang="en-US" dirty="0"/>
              <a:t>年代的电影到后来的流行音乐、电子游戏，担心的焦点不外乎暴力、色情、颓废等。好处与坏处只有一线之隔，上网亦是如此。跨越了“利”的界线便是“弊”。 网络的信息很丰富，当然有好的也有坏的，至于好坏在于自己怎么去把握了。期待电脑向更高的智能化发展，尽可能从根源去除网络的弊端。</a:t>
            </a:r>
          </a:p>
          <a:p>
            <a:endParaRPr lang="zh-CN" altLang="en-US" dirty="0"/>
          </a:p>
        </p:txBody>
      </p:sp>
    </p:spTree>
    <p:extLst>
      <p:ext uri="{BB962C8B-B14F-4D97-AF65-F5344CB8AC3E}">
        <p14:creationId xmlns:p14="http://schemas.microsoft.com/office/powerpoint/2010/main" val="395966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5000" fill="hold"/>
                                        <p:tgtEl>
                                          <p:spTgt spid="2"/>
                                        </p:tgtEl>
                                        <p:attrNameLst>
                                          <p:attrName>ppt_x</p:attrName>
                                        </p:attrNameLst>
                                      </p:cBhvr>
                                      <p:tavLst>
                                        <p:tav tm="0">
                                          <p:val>
                                            <p:strVal val="#ppt_x"/>
                                          </p:val>
                                        </p:tav>
                                        <p:tav tm="100000">
                                          <p:val>
                                            <p:strVal val="#ppt_x"/>
                                          </p:val>
                                        </p:tav>
                                      </p:tavLst>
                                    </p:anim>
                                    <p:anim calcmode="lin" valueType="num">
                                      <p:cBhvr>
                                        <p:cTn id="8" dur="15000" fill="hold"/>
                                        <p:tgtEl>
                                          <p:spTgt spid="2"/>
                                        </p:tgtEl>
                                        <p:attrNameLst>
                                          <p:attrName>ppt_y</p:attrName>
                                        </p:attrNameLst>
                                      </p:cBhvr>
                                      <p:tavLst>
                                        <p:tav tm="0">
                                          <p:val>
                                            <p:strVal val="#ppt_y+1"/>
                                          </p:val>
                                        </p:tav>
                                        <p:tav tm="100000">
                                          <p:val>
                                            <p:strVal val="#ppt_y-1"/>
                                          </p:val>
                                        </p:tav>
                                      </p:tavLst>
                                    </p:anim>
                                  </p:childTnLst>
                                </p:cTn>
                              </p:par>
                            </p:childTnLst>
                          </p:cTn>
                        </p:par>
                      </p:childTnLst>
                    </p:cTn>
                  </p:par>
                  <p:par>
                    <p:cTn id="9" fill="hold">
                      <p:stCondLst>
                        <p:cond delay="indefinite"/>
                      </p:stCondLst>
                      <p:childTnLst>
                        <p:par>
                          <p:cTn id="10" fill="hold">
                            <p:stCondLst>
                              <p:cond delay="0"/>
                            </p:stCondLst>
                            <p:childTnLst>
                              <p:par>
                                <p:cTn id="11" presetID="35"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anim calcmode="lin" valueType="num">
                                      <p:cBhvr>
                                        <p:cTn id="14" dur="2000" fill="hold"/>
                                        <p:tgtEl>
                                          <p:spTgt spid="4"/>
                                        </p:tgtEl>
                                        <p:attrNameLst>
                                          <p:attrName>style.rotation</p:attrName>
                                        </p:attrNameLst>
                                      </p:cBhvr>
                                      <p:tavLst>
                                        <p:tav tm="0">
                                          <p:val>
                                            <p:fltVal val="720"/>
                                          </p:val>
                                        </p:tav>
                                        <p:tav tm="100000">
                                          <p:val>
                                            <p:fltVal val="0"/>
                                          </p:val>
                                        </p:tav>
                                      </p:tavLst>
                                    </p:anim>
                                    <p:anim calcmode="lin" valueType="num">
                                      <p:cBhvr>
                                        <p:cTn id="15" dur="2000" fill="hold"/>
                                        <p:tgtEl>
                                          <p:spTgt spid="4"/>
                                        </p:tgtEl>
                                        <p:attrNameLst>
                                          <p:attrName>ppt_h</p:attrName>
                                        </p:attrNameLst>
                                      </p:cBhvr>
                                      <p:tavLst>
                                        <p:tav tm="0">
                                          <p:val>
                                            <p:fltVal val="0"/>
                                          </p:val>
                                        </p:tav>
                                        <p:tav tm="100000">
                                          <p:val>
                                            <p:strVal val="#ppt_h"/>
                                          </p:val>
                                        </p:tav>
                                      </p:tavLst>
                                    </p:anim>
                                    <p:anim calcmode="lin" valueType="num">
                                      <p:cBhvr>
                                        <p:cTn id="16"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17" fill="hold">
                      <p:stCondLst>
                        <p:cond delay="indefinite"/>
                      </p:stCondLst>
                      <p:childTnLst>
                        <p:par>
                          <p:cTn id="18" fill="hold">
                            <p:stCondLst>
                              <p:cond delay="0"/>
                            </p:stCondLst>
                            <p:childTnLst>
                              <p:par>
                                <p:cTn id="19" presetID="56" presetClass="entr" presetSubtype="0" fill="hold" grpId="0" nodeType="clickEffect">
                                  <p:stCondLst>
                                    <p:cond delay="0"/>
                                  </p:stCondLst>
                                  <p:iterate type="lt">
                                    <p:tmPct val="10000"/>
                                  </p:iterate>
                                  <p:childTnLst>
                                    <p:set>
                                      <p:cBhvr>
                                        <p:cTn id="20" dur="1" fill="hold">
                                          <p:stCondLst>
                                            <p:cond delay="0"/>
                                          </p:stCondLst>
                                        </p:cTn>
                                        <p:tgtEl>
                                          <p:spTgt spid="5"/>
                                        </p:tgtEl>
                                        <p:attrNameLst>
                                          <p:attrName>style.visibility</p:attrName>
                                        </p:attrNameLst>
                                      </p:cBhvr>
                                      <p:to>
                                        <p:strVal val="visible"/>
                                      </p:to>
                                    </p:set>
                                    <p:anim by="(-#ppt_w*2)" calcmode="lin" valueType="num">
                                      <p:cBhvr rctx="PPT">
                                        <p:cTn id="21" dur="500" autoRev="1" fill="hold">
                                          <p:stCondLst>
                                            <p:cond delay="0"/>
                                          </p:stCondLst>
                                        </p:cTn>
                                        <p:tgtEl>
                                          <p:spTgt spid="5"/>
                                        </p:tgtEl>
                                        <p:attrNameLst>
                                          <p:attrName>ppt_w</p:attrName>
                                        </p:attrNameLst>
                                      </p:cBhvr>
                                    </p:anim>
                                    <p:anim by="(#ppt_w*0.50)" calcmode="lin" valueType="num">
                                      <p:cBhvr>
                                        <p:cTn id="22" dur="500" decel="50000" autoRev="1" fill="hold">
                                          <p:stCondLst>
                                            <p:cond delay="0"/>
                                          </p:stCondLst>
                                        </p:cTn>
                                        <p:tgtEl>
                                          <p:spTgt spid="5"/>
                                        </p:tgtEl>
                                        <p:attrNameLst>
                                          <p:attrName>ppt_x</p:attrName>
                                        </p:attrNameLst>
                                      </p:cBhvr>
                                    </p:anim>
                                    <p:anim from="(-#ppt_h/2)" to="(#ppt_y)" calcmode="lin" valueType="num">
                                      <p:cBhvr>
                                        <p:cTn id="23" dur="1000" fill="hold">
                                          <p:stCondLst>
                                            <p:cond delay="0"/>
                                          </p:stCondLst>
                                        </p:cTn>
                                        <p:tgtEl>
                                          <p:spTgt spid="5"/>
                                        </p:tgtEl>
                                        <p:attrNameLst>
                                          <p:attrName>ppt_y</p:attrName>
                                        </p:attrNameLst>
                                      </p:cBhvr>
                                    </p:anim>
                                    <p:animRot by="21600000">
                                      <p:cBhvr>
                                        <p:cTn id="24"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8000" dirty="0" smtClean="0">
                <a:solidFill>
                  <a:srgbClr val="FF0000"/>
                </a:solidFill>
              </a:rPr>
              <a:t>谢谢观看！！！</a:t>
            </a:r>
            <a:endParaRPr lang="zh-CN" altLang="en-US" sz="8000" dirty="0">
              <a:solidFill>
                <a:srgbClr val="FF0000"/>
              </a:solidFill>
            </a:endParaRPr>
          </a:p>
        </p:txBody>
      </p:sp>
    </p:spTree>
    <p:extLst>
      <p:ext uri="{BB962C8B-B14F-4D97-AF65-F5344CB8AC3E}">
        <p14:creationId xmlns:p14="http://schemas.microsoft.com/office/powerpoint/2010/main" val="185623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746</Words>
  <Application>Microsoft Office PowerPoint</Application>
  <PresentationFormat>宽屏</PresentationFormat>
  <Paragraphs>10</Paragraphs>
  <Slides>6</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6</vt:i4>
      </vt:variant>
    </vt:vector>
  </HeadingPairs>
  <TitlesOfParts>
    <vt:vector size="11" baseType="lpstr">
      <vt:lpstr>等线</vt:lpstr>
      <vt:lpstr>等线 Light</vt:lpstr>
      <vt:lpstr>Arial</vt:lpstr>
      <vt:lpstr>Office 主题​​</vt:lpstr>
      <vt:lpstr>CorelDRAW 2020 Graphic</vt:lpstr>
      <vt:lpstr>PowerPoint 演示文稿</vt:lpstr>
      <vt:lpstr>PowerPoint 演示文稿</vt:lpstr>
      <vt:lpstr>PowerPoint 演示文稿</vt:lpstr>
      <vt:lpstr>PowerPoint 演示文稿</vt:lpstr>
      <vt:lpstr>小飞棍来喽</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互联网应用技术2202</dc:title>
  <dc:creator>Lenovo</dc:creator>
  <cp:lastModifiedBy>Lenovo</cp:lastModifiedBy>
  <cp:revision>6</cp:revision>
  <dcterms:created xsi:type="dcterms:W3CDTF">2022-09-14T06:53:11Z</dcterms:created>
  <dcterms:modified xsi:type="dcterms:W3CDTF">2022-09-14T07:47:02Z</dcterms:modified>
</cp:coreProperties>
</file>