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2" r:id="rId6"/>
    <p:sldId id="263" r:id="rId7"/>
    <p:sldId id="265" r:id="rId8"/>
    <p:sldId id="267" r:id="rId9"/>
    <p:sldId id="268" r:id="rId10"/>
    <p:sldId id="269" r:id="rId11"/>
    <p:sldId id="266" r:id="rId12"/>
    <p:sldId id="259" r:id="rId13"/>
    <p:sldId id="260" r:id="rId14"/>
    <p:sldId id="261" r:id="rId15"/>
    <p:sldId id="271" r:id="rId16"/>
    <p:sldId id="270" r:id="rId17"/>
    <p:sldId id="272" r:id="rId18"/>
    <p:sldId id="273" r:id="rId19"/>
    <p:sldId id="275" r:id="rId20"/>
    <p:sldId id="276"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668C3E-6F26-4955-ADFD-6BD4BCB2D38A}"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B460D-2A1C-4293-94F8-33534B5A4A27}" type="slidenum">
              <a:rPr lang="en-IN" smtClean="0"/>
              <a:t>‹#›</a:t>
            </a:fld>
            <a:endParaRPr lang="en-IN"/>
          </a:p>
        </p:txBody>
      </p:sp>
    </p:spTree>
    <p:extLst>
      <p:ext uri="{BB962C8B-B14F-4D97-AF65-F5344CB8AC3E}">
        <p14:creationId xmlns:p14="http://schemas.microsoft.com/office/powerpoint/2010/main" val="50706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668C3E-6F26-4955-ADFD-6BD4BCB2D38A}"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B460D-2A1C-4293-94F8-33534B5A4A27}" type="slidenum">
              <a:rPr lang="en-IN" smtClean="0"/>
              <a:t>‹#›</a:t>
            </a:fld>
            <a:endParaRPr lang="en-IN"/>
          </a:p>
        </p:txBody>
      </p:sp>
    </p:spTree>
    <p:extLst>
      <p:ext uri="{BB962C8B-B14F-4D97-AF65-F5344CB8AC3E}">
        <p14:creationId xmlns:p14="http://schemas.microsoft.com/office/powerpoint/2010/main" val="389067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668C3E-6F26-4955-ADFD-6BD4BCB2D38A}"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B460D-2A1C-4293-94F8-33534B5A4A27}" type="slidenum">
              <a:rPr lang="en-IN" smtClean="0"/>
              <a:t>‹#›</a:t>
            </a:fld>
            <a:endParaRPr lang="en-IN"/>
          </a:p>
        </p:txBody>
      </p:sp>
    </p:spTree>
    <p:extLst>
      <p:ext uri="{BB962C8B-B14F-4D97-AF65-F5344CB8AC3E}">
        <p14:creationId xmlns:p14="http://schemas.microsoft.com/office/powerpoint/2010/main" val="417351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668C3E-6F26-4955-ADFD-6BD4BCB2D38A}"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B460D-2A1C-4293-94F8-33534B5A4A27}" type="slidenum">
              <a:rPr lang="en-IN" smtClean="0"/>
              <a:t>‹#›</a:t>
            </a:fld>
            <a:endParaRPr lang="en-IN"/>
          </a:p>
        </p:txBody>
      </p:sp>
    </p:spTree>
    <p:extLst>
      <p:ext uri="{BB962C8B-B14F-4D97-AF65-F5344CB8AC3E}">
        <p14:creationId xmlns:p14="http://schemas.microsoft.com/office/powerpoint/2010/main" val="310946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668C3E-6F26-4955-ADFD-6BD4BCB2D38A}"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B460D-2A1C-4293-94F8-33534B5A4A27}" type="slidenum">
              <a:rPr lang="en-IN" smtClean="0"/>
              <a:t>‹#›</a:t>
            </a:fld>
            <a:endParaRPr lang="en-IN"/>
          </a:p>
        </p:txBody>
      </p:sp>
    </p:spTree>
    <p:extLst>
      <p:ext uri="{BB962C8B-B14F-4D97-AF65-F5344CB8AC3E}">
        <p14:creationId xmlns:p14="http://schemas.microsoft.com/office/powerpoint/2010/main" val="1537293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6668C3E-6F26-4955-ADFD-6BD4BCB2D38A}"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B460D-2A1C-4293-94F8-33534B5A4A27}" type="slidenum">
              <a:rPr lang="en-IN" smtClean="0"/>
              <a:t>‹#›</a:t>
            </a:fld>
            <a:endParaRPr lang="en-IN"/>
          </a:p>
        </p:txBody>
      </p:sp>
    </p:spTree>
    <p:extLst>
      <p:ext uri="{BB962C8B-B14F-4D97-AF65-F5344CB8AC3E}">
        <p14:creationId xmlns:p14="http://schemas.microsoft.com/office/powerpoint/2010/main" val="40041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668C3E-6F26-4955-ADFD-6BD4BCB2D38A}" type="datetimeFigureOut">
              <a:rPr lang="en-IN" smtClean="0"/>
              <a:t>10-04-2020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9B460D-2A1C-4293-94F8-33534B5A4A27}" type="slidenum">
              <a:rPr lang="en-IN" smtClean="0"/>
              <a:t>‹#›</a:t>
            </a:fld>
            <a:endParaRPr lang="en-IN"/>
          </a:p>
        </p:txBody>
      </p:sp>
    </p:spTree>
    <p:extLst>
      <p:ext uri="{BB962C8B-B14F-4D97-AF65-F5344CB8AC3E}">
        <p14:creationId xmlns:p14="http://schemas.microsoft.com/office/powerpoint/2010/main" val="79146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668C3E-6F26-4955-ADFD-6BD4BCB2D38A}" type="datetimeFigureOut">
              <a:rPr lang="en-IN" smtClean="0"/>
              <a:t>10-04-2020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9B460D-2A1C-4293-94F8-33534B5A4A27}" type="slidenum">
              <a:rPr lang="en-IN" smtClean="0"/>
              <a:t>‹#›</a:t>
            </a:fld>
            <a:endParaRPr lang="en-IN"/>
          </a:p>
        </p:txBody>
      </p:sp>
    </p:spTree>
    <p:extLst>
      <p:ext uri="{BB962C8B-B14F-4D97-AF65-F5344CB8AC3E}">
        <p14:creationId xmlns:p14="http://schemas.microsoft.com/office/powerpoint/2010/main" val="211968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68C3E-6F26-4955-ADFD-6BD4BCB2D38A}" type="datetimeFigureOut">
              <a:rPr lang="en-IN" smtClean="0"/>
              <a:t>10-04-2020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9B460D-2A1C-4293-94F8-33534B5A4A27}" type="slidenum">
              <a:rPr lang="en-IN" smtClean="0"/>
              <a:t>‹#›</a:t>
            </a:fld>
            <a:endParaRPr lang="en-IN"/>
          </a:p>
        </p:txBody>
      </p:sp>
    </p:spTree>
    <p:extLst>
      <p:ext uri="{BB962C8B-B14F-4D97-AF65-F5344CB8AC3E}">
        <p14:creationId xmlns:p14="http://schemas.microsoft.com/office/powerpoint/2010/main" val="2599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668C3E-6F26-4955-ADFD-6BD4BCB2D38A}"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B460D-2A1C-4293-94F8-33534B5A4A27}" type="slidenum">
              <a:rPr lang="en-IN" smtClean="0"/>
              <a:t>‹#›</a:t>
            </a:fld>
            <a:endParaRPr lang="en-IN"/>
          </a:p>
        </p:txBody>
      </p:sp>
    </p:spTree>
    <p:extLst>
      <p:ext uri="{BB962C8B-B14F-4D97-AF65-F5344CB8AC3E}">
        <p14:creationId xmlns:p14="http://schemas.microsoft.com/office/powerpoint/2010/main" val="135487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668C3E-6F26-4955-ADFD-6BD4BCB2D38A}"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B460D-2A1C-4293-94F8-33534B5A4A27}" type="slidenum">
              <a:rPr lang="en-IN" smtClean="0"/>
              <a:t>‹#›</a:t>
            </a:fld>
            <a:endParaRPr lang="en-IN"/>
          </a:p>
        </p:txBody>
      </p:sp>
    </p:spTree>
    <p:extLst>
      <p:ext uri="{BB962C8B-B14F-4D97-AF65-F5344CB8AC3E}">
        <p14:creationId xmlns:p14="http://schemas.microsoft.com/office/powerpoint/2010/main" val="244279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68C3E-6F26-4955-ADFD-6BD4BCB2D38A}" type="datetimeFigureOut">
              <a:rPr lang="en-IN" smtClean="0"/>
              <a:t>10-04-2020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B460D-2A1C-4293-94F8-33534B5A4A27}" type="slidenum">
              <a:rPr lang="en-IN" smtClean="0"/>
              <a:t>‹#›</a:t>
            </a:fld>
            <a:endParaRPr lang="en-IN"/>
          </a:p>
        </p:txBody>
      </p:sp>
    </p:spTree>
    <p:extLst>
      <p:ext uri="{BB962C8B-B14F-4D97-AF65-F5344CB8AC3E}">
        <p14:creationId xmlns:p14="http://schemas.microsoft.com/office/powerpoint/2010/main" val="84262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stackoverflow.com/questions/39743789/how-do-you-make-a-leaderboard-in-python" TargetMode="External"/><Relationship Id="rId3" Type="http://schemas.openxmlformats.org/officeDocument/2006/relationships/hyperlink" Target="https://docs.python.org/3/library/random.html" TargetMode="External"/><Relationship Id="rId7" Type="http://schemas.openxmlformats.org/officeDocument/2006/relationships/hyperlink" Target="https://pythonprogramming.altervista.org/tkinter-with-canvas-rectangle/?doing_wp_cron=1586419793.3453390598297119140625" TargetMode="External"/><Relationship Id="rId2" Type="http://schemas.openxmlformats.org/officeDocument/2006/relationships/hyperlink" Target="https://www.geeksforgeeks.org/python-gui-tkinter/" TargetMode="External"/><Relationship Id="rId1" Type="http://schemas.openxmlformats.org/officeDocument/2006/relationships/slideLayout" Target="../slideLayouts/slideLayout2.xml"/><Relationship Id="rId6" Type="http://schemas.openxmlformats.org/officeDocument/2006/relationships/hyperlink" Target="https://www.youtube.com/playlist?list=PL6lxxT7IdTxGoHfouzEK-dFcwr_QClME_" TargetMode="External"/><Relationship Id="rId5" Type="http://schemas.openxmlformats.org/officeDocument/2006/relationships/hyperlink" Target="https://www.youtube.com/watch?v=reSF2lfrRVE&amp;t=0s" TargetMode="External"/><Relationship Id="rId4" Type="http://schemas.openxmlformats.org/officeDocument/2006/relationships/hyperlink" Target="https://github.com/python-pillow/Pillow/issues/1669"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4171"/>
            <a:ext cx="9144000" cy="3136393"/>
          </a:xfrm>
        </p:spPr>
        <p:txBody>
          <a:bodyPr>
            <a:normAutofit fontScale="90000"/>
          </a:bodyPr>
          <a:lstStyle/>
          <a:p>
            <a:r>
              <a:rPr lang="en-IN" sz="2200" b="1" dirty="0">
                <a:latin typeface="Algerian" panose="04020705040A02060702" pitchFamily="82" charset="0"/>
              </a:rPr>
              <a:t>          </a:t>
            </a:r>
            <a:br>
              <a:rPr lang="en-IN" sz="2200" b="1" dirty="0">
                <a:latin typeface="Algerian" panose="04020705040A02060702" pitchFamily="82" charset="0"/>
              </a:rPr>
            </a:br>
            <a:r>
              <a:rPr lang="en-IN" sz="2200" b="1" dirty="0">
                <a:latin typeface="Algerian" panose="04020705040A02060702" pitchFamily="82" charset="0"/>
              </a:rPr>
              <a:t>  Shri Ramdeobaba College Of Engineering and </a:t>
            </a:r>
            <a:br>
              <a:rPr lang="en-IN" sz="2200" b="1" dirty="0">
                <a:latin typeface="Algerian" panose="04020705040A02060702" pitchFamily="82" charset="0"/>
              </a:rPr>
            </a:br>
            <a:r>
              <a:rPr lang="en-IN" sz="2200" b="1" dirty="0">
                <a:latin typeface="Algerian" panose="04020705040A02060702" pitchFamily="82" charset="0"/>
              </a:rPr>
              <a:t>Management, Nagpur</a:t>
            </a:r>
            <a:br>
              <a:rPr lang="en-IN" sz="2200" b="1" dirty="0">
                <a:latin typeface="Algerian" panose="04020705040A02060702" pitchFamily="82" charset="0"/>
              </a:rPr>
            </a:br>
            <a:r>
              <a:rPr lang="en-IN" sz="2200" b="1" dirty="0">
                <a:latin typeface="Algerian" panose="04020705040A02060702" pitchFamily="82" charset="0"/>
              </a:rPr>
              <a:t>Department Of Computer Application</a:t>
            </a:r>
            <a:br>
              <a:rPr lang="en-IN" sz="2200" dirty="0">
                <a:latin typeface="Algerian" panose="04020705040A02060702" pitchFamily="82" charset="0"/>
              </a:rPr>
            </a:br>
            <a:br>
              <a:rPr lang="en-IN" sz="2200" dirty="0">
                <a:latin typeface="Algerian" panose="04020705040A02060702" pitchFamily="82" charset="0"/>
              </a:rPr>
            </a:br>
            <a:r>
              <a:rPr lang="en-IN" sz="2200" b="1" dirty="0">
                <a:solidFill>
                  <a:srgbClr val="00B0F0"/>
                </a:solidFill>
                <a:latin typeface="Algerian" panose="04020705040A02060702" pitchFamily="82" charset="0"/>
              </a:rPr>
              <a:t>Programming in Python Lab(MCP629-1)</a:t>
            </a:r>
            <a:br>
              <a:rPr lang="en-IN" sz="2200" b="1" dirty="0">
                <a:solidFill>
                  <a:srgbClr val="00B0F0"/>
                </a:solidFill>
                <a:latin typeface="Algerian" panose="04020705040A02060702" pitchFamily="82" charset="0"/>
              </a:rPr>
            </a:br>
            <a:br>
              <a:rPr lang="en-IN" sz="2200" b="1" dirty="0">
                <a:solidFill>
                  <a:srgbClr val="00B0F0"/>
                </a:solidFill>
                <a:latin typeface="Algerian" panose="04020705040A02060702" pitchFamily="82" charset="0"/>
              </a:rPr>
            </a:br>
            <a:r>
              <a:rPr lang="en-US" sz="2200" b="1" dirty="0">
                <a:solidFill>
                  <a:srgbClr val="00B0F0"/>
                </a:solidFill>
                <a:latin typeface="Algerian" panose="04020705040A02060702" pitchFamily="82" charset="0"/>
              </a:rPr>
              <a:t>Project Presentation on</a:t>
            </a:r>
            <a:br>
              <a:rPr lang="en-US" sz="2200" b="1" dirty="0">
                <a:solidFill>
                  <a:srgbClr val="00B0F0"/>
                </a:solidFill>
                <a:latin typeface="Algerian" panose="04020705040A02060702" pitchFamily="82" charset="0"/>
              </a:rPr>
            </a:br>
            <a:r>
              <a:rPr lang="en-US" sz="2200" b="1" dirty="0">
                <a:solidFill>
                  <a:srgbClr val="00B0F0"/>
                </a:solidFill>
                <a:latin typeface="Algerian" panose="04020705040A02060702" pitchFamily="82" charset="0"/>
              </a:rPr>
              <a:t>“name the color”</a:t>
            </a:r>
            <a:br>
              <a:rPr lang="en-IN" sz="2800" b="1" dirty="0">
                <a:solidFill>
                  <a:srgbClr val="00B0F0"/>
                </a:solidFill>
                <a:latin typeface="Algerian" panose="04020705040A02060702" pitchFamily="82" charset="0"/>
              </a:rPr>
            </a:br>
            <a:br>
              <a:rPr lang="en-IN" sz="2800" b="1" dirty="0">
                <a:solidFill>
                  <a:srgbClr val="00B0F0"/>
                </a:solidFill>
                <a:latin typeface="Algerian" panose="04020705040A02060702" pitchFamily="82" charset="0"/>
              </a:rPr>
            </a:br>
            <a:r>
              <a:rPr lang="en-IN" sz="2800" b="1" dirty="0">
                <a:latin typeface="Algerian" panose="04020705040A02060702" pitchFamily="82" charset="0"/>
              </a:rPr>
              <a:t>MCA IV-Semester Shift-I</a:t>
            </a:r>
            <a:br>
              <a:rPr lang="en-IN" sz="2800" b="1" dirty="0">
                <a:latin typeface="Algerian" panose="04020705040A02060702" pitchFamily="82" charset="0"/>
              </a:rPr>
            </a:br>
            <a:endParaRPr lang="en-IN" sz="2800" b="1" dirty="0">
              <a:latin typeface="Algerian" panose="04020705040A02060702" pitchFamily="82" charset="0"/>
            </a:endParaRPr>
          </a:p>
        </p:txBody>
      </p:sp>
      <p:sp>
        <p:nvSpPr>
          <p:cNvPr id="3" name="Subtitle 2"/>
          <p:cNvSpPr>
            <a:spLocks noGrp="1"/>
          </p:cNvSpPr>
          <p:nvPr>
            <p:ph type="subTitle" idx="1"/>
          </p:nvPr>
        </p:nvSpPr>
        <p:spPr>
          <a:xfrm>
            <a:off x="2771580" y="3705420"/>
            <a:ext cx="7896420" cy="1996971"/>
          </a:xfrm>
        </p:spPr>
        <p:txBody>
          <a:bodyPr>
            <a:normAutofit/>
          </a:bodyPr>
          <a:lstStyle/>
          <a:p>
            <a:pPr algn="l"/>
            <a:r>
              <a:rPr lang="en-IN" dirty="0">
                <a:latin typeface="Algerian" panose="04020705040A02060702" pitchFamily="82" charset="0"/>
              </a:rPr>
              <a:t>     Student Name:-1) Vaibhav S. </a:t>
            </a:r>
            <a:r>
              <a:rPr lang="en-IN" dirty="0" err="1">
                <a:latin typeface="Algerian" panose="04020705040A02060702" pitchFamily="82" charset="0"/>
              </a:rPr>
              <a:t>Shewale</a:t>
            </a:r>
            <a:r>
              <a:rPr lang="en-IN" dirty="0">
                <a:latin typeface="Algerian" panose="04020705040A02060702" pitchFamily="82" charset="0"/>
              </a:rPr>
              <a:t> (B3,53)</a:t>
            </a:r>
          </a:p>
          <a:p>
            <a:pPr algn="l"/>
            <a:r>
              <a:rPr lang="en-IN" dirty="0">
                <a:latin typeface="Algerian" panose="04020705040A02060702" pitchFamily="82" charset="0"/>
              </a:rPr>
              <a:t>		          	2) </a:t>
            </a:r>
            <a:r>
              <a:rPr lang="en-IN" dirty="0" err="1">
                <a:latin typeface="Algerian" panose="04020705040A02060702" pitchFamily="82" charset="0"/>
              </a:rPr>
              <a:t>Pournima</a:t>
            </a:r>
            <a:r>
              <a:rPr lang="en-IN" dirty="0">
                <a:latin typeface="Algerian" panose="04020705040A02060702" pitchFamily="82" charset="0"/>
              </a:rPr>
              <a:t> M. </a:t>
            </a:r>
            <a:r>
              <a:rPr lang="en-IN" dirty="0" err="1">
                <a:latin typeface="Algerian" panose="04020705040A02060702" pitchFamily="82" charset="0"/>
              </a:rPr>
              <a:t>Bambal</a:t>
            </a:r>
            <a:r>
              <a:rPr lang="en-IN" dirty="0">
                <a:latin typeface="Algerian" panose="04020705040A02060702" pitchFamily="82" charset="0"/>
              </a:rPr>
              <a:t> (B1,14)</a:t>
            </a:r>
          </a:p>
          <a:p>
            <a:pPr algn="l"/>
            <a:r>
              <a:rPr lang="en-IN" dirty="0">
                <a:latin typeface="Algerian" panose="04020705040A02060702" pitchFamily="82" charset="0"/>
              </a:rPr>
              <a:t>Guide Name:- prof. </a:t>
            </a:r>
            <a:r>
              <a:rPr lang="en-IN" dirty="0" err="1">
                <a:latin typeface="Algerian" panose="04020705040A02060702" pitchFamily="82" charset="0"/>
              </a:rPr>
              <a:t>Punam</a:t>
            </a:r>
            <a:r>
              <a:rPr lang="en-IN" dirty="0">
                <a:latin typeface="Algerian" panose="04020705040A02060702" pitchFamily="82" charset="0"/>
              </a:rPr>
              <a:t> </a:t>
            </a:r>
            <a:r>
              <a:rPr lang="en-IN" dirty="0" err="1">
                <a:latin typeface="Algerian" panose="04020705040A02060702" pitchFamily="82" charset="0"/>
              </a:rPr>
              <a:t>Khandar</a:t>
            </a:r>
            <a:endParaRPr lang="en-IN" dirty="0">
              <a:latin typeface="Algerian" panose="04020705040A02060702" pitchFamily="82" charset="0"/>
            </a:endParaRPr>
          </a:p>
          <a:p>
            <a:pPr algn="l"/>
            <a:r>
              <a:rPr lang="en-IN" dirty="0">
                <a:latin typeface="Algerian" panose="04020705040A02060702" pitchFamily="82" charset="0"/>
              </a:rPr>
              <a:t>	           	   </a:t>
            </a:r>
            <a:r>
              <a:rPr lang="en-IN" dirty="0" err="1">
                <a:latin typeface="Algerian" panose="04020705040A02060702" pitchFamily="82" charset="0"/>
              </a:rPr>
              <a:t>Dr.</a:t>
            </a:r>
            <a:r>
              <a:rPr lang="en-IN" dirty="0">
                <a:latin typeface="Algerian" panose="04020705040A02060702" pitchFamily="82" charset="0"/>
              </a:rPr>
              <a:t> Abhijeet </a:t>
            </a:r>
            <a:r>
              <a:rPr lang="en-IN" dirty="0" err="1">
                <a:latin typeface="Algerian" panose="04020705040A02060702" pitchFamily="82" charset="0"/>
              </a:rPr>
              <a:t>thakare</a:t>
            </a:r>
            <a:endParaRPr lang="en-IN" dirty="0">
              <a:latin typeface="Algerian" panose="04020705040A02060702" pitchFamily="82" charset="0"/>
            </a:endParaRPr>
          </a:p>
        </p:txBody>
      </p:sp>
      <p:sp>
        <p:nvSpPr>
          <p:cNvPr id="27" name="Rectangle 26">
            <a:extLst>
              <a:ext uri="{FF2B5EF4-FFF2-40B4-BE49-F238E27FC236}">
                <a16:creationId xmlns:a16="http://schemas.microsoft.com/office/drawing/2014/main" id="{511DCAF9-E619-40CA-9C3C-00D8AC384CEC}"/>
              </a:ext>
            </a:extLst>
          </p:cNvPr>
          <p:cNvSpPr/>
          <p:nvPr/>
        </p:nvSpPr>
        <p:spPr>
          <a:xfrm>
            <a:off x="0" y="0"/>
            <a:ext cx="277158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4C7E0366-4E68-46DE-B2FD-AF5EFB2CEECA}"/>
              </a:ext>
            </a:extLst>
          </p:cNvPr>
          <p:cNvSpPr/>
          <p:nvPr/>
        </p:nvSpPr>
        <p:spPr>
          <a:xfrm>
            <a:off x="10344150" y="0"/>
            <a:ext cx="18478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6F6C8E45-E24D-4EEA-BFE7-6BF2A647EBAA}"/>
              </a:ext>
            </a:extLst>
          </p:cNvPr>
          <p:cNvGrpSpPr/>
          <p:nvPr/>
        </p:nvGrpSpPr>
        <p:grpSpPr>
          <a:xfrm>
            <a:off x="359103" y="1697616"/>
            <a:ext cx="9675996" cy="4031779"/>
            <a:chOff x="359103" y="1697616"/>
            <a:chExt cx="9675996" cy="4031779"/>
          </a:xfrm>
        </p:grpSpPr>
        <p:grpSp>
          <p:nvGrpSpPr>
            <p:cNvPr id="20" name="Group 19"/>
            <p:cNvGrpSpPr/>
            <p:nvPr/>
          </p:nvGrpSpPr>
          <p:grpSpPr>
            <a:xfrm>
              <a:off x="359103" y="1697616"/>
              <a:ext cx="2412477" cy="4031779"/>
              <a:chOff x="371524" y="1696338"/>
              <a:chExt cx="2412477" cy="4031779"/>
            </a:xfrm>
          </p:grpSpPr>
          <p:sp>
            <p:nvSpPr>
              <p:cNvPr id="8" name="Isosceles Triangle 7"/>
              <p:cNvSpPr/>
              <p:nvPr/>
            </p:nvSpPr>
            <p:spPr>
              <a:xfrm rot="9195666">
                <a:off x="2094900" y="4906857"/>
                <a:ext cx="689101" cy="821260"/>
              </a:xfrm>
              <a:prstGeom prst="triangle">
                <a:avLst/>
              </a:prstGeom>
              <a:noFill/>
              <a:ln w="762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rot="9195666">
                <a:off x="2262162" y="5136953"/>
                <a:ext cx="463950" cy="578168"/>
              </a:xfrm>
              <a:prstGeom prst="triangle">
                <a:avLst/>
              </a:prstGeom>
              <a:solidFill>
                <a:schemeClr val="tx1">
                  <a:lumMod val="85000"/>
                  <a:lumOff val="15000"/>
                </a:schemeClr>
              </a:solidFill>
              <a:ln w="762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rot="19995666">
                <a:off x="1185914" y="1903556"/>
                <a:ext cx="689102" cy="3219335"/>
              </a:xfrm>
              <a:prstGeom prst="rect">
                <a:avLst/>
              </a:prstGeom>
              <a:noFill/>
              <a:ln w="762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rot="19995666">
                <a:off x="445426" y="2026988"/>
                <a:ext cx="689101" cy="32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 Same Side Corner Rectangle 11"/>
              <p:cNvSpPr/>
              <p:nvPr/>
            </p:nvSpPr>
            <p:spPr>
              <a:xfrm rot="19995666">
                <a:off x="371524" y="1696338"/>
                <a:ext cx="689101" cy="400770"/>
              </a:xfrm>
              <a:prstGeom prst="round2SameRect">
                <a:avLst/>
              </a:prstGeom>
              <a:noFill/>
              <a:ln w="762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rot="19995666">
                <a:off x="1397429" y="2100346"/>
                <a:ext cx="0" cy="2949692"/>
              </a:xfrm>
              <a:prstGeom prst="line">
                <a:avLst/>
              </a:prstGeom>
              <a:noFill/>
              <a:ln w="762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cxnSp>
        </p:grpSp>
        <p:cxnSp>
          <p:nvCxnSpPr>
            <p:cNvPr id="17" name="Straight Connector 16"/>
            <p:cNvCxnSpPr>
              <a:cxnSpLocks/>
            </p:cNvCxnSpPr>
            <p:nvPr/>
          </p:nvCxnSpPr>
          <p:spPr>
            <a:xfrm>
              <a:off x="2652263" y="5729395"/>
              <a:ext cx="7382836" cy="0"/>
            </a:xfrm>
            <a:prstGeom prst="line">
              <a:avLst/>
            </a:prstGeom>
            <a:ln w="508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grpSp>
      <p:pic>
        <p:nvPicPr>
          <p:cNvPr id="29" name="Picture 28">
            <a:extLst>
              <a:ext uri="{FF2B5EF4-FFF2-40B4-BE49-F238E27FC236}">
                <a16:creationId xmlns:a16="http://schemas.microsoft.com/office/drawing/2014/main" id="{FAAE1BCA-4DDB-4CC0-937D-1AFE41AFA7F3}"/>
              </a:ext>
            </a:extLst>
          </p:cNvPr>
          <p:cNvPicPr>
            <a:picLocks noChangeAspect="1"/>
          </p:cNvPicPr>
          <p:nvPr/>
        </p:nvPicPr>
        <p:blipFill>
          <a:blip r:embed="rId2"/>
          <a:stretch>
            <a:fillRect/>
          </a:stretch>
        </p:blipFill>
        <p:spPr>
          <a:xfrm>
            <a:off x="1273307" y="508398"/>
            <a:ext cx="1365161" cy="1545465"/>
          </a:xfrm>
          <a:prstGeom prst="rect">
            <a:avLst/>
          </a:prstGeom>
        </p:spPr>
      </p:pic>
    </p:spTree>
    <p:extLst>
      <p:ext uri="{BB962C8B-B14F-4D97-AF65-F5344CB8AC3E}">
        <p14:creationId xmlns:p14="http://schemas.microsoft.com/office/powerpoint/2010/main" val="75408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2000" fill="hold"/>
                                        <p:tgtEl>
                                          <p:spTgt spid="16"/>
                                        </p:tgtEl>
                                        <p:attrNameLst>
                                          <p:attrName>ppt_x</p:attrName>
                                        </p:attrNameLst>
                                      </p:cBhvr>
                                      <p:tavLst>
                                        <p:tav tm="0">
                                          <p:val>
                                            <p:strVal val="1+#ppt_w/2"/>
                                          </p:val>
                                        </p:tav>
                                        <p:tav tm="100000">
                                          <p:val>
                                            <p:strVal val="#ppt_x"/>
                                          </p:val>
                                        </p:tav>
                                      </p:tavLst>
                                    </p:anim>
                                    <p:anim calcmode="lin" valueType="num">
                                      <p:cBhvr additive="base">
                                        <p:cTn id="8" dur="2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50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12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6" dur="1250" fill="hold"/>
                                        <p:tgtEl>
                                          <p:spTgt spid="3">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50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12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125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125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125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125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125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53" presetClass="entr" presetSubtype="16" fill="hold" nodeType="afterEffect">
                                  <p:stCondLst>
                                    <p:cond delay="250"/>
                                  </p:stCondLst>
                                  <p:childTnLst>
                                    <p:set>
                                      <p:cBhvr>
                                        <p:cTn id="31" dur="1" fill="hold">
                                          <p:stCondLst>
                                            <p:cond delay="0"/>
                                          </p:stCondLst>
                                        </p:cTn>
                                        <p:tgtEl>
                                          <p:spTgt spid="29"/>
                                        </p:tgtEl>
                                        <p:attrNameLst>
                                          <p:attrName>style.visibility</p:attrName>
                                        </p:attrNameLst>
                                      </p:cBhvr>
                                      <p:to>
                                        <p:strVal val="visible"/>
                                      </p:to>
                                    </p:set>
                                    <p:anim calcmode="lin" valueType="num">
                                      <p:cBhvr>
                                        <p:cTn id="32" dur="1500" fill="hold"/>
                                        <p:tgtEl>
                                          <p:spTgt spid="29"/>
                                        </p:tgtEl>
                                        <p:attrNameLst>
                                          <p:attrName>ppt_w</p:attrName>
                                        </p:attrNameLst>
                                      </p:cBhvr>
                                      <p:tavLst>
                                        <p:tav tm="0">
                                          <p:val>
                                            <p:fltVal val="0"/>
                                          </p:val>
                                        </p:tav>
                                        <p:tav tm="100000">
                                          <p:val>
                                            <p:strVal val="#ppt_w"/>
                                          </p:val>
                                        </p:tav>
                                      </p:tavLst>
                                    </p:anim>
                                    <p:anim calcmode="lin" valueType="num">
                                      <p:cBhvr>
                                        <p:cTn id="33" dur="1500" fill="hold"/>
                                        <p:tgtEl>
                                          <p:spTgt spid="29"/>
                                        </p:tgtEl>
                                        <p:attrNameLst>
                                          <p:attrName>ppt_h</p:attrName>
                                        </p:attrNameLst>
                                      </p:cBhvr>
                                      <p:tavLst>
                                        <p:tav tm="0">
                                          <p:val>
                                            <p:fltVal val="0"/>
                                          </p:val>
                                        </p:tav>
                                        <p:tav tm="100000">
                                          <p:val>
                                            <p:strVal val="#ppt_h"/>
                                          </p:val>
                                        </p:tav>
                                      </p:tavLst>
                                    </p:anim>
                                    <p:animEffect transition="in" filter="fade">
                                      <p:cBhvr>
                                        <p:cTn id="34"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870343-14C3-484B-BD83-96EA8B99C5C8}"/>
              </a:ext>
            </a:extLst>
          </p:cNvPr>
          <p:cNvSpPr>
            <a:spLocks noGrp="1"/>
          </p:cNvSpPr>
          <p:nvPr>
            <p:ph idx="1"/>
          </p:nvPr>
        </p:nvSpPr>
        <p:spPr>
          <a:xfrm>
            <a:off x="443916" y="463943"/>
            <a:ext cx="11007055" cy="5316072"/>
          </a:xfrm>
        </p:spPr>
        <p:txBody>
          <a:bodyPr/>
          <a:lstStyle/>
          <a:p>
            <a:r>
              <a:rPr lang="en-IN" dirty="0"/>
              <a:t>The Alert Box</a:t>
            </a:r>
          </a:p>
          <a:p>
            <a:pPr marL="0" indent="0">
              <a:buNone/>
            </a:pPr>
            <a:r>
              <a:rPr lang="en-IN" dirty="0"/>
              <a:t>		The alert box is the pop up feature that we added so that when the timer reaches the ‘0’ mark it will pop up with showing how much did they scored</a:t>
            </a:r>
          </a:p>
          <a:p>
            <a:endParaRPr lang="en-IN" dirty="0"/>
          </a:p>
          <a:p>
            <a:endParaRPr lang="en-IN" dirty="0"/>
          </a:p>
        </p:txBody>
      </p:sp>
      <p:pic>
        <p:nvPicPr>
          <p:cNvPr id="9" name="Picture 8">
            <a:extLst>
              <a:ext uri="{FF2B5EF4-FFF2-40B4-BE49-F238E27FC236}">
                <a16:creationId xmlns:a16="http://schemas.microsoft.com/office/drawing/2014/main" id="{8F565930-7A21-4CC1-98CF-C1BB8604EE5E}"/>
              </a:ext>
            </a:extLst>
          </p:cNvPr>
          <p:cNvPicPr>
            <a:picLocks noChangeAspect="1"/>
          </p:cNvPicPr>
          <p:nvPr/>
        </p:nvPicPr>
        <p:blipFill rotWithShape="1">
          <a:blip r:embed="rId2">
            <a:extLst>
              <a:ext uri="{28A0092B-C50C-407E-A947-70E740481C1C}">
                <a14:useLocalDpi xmlns:a14="http://schemas.microsoft.com/office/drawing/2010/main" val="0"/>
              </a:ext>
            </a:extLst>
          </a:blip>
          <a:srcRect l="37913" t="35352" r="42202" b="29785"/>
          <a:stretch/>
        </p:blipFill>
        <p:spPr>
          <a:xfrm>
            <a:off x="3556581" y="2516233"/>
            <a:ext cx="2390862" cy="2357771"/>
          </a:xfrm>
          <a:prstGeom prst="rect">
            <a:avLst/>
          </a:prstGeom>
        </p:spPr>
      </p:pic>
      <p:sp>
        <p:nvSpPr>
          <p:cNvPr id="11" name="Arrow: Left 10">
            <a:extLst>
              <a:ext uri="{FF2B5EF4-FFF2-40B4-BE49-F238E27FC236}">
                <a16:creationId xmlns:a16="http://schemas.microsoft.com/office/drawing/2014/main" id="{52CE5FAB-6C15-4755-A6A6-D5AA12E39C1B}"/>
              </a:ext>
            </a:extLst>
          </p:cNvPr>
          <p:cNvSpPr/>
          <p:nvPr/>
        </p:nvSpPr>
        <p:spPr>
          <a:xfrm>
            <a:off x="5958979" y="3068273"/>
            <a:ext cx="2527883" cy="1075888"/>
          </a:xfrm>
          <a:prstGeom prst="left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9015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D2D0-4100-4C2C-A2E5-EDAF4B371860}"/>
              </a:ext>
            </a:extLst>
          </p:cNvPr>
          <p:cNvSpPr>
            <a:spLocks noGrp="1"/>
          </p:cNvSpPr>
          <p:nvPr>
            <p:ph type="title"/>
          </p:nvPr>
        </p:nvSpPr>
        <p:spPr/>
        <p:txBody>
          <a:bodyPr/>
          <a:lstStyle/>
          <a:p>
            <a:r>
              <a:rPr lang="en-IN"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a:t>
            </a:r>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of the program:</a:t>
            </a:r>
            <a:endParaRPr lang="en-IN" dirty="0"/>
          </a:p>
        </p:txBody>
      </p:sp>
      <p:pic>
        <p:nvPicPr>
          <p:cNvPr id="4" name="Content Placeholder 4">
            <a:extLst>
              <a:ext uri="{FF2B5EF4-FFF2-40B4-BE49-F238E27FC236}">
                <a16:creationId xmlns:a16="http://schemas.microsoft.com/office/drawing/2014/main" id="{22639AE6-984C-4A9B-B563-CC7502FB95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1915319"/>
            <a:ext cx="5676900" cy="4171950"/>
          </a:xfrm>
        </p:spPr>
      </p:pic>
    </p:spTree>
    <p:extLst>
      <p:ext uri="{BB962C8B-B14F-4D97-AF65-F5344CB8AC3E}">
        <p14:creationId xmlns:p14="http://schemas.microsoft.com/office/powerpoint/2010/main" val="12952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6152" y="82296"/>
            <a:ext cx="9610344" cy="2200602"/>
          </a:xfrm>
          <a:prstGeom prst="rect">
            <a:avLst/>
          </a:prstGeom>
          <a:noFill/>
        </p:spPr>
        <p:txBody>
          <a:bodyPr wrap="square" rtlCol="0">
            <a:spAutoFit/>
          </a:bodyPr>
          <a:lstStyle/>
          <a:p>
            <a:r>
              <a:rPr lang="en-IN" sz="4000" b="1" dirty="0">
                <a:ln w="13462">
                  <a:solidFill>
                    <a:schemeClr val="bg1"/>
                  </a:solidFill>
                  <a:prstDash val="solid"/>
                </a:ln>
                <a:solidFill>
                  <a:srgbClr val="FFC000"/>
                </a:solidFill>
                <a:effectLst>
                  <a:outerShdw dist="38100" dir="2700000" algn="bl" rotWithShape="0">
                    <a:schemeClr val="accent5"/>
                  </a:outerShdw>
                </a:effectLst>
              </a:rPr>
              <a:t>                          Source Code</a:t>
            </a:r>
          </a:p>
          <a:p>
            <a:endParaRPr lang="en-IN" sz="1400" b="1" dirty="0">
              <a:ln w="13462">
                <a:solidFill>
                  <a:schemeClr val="bg1"/>
                </a:solidFill>
                <a:prstDash val="solid"/>
              </a:ln>
              <a:solidFill>
                <a:srgbClr val="FFC000"/>
              </a:solidFill>
              <a:effectLst>
                <a:outerShdw dist="38100" dir="2700000" algn="bl" rotWithShape="0">
                  <a:schemeClr val="accent5"/>
                </a:outerShdw>
              </a:effectLst>
            </a:endParaRPr>
          </a:p>
          <a:p>
            <a:endParaRPr lang="en-IN" sz="3600" b="1" dirty="0">
              <a:ln w="13462">
                <a:solidFill>
                  <a:schemeClr val="bg1"/>
                </a:solidFill>
                <a:prstDash val="solid"/>
              </a:ln>
              <a:solidFill>
                <a:srgbClr val="FFC000"/>
              </a:solidFill>
              <a:effectLst>
                <a:outerShdw dist="38100" dir="2700000" algn="bl" rotWithShape="0">
                  <a:schemeClr val="accent5"/>
                </a:outerShdw>
              </a:effectLst>
            </a:endParaRPr>
          </a:p>
          <a:p>
            <a:endParaRPr lang="en-IN" sz="3600" b="1" dirty="0">
              <a:ln w="13462">
                <a:solidFill>
                  <a:schemeClr val="bg1"/>
                </a:solidFill>
                <a:prstDash val="solid"/>
              </a:ln>
              <a:solidFill>
                <a:srgbClr val="FFC000"/>
              </a:solidFill>
              <a:effectLst>
                <a:outerShdw dist="38100" dir="2700000" algn="bl" rotWithShape="0">
                  <a:schemeClr val="accent5"/>
                </a:outerShdw>
              </a:effectLst>
            </a:endParaRPr>
          </a:p>
          <a:p>
            <a:endParaRPr lang="en-IN" sz="1100" b="1" dirty="0">
              <a:ln w="13462">
                <a:solidFill>
                  <a:schemeClr val="bg1"/>
                </a:solidFill>
                <a:prstDash val="solid"/>
              </a:ln>
              <a:solidFill>
                <a:srgbClr val="FFC000"/>
              </a:solidFill>
              <a:effectLst>
                <a:outerShdw dist="38100" dir="2700000" algn="bl" rotWithShape="0">
                  <a:schemeClr val="accent5"/>
                </a:outerShdw>
              </a:effectLst>
            </a:endParaRPr>
          </a:p>
        </p:txBody>
      </p:sp>
      <p:pic>
        <p:nvPicPr>
          <p:cNvPr id="6" name="Picture 5">
            <a:extLst>
              <a:ext uri="{FF2B5EF4-FFF2-40B4-BE49-F238E27FC236}">
                <a16:creationId xmlns:a16="http://schemas.microsoft.com/office/drawing/2014/main" id="{CECA16EE-B149-4734-96D9-A477916CD340}"/>
              </a:ext>
            </a:extLst>
          </p:cNvPr>
          <p:cNvPicPr>
            <a:picLocks noChangeAspect="1"/>
          </p:cNvPicPr>
          <p:nvPr/>
        </p:nvPicPr>
        <p:blipFill rotWithShape="1">
          <a:blip r:embed="rId2">
            <a:extLst>
              <a:ext uri="{28A0092B-C50C-407E-A947-70E740481C1C}">
                <a14:useLocalDpi xmlns:a14="http://schemas.microsoft.com/office/drawing/2010/main" val="0"/>
              </a:ext>
            </a:extLst>
          </a:blip>
          <a:srcRect l="1995" t="13333" r="21175" b="3975"/>
          <a:stretch/>
        </p:blipFill>
        <p:spPr>
          <a:xfrm>
            <a:off x="1325461" y="914400"/>
            <a:ext cx="9367063" cy="5670958"/>
          </a:xfrm>
          <a:prstGeom prst="rect">
            <a:avLst/>
          </a:prstGeom>
        </p:spPr>
      </p:pic>
    </p:spTree>
    <p:extLst>
      <p:ext uri="{BB962C8B-B14F-4D97-AF65-F5344CB8AC3E}">
        <p14:creationId xmlns:p14="http://schemas.microsoft.com/office/powerpoint/2010/main" val="110683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4FF13F-2529-492A-92E6-B4704F77A553}"/>
              </a:ext>
            </a:extLst>
          </p:cNvPr>
          <p:cNvPicPr>
            <a:picLocks noChangeAspect="1"/>
          </p:cNvPicPr>
          <p:nvPr/>
        </p:nvPicPr>
        <p:blipFill rotWithShape="1">
          <a:blip r:embed="rId2">
            <a:extLst>
              <a:ext uri="{28A0092B-C50C-407E-A947-70E740481C1C}">
                <a14:useLocalDpi xmlns:a14="http://schemas.microsoft.com/office/drawing/2010/main" val="0"/>
              </a:ext>
            </a:extLst>
          </a:blip>
          <a:srcRect l="1445" t="13333" r="21285" b="3975"/>
          <a:stretch/>
        </p:blipFill>
        <p:spPr>
          <a:xfrm>
            <a:off x="1174460" y="830510"/>
            <a:ext cx="9420838" cy="5670958"/>
          </a:xfrm>
          <a:prstGeom prst="rect">
            <a:avLst/>
          </a:prstGeom>
        </p:spPr>
      </p:pic>
    </p:spTree>
    <p:extLst>
      <p:ext uri="{BB962C8B-B14F-4D97-AF65-F5344CB8AC3E}">
        <p14:creationId xmlns:p14="http://schemas.microsoft.com/office/powerpoint/2010/main" val="242301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86877D-1AAB-41F5-BAA9-9EAAC7684ED9}"/>
              </a:ext>
            </a:extLst>
          </p:cNvPr>
          <p:cNvPicPr>
            <a:picLocks noChangeAspect="1"/>
          </p:cNvPicPr>
          <p:nvPr/>
        </p:nvPicPr>
        <p:blipFill rotWithShape="1">
          <a:blip r:embed="rId2">
            <a:extLst>
              <a:ext uri="{28A0092B-C50C-407E-A947-70E740481C1C}">
                <a14:useLocalDpi xmlns:a14="http://schemas.microsoft.com/office/drawing/2010/main" val="0"/>
              </a:ext>
            </a:extLst>
          </a:blip>
          <a:srcRect l="963" t="13578" r="21491" b="3609"/>
          <a:stretch/>
        </p:blipFill>
        <p:spPr>
          <a:xfrm>
            <a:off x="1224794" y="847288"/>
            <a:ext cx="9454393" cy="5679347"/>
          </a:xfrm>
          <a:prstGeom prst="rect">
            <a:avLst/>
          </a:prstGeom>
        </p:spPr>
      </p:pic>
    </p:spTree>
    <p:extLst>
      <p:ext uri="{BB962C8B-B14F-4D97-AF65-F5344CB8AC3E}">
        <p14:creationId xmlns:p14="http://schemas.microsoft.com/office/powerpoint/2010/main" val="3830555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2F8C-D292-44B5-9701-4DA2092950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36D7A4-1316-4ABA-B560-241B3B7E6455}"/>
              </a:ext>
            </a:extLst>
          </p:cNvPr>
          <p:cNvSpPr>
            <a:spLocks noGrp="1"/>
          </p:cNvSpPr>
          <p:nvPr>
            <p:ph idx="1"/>
          </p:nvPr>
        </p:nvSpPr>
        <p:spPr/>
        <p:txBody>
          <a:bodyPr/>
          <a:lstStyle/>
          <a:p>
            <a:endParaRPr lang="en-IN"/>
          </a:p>
        </p:txBody>
      </p:sp>
      <p:pic>
        <p:nvPicPr>
          <p:cNvPr id="5122" name="Picture 2" descr="Real Python on Twitter: &quot;🐍📰 Supercharge Your Classes With Python ...">
            <a:extLst>
              <a:ext uri="{FF2B5EF4-FFF2-40B4-BE49-F238E27FC236}">
                <a16:creationId xmlns:a16="http://schemas.microsoft.com/office/drawing/2014/main" id="{161DC53B-8D98-4E9C-907D-B078123109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522"/>
          <a:stretch/>
        </p:blipFill>
        <p:spPr bwMode="auto">
          <a:xfrm>
            <a:off x="713874" y="681037"/>
            <a:ext cx="10508022" cy="5111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00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75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7E74-0C3C-41B1-8CF0-4333D4B358EA}"/>
              </a:ext>
            </a:extLst>
          </p:cNvPr>
          <p:cNvSpPr>
            <a:spLocks noGrp="1"/>
          </p:cNvSpPr>
          <p:nvPr>
            <p:ph type="title"/>
          </p:nvPr>
        </p:nvSpPr>
        <p:spPr>
          <a:xfrm>
            <a:off x="3808601" y="18255"/>
            <a:ext cx="3657601" cy="1325563"/>
          </a:xfrm>
        </p:spPr>
        <p:txBody>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Improvement</a:t>
            </a:r>
            <a:endParaRPr lang="en-IN" dirty="0"/>
          </a:p>
        </p:txBody>
      </p:sp>
      <p:sp>
        <p:nvSpPr>
          <p:cNvPr id="3" name="Content Placeholder 2">
            <a:extLst>
              <a:ext uri="{FF2B5EF4-FFF2-40B4-BE49-F238E27FC236}">
                <a16:creationId xmlns:a16="http://schemas.microsoft.com/office/drawing/2014/main" id="{B946AD09-8355-40AB-A902-CC14EE60F149}"/>
              </a:ext>
            </a:extLst>
          </p:cNvPr>
          <p:cNvSpPr>
            <a:spLocks noGrp="1"/>
          </p:cNvSpPr>
          <p:nvPr>
            <p:ph idx="1"/>
          </p:nvPr>
        </p:nvSpPr>
        <p:spPr>
          <a:xfrm>
            <a:off x="469783" y="1253331"/>
            <a:ext cx="10884017" cy="5206192"/>
          </a:xfrm>
        </p:spPr>
        <p:txBody>
          <a:bodyPr>
            <a:normAutofit/>
          </a:bodyPr>
          <a:lstStyle/>
          <a:p>
            <a:pPr marL="0" indent="0">
              <a:buNone/>
            </a:pPr>
            <a:r>
              <a:rPr lang="en-US" dirty="0"/>
              <a:t>In this application we are thinking about three main </a:t>
            </a:r>
            <a:r>
              <a:rPr lang="en-US" dirty="0" err="1"/>
              <a:t>updation</a:t>
            </a:r>
            <a:r>
              <a:rPr lang="en-US" dirty="0"/>
              <a:t> are as follows: </a:t>
            </a:r>
          </a:p>
          <a:p>
            <a:pPr marL="0" indent="0">
              <a:buNone/>
            </a:pPr>
            <a:endParaRPr lang="en-US" dirty="0"/>
          </a:p>
          <a:p>
            <a:r>
              <a:rPr lang="en-IN" dirty="0"/>
              <a:t>The first one is, adding a menu window. It will have button to start the program. We also </a:t>
            </a:r>
            <a:r>
              <a:rPr lang="en-IN" dirty="0" err="1"/>
              <a:t>gonna</a:t>
            </a:r>
            <a:r>
              <a:rPr lang="en-IN" dirty="0"/>
              <a:t> add some tune and image to the side of the button to make it more attractive.</a:t>
            </a:r>
          </a:p>
          <a:p>
            <a:r>
              <a:rPr lang="en-IN" dirty="0"/>
              <a:t>The second one is, to add a different difficulty level: that will have a different time speed to it and more </a:t>
            </a:r>
            <a:r>
              <a:rPr lang="en-IN" dirty="0" err="1"/>
              <a:t>color</a:t>
            </a:r>
            <a:r>
              <a:rPr lang="en-IN" dirty="0"/>
              <a:t> to it to challenge the users brain.</a:t>
            </a:r>
          </a:p>
          <a:p>
            <a:r>
              <a:rPr lang="en-IN" dirty="0"/>
              <a:t>The third and maybe the last one, to create a leader board so that user can track their score by how much time they took to beat it down.</a:t>
            </a:r>
          </a:p>
        </p:txBody>
      </p:sp>
    </p:spTree>
    <p:extLst>
      <p:ext uri="{BB962C8B-B14F-4D97-AF65-F5344CB8AC3E}">
        <p14:creationId xmlns:p14="http://schemas.microsoft.com/office/powerpoint/2010/main" val="160474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Working With Files in Python – Real Python">
            <a:extLst>
              <a:ext uri="{FF2B5EF4-FFF2-40B4-BE49-F238E27FC236}">
                <a16:creationId xmlns:a16="http://schemas.microsoft.com/office/drawing/2014/main" id="{6FFCF9DB-4901-4413-B5C3-4C4D3528FE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descr="Working With Files in Python – Real Python">
            <a:extLst>
              <a:ext uri="{FF2B5EF4-FFF2-40B4-BE49-F238E27FC236}">
                <a16:creationId xmlns:a16="http://schemas.microsoft.com/office/drawing/2014/main" id="{70E89E7A-1C04-45CA-A826-2C2CDFE30993}"/>
              </a:ext>
            </a:extLst>
          </p:cNvPr>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60" name="Picture 16" descr="Implementing an Interface in Python – Real Python">
            <a:extLst>
              <a:ext uri="{FF2B5EF4-FFF2-40B4-BE49-F238E27FC236}">
                <a16:creationId xmlns:a16="http://schemas.microsoft.com/office/drawing/2014/main" id="{BAC4B670-4EF7-4BCC-B05A-A7844EF2D58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3361"/>
          <a:stretch/>
        </p:blipFill>
        <p:spPr bwMode="auto">
          <a:xfrm>
            <a:off x="410488" y="580076"/>
            <a:ext cx="11066224" cy="539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08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barn(inVertical)">
                                      <p:cBhvr>
                                        <p:cTn id="7" dur="25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C170-3CB3-46F8-A5D4-14628AA51FA1}"/>
              </a:ext>
            </a:extLst>
          </p:cNvPr>
          <p:cNvSpPr>
            <a:spLocks noGrp="1"/>
          </p:cNvSpPr>
          <p:nvPr>
            <p:ph type="title"/>
          </p:nvPr>
        </p:nvSpPr>
        <p:spPr>
          <a:xfrm>
            <a:off x="3895724" y="317500"/>
            <a:ext cx="3105151" cy="1325563"/>
          </a:xfrm>
        </p:spPr>
        <p:txBody>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Conclusion</a:t>
            </a:r>
            <a:endParaRPr lang="en-IN" dirty="0"/>
          </a:p>
        </p:txBody>
      </p:sp>
      <p:sp>
        <p:nvSpPr>
          <p:cNvPr id="3" name="Content Placeholder 2">
            <a:extLst>
              <a:ext uri="{FF2B5EF4-FFF2-40B4-BE49-F238E27FC236}">
                <a16:creationId xmlns:a16="http://schemas.microsoft.com/office/drawing/2014/main" id="{70CD3708-70F5-429A-96A7-A581A27CB698}"/>
              </a:ext>
            </a:extLst>
          </p:cNvPr>
          <p:cNvSpPr>
            <a:spLocks noGrp="1"/>
          </p:cNvSpPr>
          <p:nvPr>
            <p:ph idx="1"/>
          </p:nvPr>
        </p:nvSpPr>
        <p:spPr/>
        <p:txBody>
          <a:bodyPr/>
          <a:lstStyle/>
          <a:p>
            <a:pPr marL="0" indent="0">
              <a:buNone/>
            </a:pPr>
            <a:r>
              <a:rPr lang="en-US" dirty="0"/>
              <a:t>The above explained application is our project named as “</a:t>
            </a:r>
            <a:r>
              <a:rPr lang="en-US" b="1" dirty="0"/>
              <a:t>Name the Color</a:t>
            </a:r>
            <a:r>
              <a:rPr lang="en-US" dirty="0"/>
              <a:t>” which is developed in a python with helped of different library available to use. This application is able to challenge thinking and reaction time of the person and test the limit and also very interactive, this will not only will make the user happy but also increase the reaction and understandability of different color.</a:t>
            </a:r>
            <a:endParaRPr lang="en-IN" dirty="0"/>
          </a:p>
        </p:txBody>
      </p:sp>
    </p:spTree>
    <p:extLst>
      <p:ext uri="{BB962C8B-B14F-4D97-AF65-F5344CB8AC3E}">
        <p14:creationId xmlns:p14="http://schemas.microsoft.com/office/powerpoint/2010/main" val="369114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7E27-2EC8-4A25-BA59-5D5970A94D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823F04-3565-4A67-9AD3-4E276A44CD6A}"/>
              </a:ext>
            </a:extLst>
          </p:cNvPr>
          <p:cNvSpPr>
            <a:spLocks noGrp="1"/>
          </p:cNvSpPr>
          <p:nvPr>
            <p:ph idx="1"/>
          </p:nvPr>
        </p:nvSpPr>
        <p:spPr/>
        <p:txBody>
          <a:bodyPr/>
          <a:lstStyle/>
          <a:p>
            <a:endParaRPr lang="en-IN"/>
          </a:p>
        </p:txBody>
      </p:sp>
      <p:pic>
        <p:nvPicPr>
          <p:cNvPr id="8196" name="Picture 4" descr="Memory Management in Python – Real Python">
            <a:extLst>
              <a:ext uri="{FF2B5EF4-FFF2-40B4-BE49-F238E27FC236}">
                <a16:creationId xmlns:a16="http://schemas.microsoft.com/office/drawing/2014/main" id="{E030469D-9625-4FB6-817E-DC2F3D2057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134"/>
          <a:stretch/>
        </p:blipFill>
        <p:spPr bwMode="auto">
          <a:xfrm>
            <a:off x="395212" y="605952"/>
            <a:ext cx="11401575" cy="557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4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25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301520"/>
            <a:ext cx="2221992" cy="830997"/>
          </a:xfrm>
          <a:prstGeom prst="rect">
            <a:avLst/>
          </a:prstGeom>
          <a:noFill/>
        </p:spPr>
        <p:txBody>
          <a:bodyPr wrap="square" rtlCol="0">
            <a:spAutoFit/>
          </a:bodyPr>
          <a:lstStyle/>
          <a:p>
            <a:r>
              <a:rPr lang="en-IN" sz="4800" dirty="0">
                <a:solidFill>
                  <a:srgbClr val="FF0000"/>
                </a:solidFill>
                <a:latin typeface="Algerian" panose="04020705040A02060702" pitchFamily="82" charset="0"/>
              </a:rPr>
              <a:t>INDEX</a:t>
            </a:r>
          </a:p>
        </p:txBody>
      </p:sp>
      <p:sp>
        <p:nvSpPr>
          <p:cNvPr id="10" name="Rectangle 9"/>
          <p:cNvSpPr/>
          <p:nvPr/>
        </p:nvSpPr>
        <p:spPr>
          <a:xfrm>
            <a:off x="2236470" y="1242584"/>
            <a:ext cx="7187184" cy="53035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a:off x="2236470" y="1772936"/>
            <a:ext cx="111556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73630" y="1376172"/>
            <a:ext cx="822960" cy="369332"/>
          </a:xfrm>
          <a:prstGeom prst="rect">
            <a:avLst/>
          </a:prstGeom>
          <a:noFill/>
        </p:spPr>
        <p:txBody>
          <a:bodyPr wrap="square" rtlCol="0">
            <a:spAutoFit/>
          </a:bodyPr>
          <a:lstStyle/>
          <a:p>
            <a:r>
              <a:rPr lang="en-IN" dirty="0"/>
              <a:t>Sr. No.</a:t>
            </a:r>
          </a:p>
        </p:txBody>
      </p:sp>
      <p:sp>
        <p:nvSpPr>
          <p:cNvPr id="35" name="TextBox 34"/>
          <p:cNvSpPr txBox="1"/>
          <p:nvPr/>
        </p:nvSpPr>
        <p:spPr>
          <a:xfrm>
            <a:off x="5180838" y="1323094"/>
            <a:ext cx="1700784" cy="369332"/>
          </a:xfrm>
          <a:prstGeom prst="rect">
            <a:avLst/>
          </a:prstGeom>
          <a:noFill/>
        </p:spPr>
        <p:txBody>
          <a:bodyPr wrap="square" rtlCol="0">
            <a:spAutoFit/>
          </a:bodyPr>
          <a:lstStyle/>
          <a:p>
            <a:r>
              <a:rPr lang="en-IN" dirty="0"/>
              <a:t>Title</a:t>
            </a:r>
          </a:p>
        </p:txBody>
      </p:sp>
      <p:sp>
        <p:nvSpPr>
          <p:cNvPr id="36" name="TextBox 35"/>
          <p:cNvSpPr txBox="1"/>
          <p:nvPr/>
        </p:nvSpPr>
        <p:spPr>
          <a:xfrm>
            <a:off x="8234934" y="1323094"/>
            <a:ext cx="1197864" cy="369332"/>
          </a:xfrm>
          <a:prstGeom prst="rect">
            <a:avLst/>
          </a:prstGeom>
          <a:noFill/>
        </p:spPr>
        <p:txBody>
          <a:bodyPr wrap="square" rtlCol="0">
            <a:spAutoFit/>
          </a:bodyPr>
          <a:lstStyle/>
          <a:p>
            <a:r>
              <a:rPr lang="en-IN" dirty="0"/>
              <a:t>Page No.</a:t>
            </a:r>
          </a:p>
        </p:txBody>
      </p:sp>
      <p:sp>
        <p:nvSpPr>
          <p:cNvPr id="71" name="TextBox 70"/>
          <p:cNvSpPr txBox="1"/>
          <p:nvPr/>
        </p:nvSpPr>
        <p:spPr>
          <a:xfrm>
            <a:off x="3708654" y="2147840"/>
            <a:ext cx="3675888" cy="369332"/>
          </a:xfrm>
          <a:prstGeom prst="rect">
            <a:avLst/>
          </a:prstGeom>
          <a:noFill/>
        </p:spPr>
        <p:txBody>
          <a:bodyPr wrap="square" rtlCol="0">
            <a:spAutoFit/>
          </a:bodyPr>
          <a:lstStyle/>
          <a:p>
            <a:pPr algn="ctr"/>
            <a:r>
              <a:rPr lang="en-IN" dirty="0"/>
              <a:t>      </a:t>
            </a:r>
          </a:p>
        </p:txBody>
      </p:sp>
      <p:sp>
        <p:nvSpPr>
          <p:cNvPr id="88" name="Rectangle 87"/>
          <p:cNvSpPr/>
          <p:nvPr/>
        </p:nvSpPr>
        <p:spPr>
          <a:xfrm>
            <a:off x="2236470" y="1772936"/>
            <a:ext cx="7187184" cy="67665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9" name="Rectangle 88"/>
          <p:cNvSpPr/>
          <p:nvPr/>
        </p:nvSpPr>
        <p:spPr>
          <a:xfrm>
            <a:off x="2245614" y="2460522"/>
            <a:ext cx="7187184" cy="832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EE</a:t>
            </a:r>
          </a:p>
        </p:txBody>
      </p:sp>
      <p:sp>
        <p:nvSpPr>
          <p:cNvPr id="90" name="Rectangle 89"/>
          <p:cNvSpPr/>
          <p:nvPr/>
        </p:nvSpPr>
        <p:spPr>
          <a:xfrm>
            <a:off x="2236470" y="3281696"/>
            <a:ext cx="7187184" cy="76809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p:cNvSpPr/>
          <p:nvPr/>
        </p:nvSpPr>
        <p:spPr>
          <a:xfrm>
            <a:off x="2236470" y="4049792"/>
            <a:ext cx="7187184" cy="7863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p:cNvSpPr/>
          <p:nvPr/>
        </p:nvSpPr>
        <p:spPr>
          <a:xfrm>
            <a:off x="2236470" y="4836176"/>
            <a:ext cx="7187184" cy="60350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ectangle 92"/>
          <p:cNvSpPr/>
          <p:nvPr/>
        </p:nvSpPr>
        <p:spPr>
          <a:xfrm>
            <a:off x="2236470" y="5439680"/>
            <a:ext cx="7196328" cy="7863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5" name="Straight Connector 94"/>
          <p:cNvCxnSpPr/>
          <p:nvPr/>
        </p:nvCxnSpPr>
        <p:spPr>
          <a:xfrm>
            <a:off x="3352038" y="1323094"/>
            <a:ext cx="0" cy="490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7741157" y="1242584"/>
            <a:ext cx="2" cy="498348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446783" y="1976390"/>
            <a:ext cx="722376" cy="369332"/>
          </a:xfrm>
          <a:prstGeom prst="rect">
            <a:avLst/>
          </a:prstGeom>
          <a:noFill/>
        </p:spPr>
        <p:txBody>
          <a:bodyPr wrap="square" rtlCol="0">
            <a:spAutoFit/>
          </a:bodyPr>
          <a:lstStyle/>
          <a:p>
            <a:pPr algn="ctr"/>
            <a:r>
              <a:rPr lang="en-IN" dirty="0"/>
              <a:t>1.</a:t>
            </a:r>
          </a:p>
        </p:txBody>
      </p:sp>
      <p:sp>
        <p:nvSpPr>
          <p:cNvPr id="104" name="TextBox 103"/>
          <p:cNvSpPr txBox="1"/>
          <p:nvPr/>
        </p:nvSpPr>
        <p:spPr>
          <a:xfrm>
            <a:off x="2620519" y="2733556"/>
            <a:ext cx="475488" cy="369332"/>
          </a:xfrm>
          <a:prstGeom prst="rect">
            <a:avLst/>
          </a:prstGeom>
          <a:noFill/>
        </p:spPr>
        <p:txBody>
          <a:bodyPr wrap="square" rtlCol="0">
            <a:spAutoFit/>
          </a:bodyPr>
          <a:lstStyle/>
          <a:p>
            <a:r>
              <a:rPr lang="en-IN" dirty="0"/>
              <a:t>2.</a:t>
            </a:r>
          </a:p>
        </p:txBody>
      </p:sp>
      <p:sp>
        <p:nvSpPr>
          <p:cNvPr id="105" name="TextBox 104"/>
          <p:cNvSpPr txBox="1"/>
          <p:nvPr/>
        </p:nvSpPr>
        <p:spPr>
          <a:xfrm>
            <a:off x="2620519" y="3471934"/>
            <a:ext cx="539496" cy="369332"/>
          </a:xfrm>
          <a:prstGeom prst="rect">
            <a:avLst/>
          </a:prstGeom>
          <a:noFill/>
        </p:spPr>
        <p:txBody>
          <a:bodyPr wrap="square" rtlCol="0">
            <a:spAutoFit/>
          </a:bodyPr>
          <a:lstStyle/>
          <a:p>
            <a:r>
              <a:rPr lang="en-IN" dirty="0"/>
              <a:t>3.</a:t>
            </a:r>
          </a:p>
        </p:txBody>
      </p:sp>
      <p:sp>
        <p:nvSpPr>
          <p:cNvPr id="106" name="TextBox 105"/>
          <p:cNvSpPr txBox="1"/>
          <p:nvPr/>
        </p:nvSpPr>
        <p:spPr>
          <a:xfrm>
            <a:off x="2620519" y="4234458"/>
            <a:ext cx="475488" cy="369332"/>
          </a:xfrm>
          <a:prstGeom prst="rect">
            <a:avLst/>
          </a:prstGeom>
          <a:noFill/>
        </p:spPr>
        <p:txBody>
          <a:bodyPr wrap="square" rtlCol="0">
            <a:spAutoFit/>
          </a:bodyPr>
          <a:lstStyle/>
          <a:p>
            <a:r>
              <a:rPr lang="en-IN" dirty="0"/>
              <a:t>4.</a:t>
            </a:r>
          </a:p>
        </p:txBody>
      </p:sp>
      <p:sp>
        <p:nvSpPr>
          <p:cNvPr id="107" name="TextBox 106"/>
          <p:cNvSpPr txBox="1"/>
          <p:nvPr/>
        </p:nvSpPr>
        <p:spPr>
          <a:xfrm>
            <a:off x="2597659" y="4972550"/>
            <a:ext cx="585216" cy="369332"/>
          </a:xfrm>
          <a:prstGeom prst="rect">
            <a:avLst/>
          </a:prstGeom>
          <a:noFill/>
        </p:spPr>
        <p:txBody>
          <a:bodyPr wrap="square" rtlCol="0">
            <a:spAutoFit/>
          </a:bodyPr>
          <a:lstStyle/>
          <a:p>
            <a:r>
              <a:rPr lang="en-IN" dirty="0"/>
              <a:t>5.</a:t>
            </a:r>
          </a:p>
        </p:txBody>
      </p:sp>
      <p:sp>
        <p:nvSpPr>
          <p:cNvPr id="108" name="TextBox 107"/>
          <p:cNvSpPr txBox="1"/>
          <p:nvPr/>
        </p:nvSpPr>
        <p:spPr>
          <a:xfrm>
            <a:off x="2579371" y="5622560"/>
            <a:ext cx="557784" cy="369332"/>
          </a:xfrm>
          <a:prstGeom prst="rect">
            <a:avLst/>
          </a:prstGeom>
          <a:noFill/>
        </p:spPr>
        <p:txBody>
          <a:bodyPr wrap="square" rtlCol="0">
            <a:spAutoFit/>
          </a:bodyPr>
          <a:lstStyle/>
          <a:p>
            <a:r>
              <a:rPr lang="en-IN" dirty="0"/>
              <a:t>6.</a:t>
            </a:r>
          </a:p>
        </p:txBody>
      </p:sp>
      <p:sp>
        <p:nvSpPr>
          <p:cNvPr id="109" name="TextBox 108"/>
          <p:cNvSpPr txBox="1"/>
          <p:nvPr/>
        </p:nvSpPr>
        <p:spPr>
          <a:xfrm>
            <a:off x="4211574" y="1900952"/>
            <a:ext cx="2734056" cy="369332"/>
          </a:xfrm>
          <a:prstGeom prst="rect">
            <a:avLst/>
          </a:prstGeom>
          <a:noFill/>
        </p:spPr>
        <p:txBody>
          <a:bodyPr wrap="square" rtlCol="0">
            <a:spAutoFit/>
          </a:bodyPr>
          <a:lstStyle/>
          <a:p>
            <a:r>
              <a:rPr lang="en-IN" dirty="0"/>
              <a:t>            Introduction</a:t>
            </a:r>
          </a:p>
        </p:txBody>
      </p:sp>
      <p:sp>
        <p:nvSpPr>
          <p:cNvPr id="110" name="TextBox 109"/>
          <p:cNvSpPr txBox="1"/>
          <p:nvPr/>
        </p:nvSpPr>
        <p:spPr>
          <a:xfrm>
            <a:off x="4833366" y="2614970"/>
            <a:ext cx="1911096" cy="369332"/>
          </a:xfrm>
          <a:prstGeom prst="rect">
            <a:avLst/>
          </a:prstGeom>
          <a:noFill/>
        </p:spPr>
        <p:txBody>
          <a:bodyPr wrap="square" rtlCol="0">
            <a:spAutoFit/>
          </a:bodyPr>
          <a:lstStyle/>
          <a:p>
            <a:r>
              <a:rPr lang="en-IN" dirty="0"/>
              <a:t>Explanation</a:t>
            </a:r>
          </a:p>
        </p:txBody>
      </p:sp>
      <p:sp>
        <p:nvSpPr>
          <p:cNvPr id="111" name="TextBox 110"/>
          <p:cNvSpPr txBox="1"/>
          <p:nvPr/>
        </p:nvSpPr>
        <p:spPr>
          <a:xfrm>
            <a:off x="4641342" y="3587806"/>
            <a:ext cx="1979677" cy="369332"/>
          </a:xfrm>
          <a:prstGeom prst="rect">
            <a:avLst/>
          </a:prstGeom>
          <a:noFill/>
        </p:spPr>
        <p:txBody>
          <a:bodyPr wrap="square" rtlCol="0">
            <a:spAutoFit/>
          </a:bodyPr>
          <a:lstStyle/>
          <a:p>
            <a:r>
              <a:rPr lang="en-IN" dirty="0"/>
              <a:t>    Source Code</a:t>
            </a:r>
          </a:p>
        </p:txBody>
      </p:sp>
      <p:sp>
        <p:nvSpPr>
          <p:cNvPr id="112" name="TextBox 111"/>
          <p:cNvSpPr txBox="1"/>
          <p:nvPr/>
        </p:nvSpPr>
        <p:spPr>
          <a:xfrm>
            <a:off x="4348734" y="4374190"/>
            <a:ext cx="2734056" cy="368760"/>
          </a:xfrm>
          <a:prstGeom prst="rect">
            <a:avLst/>
          </a:prstGeom>
          <a:noFill/>
        </p:spPr>
        <p:txBody>
          <a:bodyPr wrap="square" rtlCol="0">
            <a:spAutoFit/>
          </a:bodyPr>
          <a:lstStyle/>
          <a:p>
            <a:r>
              <a:rPr lang="en-IN" dirty="0"/>
              <a:t>          Improvement</a:t>
            </a:r>
          </a:p>
        </p:txBody>
      </p:sp>
      <p:sp>
        <p:nvSpPr>
          <p:cNvPr id="113" name="TextBox 112"/>
          <p:cNvSpPr txBox="1"/>
          <p:nvPr/>
        </p:nvSpPr>
        <p:spPr>
          <a:xfrm>
            <a:off x="4513326" y="4972550"/>
            <a:ext cx="2107693" cy="369332"/>
          </a:xfrm>
          <a:prstGeom prst="rect">
            <a:avLst/>
          </a:prstGeom>
          <a:noFill/>
        </p:spPr>
        <p:txBody>
          <a:bodyPr wrap="square" rtlCol="0">
            <a:spAutoFit/>
          </a:bodyPr>
          <a:lstStyle/>
          <a:p>
            <a:r>
              <a:rPr lang="en-IN" dirty="0"/>
              <a:t>       Conclusion</a:t>
            </a:r>
          </a:p>
        </p:txBody>
      </p:sp>
      <p:sp>
        <p:nvSpPr>
          <p:cNvPr id="114" name="TextBox 113"/>
          <p:cNvSpPr txBox="1"/>
          <p:nvPr/>
        </p:nvSpPr>
        <p:spPr>
          <a:xfrm>
            <a:off x="4833366" y="5622560"/>
            <a:ext cx="1787653" cy="369332"/>
          </a:xfrm>
          <a:prstGeom prst="rect">
            <a:avLst/>
          </a:prstGeom>
          <a:noFill/>
        </p:spPr>
        <p:txBody>
          <a:bodyPr wrap="square" rtlCol="0">
            <a:spAutoFit/>
          </a:bodyPr>
          <a:lstStyle/>
          <a:p>
            <a:r>
              <a:rPr lang="en-IN" dirty="0"/>
              <a:t> Reference</a:t>
            </a:r>
          </a:p>
        </p:txBody>
      </p:sp>
      <p:sp>
        <p:nvSpPr>
          <p:cNvPr id="2" name="TextBox 1">
            <a:extLst>
              <a:ext uri="{FF2B5EF4-FFF2-40B4-BE49-F238E27FC236}">
                <a16:creationId xmlns:a16="http://schemas.microsoft.com/office/drawing/2014/main" id="{8D2DFA23-1D22-493F-95DD-40E0477966E3}"/>
              </a:ext>
            </a:extLst>
          </p:cNvPr>
          <p:cNvSpPr txBox="1"/>
          <p:nvPr/>
        </p:nvSpPr>
        <p:spPr>
          <a:xfrm>
            <a:off x="8381237" y="1900952"/>
            <a:ext cx="975800" cy="369332"/>
          </a:xfrm>
          <a:prstGeom prst="rect">
            <a:avLst/>
          </a:prstGeom>
          <a:noFill/>
        </p:spPr>
        <p:txBody>
          <a:bodyPr wrap="square" rtlCol="0">
            <a:spAutoFit/>
          </a:bodyPr>
          <a:lstStyle/>
          <a:p>
            <a:r>
              <a:rPr lang="en-IN" dirty="0"/>
              <a:t>4</a:t>
            </a:r>
          </a:p>
        </p:txBody>
      </p:sp>
      <p:sp>
        <p:nvSpPr>
          <p:cNvPr id="30" name="TextBox 29">
            <a:extLst>
              <a:ext uri="{FF2B5EF4-FFF2-40B4-BE49-F238E27FC236}">
                <a16:creationId xmlns:a16="http://schemas.microsoft.com/office/drawing/2014/main" id="{6DAE872D-13A9-4BC8-85A7-ADDE99CAAED2}"/>
              </a:ext>
            </a:extLst>
          </p:cNvPr>
          <p:cNvSpPr txBox="1"/>
          <p:nvPr/>
        </p:nvSpPr>
        <p:spPr>
          <a:xfrm>
            <a:off x="8368540" y="2683764"/>
            <a:ext cx="975800" cy="369332"/>
          </a:xfrm>
          <a:prstGeom prst="rect">
            <a:avLst/>
          </a:prstGeom>
          <a:noFill/>
        </p:spPr>
        <p:txBody>
          <a:bodyPr wrap="square" rtlCol="0">
            <a:spAutoFit/>
          </a:bodyPr>
          <a:lstStyle/>
          <a:p>
            <a:r>
              <a:rPr lang="en-IN" dirty="0"/>
              <a:t>7</a:t>
            </a:r>
          </a:p>
        </p:txBody>
      </p:sp>
      <p:sp>
        <p:nvSpPr>
          <p:cNvPr id="31" name="TextBox 30">
            <a:extLst>
              <a:ext uri="{FF2B5EF4-FFF2-40B4-BE49-F238E27FC236}">
                <a16:creationId xmlns:a16="http://schemas.microsoft.com/office/drawing/2014/main" id="{A9D6FD37-5BD4-4EF5-9E8F-7C8695CA27F8}"/>
              </a:ext>
            </a:extLst>
          </p:cNvPr>
          <p:cNvSpPr txBox="1"/>
          <p:nvPr/>
        </p:nvSpPr>
        <p:spPr>
          <a:xfrm>
            <a:off x="8381237" y="3541552"/>
            <a:ext cx="975800" cy="369332"/>
          </a:xfrm>
          <a:prstGeom prst="rect">
            <a:avLst/>
          </a:prstGeom>
          <a:noFill/>
        </p:spPr>
        <p:txBody>
          <a:bodyPr wrap="square" rtlCol="0">
            <a:spAutoFit/>
          </a:bodyPr>
          <a:lstStyle/>
          <a:p>
            <a:r>
              <a:rPr lang="en-IN" dirty="0"/>
              <a:t>12</a:t>
            </a:r>
          </a:p>
        </p:txBody>
      </p:sp>
      <p:sp>
        <p:nvSpPr>
          <p:cNvPr id="32" name="TextBox 31">
            <a:extLst>
              <a:ext uri="{FF2B5EF4-FFF2-40B4-BE49-F238E27FC236}">
                <a16:creationId xmlns:a16="http://schemas.microsoft.com/office/drawing/2014/main" id="{EC08EDD5-7E9A-406A-931A-E7B20841CF80}"/>
              </a:ext>
            </a:extLst>
          </p:cNvPr>
          <p:cNvSpPr txBox="1"/>
          <p:nvPr/>
        </p:nvSpPr>
        <p:spPr>
          <a:xfrm>
            <a:off x="8388254" y="4246649"/>
            <a:ext cx="975800" cy="369332"/>
          </a:xfrm>
          <a:prstGeom prst="rect">
            <a:avLst/>
          </a:prstGeom>
          <a:noFill/>
        </p:spPr>
        <p:txBody>
          <a:bodyPr wrap="square" rtlCol="0">
            <a:spAutoFit/>
          </a:bodyPr>
          <a:lstStyle/>
          <a:p>
            <a:r>
              <a:rPr lang="en-IN" dirty="0"/>
              <a:t>15</a:t>
            </a:r>
          </a:p>
        </p:txBody>
      </p:sp>
      <p:sp>
        <p:nvSpPr>
          <p:cNvPr id="33" name="TextBox 32">
            <a:extLst>
              <a:ext uri="{FF2B5EF4-FFF2-40B4-BE49-F238E27FC236}">
                <a16:creationId xmlns:a16="http://schemas.microsoft.com/office/drawing/2014/main" id="{2A8646F1-A9A6-47BE-B07B-137E78A95194}"/>
              </a:ext>
            </a:extLst>
          </p:cNvPr>
          <p:cNvSpPr txBox="1"/>
          <p:nvPr/>
        </p:nvSpPr>
        <p:spPr>
          <a:xfrm>
            <a:off x="8411827" y="4941447"/>
            <a:ext cx="975800" cy="369332"/>
          </a:xfrm>
          <a:prstGeom prst="rect">
            <a:avLst/>
          </a:prstGeom>
          <a:noFill/>
        </p:spPr>
        <p:txBody>
          <a:bodyPr wrap="square" rtlCol="0">
            <a:spAutoFit/>
          </a:bodyPr>
          <a:lstStyle/>
          <a:p>
            <a:r>
              <a:rPr lang="en-IN" dirty="0"/>
              <a:t>18</a:t>
            </a:r>
          </a:p>
        </p:txBody>
      </p:sp>
      <p:sp>
        <p:nvSpPr>
          <p:cNvPr id="34" name="TextBox 33">
            <a:extLst>
              <a:ext uri="{FF2B5EF4-FFF2-40B4-BE49-F238E27FC236}">
                <a16:creationId xmlns:a16="http://schemas.microsoft.com/office/drawing/2014/main" id="{97D8AAB5-6514-498B-934F-24F98A9B0B35}"/>
              </a:ext>
            </a:extLst>
          </p:cNvPr>
          <p:cNvSpPr txBox="1"/>
          <p:nvPr/>
        </p:nvSpPr>
        <p:spPr>
          <a:xfrm>
            <a:off x="8413421" y="5697435"/>
            <a:ext cx="975800" cy="369332"/>
          </a:xfrm>
          <a:prstGeom prst="rect">
            <a:avLst/>
          </a:prstGeom>
          <a:noFill/>
        </p:spPr>
        <p:txBody>
          <a:bodyPr wrap="square" rtlCol="0">
            <a:spAutoFit/>
          </a:bodyPr>
          <a:lstStyle/>
          <a:p>
            <a:r>
              <a:rPr lang="en-IN" dirty="0"/>
              <a:t>20</a:t>
            </a:r>
          </a:p>
        </p:txBody>
      </p:sp>
    </p:spTree>
    <p:extLst>
      <p:ext uri="{BB962C8B-B14F-4D97-AF65-F5344CB8AC3E}">
        <p14:creationId xmlns:p14="http://schemas.microsoft.com/office/powerpoint/2010/main" val="22891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EA14-9799-4076-BFAA-137CBED1F675}"/>
              </a:ext>
            </a:extLst>
          </p:cNvPr>
          <p:cNvSpPr>
            <a:spLocks noGrp="1"/>
          </p:cNvSpPr>
          <p:nvPr>
            <p:ph type="title"/>
          </p:nvPr>
        </p:nvSpPr>
        <p:spPr>
          <a:xfrm>
            <a:off x="4269996" y="365125"/>
            <a:ext cx="3640822" cy="1325563"/>
          </a:xfrm>
        </p:spPr>
        <p:txBody>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Reference</a:t>
            </a:r>
            <a:endParaRPr lang="en-IN" dirty="0"/>
          </a:p>
        </p:txBody>
      </p:sp>
      <p:sp>
        <p:nvSpPr>
          <p:cNvPr id="3" name="Content Placeholder 2">
            <a:extLst>
              <a:ext uri="{FF2B5EF4-FFF2-40B4-BE49-F238E27FC236}">
                <a16:creationId xmlns:a16="http://schemas.microsoft.com/office/drawing/2014/main" id="{517C775A-DE7A-432E-817F-12C32044D08B}"/>
              </a:ext>
            </a:extLst>
          </p:cNvPr>
          <p:cNvSpPr>
            <a:spLocks noGrp="1"/>
          </p:cNvSpPr>
          <p:nvPr>
            <p:ph idx="1"/>
          </p:nvPr>
        </p:nvSpPr>
        <p:spPr/>
        <p:txBody>
          <a:bodyPr>
            <a:normAutofit fontScale="85000" lnSpcReduction="10000"/>
          </a:bodyPr>
          <a:lstStyle/>
          <a:p>
            <a:pPr marL="0" indent="0">
              <a:buNone/>
            </a:pPr>
            <a:r>
              <a:rPr lang="en-IN" dirty="0"/>
              <a:t>For making our project we used different places to learn and develop it:</a:t>
            </a:r>
          </a:p>
          <a:p>
            <a:pPr marL="0" indent="0">
              <a:buNone/>
            </a:pPr>
            <a:endParaRPr lang="en-IN" dirty="0"/>
          </a:p>
          <a:p>
            <a:r>
              <a:rPr lang="en-IN" dirty="0">
                <a:hlinkClick r:id="rId2"/>
              </a:rPr>
              <a:t>https://www.geeksforgeeks.org/python-gui-tkinter/</a:t>
            </a:r>
            <a:endParaRPr lang="en-IN" dirty="0"/>
          </a:p>
          <a:p>
            <a:r>
              <a:rPr lang="en-IN" dirty="0">
                <a:hlinkClick r:id="rId3"/>
              </a:rPr>
              <a:t>https://docs.python.org/3/library/random.html</a:t>
            </a:r>
            <a:endParaRPr lang="en-IN" dirty="0"/>
          </a:p>
          <a:p>
            <a:r>
              <a:rPr lang="en-IN" dirty="0">
                <a:hlinkClick r:id="rId4"/>
              </a:rPr>
              <a:t>https://github.com/python-pillow/Pillow/issues/1669</a:t>
            </a:r>
            <a:endParaRPr lang="en-IN" dirty="0"/>
          </a:p>
          <a:p>
            <a:r>
              <a:rPr lang="en-IN" dirty="0">
                <a:hlinkClick r:id="rId5"/>
              </a:rPr>
              <a:t>https://www.youtube.com/watch?v=reSF2lfrRVE&amp;t=0s</a:t>
            </a:r>
            <a:endParaRPr lang="en-IN" dirty="0"/>
          </a:p>
          <a:p>
            <a:r>
              <a:rPr lang="en-IN" dirty="0">
                <a:hlinkClick r:id="rId6"/>
              </a:rPr>
              <a:t>https://www.youtube.com/playlist?list=PL6lxxT7IdTxGoHfouzEK-dFcwr_QClME_</a:t>
            </a:r>
            <a:endParaRPr lang="en-IN" dirty="0"/>
          </a:p>
          <a:p>
            <a:r>
              <a:rPr lang="en-IN" dirty="0">
                <a:hlinkClick r:id="rId7"/>
              </a:rPr>
              <a:t>https://pythonprogramming.altervista.org/tkinter-with-canvas-rectangle/?doing_wp_cron=1586419793.3453390598297119140625</a:t>
            </a:r>
            <a:endParaRPr lang="en-IN" dirty="0"/>
          </a:p>
          <a:p>
            <a:r>
              <a:rPr lang="en-IN" dirty="0">
                <a:hlinkClick r:id="rId8"/>
              </a:rPr>
              <a:t>https://stackoverflow.com/questions/39743789/how-do-you-make-a-leaderboard-in-python</a:t>
            </a:r>
            <a:endParaRPr lang="en-IN" dirty="0"/>
          </a:p>
        </p:txBody>
      </p:sp>
    </p:spTree>
    <p:extLst>
      <p:ext uri="{BB962C8B-B14F-4D97-AF65-F5344CB8AC3E}">
        <p14:creationId xmlns:p14="http://schemas.microsoft.com/office/powerpoint/2010/main" val="188900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8BBE-3C87-429C-BBD0-6E3E892D5668}"/>
              </a:ext>
            </a:extLst>
          </p:cNvPr>
          <p:cNvSpPr>
            <a:spLocks noGrp="1"/>
          </p:cNvSpPr>
          <p:nvPr>
            <p:ph type="title"/>
          </p:nvPr>
        </p:nvSpPr>
        <p:spPr>
          <a:xfrm>
            <a:off x="3720147" y="176334"/>
            <a:ext cx="4555920" cy="1124176"/>
          </a:xfrm>
        </p:spPr>
        <p:txBody>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 for reading</a:t>
            </a:r>
            <a:endParaRPr lang="en-IN" dirty="0"/>
          </a:p>
        </p:txBody>
      </p:sp>
      <p:sp>
        <p:nvSpPr>
          <p:cNvPr id="12" name="TextBox 11">
            <a:extLst>
              <a:ext uri="{FF2B5EF4-FFF2-40B4-BE49-F238E27FC236}">
                <a16:creationId xmlns:a16="http://schemas.microsoft.com/office/drawing/2014/main" id="{AB382350-9D26-402B-B6BA-51AEE6722A9D}"/>
              </a:ext>
            </a:extLst>
          </p:cNvPr>
          <p:cNvSpPr txBox="1"/>
          <p:nvPr/>
        </p:nvSpPr>
        <p:spPr>
          <a:xfrm>
            <a:off x="6096000" y="931178"/>
            <a:ext cx="4130180" cy="369332"/>
          </a:xfrm>
          <a:prstGeom prst="rect">
            <a:avLst/>
          </a:prstGeom>
          <a:noFill/>
        </p:spPr>
        <p:txBody>
          <a:bodyPr wrap="square" rtlCol="0">
            <a:spAutoFit/>
          </a:bodyPr>
          <a:lstStyle/>
          <a:p>
            <a:endParaRPr lang="en-IN" dirty="0"/>
          </a:p>
        </p:txBody>
      </p:sp>
      <p:sp>
        <p:nvSpPr>
          <p:cNvPr id="4" name="Content Placeholder 3">
            <a:extLst>
              <a:ext uri="{FF2B5EF4-FFF2-40B4-BE49-F238E27FC236}">
                <a16:creationId xmlns:a16="http://schemas.microsoft.com/office/drawing/2014/main" id="{2F5D05E7-65AA-4A4E-8E69-61DDA9CE9622}"/>
              </a:ext>
            </a:extLst>
          </p:cNvPr>
          <p:cNvSpPr>
            <a:spLocks noGrp="1"/>
          </p:cNvSpPr>
          <p:nvPr>
            <p:ph idx="1"/>
          </p:nvPr>
        </p:nvSpPr>
        <p:spPr/>
        <p:txBody>
          <a:bodyPr/>
          <a:lstStyle/>
          <a:p>
            <a:endParaRPr lang="en-IN"/>
          </a:p>
        </p:txBody>
      </p:sp>
      <p:pic>
        <p:nvPicPr>
          <p:cNvPr id="1030" name="Picture 6" descr="Improve Your Python With Python Tricks – Real Python">
            <a:extLst>
              <a:ext uri="{FF2B5EF4-FFF2-40B4-BE49-F238E27FC236}">
                <a16:creationId xmlns:a16="http://schemas.microsoft.com/office/drawing/2014/main" id="{C5D06057-F889-4CF7-969C-90D13295E0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578"/>
          <a:stretch/>
        </p:blipFill>
        <p:spPr bwMode="auto">
          <a:xfrm>
            <a:off x="1110121" y="1365907"/>
            <a:ext cx="9775971" cy="475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50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par>
                          <p:cTn id="8" fill="hold">
                            <p:stCondLst>
                              <p:cond delay="250"/>
                            </p:stCondLst>
                            <p:childTnLst>
                              <p:par>
                                <p:cTn id="9" presetID="14" presetClass="entr" presetSubtype="1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randombar(horizontal)">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rst Steps With Python – Real Python">
            <a:extLst>
              <a:ext uri="{FF2B5EF4-FFF2-40B4-BE49-F238E27FC236}">
                <a16:creationId xmlns:a16="http://schemas.microsoft.com/office/drawing/2014/main" id="{3F36B593-B03C-4384-8081-30BC69FB09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905"/>
          <a:stretch/>
        </p:blipFill>
        <p:spPr bwMode="auto">
          <a:xfrm>
            <a:off x="1019262" y="755410"/>
            <a:ext cx="10153475" cy="497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99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75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0" y="91440"/>
            <a:ext cx="3922776" cy="830997"/>
          </a:xfrm>
          <a:prstGeom prst="rect">
            <a:avLst/>
          </a:prstGeom>
          <a:noFill/>
        </p:spPr>
        <p:txBody>
          <a:bodyPr wrap="square" rtlCol="0">
            <a:spAutoFit/>
          </a:bodyPr>
          <a:lstStyle/>
          <a:p>
            <a:r>
              <a:rPr lang="en-I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Introduction</a:t>
            </a:r>
          </a:p>
        </p:txBody>
      </p:sp>
      <p:sp>
        <p:nvSpPr>
          <p:cNvPr id="6" name="TextBox 5"/>
          <p:cNvSpPr txBox="1"/>
          <p:nvPr/>
        </p:nvSpPr>
        <p:spPr>
          <a:xfrm>
            <a:off x="460375" y="1298364"/>
            <a:ext cx="11558016" cy="5262979"/>
          </a:xfrm>
          <a:prstGeom prst="rect">
            <a:avLst/>
          </a:prstGeom>
          <a:noFill/>
        </p:spPr>
        <p:txBody>
          <a:bodyPr wrap="square" rtlCol="0">
            <a:spAutoFit/>
          </a:bodyPr>
          <a:lstStyle/>
          <a:p>
            <a:r>
              <a:rPr lang="en-IN" sz="1600" dirty="0"/>
              <a:t>The title of project is “</a:t>
            </a:r>
            <a:r>
              <a:rPr lang="en-IN" sz="1600" b="1" dirty="0"/>
              <a:t>Name the Colour</a:t>
            </a:r>
            <a:r>
              <a:rPr lang="en-IN" sz="1600" dirty="0"/>
              <a:t>”  which is developed in </a:t>
            </a:r>
            <a:r>
              <a:rPr lang="en-IN" sz="1600" b="1" dirty="0"/>
              <a:t>Python Version-3.7.7    </a:t>
            </a:r>
            <a:r>
              <a:rPr lang="en-IN" sz="1600" dirty="0"/>
              <a:t>using</a:t>
            </a:r>
            <a:r>
              <a:rPr lang="en-IN" sz="1600" b="1" dirty="0"/>
              <a:t>  </a:t>
            </a:r>
            <a:r>
              <a:rPr lang="en-IN" sz="1600" b="1" dirty="0" err="1"/>
              <a:t>spyder</a:t>
            </a:r>
            <a:r>
              <a:rPr lang="en-IN" sz="1600" b="1" dirty="0"/>
              <a:t> 4 . </a:t>
            </a:r>
          </a:p>
          <a:p>
            <a:r>
              <a:rPr lang="en-IN" sz="1600" dirty="0"/>
              <a:t>New syntax features include in </a:t>
            </a:r>
            <a:r>
              <a:rPr lang="en-IN" sz="1600" b="1" dirty="0"/>
              <a:t>python 3.7.7 is :-PEP 563, </a:t>
            </a:r>
            <a:r>
              <a:rPr lang="en-IN" sz="1600" dirty="0"/>
              <a:t>postponed </a:t>
            </a:r>
            <a:r>
              <a:rPr lang="en-IN" sz="1600" dirty="0" err="1"/>
              <a:t>evalution</a:t>
            </a:r>
            <a:r>
              <a:rPr lang="en-IN" sz="1600" dirty="0"/>
              <a:t> of type annotations  and library modules included are  </a:t>
            </a:r>
            <a:r>
              <a:rPr lang="en-IN" sz="1600" b="1" dirty="0"/>
              <a:t>Context variables, Data Classes </a:t>
            </a:r>
            <a:r>
              <a:rPr lang="en-IN" sz="1600" dirty="0"/>
              <a:t>and</a:t>
            </a:r>
            <a:r>
              <a:rPr lang="en-IN" sz="1600" b="1" dirty="0"/>
              <a:t> </a:t>
            </a:r>
            <a:r>
              <a:rPr lang="en-IN" sz="1600" b="1" dirty="0" err="1"/>
              <a:t>importlib.resources</a:t>
            </a:r>
            <a:r>
              <a:rPr lang="en-IN" sz="1600" b="1" dirty="0"/>
              <a:t>. </a:t>
            </a:r>
            <a:r>
              <a:rPr lang="en-IN" sz="1600" dirty="0"/>
              <a:t>These also include are:- </a:t>
            </a:r>
            <a:r>
              <a:rPr lang="en-IN" sz="1600" b="1" dirty="0"/>
              <a:t>Simple class creation using data classes, Customized </a:t>
            </a:r>
            <a:r>
              <a:rPr lang="en-IN" sz="1600" b="1" dirty="0" err="1"/>
              <a:t>aceess</a:t>
            </a:r>
            <a:r>
              <a:rPr lang="en-IN" sz="1600" b="1" dirty="0"/>
              <a:t> to module attributes, and Higher precision timing function. </a:t>
            </a:r>
            <a:r>
              <a:rPr lang="en-IN" sz="1600" dirty="0"/>
              <a:t>More importantly Python-3.7.7 is fast.</a:t>
            </a:r>
          </a:p>
          <a:p>
            <a:endParaRPr lang="en-IN" sz="1600" dirty="0"/>
          </a:p>
          <a:p>
            <a:r>
              <a:rPr lang="en-IN" sz="1600" dirty="0"/>
              <a:t>In this game we are using “</a:t>
            </a:r>
            <a:r>
              <a:rPr lang="en-IN" sz="1600" b="1" dirty="0" err="1"/>
              <a:t>Tkinter</a:t>
            </a:r>
            <a:r>
              <a:rPr lang="en-IN" sz="1600" b="1" dirty="0"/>
              <a:t>” ,”time” </a:t>
            </a:r>
            <a:r>
              <a:rPr lang="en-IN" sz="1600" dirty="0"/>
              <a:t>&amp;</a:t>
            </a:r>
            <a:r>
              <a:rPr lang="en-IN" sz="1600" b="1" dirty="0"/>
              <a:t>”random”</a:t>
            </a:r>
            <a:r>
              <a:rPr lang="en-IN" sz="1600" dirty="0"/>
              <a:t> library . </a:t>
            </a:r>
            <a:r>
              <a:rPr lang="en-IN" sz="1600" b="1" dirty="0" err="1"/>
              <a:t>Tkinter</a:t>
            </a:r>
            <a:r>
              <a:rPr lang="en-IN" sz="1600" dirty="0"/>
              <a:t> is standard GUI library for Python. Python when combined with </a:t>
            </a:r>
            <a:r>
              <a:rPr lang="en-IN" sz="1600" b="1" dirty="0" err="1"/>
              <a:t>Tkinter</a:t>
            </a:r>
            <a:r>
              <a:rPr lang="en-IN" sz="1600" dirty="0"/>
              <a:t> provides a fast and easy way to create GUI applications. </a:t>
            </a:r>
            <a:r>
              <a:rPr lang="en-IN" sz="1600" b="1" dirty="0" err="1"/>
              <a:t>Tkinter</a:t>
            </a:r>
            <a:r>
              <a:rPr lang="en-IN" sz="1600" dirty="0"/>
              <a:t> provides a powerful object-oriented interface to the </a:t>
            </a:r>
            <a:r>
              <a:rPr lang="en-IN" sz="1600" dirty="0" err="1"/>
              <a:t>Tk</a:t>
            </a:r>
            <a:r>
              <a:rPr lang="en-IN" sz="1600" dirty="0"/>
              <a:t> GUI toolkit.</a:t>
            </a:r>
          </a:p>
          <a:p>
            <a:r>
              <a:rPr lang="en-IN" sz="1600" dirty="0"/>
              <a:t>Using </a:t>
            </a:r>
            <a:r>
              <a:rPr lang="en-IN" sz="1600" b="1" dirty="0" err="1"/>
              <a:t>Tkinter</a:t>
            </a:r>
            <a:r>
              <a:rPr lang="en-IN" sz="1600" dirty="0"/>
              <a:t> library we can create following window.</a:t>
            </a:r>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r>
              <a:rPr lang="en-IN" sz="1600" dirty="0"/>
              <a:t>In this game player has to enter </a:t>
            </a:r>
            <a:r>
              <a:rPr lang="en-IN" sz="1600" dirty="0" err="1"/>
              <a:t>color</a:t>
            </a:r>
            <a:r>
              <a:rPr lang="en-IN" sz="1600" dirty="0"/>
              <a:t> of the world that appears on the screen and hence the score increase by one, the total time to play this game is 20seconds. </a:t>
            </a:r>
            <a:r>
              <a:rPr lang="en-IN" sz="1600" dirty="0" err="1"/>
              <a:t>Colors</a:t>
            </a:r>
            <a:r>
              <a:rPr lang="en-IN" sz="1600" dirty="0"/>
              <a:t> Used in this game are  Red, Green, Yellow, Orange ,Pink, Black, White, Purple, Brown. Interface will display</a:t>
            </a:r>
          </a:p>
          <a:p>
            <a:r>
              <a:rPr lang="en-IN" sz="1600" dirty="0"/>
              <a:t>Name of different colour in different </a:t>
            </a:r>
            <a:r>
              <a:rPr lang="en-IN" sz="1600" dirty="0" err="1"/>
              <a:t>color</a:t>
            </a:r>
            <a:r>
              <a:rPr lang="en-IN" sz="1600" dirty="0"/>
              <a:t>. Player has to identify the </a:t>
            </a:r>
            <a:r>
              <a:rPr lang="en-IN" sz="1600" dirty="0" err="1"/>
              <a:t>color</a:t>
            </a:r>
            <a:r>
              <a:rPr lang="en-IN" sz="1600" dirty="0"/>
              <a:t> and enter the correct </a:t>
            </a:r>
            <a:r>
              <a:rPr lang="en-IN" sz="1600" dirty="0" err="1"/>
              <a:t>color</a:t>
            </a:r>
            <a:r>
              <a:rPr lang="en-IN" sz="1600" dirty="0"/>
              <a:t> game to win the game.</a:t>
            </a:r>
          </a:p>
        </p:txBody>
      </p:sp>
      <p:sp>
        <p:nvSpPr>
          <p:cNvPr id="7" name="AutoShape 2" descr="Python - GUI Programming (Tkinter) - Tutorialspoi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Python - GUI Programming (Tkinter) - Tutorialspoi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767" y="3598636"/>
            <a:ext cx="1981200" cy="1882521"/>
          </a:xfrm>
          <a:prstGeom prst="rect">
            <a:avLst/>
          </a:prstGeom>
        </p:spPr>
      </p:pic>
    </p:spTree>
    <p:extLst>
      <p:ext uri="{BB962C8B-B14F-4D97-AF65-F5344CB8AC3E}">
        <p14:creationId xmlns:p14="http://schemas.microsoft.com/office/powerpoint/2010/main" val="368490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AF707-24A9-4B7D-9F89-DDD448D0DB42}"/>
              </a:ext>
            </a:extLst>
          </p:cNvPr>
          <p:cNvSpPr txBox="1"/>
          <p:nvPr/>
        </p:nvSpPr>
        <p:spPr>
          <a:xfrm>
            <a:off x="302004" y="352338"/>
            <a:ext cx="11610363" cy="1754326"/>
          </a:xfrm>
          <a:prstGeom prst="rect">
            <a:avLst/>
          </a:prstGeom>
          <a:noFill/>
        </p:spPr>
        <p:txBody>
          <a:bodyPr wrap="square" rtlCol="0">
            <a:spAutoFit/>
          </a:bodyPr>
          <a:lstStyle/>
          <a:p>
            <a:r>
              <a:rPr lang="en-IN" dirty="0"/>
              <a:t>The Python ‘</a:t>
            </a:r>
            <a:r>
              <a:rPr lang="en-IN" b="1" dirty="0"/>
              <a:t>time’ </a:t>
            </a:r>
            <a:r>
              <a:rPr lang="en-IN" dirty="0"/>
              <a:t>module provides many ways of representing time in code, such as objects, numbers, and strings. It also provides functionality other than representing time, like waiting during code execution and measuring the efficiency of the code. In our code the </a:t>
            </a:r>
            <a:r>
              <a:rPr lang="en-IN" b="1" dirty="0"/>
              <a:t>‘time’</a:t>
            </a:r>
            <a:r>
              <a:rPr lang="en-IN" dirty="0"/>
              <a:t> library is used to create a countdown feature so that the program can get abrupted when the timer hits the zero mark.</a:t>
            </a:r>
          </a:p>
          <a:p>
            <a:endParaRPr lang="en-IN" dirty="0"/>
          </a:p>
          <a:p>
            <a:endParaRPr lang="en-IN" dirty="0"/>
          </a:p>
        </p:txBody>
      </p:sp>
      <p:pic>
        <p:nvPicPr>
          <p:cNvPr id="1028" name="Picture 4" descr="A Beginner’s Guide to the Python time Module">
            <a:extLst>
              <a:ext uri="{FF2B5EF4-FFF2-40B4-BE49-F238E27FC236}">
                <a16:creationId xmlns:a16="http://schemas.microsoft.com/office/drawing/2014/main" id="{498CD3E0-53CD-41B2-8EC8-AB0FE696A19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749"/>
          <a:stretch/>
        </p:blipFill>
        <p:spPr bwMode="auto">
          <a:xfrm>
            <a:off x="3053592" y="1641292"/>
            <a:ext cx="4337110" cy="21285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4B5F1BD-CFE3-4047-93DC-AF7A2376DD99}"/>
              </a:ext>
            </a:extLst>
          </p:cNvPr>
          <p:cNvSpPr txBox="1"/>
          <p:nvPr/>
        </p:nvSpPr>
        <p:spPr>
          <a:xfrm>
            <a:off x="331365" y="4026716"/>
            <a:ext cx="11551640" cy="646331"/>
          </a:xfrm>
          <a:prstGeom prst="rect">
            <a:avLst/>
          </a:prstGeom>
          <a:noFill/>
        </p:spPr>
        <p:txBody>
          <a:bodyPr wrap="square" rtlCol="0">
            <a:spAutoFit/>
          </a:bodyPr>
          <a:lstStyle/>
          <a:p>
            <a:r>
              <a:rPr lang="en-IN" b="1" dirty="0"/>
              <a:t>‘Random’ </a:t>
            </a:r>
            <a:r>
              <a:rPr lang="en-IN" dirty="0"/>
              <a:t>used to generate random number or the variables declared by the user. In our program we used the random library to create the randomness in the data that we have provided to it.</a:t>
            </a:r>
            <a:endParaRPr lang="en-IN" b="1" dirty="0"/>
          </a:p>
        </p:txBody>
      </p:sp>
      <p:pic>
        <p:nvPicPr>
          <p:cNvPr id="1030" name="Picture 6" descr="Generating Random Data in Python (Guide) – Real Python">
            <a:extLst>
              <a:ext uri="{FF2B5EF4-FFF2-40B4-BE49-F238E27FC236}">
                <a16:creationId xmlns:a16="http://schemas.microsoft.com/office/drawing/2014/main" id="{D71550A1-A915-4EE4-8154-CD4995EC7F5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0831"/>
          <a:stretch/>
        </p:blipFill>
        <p:spPr bwMode="auto">
          <a:xfrm>
            <a:off x="7130641" y="4487587"/>
            <a:ext cx="4348294" cy="218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67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580B-50B9-49AD-A2BA-C25E3DEEBE2E}"/>
              </a:ext>
            </a:extLst>
          </p:cNvPr>
          <p:cNvSpPr>
            <a:spLocks noGrp="1"/>
          </p:cNvSpPr>
          <p:nvPr>
            <p:ph type="title"/>
          </p:nvPr>
        </p:nvSpPr>
        <p:spPr/>
        <p:txBody>
          <a:bodyPr/>
          <a:lstStyle/>
          <a:p>
            <a:endParaRPr lang="en-IN"/>
          </a:p>
        </p:txBody>
      </p:sp>
      <p:pic>
        <p:nvPicPr>
          <p:cNvPr id="4098" name="Picture 2" descr="How can I learn the basics of Python? – Real Python">
            <a:extLst>
              <a:ext uri="{FF2B5EF4-FFF2-40B4-BE49-F238E27FC236}">
                <a16:creationId xmlns:a16="http://schemas.microsoft.com/office/drawing/2014/main" id="{A02F389C-6129-4602-B1FD-AFCA485313A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2819"/>
          <a:stretch/>
        </p:blipFill>
        <p:spPr bwMode="auto">
          <a:xfrm>
            <a:off x="1291166" y="726281"/>
            <a:ext cx="9609668" cy="503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8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750" fill="hold"/>
                                        <p:tgtEl>
                                          <p:spTgt spid="4098"/>
                                        </p:tgtEl>
                                        <p:attrNameLst>
                                          <p:attrName>ppt_w</p:attrName>
                                        </p:attrNameLst>
                                      </p:cBhvr>
                                      <p:tavLst>
                                        <p:tav tm="0">
                                          <p:val>
                                            <p:fltVal val="0"/>
                                          </p:val>
                                        </p:tav>
                                        <p:tav tm="100000">
                                          <p:val>
                                            <p:strVal val="#ppt_w"/>
                                          </p:val>
                                        </p:tav>
                                      </p:tavLst>
                                    </p:anim>
                                    <p:anim calcmode="lin" valueType="num">
                                      <p:cBhvr>
                                        <p:cTn id="8" dur="750" fill="hold"/>
                                        <p:tgtEl>
                                          <p:spTgt spid="4098"/>
                                        </p:tgtEl>
                                        <p:attrNameLst>
                                          <p:attrName>ppt_h</p:attrName>
                                        </p:attrNameLst>
                                      </p:cBhvr>
                                      <p:tavLst>
                                        <p:tav tm="0">
                                          <p:val>
                                            <p:fltVal val="0"/>
                                          </p:val>
                                        </p:tav>
                                        <p:tav tm="100000">
                                          <p:val>
                                            <p:strVal val="#ppt_h"/>
                                          </p:val>
                                        </p:tav>
                                      </p:tavLst>
                                    </p:anim>
                                    <p:anim calcmode="lin" valueType="num">
                                      <p:cBhvr>
                                        <p:cTn id="9" dur="750" fill="hold"/>
                                        <p:tgtEl>
                                          <p:spTgt spid="4098"/>
                                        </p:tgtEl>
                                        <p:attrNameLst>
                                          <p:attrName>style.rotation</p:attrName>
                                        </p:attrNameLst>
                                      </p:cBhvr>
                                      <p:tavLst>
                                        <p:tav tm="0">
                                          <p:val>
                                            <p:fltVal val="90"/>
                                          </p:val>
                                        </p:tav>
                                        <p:tav tm="100000">
                                          <p:val>
                                            <p:fltVal val="0"/>
                                          </p:val>
                                        </p:tav>
                                      </p:tavLst>
                                    </p:anim>
                                    <p:animEffect transition="in" filter="fade">
                                      <p:cBhvr>
                                        <p:cTn id="10" dur="75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F259-9404-4AA1-B84B-B6CBC79D992B}"/>
              </a:ext>
            </a:extLst>
          </p:cNvPr>
          <p:cNvSpPr>
            <a:spLocks noGrp="1"/>
          </p:cNvSpPr>
          <p:nvPr>
            <p:ph type="title"/>
          </p:nvPr>
        </p:nvSpPr>
        <p:spPr>
          <a:xfrm>
            <a:off x="4143375" y="365126"/>
            <a:ext cx="3267076" cy="1168400"/>
          </a:xfrm>
        </p:spPr>
        <p:txBody>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Explanation</a:t>
            </a:r>
            <a:r>
              <a:rPr lang="en-IN" dirty="0"/>
              <a:t> </a:t>
            </a:r>
          </a:p>
        </p:txBody>
      </p:sp>
      <p:pic>
        <p:nvPicPr>
          <p:cNvPr id="6" name="Picture 5">
            <a:extLst>
              <a:ext uri="{FF2B5EF4-FFF2-40B4-BE49-F238E27FC236}">
                <a16:creationId xmlns:a16="http://schemas.microsoft.com/office/drawing/2014/main" id="{20180E97-C40E-43EA-B689-AC30F1827665}"/>
              </a:ext>
            </a:extLst>
          </p:cNvPr>
          <p:cNvPicPr>
            <a:picLocks noChangeAspect="1"/>
          </p:cNvPicPr>
          <p:nvPr/>
        </p:nvPicPr>
        <p:blipFill>
          <a:blip r:embed="rId2"/>
          <a:stretch>
            <a:fillRect/>
          </a:stretch>
        </p:blipFill>
        <p:spPr>
          <a:xfrm>
            <a:off x="2926317" y="1696986"/>
            <a:ext cx="5534025" cy="4105275"/>
          </a:xfrm>
          <a:prstGeom prst="rect">
            <a:avLst/>
          </a:prstGeom>
        </p:spPr>
      </p:pic>
      <p:sp>
        <p:nvSpPr>
          <p:cNvPr id="28" name="Arrow: Right 27">
            <a:extLst>
              <a:ext uri="{FF2B5EF4-FFF2-40B4-BE49-F238E27FC236}">
                <a16:creationId xmlns:a16="http://schemas.microsoft.com/office/drawing/2014/main" id="{5BE7EB83-5AC4-4B58-A8EA-17400933E4DF}"/>
              </a:ext>
            </a:extLst>
          </p:cNvPr>
          <p:cNvSpPr/>
          <p:nvPr/>
        </p:nvSpPr>
        <p:spPr>
          <a:xfrm>
            <a:off x="1753300" y="1535185"/>
            <a:ext cx="1173017" cy="553674"/>
          </a:xfrm>
          <a:prstGeom prst="right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1</a:t>
            </a:r>
          </a:p>
        </p:txBody>
      </p:sp>
      <p:sp>
        <p:nvSpPr>
          <p:cNvPr id="29" name="Arrow: Left 28">
            <a:extLst>
              <a:ext uri="{FF2B5EF4-FFF2-40B4-BE49-F238E27FC236}">
                <a16:creationId xmlns:a16="http://schemas.microsoft.com/office/drawing/2014/main" id="{B80E2D2B-07A1-401D-B921-6612CAF3AE1F}"/>
              </a:ext>
            </a:extLst>
          </p:cNvPr>
          <p:cNvSpPr/>
          <p:nvPr/>
        </p:nvSpPr>
        <p:spPr>
          <a:xfrm>
            <a:off x="8460342" y="1904301"/>
            <a:ext cx="1392573" cy="486561"/>
          </a:xfrm>
          <a:prstGeom prst="left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2</a:t>
            </a:r>
          </a:p>
        </p:txBody>
      </p:sp>
      <p:sp>
        <p:nvSpPr>
          <p:cNvPr id="30" name="Arrow: Left 29">
            <a:extLst>
              <a:ext uri="{FF2B5EF4-FFF2-40B4-BE49-F238E27FC236}">
                <a16:creationId xmlns:a16="http://schemas.microsoft.com/office/drawing/2014/main" id="{F0CD7750-CCE9-4BBE-B497-CA3AA4265FC5}"/>
              </a:ext>
            </a:extLst>
          </p:cNvPr>
          <p:cNvSpPr/>
          <p:nvPr/>
        </p:nvSpPr>
        <p:spPr>
          <a:xfrm>
            <a:off x="6048464" y="2401661"/>
            <a:ext cx="1925317" cy="486561"/>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a:t>
            </a:r>
          </a:p>
        </p:txBody>
      </p:sp>
      <p:sp>
        <p:nvSpPr>
          <p:cNvPr id="31" name="Arrow: Left 30">
            <a:extLst>
              <a:ext uri="{FF2B5EF4-FFF2-40B4-BE49-F238E27FC236}">
                <a16:creationId xmlns:a16="http://schemas.microsoft.com/office/drawing/2014/main" id="{71F0D224-C652-4A22-A922-BA4C2F5787AB}"/>
              </a:ext>
            </a:extLst>
          </p:cNvPr>
          <p:cNvSpPr/>
          <p:nvPr/>
        </p:nvSpPr>
        <p:spPr>
          <a:xfrm>
            <a:off x="6048464" y="2975995"/>
            <a:ext cx="1543574" cy="402671"/>
          </a:xfrm>
          <a:prstGeom prst="left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4</a:t>
            </a:r>
          </a:p>
        </p:txBody>
      </p:sp>
      <p:sp>
        <p:nvSpPr>
          <p:cNvPr id="32" name="Arrow: Left 31">
            <a:extLst>
              <a:ext uri="{FF2B5EF4-FFF2-40B4-BE49-F238E27FC236}">
                <a16:creationId xmlns:a16="http://schemas.microsoft.com/office/drawing/2014/main" id="{B5127B09-D47E-44A7-AFAF-5E9754FC6FF4}"/>
              </a:ext>
            </a:extLst>
          </p:cNvPr>
          <p:cNvSpPr/>
          <p:nvPr/>
        </p:nvSpPr>
        <p:spPr>
          <a:xfrm>
            <a:off x="6194353" y="3265103"/>
            <a:ext cx="1633538" cy="402671"/>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5</a:t>
            </a:r>
          </a:p>
        </p:txBody>
      </p:sp>
      <p:sp>
        <p:nvSpPr>
          <p:cNvPr id="33" name="Arrow: Left 32">
            <a:extLst>
              <a:ext uri="{FF2B5EF4-FFF2-40B4-BE49-F238E27FC236}">
                <a16:creationId xmlns:a16="http://schemas.microsoft.com/office/drawing/2014/main" id="{FBA05F54-AAD1-4983-A0B0-EF35282D82D8}"/>
              </a:ext>
            </a:extLst>
          </p:cNvPr>
          <p:cNvSpPr/>
          <p:nvPr/>
        </p:nvSpPr>
        <p:spPr>
          <a:xfrm rot="10800000">
            <a:off x="2391584" y="3902779"/>
            <a:ext cx="2022468" cy="66298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9</a:t>
            </a:r>
          </a:p>
        </p:txBody>
      </p:sp>
      <p:sp>
        <p:nvSpPr>
          <p:cNvPr id="35" name="Arrow: Left 34">
            <a:extLst>
              <a:ext uri="{FF2B5EF4-FFF2-40B4-BE49-F238E27FC236}">
                <a16:creationId xmlns:a16="http://schemas.microsoft.com/office/drawing/2014/main" id="{0C3F9231-08B5-4766-8D79-3C0C1BA4151E}"/>
              </a:ext>
            </a:extLst>
          </p:cNvPr>
          <p:cNvSpPr/>
          <p:nvPr/>
        </p:nvSpPr>
        <p:spPr>
          <a:xfrm>
            <a:off x="6195315" y="4748168"/>
            <a:ext cx="2579569" cy="486561"/>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7</a:t>
            </a:r>
          </a:p>
        </p:txBody>
      </p:sp>
      <p:sp>
        <p:nvSpPr>
          <p:cNvPr id="36" name="TextBox 35">
            <a:extLst>
              <a:ext uri="{FF2B5EF4-FFF2-40B4-BE49-F238E27FC236}">
                <a16:creationId xmlns:a16="http://schemas.microsoft.com/office/drawing/2014/main" id="{758FC68F-15B0-4F16-88ED-18415DDCE90C}"/>
              </a:ext>
            </a:extLst>
          </p:cNvPr>
          <p:cNvSpPr txBox="1"/>
          <p:nvPr/>
        </p:nvSpPr>
        <p:spPr>
          <a:xfrm>
            <a:off x="1061253" y="1627356"/>
            <a:ext cx="1090569" cy="369332"/>
          </a:xfrm>
          <a:prstGeom prst="rect">
            <a:avLst/>
          </a:prstGeom>
          <a:noFill/>
        </p:spPr>
        <p:txBody>
          <a:bodyPr wrap="square" rtlCol="0">
            <a:spAutoFit/>
          </a:bodyPr>
          <a:lstStyle/>
          <a:p>
            <a:r>
              <a:rPr lang="en-IN" dirty="0"/>
              <a:t>Title</a:t>
            </a:r>
          </a:p>
        </p:txBody>
      </p:sp>
      <p:sp>
        <p:nvSpPr>
          <p:cNvPr id="37" name="TextBox 36">
            <a:extLst>
              <a:ext uri="{FF2B5EF4-FFF2-40B4-BE49-F238E27FC236}">
                <a16:creationId xmlns:a16="http://schemas.microsoft.com/office/drawing/2014/main" id="{2D5222EA-5587-4818-A7D7-F8AAC209F77F}"/>
              </a:ext>
            </a:extLst>
          </p:cNvPr>
          <p:cNvSpPr txBox="1"/>
          <p:nvPr/>
        </p:nvSpPr>
        <p:spPr>
          <a:xfrm>
            <a:off x="9999677" y="1962915"/>
            <a:ext cx="931178" cy="369332"/>
          </a:xfrm>
          <a:prstGeom prst="rect">
            <a:avLst/>
          </a:prstGeom>
          <a:noFill/>
        </p:spPr>
        <p:txBody>
          <a:bodyPr wrap="square" rtlCol="0">
            <a:spAutoFit/>
          </a:bodyPr>
          <a:lstStyle/>
          <a:p>
            <a:r>
              <a:rPr lang="en-IN" dirty="0"/>
              <a:t>Label</a:t>
            </a:r>
          </a:p>
        </p:txBody>
      </p:sp>
      <p:sp>
        <p:nvSpPr>
          <p:cNvPr id="38" name="TextBox 37">
            <a:extLst>
              <a:ext uri="{FF2B5EF4-FFF2-40B4-BE49-F238E27FC236}">
                <a16:creationId xmlns:a16="http://schemas.microsoft.com/office/drawing/2014/main" id="{70223B6C-F79B-4D51-BA98-300A544FC23D}"/>
              </a:ext>
            </a:extLst>
          </p:cNvPr>
          <p:cNvSpPr txBox="1"/>
          <p:nvPr/>
        </p:nvSpPr>
        <p:spPr>
          <a:xfrm>
            <a:off x="8460342" y="2413511"/>
            <a:ext cx="931178" cy="369332"/>
          </a:xfrm>
          <a:prstGeom prst="rect">
            <a:avLst/>
          </a:prstGeom>
          <a:noFill/>
        </p:spPr>
        <p:txBody>
          <a:bodyPr wrap="square" rtlCol="0">
            <a:spAutoFit/>
          </a:bodyPr>
          <a:lstStyle/>
          <a:p>
            <a:r>
              <a:rPr lang="en-IN" dirty="0"/>
              <a:t>score</a:t>
            </a:r>
          </a:p>
        </p:txBody>
      </p:sp>
      <p:sp>
        <p:nvSpPr>
          <p:cNvPr id="39" name="TextBox 38">
            <a:extLst>
              <a:ext uri="{FF2B5EF4-FFF2-40B4-BE49-F238E27FC236}">
                <a16:creationId xmlns:a16="http://schemas.microsoft.com/office/drawing/2014/main" id="{F4172611-00EA-4470-8A50-6C78A60E9ACA}"/>
              </a:ext>
            </a:extLst>
          </p:cNvPr>
          <p:cNvSpPr txBox="1"/>
          <p:nvPr/>
        </p:nvSpPr>
        <p:spPr>
          <a:xfrm>
            <a:off x="8310979" y="2975995"/>
            <a:ext cx="1322380" cy="276999"/>
          </a:xfrm>
          <a:prstGeom prst="rect">
            <a:avLst/>
          </a:prstGeom>
          <a:noFill/>
        </p:spPr>
        <p:txBody>
          <a:bodyPr wrap="square" rtlCol="0">
            <a:spAutoFit/>
          </a:bodyPr>
          <a:lstStyle/>
          <a:p>
            <a:r>
              <a:rPr lang="en-IN" sz="1200" dirty="0"/>
              <a:t>Time decrement</a:t>
            </a:r>
          </a:p>
        </p:txBody>
      </p:sp>
      <p:sp>
        <p:nvSpPr>
          <p:cNvPr id="40" name="TextBox 39">
            <a:extLst>
              <a:ext uri="{FF2B5EF4-FFF2-40B4-BE49-F238E27FC236}">
                <a16:creationId xmlns:a16="http://schemas.microsoft.com/office/drawing/2014/main" id="{CBED7A25-1258-4512-A7FC-33F6236F309F}"/>
              </a:ext>
            </a:extLst>
          </p:cNvPr>
          <p:cNvSpPr txBox="1"/>
          <p:nvPr/>
        </p:nvSpPr>
        <p:spPr>
          <a:xfrm>
            <a:off x="8237793" y="3289999"/>
            <a:ext cx="1392573" cy="461665"/>
          </a:xfrm>
          <a:prstGeom prst="rect">
            <a:avLst/>
          </a:prstGeom>
          <a:noFill/>
        </p:spPr>
        <p:txBody>
          <a:bodyPr wrap="square" rtlCol="0">
            <a:spAutoFit/>
          </a:bodyPr>
          <a:lstStyle/>
          <a:p>
            <a:r>
              <a:rPr lang="en-IN" sz="1200" dirty="0"/>
              <a:t>Remaining values in dataset</a:t>
            </a:r>
          </a:p>
        </p:txBody>
      </p:sp>
      <p:sp>
        <p:nvSpPr>
          <p:cNvPr id="41" name="TextBox 40">
            <a:extLst>
              <a:ext uri="{FF2B5EF4-FFF2-40B4-BE49-F238E27FC236}">
                <a16:creationId xmlns:a16="http://schemas.microsoft.com/office/drawing/2014/main" id="{2AE1EF81-0DF7-445F-9B31-1D4694D0D69B}"/>
              </a:ext>
            </a:extLst>
          </p:cNvPr>
          <p:cNvSpPr txBox="1"/>
          <p:nvPr/>
        </p:nvSpPr>
        <p:spPr>
          <a:xfrm>
            <a:off x="8925931" y="4806782"/>
            <a:ext cx="1497292" cy="369332"/>
          </a:xfrm>
          <a:prstGeom prst="rect">
            <a:avLst/>
          </a:prstGeom>
          <a:noFill/>
        </p:spPr>
        <p:txBody>
          <a:bodyPr wrap="square" rtlCol="0">
            <a:spAutoFit/>
          </a:bodyPr>
          <a:lstStyle/>
          <a:p>
            <a:r>
              <a:rPr lang="en-IN" dirty="0" err="1"/>
              <a:t>TextBox</a:t>
            </a:r>
            <a:endParaRPr lang="en-IN" dirty="0"/>
          </a:p>
        </p:txBody>
      </p:sp>
      <p:sp>
        <p:nvSpPr>
          <p:cNvPr id="42" name="TextBox 41">
            <a:extLst>
              <a:ext uri="{FF2B5EF4-FFF2-40B4-BE49-F238E27FC236}">
                <a16:creationId xmlns:a16="http://schemas.microsoft.com/office/drawing/2014/main" id="{BD4790F4-9EAE-403E-9C89-F698E9864D36}"/>
              </a:ext>
            </a:extLst>
          </p:cNvPr>
          <p:cNvSpPr txBox="1"/>
          <p:nvPr/>
        </p:nvSpPr>
        <p:spPr>
          <a:xfrm>
            <a:off x="1009475" y="4042545"/>
            <a:ext cx="1487650" cy="523220"/>
          </a:xfrm>
          <a:prstGeom prst="rect">
            <a:avLst/>
          </a:prstGeom>
          <a:noFill/>
        </p:spPr>
        <p:txBody>
          <a:bodyPr wrap="square" rtlCol="0">
            <a:spAutoFit/>
          </a:bodyPr>
          <a:lstStyle/>
          <a:p>
            <a:r>
              <a:rPr lang="en-IN" sz="1400" dirty="0"/>
              <a:t>Random Library in use</a:t>
            </a:r>
          </a:p>
        </p:txBody>
      </p:sp>
    </p:spTree>
    <p:extLst>
      <p:ext uri="{BB962C8B-B14F-4D97-AF65-F5344CB8AC3E}">
        <p14:creationId xmlns:p14="http://schemas.microsoft.com/office/powerpoint/2010/main" val="39120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anim calcmode="lin" valueType="num">
                                      <p:cBhvr>
                                        <p:cTn id="8" dur="1250" fill="hold"/>
                                        <p:tgtEl>
                                          <p:spTgt spid="2"/>
                                        </p:tgtEl>
                                        <p:attrNameLst>
                                          <p:attrName>ppt_x</p:attrName>
                                        </p:attrNameLst>
                                      </p:cBhvr>
                                      <p:tavLst>
                                        <p:tav tm="0">
                                          <p:val>
                                            <p:strVal val="#ppt_x"/>
                                          </p:val>
                                        </p:tav>
                                        <p:tav tm="100000">
                                          <p:val>
                                            <p:strVal val="#ppt_x"/>
                                          </p:val>
                                        </p:tav>
                                      </p:tavLst>
                                    </p:anim>
                                    <p:anim calcmode="lin" valueType="num">
                                      <p:cBhvr>
                                        <p:cTn id="9" dur="1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8FCEA-C26F-44C4-A457-8E1615E301AB}"/>
              </a:ext>
            </a:extLst>
          </p:cNvPr>
          <p:cNvSpPr>
            <a:spLocks noGrp="1"/>
          </p:cNvSpPr>
          <p:nvPr>
            <p:ph idx="1"/>
          </p:nvPr>
        </p:nvSpPr>
        <p:spPr>
          <a:xfrm>
            <a:off x="452305" y="449830"/>
            <a:ext cx="11560729" cy="6202639"/>
          </a:xfrm>
        </p:spPr>
        <p:txBody>
          <a:bodyPr>
            <a:normAutofit/>
          </a:bodyPr>
          <a:lstStyle/>
          <a:p>
            <a:r>
              <a:rPr lang="en-IN" sz="2000" dirty="0"/>
              <a:t>Title for the application</a:t>
            </a:r>
          </a:p>
          <a:p>
            <a:pPr marL="0" indent="0">
              <a:buNone/>
            </a:pPr>
            <a:r>
              <a:rPr lang="en-IN" sz="2000" dirty="0"/>
              <a:t>	For the program to indicate what is the program is running it must have some kind of indication, for our </a:t>
            </a:r>
            <a:r>
              <a:rPr lang="en-IN" sz="2000" dirty="0" err="1"/>
              <a:t>tkinter</a:t>
            </a:r>
            <a:r>
              <a:rPr lang="en-IN" sz="2000" dirty="0"/>
              <a:t> project we used ‘Label’ tag to give the name of the program. (refer arrow:1)</a:t>
            </a:r>
          </a:p>
          <a:p>
            <a:pPr marL="0" indent="0">
              <a:buNone/>
            </a:pPr>
            <a:endParaRPr lang="en-IN" sz="2000" dirty="0"/>
          </a:p>
          <a:p>
            <a:pPr marL="0" indent="0">
              <a:buNone/>
            </a:pPr>
            <a:endParaRPr lang="en-IN" sz="2000" dirty="0"/>
          </a:p>
          <a:p>
            <a:r>
              <a:rPr lang="en-IN" sz="2000" dirty="0"/>
              <a:t> The headline</a:t>
            </a:r>
          </a:p>
          <a:p>
            <a:pPr marL="0" indent="0">
              <a:buNone/>
            </a:pPr>
            <a:r>
              <a:rPr lang="en-IN" sz="2000" dirty="0"/>
              <a:t>	The headline is given to give some reference or some idea of what will be the below data will be, in our program we have used it to give instruction of what to do.(refer arrow:2)</a:t>
            </a:r>
          </a:p>
          <a:p>
            <a:pPr marL="0" indent="0">
              <a:buNone/>
            </a:pPr>
            <a:endParaRPr lang="en-IN" sz="2000" dirty="0"/>
          </a:p>
          <a:p>
            <a:endParaRPr lang="en-IN" sz="2000" dirty="0"/>
          </a:p>
          <a:p>
            <a:r>
              <a:rPr lang="en-IN" sz="2000" dirty="0"/>
              <a:t>Increment-decrement value</a:t>
            </a:r>
          </a:p>
          <a:p>
            <a:pPr marL="0" indent="0">
              <a:buNone/>
            </a:pPr>
            <a:r>
              <a:rPr lang="en-IN" sz="2000" dirty="0"/>
              <a:t>	for our game we needed some value to get increases and decreases as the text have been input the text box, for this we have incremented the value and to balance it out we added a remaining </a:t>
            </a:r>
            <a:r>
              <a:rPr lang="en-IN" sz="2000" dirty="0" err="1"/>
              <a:t>color</a:t>
            </a:r>
            <a:r>
              <a:rPr lang="en-IN" sz="2000" dirty="0"/>
              <a:t> left to decrement order(refer arrow3,5)</a:t>
            </a:r>
          </a:p>
          <a:p>
            <a:endParaRPr lang="en-IN" sz="2000" dirty="0"/>
          </a:p>
        </p:txBody>
      </p:sp>
      <p:pic>
        <p:nvPicPr>
          <p:cNvPr id="4" name="Picture 3">
            <a:extLst>
              <a:ext uri="{FF2B5EF4-FFF2-40B4-BE49-F238E27FC236}">
                <a16:creationId xmlns:a16="http://schemas.microsoft.com/office/drawing/2014/main" id="{FC118A27-F6F4-4313-A914-74495DFB0E83}"/>
              </a:ext>
            </a:extLst>
          </p:cNvPr>
          <p:cNvPicPr>
            <a:picLocks noChangeAspect="1"/>
          </p:cNvPicPr>
          <p:nvPr/>
        </p:nvPicPr>
        <p:blipFill>
          <a:blip r:embed="rId2"/>
          <a:stretch>
            <a:fillRect/>
          </a:stretch>
        </p:blipFill>
        <p:spPr>
          <a:xfrm>
            <a:off x="2315361" y="1532247"/>
            <a:ext cx="6240492" cy="621774"/>
          </a:xfrm>
          <a:prstGeom prst="rect">
            <a:avLst/>
          </a:prstGeom>
        </p:spPr>
      </p:pic>
      <p:pic>
        <p:nvPicPr>
          <p:cNvPr id="5" name="Picture 4">
            <a:extLst>
              <a:ext uri="{FF2B5EF4-FFF2-40B4-BE49-F238E27FC236}">
                <a16:creationId xmlns:a16="http://schemas.microsoft.com/office/drawing/2014/main" id="{F084487E-5A60-451A-A1C1-924E4DAE0C35}"/>
              </a:ext>
            </a:extLst>
          </p:cNvPr>
          <p:cNvPicPr>
            <a:picLocks noChangeAspect="1"/>
          </p:cNvPicPr>
          <p:nvPr/>
        </p:nvPicPr>
        <p:blipFill rotWithShape="1">
          <a:blip r:embed="rId3"/>
          <a:srcRect l="1182"/>
          <a:stretch/>
        </p:blipFill>
        <p:spPr>
          <a:xfrm>
            <a:off x="2315361" y="3501274"/>
            <a:ext cx="6820555" cy="448921"/>
          </a:xfrm>
          <a:prstGeom prst="rect">
            <a:avLst/>
          </a:prstGeom>
        </p:spPr>
      </p:pic>
      <p:pic>
        <p:nvPicPr>
          <p:cNvPr id="6" name="Picture 5">
            <a:extLst>
              <a:ext uri="{FF2B5EF4-FFF2-40B4-BE49-F238E27FC236}">
                <a16:creationId xmlns:a16="http://schemas.microsoft.com/office/drawing/2014/main" id="{47F02D0D-BC68-41C3-A7CF-CEA3FD3E7B42}"/>
              </a:ext>
            </a:extLst>
          </p:cNvPr>
          <p:cNvPicPr>
            <a:picLocks noChangeAspect="1"/>
          </p:cNvPicPr>
          <p:nvPr/>
        </p:nvPicPr>
        <p:blipFill>
          <a:blip r:embed="rId4"/>
          <a:stretch>
            <a:fillRect/>
          </a:stretch>
        </p:blipFill>
        <p:spPr>
          <a:xfrm>
            <a:off x="1080825" y="5639761"/>
            <a:ext cx="4829175" cy="628650"/>
          </a:xfrm>
          <a:prstGeom prst="rect">
            <a:avLst/>
          </a:prstGeom>
        </p:spPr>
      </p:pic>
      <p:pic>
        <p:nvPicPr>
          <p:cNvPr id="7" name="Picture 6">
            <a:extLst>
              <a:ext uri="{FF2B5EF4-FFF2-40B4-BE49-F238E27FC236}">
                <a16:creationId xmlns:a16="http://schemas.microsoft.com/office/drawing/2014/main" id="{F050B6ED-113D-455B-8AEE-00F4CF69DA51}"/>
              </a:ext>
            </a:extLst>
          </p:cNvPr>
          <p:cNvPicPr>
            <a:picLocks noChangeAspect="1"/>
          </p:cNvPicPr>
          <p:nvPr/>
        </p:nvPicPr>
        <p:blipFill>
          <a:blip r:embed="rId5"/>
          <a:stretch>
            <a:fillRect/>
          </a:stretch>
        </p:blipFill>
        <p:spPr>
          <a:xfrm>
            <a:off x="6946979" y="5682836"/>
            <a:ext cx="4029075" cy="476250"/>
          </a:xfrm>
          <a:prstGeom prst="rect">
            <a:avLst/>
          </a:prstGeom>
        </p:spPr>
      </p:pic>
    </p:spTree>
    <p:extLst>
      <p:ext uri="{BB962C8B-B14F-4D97-AF65-F5344CB8AC3E}">
        <p14:creationId xmlns:p14="http://schemas.microsoft.com/office/powerpoint/2010/main" val="286776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5A412-7EFD-482E-8AD2-B5CF85A5E27C}"/>
              </a:ext>
            </a:extLst>
          </p:cNvPr>
          <p:cNvSpPr>
            <a:spLocks noGrp="1"/>
          </p:cNvSpPr>
          <p:nvPr>
            <p:ph idx="1"/>
          </p:nvPr>
        </p:nvSpPr>
        <p:spPr>
          <a:xfrm>
            <a:off x="376805" y="265273"/>
            <a:ext cx="11334226" cy="6118749"/>
          </a:xfrm>
        </p:spPr>
        <p:txBody>
          <a:bodyPr/>
          <a:lstStyle/>
          <a:p>
            <a:r>
              <a:rPr lang="en-IN" sz="2400" dirty="0"/>
              <a:t>The time library</a:t>
            </a:r>
          </a:p>
          <a:p>
            <a:pPr marL="0" indent="0">
              <a:buNone/>
            </a:pPr>
            <a:r>
              <a:rPr lang="en-IN" sz="2400" dirty="0"/>
              <a:t>	To use a real time operation in our program we used a ‘time’ library so that we can set a specific time limit for the program. (refer arrorw:4)</a:t>
            </a:r>
          </a:p>
          <a:p>
            <a:pPr marL="0" indent="0">
              <a:buNone/>
            </a:pPr>
            <a:endParaRPr lang="en-IN" sz="2400" dirty="0"/>
          </a:p>
          <a:p>
            <a:endParaRPr lang="en-IN" sz="2400" dirty="0"/>
          </a:p>
          <a:p>
            <a:r>
              <a:rPr lang="en-IN" sz="2400" dirty="0"/>
              <a:t>The random library</a:t>
            </a:r>
          </a:p>
          <a:p>
            <a:pPr marL="0" indent="0">
              <a:buNone/>
            </a:pPr>
            <a:r>
              <a:rPr lang="en-IN" sz="2400" dirty="0"/>
              <a:t>	So that data doesn’t come one after the another in a specify order we introduce a random library to disturb the uniformity of the data.</a:t>
            </a:r>
          </a:p>
          <a:p>
            <a:pPr marL="0" indent="0">
              <a:buNone/>
            </a:pPr>
            <a:endParaRPr lang="en-IN" sz="2400" dirty="0"/>
          </a:p>
          <a:p>
            <a:pPr marL="0" indent="0">
              <a:buNone/>
            </a:pPr>
            <a:endParaRPr lang="en-IN" sz="2400" dirty="0"/>
          </a:p>
          <a:p>
            <a:pPr marL="0" indent="0">
              <a:buNone/>
            </a:pPr>
            <a:endParaRPr lang="en-IN" sz="2000" dirty="0"/>
          </a:p>
          <a:p>
            <a:r>
              <a:rPr lang="en-IN" sz="2000" dirty="0" err="1"/>
              <a:t>TextBox</a:t>
            </a:r>
            <a:endParaRPr lang="en-IN" sz="2000" dirty="0"/>
          </a:p>
          <a:p>
            <a:pPr marL="0" indent="0">
              <a:buNone/>
            </a:pPr>
            <a:r>
              <a:rPr lang="en-IN" sz="2000" dirty="0"/>
              <a:t>	to interact with the program we have used a textbox so that the user can input what they can see and interact with our program</a:t>
            </a:r>
          </a:p>
        </p:txBody>
      </p:sp>
      <p:pic>
        <p:nvPicPr>
          <p:cNvPr id="4" name="Picture 3">
            <a:extLst>
              <a:ext uri="{FF2B5EF4-FFF2-40B4-BE49-F238E27FC236}">
                <a16:creationId xmlns:a16="http://schemas.microsoft.com/office/drawing/2014/main" id="{62686DEC-240D-4554-B052-D18CF5B2167B}"/>
              </a:ext>
            </a:extLst>
          </p:cNvPr>
          <p:cNvPicPr>
            <a:picLocks noChangeAspect="1"/>
          </p:cNvPicPr>
          <p:nvPr/>
        </p:nvPicPr>
        <p:blipFill>
          <a:blip r:embed="rId2"/>
          <a:stretch>
            <a:fillRect/>
          </a:stretch>
        </p:blipFill>
        <p:spPr>
          <a:xfrm>
            <a:off x="3478897" y="1637776"/>
            <a:ext cx="3371850" cy="495300"/>
          </a:xfrm>
          <a:prstGeom prst="rect">
            <a:avLst/>
          </a:prstGeom>
        </p:spPr>
      </p:pic>
      <p:pic>
        <p:nvPicPr>
          <p:cNvPr id="5" name="Picture 4">
            <a:extLst>
              <a:ext uri="{FF2B5EF4-FFF2-40B4-BE49-F238E27FC236}">
                <a16:creationId xmlns:a16="http://schemas.microsoft.com/office/drawing/2014/main" id="{6CA11E7B-246F-4F87-A29E-010F47C3DDF8}"/>
              </a:ext>
            </a:extLst>
          </p:cNvPr>
          <p:cNvPicPr>
            <a:picLocks noChangeAspect="1"/>
          </p:cNvPicPr>
          <p:nvPr/>
        </p:nvPicPr>
        <p:blipFill>
          <a:blip r:embed="rId3"/>
          <a:stretch>
            <a:fillRect/>
          </a:stretch>
        </p:blipFill>
        <p:spPr>
          <a:xfrm>
            <a:off x="2442332" y="3844211"/>
            <a:ext cx="4857750" cy="828675"/>
          </a:xfrm>
          <a:prstGeom prst="rect">
            <a:avLst/>
          </a:prstGeom>
        </p:spPr>
      </p:pic>
      <p:pic>
        <p:nvPicPr>
          <p:cNvPr id="6" name="Picture 5">
            <a:extLst>
              <a:ext uri="{FF2B5EF4-FFF2-40B4-BE49-F238E27FC236}">
                <a16:creationId xmlns:a16="http://schemas.microsoft.com/office/drawing/2014/main" id="{7AE24FB2-9F27-4314-95ED-50289E8AD33C}"/>
              </a:ext>
            </a:extLst>
          </p:cNvPr>
          <p:cNvPicPr>
            <a:picLocks noChangeAspect="1"/>
          </p:cNvPicPr>
          <p:nvPr/>
        </p:nvPicPr>
        <p:blipFill>
          <a:blip r:embed="rId4"/>
          <a:stretch>
            <a:fillRect/>
          </a:stretch>
        </p:blipFill>
        <p:spPr>
          <a:xfrm>
            <a:off x="3730610" y="5826328"/>
            <a:ext cx="4848225" cy="876300"/>
          </a:xfrm>
          <a:prstGeom prst="rect">
            <a:avLst/>
          </a:prstGeom>
        </p:spPr>
      </p:pic>
    </p:spTree>
    <p:extLst>
      <p:ext uri="{BB962C8B-B14F-4D97-AF65-F5344CB8AC3E}">
        <p14:creationId xmlns:p14="http://schemas.microsoft.com/office/powerpoint/2010/main" val="415321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1087</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Calibri</vt:lpstr>
      <vt:lpstr>Calibri Light</vt:lpstr>
      <vt:lpstr>Office Theme</vt:lpstr>
      <vt:lpstr>             Shri Ramdeobaba College Of Engineering and  Management, Nagpur Department Of Computer Application  Programming in Python Lab(MCP629-1)  Project Presentation on “name the color”  MCA IV-Semester Shift-I </vt:lpstr>
      <vt:lpstr>PowerPoint Presentation</vt:lpstr>
      <vt:lpstr>PowerPoint Presentation</vt:lpstr>
      <vt:lpstr>PowerPoint Presentation</vt:lpstr>
      <vt:lpstr>PowerPoint Presentation</vt:lpstr>
      <vt:lpstr>PowerPoint Presentation</vt:lpstr>
      <vt:lpstr>Explanation </vt:lpstr>
      <vt:lpstr>PowerPoint Presentation</vt:lpstr>
      <vt:lpstr>PowerPoint Presentation</vt:lpstr>
      <vt:lpstr>PowerPoint Presentation</vt:lpstr>
      <vt:lpstr>OutPut of the program:</vt:lpstr>
      <vt:lpstr>PowerPoint Presentation</vt:lpstr>
      <vt:lpstr>PowerPoint Presentation</vt:lpstr>
      <vt:lpstr>PowerPoint Presentation</vt:lpstr>
      <vt:lpstr>PowerPoint Presentation</vt:lpstr>
      <vt:lpstr> Improvement</vt:lpstr>
      <vt:lpstr>PowerPoint Presentation</vt:lpstr>
      <vt:lpstr>  Conclusion</vt:lpstr>
      <vt:lpstr>PowerPoint Presentation</vt:lpstr>
      <vt:lpstr>Reference</vt:lpstr>
      <vt:lpstr>Thanks for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Ramdeobaba College Of Engineering and  Management, Nagpur Department Of Computer Application  Programming in Python Lab(MCP629-1)  MCA IV-Semester Shift-I</dc:title>
  <dc:creator>Windows User</dc:creator>
  <cp:lastModifiedBy>lenovo</cp:lastModifiedBy>
  <cp:revision>31</cp:revision>
  <dcterms:created xsi:type="dcterms:W3CDTF">2020-04-10T03:40:06Z</dcterms:created>
  <dcterms:modified xsi:type="dcterms:W3CDTF">2020-04-10T17:50:10Z</dcterms:modified>
</cp:coreProperties>
</file>