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3" r:id="rId2"/>
    <p:sldId id="306" r:id="rId3"/>
    <p:sldId id="307" r:id="rId4"/>
    <p:sldId id="308" r:id="rId5"/>
    <p:sldId id="267" r:id="rId6"/>
    <p:sldId id="309" r:id="rId7"/>
    <p:sldId id="310" r:id="rId8"/>
    <p:sldId id="311" r:id="rId9"/>
    <p:sldId id="312" r:id="rId10"/>
    <p:sldId id="313" r:id="rId11"/>
    <p:sldId id="273" r:id="rId12"/>
    <p:sldId id="284" r:id="rId13"/>
    <p:sldId id="276" r:id="rId14"/>
    <p:sldId id="277" r:id="rId15"/>
    <p:sldId id="278" r:id="rId16"/>
    <p:sldId id="279" r:id="rId17"/>
    <p:sldId id="314" r:id="rId18"/>
    <p:sldId id="315" r:id="rId19"/>
    <p:sldId id="316" r:id="rId20"/>
    <p:sldId id="317" r:id="rId21"/>
    <p:sldId id="318" r:id="rId22"/>
    <p:sldId id="282" r:id="rId23"/>
    <p:sldId id="283" r:id="rId24"/>
    <p:sldId id="298" r:id="rId25"/>
    <p:sldId id="297" r:id="rId26"/>
    <p:sldId id="303" r:id="rId27"/>
    <p:sldId id="304" r:id="rId28"/>
    <p:sldId id="305" r:id="rId29"/>
    <p:sldId id="286" r:id="rId30"/>
    <p:sldId id="300" r:id="rId31"/>
    <p:sldId id="287" r:id="rId32"/>
    <p:sldId id="288" r:id="rId33"/>
    <p:sldId id="289" r:id="rId34"/>
    <p:sldId id="301" r:id="rId35"/>
    <p:sldId id="290" r:id="rId36"/>
    <p:sldId id="295" r:id="rId37"/>
    <p:sldId id="26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43"/>
    <a:srgbClr val="00725B"/>
    <a:srgbClr val="016E58"/>
    <a:srgbClr val="254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23" autoAdjust="0"/>
  </p:normalViewPr>
  <p:slideViewPr>
    <p:cSldViewPr snapToGrid="0" showGuides="1">
      <p:cViewPr varScale="1">
        <p:scale>
          <a:sx n="56" d="100"/>
          <a:sy n="56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EA6F-F63B-4BCE-8BE6-0CD23510879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CAD4F-7138-4A99-93BE-BECC0BF6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4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1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补例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（</a:t>
            </a:r>
            <a:r>
              <a:rPr lang="zh-CN" altLang="zh-CN" dirty="0" smtClean="0"/>
              <a:t>演算的每一步都用了置换规则</a:t>
            </a:r>
            <a:r>
              <a:rPr lang="zh-CN" altLang="en-US" dirty="0" smtClean="0"/>
              <a:t>，请标出！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3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4141" y="2347569"/>
            <a:ext cx="6084335" cy="1859441"/>
          </a:xfrm>
          <a:prstGeom prst="rect">
            <a:avLst/>
          </a:prstGeom>
          <a:effectLst>
            <a:outerShdw blurRad="50800" dist="508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图片 16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91343" y="4221942"/>
            <a:ext cx="2609314" cy="646232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43384" y="1016154"/>
            <a:ext cx="3426249" cy="1652159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984153" y="1215185"/>
            <a:ext cx="4919898" cy="1219306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11888" y="2290709"/>
            <a:ext cx="2499577" cy="1579001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 hasCustomPrompt="1"/>
          </p:nvPr>
        </p:nvSpPr>
        <p:spPr>
          <a:xfrm>
            <a:off x="370295" y="2524471"/>
            <a:ext cx="11451409" cy="2096571"/>
          </a:xfrm>
        </p:spPr>
        <p:txBody>
          <a:bodyPr anchor="ctr" anchorCtr="0">
            <a:normAutofit/>
          </a:bodyPr>
          <a:lstStyle>
            <a:lvl1pPr algn="ctr">
              <a:defRPr sz="6600" b="1">
                <a:blipFill>
                  <a:blip r:embed="rId12"/>
                  <a:tile tx="0" ty="0" sx="100000" sy="100000" flip="none" algn="tl"/>
                </a:blipFill>
              </a:defRPr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991672" y="1312156"/>
            <a:ext cx="3675530" cy="914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0">
                <a:blipFill>
                  <a:blip r:embed="rId12"/>
                  <a:tile tx="0" ty="0" sx="100000" sy="100000" flip="none" algn="tl"/>
                </a:blipFill>
              </a:defRPr>
            </a:lvl1pPr>
          </a:lstStyle>
          <a:p>
            <a:pPr lvl="0"/>
            <a:r>
              <a:rPr lang="zh-CN" altLang="en-US" dirty="0" smtClean="0"/>
              <a:t>单击此处编辑章序</a:t>
            </a:r>
          </a:p>
        </p:txBody>
      </p:sp>
    </p:spTree>
    <p:extLst>
      <p:ext uri="{BB962C8B-B14F-4D97-AF65-F5344CB8AC3E}">
        <p14:creationId xmlns:p14="http://schemas.microsoft.com/office/powerpoint/2010/main" val="2881024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2766218"/>
            <a:ext cx="3612776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87906" y="1253331"/>
            <a:ext cx="7265893" cy="4351338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单击此处编辑本章节点</a:t>
            </a:r>
          </a:p>
        </p:txBody>
      </p:sp>
    </p:spTree>
    <p:extLst>
      <p:ext uri="{BB962C8B-B14F-4D97-AF65-F5344CB8AC3E}">
        <p14:creationId xmlns:p14="http://schemas.microsoft.com/office/powerpoint/2010/main" val="1729120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 hasCustomPrompt="1"/>
          </p:nvPr>
        </p:nvSpPr>
        <p:spPr>
          <a:xfrm>
            <a:off x="370295" y="2378422"/>
            <a:ext cx="11451409" cy="2096571"/>
          </a:xfrm>
        </p:spPr>
        <p:txBody>
          <a:bodyPr anchor="ctr" anchorCtr="0">
            <a:normAutofit/>
          </a:bodyPr>
          <a:lstStyle>
            <a:lvl1pPr algn="ctr">
              <a:defRPr sz="6600" b="1">
                <a:blipFill>
                  <a:blip r:embed="rId12"/>
                  <a:tile tx="0" ty="0" sx="100000" sy="100000" flip="none" algn="tl"/>
                </a:blipFill>
              </a:defRPr>
            </a:lvl1pPr>
          </a:lstStyle>
          <a:p>
            <a:r>
              <a:rPr lang="zh-CN" altLang="en-US" dirty="0" smtClean="0"/>
              <a:t>单击此处编辑节标题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864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内容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54742"/>
            <a:ext cx="12192000" cy="590325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47918"/>
            <a:ext cx="10219676" cy="80682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单击此处编辑知识点标题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5"/>
            <a:ext cx="10182991" cy="491975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443471" y="726141"/>
            <a:ext cx="660921" cy="564777"/>
            <a:chOff x="11443471" y="726141"/>
            <a:chExt cx="660921" cy="564777"/>
          </a:xfrm>
        </p:grpSpPr>
        <p:sp>
          <p:nvSpPr>
            <p:cNvPr id="9" name="等腰三角形 8"/>
            <p:cNvSpPr/>
            <p:nvPr userDrawn="1"/>
          </p:nvSpPr>
          <p:spPr>
            <a:xfrm flipV="1">
              <a:off x="11449252" y="726142"/>
              <a:ext cx="655140" cy="564776"/>
            </a:xfrm>
            <a:prstGeom prst="triangle">
              <a:avLst/>
            </a:prstGeom>
            <a:solidFill>
              <a:srgbClr val="0072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 userDrawn="1"/>
          </p:nvSpPr>
          <p:spPr>
            <a:xfrm flipH="1">
              <a:off x="11969903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>
              <a:off x="11443471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44035" y="726141"/>
            <a:ext cx="660921" cy="564777"/>
            <a:chOff x="11443471" y="726141"/>
            <a:chExt cx="660921" cy="564777"/>
          </a:xfrm>
        </p:grpSpPr>
        <p:sp>
          <p:nvSpPr>
            <p:cNvPr id="15" name="等腰三角形 14"/>
            <p:cNvSpPr/>
            <p:nvPr userDrawn="1"/>
          </p:nvSpPr>
          <p:spPr>
            <a:xfrm flipV="1">
              <a:off x="11449252" y="726142"/>
              <a:ext cx="655140" cy="564776"/>
            </a:xfrm>
            <a:prstGeom prst="triangle">
              <a:avLst/>
            </a:prstGeom>
            <a:solidFill>
              <a:srgbClr val="0072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 userDrawn="1"/>
          </p:nvSpPr>
          <p:spPr>
            <a:xfrm flipH="1">
              <a:off x="11969903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>
              <a:off x="11443471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62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1360" y="2057400"/>
            <a:ext cx="11449280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6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9B80-22E4-4975-8279-E2387C13078D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2DDE-C35E-44F5-9E0D-1EA2273DE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4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命题</a:t>
            </a:r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23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赋值、真值表与公式的类型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>
                    <a:solidFill>
                      <a:srgbClr val="C00000"/>
                    </a:solidFill>
                  </a:rPr>
                  <a:t>定义</a:t>
                </a:r>
                <a:r>
                  <a:rPr lang="pt-BR" altLang="zh-CN" dirty="0">
                    <a:solidFill>
                      <a:srgbClr val="C00000"/>
                    </a:solidFill>
                  </a:rPr>
                  <a:t>1.9   </a:t>
                </a:r>
                <a:endParaRPr lang="pt-BR" altLang="zh-CN" dirty="0" smtClean="0">
                  <a:solidFill>
                    <a:srgbClr val="C00000"/>
                  </a:solidFill>
                </a:endParaRPr>
              </a:p>
              <a:p>
                <a:r>
                  <a:rPr lang="pt-BR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pt-BR" altLang="zh-CN" dirty="0" smtClean="0">
                    <a:solidFill>
                      <a:srgbClr val="C00000"/>
                    </a:solidFill>
                  </a:rPr>
                  <a:t>   </a:t>
                </a:r>
                <a:r>
                  <a:rPr lang="zh-CN" altLang="en-US" dirty="0" smtClean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为命题公式，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1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2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3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>
                    <a:latin typeface="+mn-lt"/>
                  </a:rPr>
                  <a:t>P</a:t>
                </a:r>
                <a:r>
                  <a:rPr lang="en-US" altLang="zh-CN" baseline="-25000" dirty="0" err="1" smtClean="0">
                    <a:latin typeface="+mn-lt"/>
                  </a:rPr>
                  <a:t>n</a:t>
                </a:r>
                <a:r>
                  <a:rPr lang="zh-CN" altLang="en-US" dirty="0"/>
                  <a:t>为出现在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中的所有命题变元，给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1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2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3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j-ea"/>
                    <a:ea typeface="+mj-ea"/>
                  </a:rPr>
                  <a:t>…</a:t>
                </a:r>
                <a:r>
                  <a:rPr lang="zh-CN" altLang="en-US" dirty="0" smtClean="0">
                    <a:latin typeface="+mj-ea"/>
                    <a:ea typeface="+mj-ea"/>
                  </a:rPr>
                  <a:t>，</a:t>
                </a:r>
                <a:r>
                  <a:rPr lang="en-US" altLang="zh-CN" dirty="0" err="1" smtClean="0">
                    <a:latin typeface="+mn-lt"/>
                  </a:rPr>
                  <a:t>P</a:t>
                </a:r>
                <a:r>
                  <a:rPr lang="en-US" altLang="zh-CN" baseline="-25000" dirty="0" err="1" smtClean="0">
                    <a:latin typeface="+mn-lt"/>
                  </a:rPr>
                  <a:t>n</a:t>
                </a:r>
                <a:r>
                  <a:rPr lang="zh-CN" altLang="en-US" dirty="0"/>
                  <a:t>指定一组真值，称为对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的一组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赋值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解释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 smtClean="0"/>
                  <a:t>    </a:t>
                </a:r>
                <a:r>
                  <a:rPr lang="zh-CN" altLang="en-US" u="sng" dirty="0" smtClean="0"/>
                  <a:t>成真</a:t>
                </a:r>
                <a:r>
                  <a:rPr lang="zh-CN" altLang="en-US" u="sng" dirty="0"/>
                  <a:t>赋值</a:t>
                </a:r>
                <a:r>
                  <a:rPr lang="zh-CN" altLang="en-US" dirty="0"/>
                  <a:t>：指定的一组使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的值为“真”的赋值。</a:t>
                </a:r>
              </a:p>
              <a:p>
                <a:r>
                  <a:rPr lang="zh-CN" altLang="en-US" dirty="0" smtClean="0"/>
                  <a:t>    </a:t>
                </a:r>
                <a:r>
                  <a:rPr lang="zh-CN" altLang="en-US" u="sng" dirty="0" smtClean="0"/>
                  <a:t>成</a:t>
                </a:r>
                <a:r>
                  <a:rPr lang="zh-CN" altLang="en-US" u="sng" dirty="0"/>
                  <a:t>假赋值</a:t>
                </a:r>
                <a:r>
                  <a:rPr lang="zh-CN" altLang="en-US" dirty="0"/>
                  <a:t>：指定的一组使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的值为“假”的赋值。</a:t>
                </a:r>
              </a:p>
              <a:p>
                <a:r>
                  <a:rPr lang="zh-CN" altLang="en-US" dirty="0" smtClean="0"/>
                  <a:t>    例如</a:t>
                </a:r>
                <a:r>
                  <a:rPr lang="zh-CN" altLang="en-US" dirty="0"/>
                  <a:t>：公式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pt-BR" altLang="zh-CN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zh-CN" altLang="en-US" dirty="0">
                    <a:latin typeface="+mn-lt"/>
                  </a:rPr>
                  <a:t>（</a:t>
                </a:r>
                <a:r>
                  <a:rPr lang="en-US" altLang="zh-CN" dirty="0">
                    <a:latin typeface="+mn-lt"/>
                  </a:rPr>
                  <a:t>p </a:t>
                </a:r>
                <a:r>
                  <a:rPr lang="en-US" altLang="zh-CN" dirty="0">
                    <a:latin typeface="+mn-lt"/>
                    <a:sym typeface="Symbol" pitchFamily="18" charset="2"/>
                  </a:rPr>
                  <a:t></a:t>
                </a:r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en-US" dirty="0">
                    <a:latin typeface="+mn-lt"/>
                  </a:rPr>
                  <a:t>）</a:t>
                </a:r>
                <a:r>
                  <a:rPr lang="zh-CN" altLang="en-US" dirty="0">
                    <a:latin typeface="+mn-lt"/>
                    <a:sym typeface="Symbol" pitchFamily="18" charset="2"/>
                  </a:rPr>
                  <a:t></a:t>
                </a: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r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 </a:t>
                </a:r>
                <a:r>
                  <a:rPr lang="zh-CN" altLang="en-US" dirty="0" smtClean="0"/>
                  <a:t>   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0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1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r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为成真赋值，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1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1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r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为成假</a:t>
                </a:r>
                <a:r>
                  <a:rPr lang="zh-CN" altLang="en-US" dirty="0" smtClean="0"/>
                  <a:t>赋值。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1363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</a:rPr>
              <a:t>命题公式的真值表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10398527" cy="491975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含</a:t>
                </a:r>
                <a:r>
                  <a:rPr lang="pt-BR" altLang="zh-CN" dirty="0">
                    <a:latin typeface="+mn-lt"/>
                  </a:rPr>
                  <a:t>n(n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altLang="zh-CN" dirty="0">
                    <a:latin typeface="+mn-lt"/>
                  </a:rPr>
                  <a:t>)</a:t>
                </a:r>
                <a:r>
                  <a:rPr lang="zh-CN" altLang="zh-CN" dirty="0"/>
                  <a:t>个命题变项的命题公式，共有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C00000"/>
                        </a:solidFill>
                        <a:latin typeface="+mn-lt"/>
                        <a:ea typeface="华文新魏" pitchFamily="2" charset="-122"/>
                      </a:rPr>
                      <m:t>2</m:t>
                    </m:r>
                    <m:r>
                      <m:rPr>
                        <m:nor/>
                      </m:rPr>
                      <a:rPr lang="en-US" altLang="zh-CN" baseline="30000" dirty="0" smtClean="0">
                        <a:solidFill>
                          <a:srgbClr val="C00000"/>
                        </a:solidFill>
                        <a:latin typeface="+mn-lt"/>
                        <a:ea typeface="华文新魏" pitchFamily="2" charset="-122"/>
                      </a:rPr>
                      <m:t>n</m:t>
                    </m:r>
                  </m:oMath>
                </a14:m>
                <a:r>
                  <a:rPr lang="zh-CN" altLang="zh-CN" dirty="0"/>
                  <a:t>组</a:t>
                </a:r>
                <a:r>
                  <a:rPr lang="zh-CN" altLang="zh-CN" dirty="0" smtClean="0"/>
                  <a:t>赋值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将</a:t>
                </a:r>
                <a:r>
                  <a:rPr lang="zh-CN" altLang="zh-CN" dirty="0"/>
                  <a:t>命题公式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在所有赋值之下取值的情况列成表，称为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真值表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构造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真值表的具体步骤为：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）找出命题公式中所含的所有命题变项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pt-BR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pt-BR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pt-BR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 smtClean="0"/>
                  <a:t>列出</a:t>
                </a:r>
                <a:r>
                  <a:rPr lang="zh-CN" altLang="zh-CN" dirty="0"/>
                  <a:t>所有可能的赋值（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rgbClr val="C00000"/>
                        </a:solidFill>
                        <a:ea typeface="华文新魏" pitchFamily="2" charset="-122"/>
                      </a:rPr>
                      <m:t>2</m:t>
                    </m:r>
                    <m:r>
                      <m:rPr>
                        <m:nor/>
                      </m:rPr>
                      <a:rPr lang="en-US" altLang="zh-CN" baseline="30000" dirty="0">
                        <a:solidFill>
                          <a:srgbClr val="C00000"/>
                        </a:solidFill>
                        <a:ea typeface="华文新魏" pitchFamily="2" charset="-122"/>
                      </a:rPr>
                      <m:t>n</m:t>
                    </m:r>
                    <m:r>
                      <a:rPr lang="zh-CN" altLang="zh-CN">
                        <a:latin typeface="Cambria Math"/>
                      </a:rPr>
                      <m:t>个</m:t>
                    </m:r>
                  </m:oMath>
                </a14:m>
                <a:r>
                  <a:rPr lang="zh-CN" altLang="zh-CN" dirty="0"/>
                  <a:t>）；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）按从低到高的顺序写出各层次；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）对应每个赋值，计算命题公式各层次的值，直到最后计算出命题公式的</a:t>
                </a:r>
                <a:r>
                  <a:rPr lang="zh-CN" altLang="zh-CN" dirty="0" smtClean="0"/>
                  <a:t>值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10398527" cy="4919756"/>
              </a:xfrm>
              <a:blipFill rotWithShape="0">
                <a:blip r:embed="rId2"/>
                <a:stretch>
                  <a:fillRect l="-1172" t="-620" r="-469" b="-2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命题公式的分类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</a:rPr>
              <a:t>1.10  </a:t>
            </a:r>
            <a:r>
              <a:rPr lang="zh-CN" altLang="zh-CN" dirty="0"/>
              <a:t>设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/>
              <a:t>为一个命题</a:t>
            </a:r>
            <a:r>
              <a:rPr lang="zh-CN" altLang="zh-CN" dirty="0" smtClean="0"/>
              <a:t>公式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）若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/>
              <a:t>在它的各种赋值下取值均为</a:t>
            </a:r>
            <a:r>
              <a:rPr lang="zh-CN" altLang="zh-CN" dirty="0">
                <a:solidFill>
                  <a:srgbClr val="C00000"/>
                </a:solidFill>
              </a:rPr>
              <a:t>真</a:t>
            </a:r>
            <a:r>
              <a:rPr lang="zh-CN" altLang="zh-CN" dirty="0"/>
              <a:t>，则称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/>
              <a:t>为</a:t>
            </a:r>
            <a:r>
              <a:rPr lang="zh-CN" altLang="zh-CN" dirty="0">
                <a:solidFill>
                  <a:srgbClr val="C00000"/>
                </a:solidFill>
              </a:rPr>
              <a:t>重言式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C00000"/>
                </a:solidFill>
              </a:rPr>
              <a:t>永真式</a:t>
            </a:r>
            <a:r>
              <a:rPr lang="zh-CN" altLang="zh-CN" dirty="0"/>
              <a:t>；</a:t>
            </a: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）若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/>
              <a:t>在它的各种赋值下取值均为</a:t>
            </a:r>
            <a:r>
              <a:rPr lang="zh-CN" altLang="zh-CN" dirty="0">
                <a:solidFill>
                  <a:srgbClr val="C00000"/>
                </a:solidFill>
              </a:rPr>
              <a:t>假</a:t>
            </a:r>
            <a:r>
              <a:rPr lang="zh-CN" altLang="zh-CN" dirty="0"/>
              <a:t>，则称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/>
              <a:t>为</a:t>
            </a:r>
            <a:r>
              <a:rPr lang="zh-CN" altLang="zh-CN" dirty="0">
                <a:solidFill>
                  <a:srgbClr val="C00000"/>
                </a:solidFill>
              </a:rPr>
              <a:t>矛盾式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C00000"/>
                </a:solidFill>
              </a:rPr>
              <a:t>永假式</a:t>
            </a:r>
            <a:r>
              <a:rPr lang="zh-CN" altLang="zh-CN" dirty="0"/>
              <a:t>；</a:t>
            </a: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/>
              <a:t>）若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solidFill>
                  <a:srgbClr val="C00000"/>
                </a:solidFill>
              </a:rPr>
              <a:t>至少</a:t>
            </a:r>
            <a:r>
              <a:rPr lang="zh-CN" altLang="zh-CN" dirty="0"/>
              <a:t>存在一组赋值是成真赋值，则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/>
              <a:t>称为</a:t>
            </a:r>
            <a:r>
              <a:rPr lang="zh-CN" altLang="zh-CN" dirty="0">
                <a:solidFill>
                  <a:srgbClr val="C00000"/>
                </a:solidFill>
              </a:rPr>
              <a:t>可满足</a:t>
            </a:r>
            <a:r>
              <a:rPr lang="zh-CN" altLang="zh-CN" dirty="0" smtClean="0">
                <a:solidFill>
                  <a:srgbClr val="C00000"/>
                </a:solidFill>
              </a:rPr>
              <a:t>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1.</a:t>
            </a:r>
            <a:r>
              <a:rPr lang="zh-CN" altLang="zh-CN" dirty="0" smtClean="0"/>
              <a:t>重言式</a:t>
            </a:r>
            <a:r>
              <a:rPr lang="zh-CN" altLang="zh-CN" dirty="0"/>
              <a:t>一定是可满足式，但反之不</a:t>
            </a:r>
            <a:r>
              <a:rPr lang="zh-CN" altLang="zh-CN" dirty="0" smtClean="0"/>
              <a:t>真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2.</a:t>
            </a:r>
            <a:r>
              <a:rPr lang="zh-CN" altLang="en-US" dirty="0" smtClean="0"/>
              <a:t>通过真值表可以给出命题公式的分类。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6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判定问题</a:t>
            </a:r>
            <a:r>
              <a:rPr lang="zh-CN" altLang="en-US" dirty="0" smtClean="0"/>
              <a:t>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cs typeface="Times New Roman" pitchFamily="18" charset="0"/>
              </a:rPr>
              <a:t>p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∧q</a:t>
            </a:r>
            <a:r>
              <a:rPr lang="en-US" altLang="zh-CN" dirty="0">
                <a:latin typeface="+mn-lt"/>
                <a:cs typeface="Times New Roman" pitchFamily="18" charset="0"/>
              </a:rPr>
              <a:t>∨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¬ r </a:t>
            </a:r>
            <a:r>
              <a:rPr lang="zh-CN" altLang="en-US" dirty="0" smtClean="0">
                <a:cs typeface="Times New Roman" pitchFamily="18" charset="0"/>
              </a:rPr>
              <a:t>，由下面真值表可判定为可满足式。</a:t>
            </a:r>
            <a:endParaRPr lang="en-US" altLang="zh-CN" dirty="0" smtClean="0">
              <a:cs typeface="Times New Roman" pitchFamily="18" charset="0"/>
            </a:endParaRPr>
          </a:p>
          <a:p>
            <a:endParaRPr lang="en-US" altLang="zh-CN" dirty="0" smtClean="0"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22" y="2126677"/>
            <a:ext cx="9040371" cy="431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判定问题</a:t>
            </a:r>
            <a:r>
              <a:rPr lang="zh-CN" altLang="en-US" dirty="0" smtClean="0"/>
              <a:t>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上例里</a:t>
                </a:r>
                <a:r>
                  <a:rPr lang="en-US" altLang="zh-CN" dirty="0" smtClean="0"/>
                  <a:t>100</a:t>
                </a:r>
                <a:r>
                  <a:rPr lang="zh-CN" altLang="zh-CN" dirty="0"/>
                  <a:t>，</a:t>
                </a:r>
                <a:r>
                  <a:rPr lang="en-US" altLang="zh-CN" dirty="0" smtClean="0"/>
                  <a:t>110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111</a:t>
                </a:r>
                <a:r>
                  <a:rPr lang="zh-CN" altLang="zh-CN" dirty="0"/>
                  <a:t>是</a:t>
                </a:r>
                <a:r>
                  <a:rPr lang="en-US" altLang="zh-CN" dirty="0"/>
                  <a:t>(1)</a:t>
                </a:r>
                <a:r>
                  <a:rPr lang="zh-CN" altLang="zh-CN" dirty="0"/>
                  <a:t>的成真赋值，其余的都是成假</a:t>
                </a:r>
                <a:r>
                  <a:rPr lang="zh-CN" altLang="zh-CN" dirty="0" smtClean="0"/>
                  <a:t>赋值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>
                    <a:latin typeface="+mn-lt"/>
                  </a:rPr>
                  <a:t>(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))→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en-US" dirty="0">
                    <a:cs typeface="Times New Roman" pitchFamily="18" charset="0"/>
                  </a:rPr>
                  <a:t>由下面真值表可判定</a:t>
                </a:r>
                <a:r>
                  <a:rPr lang="zh-CN" altLang="en-US" dirty="0" smtClean="0">
                    <a:cs typeface="Times New Roman" pitchFamily="18" charset="0"/>
                  </a:rPr>
                  <a:t>为</a:t>
                </a:r>
                <a:r>
                  <a:rPr lang="zh-CN" altLang="zh-CN" dirty="0" smtClean="0"/>
                  <a:t>重言式</a:t>
                </a:r>
                <a:r>
                  <a:rPr lang="zh-CN" altLang="en-US" dirty="0"/>
                  <a:t>即</a:t>
                </a:r>
                <a:r>
                  <a:rPr lang="zh-CN" altLang="zh-CN" dirty="0" smtClean="0"/>
                  <a:t>永</a:t>
                </a:r>
                <a:r>
                  <a:rPr lang="zh-CN" altLang="zh-CN" dirty="0"/>
                  <a:t>真</a:t>
                </a:r>
                <a:r>
                  <a:rPr lang="zh-CN" altLang="zh-CN" dirty="0" smtClean="0"/>
                  <a:t>式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197" t="-620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662328"/>
              </p:ext>
            </p:extLst>
          </p:nvPr>
        </p:nvGraphicFramePr>
        <p:xfrm>
          <a:off x="700722" y="2671445"/>
          <a:ext cx="10409223" cy="305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文档" r:id="rId4" imgW="3901251" imgH="1145561" progId="Word.Document.12">
                  <p:embed/>
                </p:oleObj>
              </mc:Choice>
              <mc:Fallback>
                <p:oleObj name="文档" r:id="rId4" imgW="3901251" imgH="1145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722" y="2671445"/>
                        <a:ext cx="10409223" cy="305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251960" y="5608320"/>
            <a:ext cx="2377440" cy="579438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可满足式</a:t>
            </a: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4511040" y="5120640"/>
            <a:ext cx="685800" cy="4572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H="1">
            <a:off x="5196840" y="5120640"/>
            <a:ext cx="914400" cy="4572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7933815" y="5577840"/>
            <a:ext cx="1600200" cy="579438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chemeClr val="bg2"/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永真式</a:t>
            </a:r>
          </a:p>
        </p:txBody>
      </p:sp>
    </p:spTree>
    <p:extLst>
      <p:ext uri="{BB962C8B-B14F-4D97-AF65-F5344CB8AC3E}">
        <p14:creationId xmlns:p14="http://schemas.microsoft.com/office/powerpoint/2010/main" val="16595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判定问题</a:t>
            </a:r>
            <a:r>
              <a:rPr lang="zh-CN" altLang="en-US" dirty="0" smtClean="0"/>
              <a:t>例子</a:t>
            </a:r>
            <a:r>
              <a:rPr lang="zh-CN" altLang="en-US" dirty="0" smtClean="0">
                <a:cs typeface="Times New Roman" pitchFamily="18" charset="0"/>
              </a:rPr>
              <a:t>（</a:t>
            </a:r>
            <a:r>
              <a:rPr lang="en-US" altLang="zh-CN" dirty="0" smtClean="0">
                <a:cs typeface="Times New Roman" pitchFamily="18" charset="0"/>
              </a:rPr>
              <a:t>3</a:t>
            </a:r>
            <a:r>
              <a:rPr lang="zh-CN" altLang="en-US" dirty="0" smtClean="0">
                <a:cs typeface="Times New Roman" pitchFamily="18" charset="0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cs typeface="Times New Roman" pitchFamily="18" charset="0"/>
                  </a:rPr>
                  <a:t>，</a:t>
                </a:r>
                <a:r>
                  <a:rPr lang="zh-CN" altLang="en-US" dirty="0">
                    <a:cs typeface="Times New Roman" pitchFamily="18" charset="0"/>
                  </a:rPr>
                  <a:t>由下面真值表可判定</a:t>
                </a:r>
                <a:r>
                  <a:rPr lang="zh-CN" altLang="en-US" dirty="0" smtClean="0">
                    <a:cs typeface="Times New Roman" pitchFamily="18" charset="0"/>
                  </a:rPr>
                  <a:t>为</a:t>
                </a:r>
                <a:r>
                  <a:rPr lang="zh-CN" altLang="zh-CN" dirty="0"/>
                  <a:t>矛盾</a:t>
                </a:r>
                <a:r>
                  <a:rPr lang="zh-CN" altLang="zh-CN" dirty="0" smtClean="0"/>
                  <a:t>式</a:t>
                </a:r>
                <a:r>
                  <a:rPr lang="zh-CN" altLang="en-US" dirty="0" smtClean="0"/>
                  <a:t>即</a:t>
                </a:r>
                <a:r>
                  <a:rPr lang="zh-CN" altLang="zh-CN" dirty="0" smtClean="0"/>
                  <a:t>永</a:t>
                </a:r>
                <a:r>
                  <a:rPr lang="zh-CN" altLang="zh-CN" dirty="0"/>
                  <a:t>假</a:t>
                </a:r>
                <a:r>
                  <a:rPr lang="zh-CN" altLang="zh-CN" dirty="0" smtClean="0"/>
                  <a:t>式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41109"/>
              </p:ext>
            </p:extLst>
          </p:nvPr>
        </p:nvGraphicFramePr>
        <p:xfrm>
          <a:off x="1447800" y="2061752"/>
          <a:ext cx="9164837" cy="269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文档" r:id="rId5" imgW="3901251" imgH="1145561" progId="Word.Document.12">
                  <p:embed/>
                </p:oleObj>
              </mc:Choice>
              <mc:Fallback>
                <p:oleObj name="文档" r:id="rId5" imgW="3901251" imgH="1145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061752"/>
                        <a:ext cx="9164837" cy="2693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7527057" y="4713185"/>
            <a:ext cx="1905000" cy="579438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chemeClr val="bg2"/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矛盾式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309745" y="4716780"/>
            <a:ext cx="2377440" cy="579438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可满足式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4568825" y="4229100"/>
            <a:ext cx="685800" cy="4572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5254625" y="4229100"/>
            <a:ext cx="914400" cy="4572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具有</a:t>
            </a:r>
            <a:r>
              <a:rPr lang="zh-CN" altLang="en-US" dirty="0" smtClean="0"/>
              <a:t>不</a:t>
            </a:r>
            <a:r>
              <a:rPr lang="zh-CN" altLang="zh-CN" dirty="0" smtClean="0"/>
              <a:t>真值的</a:t>
            </a:r>
            <a:r>
              <a:rPr lang="zh-CN" altLang="zh-CN" dirty="0"/>
              <a:t>命题</a:t>
            </a:r>
            <a:r>
              <a:rPr lang="zh-CN" altLang="zh-CN" dirty="0" smtClean="0"/>
              <a:t>公式</a:t>
            </a:r>
            <a:r>
              <a:rPr lang="zh-CN" altLang="en-US" dirty="0" smtClean="0"/>
              <a:t>的个数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+mn-lt"/>
                  </a:rPr>
                  <a:t>n</a:t>
                </a:r>
                <a:r>
                  <a:rPr lang="zh-CN" altLang="zh-CN" dirty="0"/>
                  <a:t>个命题变项只能生成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zh-CN" dirty="0"/>
                  <a:t>个真值不同的命题</a:t>
                </a:r>
                <a:r>
                  <a:rPr lang="zh-CN" altLang="zh-CN" dirty="0" smtClean="0"/>
                  <a:t>公式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zh-CN" altLang="zh-CN" dirty="0" smtClean="0"/>
                  <a:t>在</a:t>
                </a:r>
                <a:r>
                  <a:rPr lang="en-US" altLang="zh-CN" dirty="0">
                    <a:latin typeface="+mn-lt"/>
                  </a:rPr>
                  <a:t>n=2</a:t>
                </a:r>
                <a:r>
                  <a:rPr lang="zh-CN" altLang="zh-CN" dirty="0"/>
                  <a:t>时，只能生成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>
                            <a:latin typeface="+mn-lt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>
                                <a:latin typeface="+mn-lt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zh-CN" altLang="en-US">
                                <a:latin typeface="+mn-lt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>
                        <a:latin typeface="+mn-lt"/>
                      </a:rPr>
                      <m:t>16</m:t>
                    </m:r>
                  </m:oMath>
                </a14:m>
                <a:r>
                  <a:rPr lang="en-US" altLang="zh-CN" dirty="0">
                    <a:latin typeface="+mn-lt"/>
                  </a:rPr>
                  <a:t> </a:t>
                </a:r>
                <a:r>
                  <a:rPr lang="zh-CN" altLang="zh-CN" dirty="0"/>
                  <a:t>个真值不同的命题</a:t>
                </a:r>
                <a:r>
                  <a:rPr lang="zh-CN" altLang="zh-CN" dirty="0" smtClean="0"/>
                  <a:t>公式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 smtClean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是均含有</a:t>
                </a:r>
                <a:r>
                  <a:rPr lang="en-US" altLang="zh-CN" dirty="0">
                    <a:latin typeface="+mn-lt"/>
                  </a:rPr>
                  <a:t>n</a:t>
                </a:r>
                <a:r>
                  <a:rPr lang="zh-CN" altLang="zh-CN" dirty="0"/>
                  <a:t>个变项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1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baseline="-25000" dirty="0">
                    <a:latin typeface="+mn-lt"/>
                  </a:rPr>
                  <a:t>2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>
                    <a:latin typeface="+mj-ea"/>
                    <a:ea typeface="+mj-ea"/>
                  </a:rPr>
                  <a:t>…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 err="1">
                    <a:latin typeface="+mn-lt"/>
                  </a:rPr>
                  <a:t>p</a:t>
                </a:r>
                <a:r>
                  <a:rPr lang="en-US" altLang="zh-CN" baseline="-25000" dirty="0" err="1">
                    <a:latin typeface="+mn-lt"/>
                  </a:rPr>
                  <a:t>n</a:t>
                </a:r>
                <a:r>
                  <a:rPr lang="zh-CN" altLang="zh-CN" dirty="0"/>
                  <a:t>的命题公式，若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具有相同的真值，则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总取值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，即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重言式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4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87898" y="2614411"/>
            <a:ext cx="8026943" cy="347524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判断哪些命题公式具有相同真值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11292" r="26749" b="5031"/>
          <a:stretch/>
        </p:blipFill>
        <p:spPr>
          <a:xfrm>
            <a:off x="592428" y="1665744"/>
            <a:ext cx="2395470" cy="39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等值演算：等值的概念与表达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zh-CN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1.11 </a:t>
                </a:r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为命题公式，若等价式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是重言式，则称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与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等值的</a:t>
                </a:r>
                <a:r>
                  <a:rPr lang="zh-CN" altLang="zh-CN" dirty="0"/>
                  <a:t>，记为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>
                    <a:solidFill>
                      <a:srgbClr val="C00000"/>
                    </a:solidFill>
                  </a:rPr>
                  <a:t>注意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：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1.</a:t>
                </a:r>
                <a:r>
                  <a:rPr lang="zh-CN" altLang="zh-CN" dirty="0" smtClean="0"/>
                  <a:t>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⇔</m:t>
                    </m:r>
                  </m:oMath>
                </a14:m>
                <a:r>
                  <a:rPr lang="zh-CN" altLang="zh-CN" dirty="0"/>
                  <a:t>”不是联结词符，它只是当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与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等值时的一种简便记法，千万不能将“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⇔</m:t>
                    </m:r>
                  </m:oMath>
                </a14:m>
                <a:r>
                  <a:rPr lang="zh-CN" altLang="zh-CN" dirty="0"/>
                  <a:t>”与“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↔</m:t>
                    </m:r>
                  </m:oMath>
                </a14:m>
                <a:r>
                  <a:rPr lang="zh-CN" altLang="zh-CN" dirty="0"/>
                  <a:t>”及“</a:t>
                </a:r>
                <a14:m>
                  <m:oMath xmlns:m="http://schemas.openxmlformats.org/officeDocument/2006/math">
                    <m:r>
                      <a:rPr lang="pt-BR" altLang="zh-CN" sz="1400">
                        <a:latin typeface="Cambria Math"/>
                      </a:rPr>
                      <m:t>=</m:t>
                    </m:r>
                  </m:oMath>
                </a14:m>
                <a:r>
                  <a:rPr lang="zh-CN" altLang="zh-CN" dirty="0"/>
                  <a:t>”混为一谈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2.</a:t>
                </a:r>
                <a:r>
                  <a:rPr lang="zh-CN" altLang="zh-CN" dirty="0" smtClean="0"/>
                  <a:t>命题</a:t>
                </a:r>
                <a:r>
                  <a:rPr lang="zh-CN" altLang="zh-CN" dirty="0"/>
                  <a:t>公式间的等值关系是自反的、对称的和传递的，因而也是等价关系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831850" y="2936383"/>
            <a:ext cx="10182991" cy="0"/>
          </a:xfrm>
          <a:prstGeom prst="line">
            <a:avLst/>
          </a:prstGeom>
          <a:ln w="28575">
            <a:solidFill>
              <a:srgbClr val="014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等值演算：等值的概念与表达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10359891" cy="4919756"/>
              </a:xfrm>
            </p:spPr>
            <p:txBody>
              <a:bodyPr>
                <a:noAutofit/>
              </a:bodyPr>
              <a:lstStyle/>
              <a:p>
                <a:r>
                  <a:rPr lang="zh-CN" altLang="zh-CN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1.11 </a:t>
                </a:r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为命题公式，若等价式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是重言式，则称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与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等值的</a:t>
                </a:r>
                <a:r>
                  <a:rPr lang="zh-CN" altLang="zh-CN" dirty="0"/>
                  <a:t>，记为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>
                    <a:solidFill>
                      <a:srgbClr val="C00000"/>
                    </a:solidFill>
                  </a:rPr>
                  <a:t>注意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：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 smtClean="0"/>
                  <a:t>    3.</a:t>
                </a:r>
                <a:r>
                  <a:rPr lang="zh-CN" altLang="zh-CN" dirty="0" smtClean="0"/>
                  <a:t>判断</a:t>
                </a:r>
                <a:r>
                  <a:rPr lang="zh-CN" altLang="zh-CN" dirty="0"/>
                  <a:t>等值</a:t>
                </a:r>
                <a:r>
                  <a:rPr lang="zh-CN" altLang="en-US" dirty="0"/>
                  <a:t>方法：</a:t>
                </a:r>
                <a:r>
                  <a:rPr lang="zh-CN" altLang="zh-CN" dirty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为两命题</a:t>
                </a:r>
                <a:r>
                  <a:rPr lang="zh-CN" altLang="zh-CN" dirty="0" smtClean="0"/>
                  <a:t>公式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zh-CN" altLang="zh-CN" dirty="0"/>
                  <a:t>若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的真值表最后一列全为</a:t>
                </a:r>
                <a:r>
                  <a:rPr lang="en-US" altLang="zh-CN" dirty="0">
                    <a:latin typeface="+mn-lt"/>
                  </a:rPr>
                  <a:t>1</a:t>
                </a:r>
                <a:r>
                  <a:rPr lang="zh-CN" altLang="zh-CN" dirty="0"/>
                  <a:t>，</a:t>
                </a:r>
                <a:r>
                  <a:rPr lang="zh-CN" altLang="en-US" dirty="0"/>
                  <a:t>即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为重言式，</a:t>
                </a:r>
                <a:r>
                  <a:rPr lang="zh-CN" altLang="en-US" dirty="0"/>
                  <a:t>则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；</a:t>
                </a:r>
                <a:endParaRPr lang="en-US" altLang="zh-CN" dirty="0"/>
              </a:p>
              <a:p>
                <a:r>
                  <a:rPr lang="zh-CN" altLang="en-US" dirty="0" smtClean="0"/>
                  <a:t>  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）由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的真值表最后一列是否相同判断</a:t>
                </a:r>
                <a:r>
                  <a:rPr lang="zh-CN" altLang="en-US" dirty="0"/>
                  <a:t>是否等值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10359891" cy="4919756"/>
              </a:xfrm>
              <a:blipFill rotWithShape="0">
                <a:blip r:embed="rId2"/>
                <a:stretch>
                  <a:fillRect l="-1176" t="-620" r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831850" y="2936383"/>
            <a:ext cx="10182991" cy="0"/>
          </a:xfrm>
          <a:prstGeom prst="line">
            <a:avLst/>
          </a:prstGeom>
          <a:ln w="28575">
            <a:solidFill>
              <a:srgbClr val="014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复习与引言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若</a:t>
            </a:r>
            <a:r>
              <a:rPr lang="zh-CN" altLang="en-US" dirty="0"/>
              <a:t>用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en-US" altLang="zh-CN" dirty="0"/>
              <a:t>…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/>
              <a:t>等表示真值确定的简单命题，则称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en-US" altLang="zh-CN" dirty="0"/>
              <a:t>…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/>
              <a:t>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命题常项</a:t>
            </a:r>
            <a:r>
              <a:rPr lang="zh-CN" altLang="en-US" dirty="0"/>
              <a:t>，命题常项的真值是确定不变的，不是为</a:t>
            </a:r>
            <a:r>
              <a:rPr lang="en-US" altLang="zh-CN" dirty="0"/>
              <a:t>1</a:t>
            </a:r>
            <a:r>
              <a:rPr lang="zh-CN" altLang="en-US" dirty="0"/>
              <a:t>，就是为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若用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en-US" altLang="zh-CN" dirty="0"/>
              <a:t>…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/>
              <a:t>泛指简单的陈述句，则称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en-US" altLang="zh-CN" dirty="0"/>
              <a:t>…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命题变项</a:t>
            </a:r>
            <a:r>
              <a:rPr lang="zh-CN" altLang="en-US" dirty="0"/>
              <a:t>，此时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en-US" altLang="zh-CN" dirty="0"/>
              <a:t>…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/>
              <a:t>是变量，它们的取值为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定义解释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设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是两个命题(或命题公式)，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aseline="-25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dirty="0" err="1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aseline="-25000" dirty="0" err="1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zh-CN" altLang="en-US" dirty="0"/>
              <a:t>是在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中出现的全部命题变元。假如对于</a:t>
            </a:r>
            <a:r>
              <a:rPr lang="zh-CN" altLang="en-US" dirty="0" smtClean="0"/>
              <a:t>命题变元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aseline="-25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aseline="-25000" dirty="0" err="1">
                <a:solidFill>
                  <a:srgbClr val="C00000"/>
                </a:solidFill>
                <a:latin typeface="+mn-lt"/>
              </a:rPr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任意一组取值，命题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的取值都相同，则称命题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是等价的命题。</a:t>
            </a:r>
          </a:p>
          <a:p>
            <a:r>
              <a:rPr lang="zh-CN" altLang="en-US" dirty="0" smtClean="0">
                <a:solidFill>
                  <a:srgbClr val="C00000"/>
                </a:solidFill>
                <a:sym typeface="Symbol" pitchFamily="18" charset="2"/>
              </a:rPr>
              <a:t>    注意</a:t>
            </a: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：</a:t>
            </a:r>
            <a:r>
              <a:rPr lang="zh-CN" altLang="en-US" dirty="0">
                <a:sym typeface="Symbol" pitchFamily="18" charset="2"/>
              </a:rPr>
              <a:t>是关系符， 才是联结词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0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1.8  </a:t>
                </a:r>
                <a:r>
                  <a:rPr lang="zh-CN" altLang="zh-CN" dirty="0"/>
                  <a:t>判断下列命题公式是否</a:t>
                </a:r>
                <a:r>
                  <a:rPr lang="zh-CN" altLang="zh-CN" dirty="0" smtClean="0"/>
                  <a:t>等值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¬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zh-CN" altLang="zh-CN">
                        <a:latin typeface="Cambria Math"/>
                      </a:rPr>
                      <m:t>与</m:t>
                    </m:r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  <m:r>
                      <a:rPr lang="en-US" altLang="zh-CN" i="0">
                        <a:latin typeface="Cambria Math"/>
                      </a:rPr>
                      <m:t>∨¬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；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¬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zh-CN" altLang="zh-CN">
                        <a:latin typeface="Cambria Math"/>
                      </a:rPr>
                      <m:t>与</m:t>
                    </m:r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  <m:r>
                      <a:rPr lang="en-US" altLang="zh-CN" i="0">
                        <a:latin typeface="Cambria Math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简单的可由单表判别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0">
                        <a:latin typeface="Cambria Math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  <m:r>
                      <a:rPr lang="en-US" altLang="zh-CN" i="0">
                        <a:latin typeface="Cambria Math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  <m:r>
                      <a:rPr lang="en-US" altLang="zh-CN" i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  <m:r>
                      <a:rPr lang="en-US" altLang="zh-CN" i="0">
                        <a:latin typeface="Cambria Math"/>
                      </a:rPr>
                      <m:t>∨¬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</m:oMath>
                </a14:m>
                <a:r>
                  <a:rPr lang="zh-CN" altLang="zh-CN" dirty="0"/>
                  <a:t>不</a:t>
                </a:r>
                <a:r>
                  <a:rPr lang="zh-CN" altLang="zh-CN" dirty="0" smtClean="0"/>
                  <a:t>等值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99314"/>
              </p:ext>
            </p:extLst>
          </p:nvPr>
        </p:nvGraphicFramePr>
        <p:xfrm>
          <a:off x="-117886" y="2305396"/>
          <a:ext cx="12082462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文档" r:id="rId4" imgW="3887060" imgH="1142710" progId="Word.Document.12">
                  <p:embed/>
                </p:oleObj>
              </mc:Choice>
              <mc:Fallback>
                <p:oleObj name="文档" r:id="rId4" imgW="3887060" imgH="1142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17886" y="2305396"/>
                        <a:ext cx="12082462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复杂的需要等值演算判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n-lt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zh-CN" dirty="0"/>
                  <a:t>是等值</a:t>
                </a:r>
                <a:r>
                  <a:rPr lang="zh-CN" altLang="zh-CN" dirty="0" smtClean="0"/>
                  <a:t>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用</a:t>
                </a:r>
                <a:r>
                  <a:rPr lang="zh-CN" altLang="zh-CN" dirty="0"/>
                  <a:t>真值表法验证许多等值式，其中有些是很重要的，它们是通常所说的布尔代数或逻辑代数的重要</a:t>
                </a:r>
                <a:r>
                  <a:rPr lang="zh-CN" altLang="zh-CN" dirty="0" smtClean="0"/>
                  <a:t>组成部分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197" t="-620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76422"/>
              </p:ext>
            </p:extLst>
          </p:nvPr>
        </p:nvGraphicFramePr>
        <p:xfrm>
          <a:off x="488168" y="2106613"/>
          <a:ext cx="10320337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文档" r:id="rId4" imgW="3887060" imgH="1143428" progId="Word.Document.12">
                  <p:embed/>
                </p:oleObj>
              </mc:Choice>
              <mc:Fallback>
                <p:oleObj name="文档" r:id="rId4" imgW="3887060" imgH="11434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168" y="2106613"/>
                        <a:ext cx="10320337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5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稍复杂的用双表比较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p</a:t>
            </a:r>
            <a:r>
              <a:rPr lang="en-US" altLang="zh-CN" dirty="0">
                <a:latin typeface="+mn-lt"/>
                <a:sym typeface="Symbol" pitchFamily="18" charset="2"/>
              </a:rPr>
              <a:t> 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smtClean="0">
                <a:latin typeface="+mn-lt"/>
              </a:rPr>
              <a:t>q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 </a:t>
            </a:r>
            <a:r>
              <a:rPr lang="en-US" altLang="zh-CN" dirty="0" smtClean="0">
                <a:latin typeface="+mn-lt"/>
              </a:rPr>
              <a:t>r</a:t>
            </a:r>
            <a:r>
              <a:rPr lang="en-US" altLang="zh-CN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(p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q) </a:t>
            </a:r>
            <a:r>
              <a:rPr lang="en-US" altLang="zh-CN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(p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r)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875"/>
            <a:ext cx="9906000" cy="426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7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等价关系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命题之间的等价关系的性质：</a:t>
            </a:r>
          </a:p>
          <a:p>
            <a:r>
              <a:rPr lang="zh-CN" altLang="en-US" dirty="0"/>
              <a:t>1. </a:t>
            </a:r>
            <a:r>
              <a:rPr lang="zh-CN" altLang="en-US" dirty="0" smtClean="0"/>
              <a:t>自反性： 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sz="3600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A</a:t>
            </a:r>
          </a:p>
          <a:p>
            <a:r>
              <a:rPr lang="en-US" altLang="zh-CN" dirty="0"/>
              <a:t>2. </a:t>
            </a:r>
            <a:r>
              <a:rPr lang="zh-CN" altLang="en-US" dirty="0" smtClean="0"/>
              <a:t>对称性： </a:t>
            </a:r>
            <a:r>
              <a:rPr lang="zh-CN" altLang="en-US" dirty="0"/>
              <a:t>若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sz="3600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B</a:t>
            </a:r>
            <a:r>
              <a:rPr lang="zh-CN" altLang="en-US" dirty="0" smtClean="0"/>
              <a:t>，则</a:t>
            </a:r>
            <a:r>
              <a:rPr lang="en-US" altLang="zh-CN" dirty="0">
                <a:latin typeface="+mn-lt"/>
              </a:rPr>
              <a:t>B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A</a:t>
            </a:r>
          </a:p>
          <a:p>
            <a:r>
              <a:rPr lang="en-US" altLang="zh-CN" dirty="0"/>
              <a:t>3. </a:t>
            </a:r>
            <a:r>
              <a:rPr lang="zh-CN" altLang="en-US" dirty="0" smtClean="0"/>
              <a:t>传递性： </a:t>
            </a:r>
            <a:r>
              <a:rPr lang="zh-CN" altLang="en-US" dirty="0"/>
              <a:t>若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B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+mn-lt"/>
              </a:rPr>
              <a:t>B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C</a:t>
            </a:r>
            <a:r>
              <a:rPr lang="zh-CN" altLang="en-US" dirty="0" smtClean="0"/>
              <a:t>，则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C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两</a:t>
            </a:r>
            <a:r>
              <a:rPr lang="zh-CN" altLang="en-US" dirty="0" smtClean="0"/>
              <a:t>个最重要</a:t>
            </a:r>
            <a:r>
              <a:rPr lang="zh-CN" altLang="en-US" dirty="0"/>
              <a:t>的等价关系式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+mn-lt"/>
              </a:rPr>
              <a:t>P </a:t>
            </a:r>
            <a:r>
              <a:rPr lang="en-US" altLang="zh-CN" dirty="0" smtClean="0">
                <a:latin typeface="+mn-lt"/>
                <a:sym typeface="Symbol" pitchFamily="18" charset="2"/>
              </a:rPr>
              <a:t> q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zh-CN" altLang="en-US" dirty="0" smtClean="0">
                <a:latin typeface="+mn-lt"/>
                <a:sym typeface="Symbol" pitchFamily="18" charset="2"/>
              </a:rPr>
              <a:t> </a:t>
            </a:r>
            <a:r>
              <a:rPr lang="en-US" altLang="zh-CN" dirty="0" smtClean="0">
                <a:latin typeface="+mn-lt"/>
                <a:sym typeface="Symbol" pitchFamily="18" charset="2"/>
              </a:rPr>
              <a:t>p  q                                    </a:t>
            </a:r>
            <a:r>
              <a:rPr lang="en-US" altLang="zh-CN" dirty="0" smtClean="0">
                <a:sym typeface="Symbol" pitchFamily="18" charset="2"/>
              </a:rPr>
              <a:t>(*)</a:t>
            </a:r>
            <a:endParaRPr lang="en-US" altLang="zh-CN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+mn-lt"/>
                <a:ea typeface="+mj-ea"/>
                <a:sym typeface="Symbol" pitchFamily="18" charset="2"/>
              </a:rPr>
              <a:t>P  q </a:t>
            </a:r>
            <a:r>
              <a:rPr lang="en-US" altLang="zh-CN" dirty="0">
                <a:latin typeface="+mn-lt"/>
                <a:ea typeface="+mj-ea"/>
                <a:sym typeface="Symbol" pitchFamily="18" charset="2"/>
              </a:rPr>
              <a:t> (</a:t>
            </a:r>
            <a:r>
              <a:rPr lang="en-US" altLang="zh-CN" dirty="0" smtClean="0">
                <a:latin typeface="+mn-lt"/>
                <a:ea typeface="+mj-ea"/>
                <a:sym typeface="Symbol" pitchFamily="18" charset="2"/>
              </a:rPr>
              <a:t>p  q)(</a:t>
            </a:r>
            <a:r>
              <a:rPr lang="zh-CN" altLang="en-US" dirty="0" smtClean="0">
                <a:latin typeface="+mn-lt"/>
                <a:ea typeface="+mj-ea"/>
                <a:sym typeface="Symbol" pitchFamily="18" charset="2"/>
              </a:rPr>
              <a:t> </a:t>
            </a:r>
            <a:r>
              <a:rPr lang="en-US" altLang="zh-CN" dirty="0" smtClean="0">
                <a:latin typeface="+mn-lt"/>
                <a:ea typeface="+mj-ea"/>
                <a:sym typeface="Symbol" pitchFamily="18" charset="2"/>
              </a:rPr>
              <a:t>p  </a:t>
            </a:r>
            <a:r>
              <a:rPr lang="zh-CN" altLang="en-US" dirty="0" smtClean="0">
                <a:latin typeface="+mn-lt"/>
                <a:ea typeface="+mj-ea"/>
                <a:sym typeface="Symbol" pitchFamily="18" charset="2"/>
              </a:rPr>
              <a:t> </a:t>
            </a:r>
            <a:r>
              <a:rPr lang="en-US" altLang="zh-CN" dirty="0" smtClean="0">
                <a:latin typeface="+mn-lt"/>
                <a:ea typeface="+mj-ea"/>
                <a:sym typeface="Symbol" pitchFamily="18" charset="2"/>
              </a:rPr>
              <a:t>q</a:t>
            </a:r>
            <a:r>
              <a:rPr lang="en-US" altLang="zh-CN" dirty="0" smtClean="0">
                <a:latin typeface="+mn-lt"/>
                <a:ea typeface="+mj-ea"/>
              </a:rPr>
              <a:t> </a:t>
            </a:r>
            <a:r>
              <a:rPr lang="en-US" altLang="zh-CN" dirty="0">
                <a:latin typeface="+mn-lt"/>
                <a:ea typeface="+mj-ea"/>
              </a:rPr>
              <a:t>)   </a:t>
            </a:r>
            <a:r>
              <a:rPr lang="en-US" altLang="zh-CN" dirty="0" smtClean="0">
                <a:latin typeface="+mn-lt"/>
                <a:ea typeface="+mj-ea"/>
              </a:rPr>
              <a:t>           </a:t>
            </a:r>
            <a:r>
              <a:rPr lang="en-US" altLang="zh-CN" dirty="0"/>
              <a:t>(**)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2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重要等值式</a:t>
            </a:r>
            <a:r>
              <a:rPr lang="en-US" altLang="zh-CN" dirty="0"/>
              <a:t>24</a:t>
            </a:r>
            <a:r>
              <a:rPr lang="zh-CN" altLang="zh-CN" dirty="0" smtClean="0"/>
              <a:t>个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10182991" cy="5192268"/>
              </a:xfrm>
            </p:spPr>
            <p:txBody>
              <a:bodyPr>
                <a:normAutofit/>
              </a:bodyPr>
              <a:lstStyle/>
              <a:p>
                <a:pPr marL="2667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A</m:t>
                    </m:r>
                    <m:r>
                      <a:rPr lang="zh-CN" altLang="zh-CN">
                        <a:latin typeface="Cambria Math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  <m:r>
                      <a:rPr lang="zh-CN" altLang="zh-CN">
                        <a:latin typeface="Cambria Math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表示任意的命题公式</a:t>
                </a:r>
                <a:endParaRPr lang="en-US" altLang="zh-CN" kern="100" dirty="0" smtClean="0">
                  <a:latin typeface="+mn-lt"/>
                  <a:cs typeface="Times New Roman"/>
                </a:endParaRPr>
              </a:p>
              <a:p>
                <a:pPr marL="266700">
                  <a:spcAft>
                    <a:spcPts val="0"/>
                  </a:spcAft>
                </a:pPr>
                <a:r>
                  <a:rPr lang="en-US" altLang="zh-CN" kern="100" dirty="0" smtClean="0">
                    <a:latin typeface="+mn-lt"/>
                    <a:cs typeface="Times New Roman"/>
                  </a:rPr>
                  <a:t>1.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/>
                      </a:rPr>
                      <m:t>A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/>
                      </a:rPr>
                      <m:t>⇔¬¬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/>
                      </a:rPr>
                      <m:t>A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/>
                      </a:rPr>
                      <m:t>　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/>
                      </a:rPr>
                      <m:t>  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/>
                      </a:rPr>
                      <m:t>　　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/>
                      </a:rPr>
                      <m:t>                       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/>
                      </a:rPr>
                      <m:t>　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/>
                      </a:rPr>
                      <m:t>  </m:t>
                    </m:r>
                    <m:r>
                      <a:rPr lang="en-US" altLang="zh-CN" b="0" i="0" kern="100" smtClean="0">
                        <a:latin typeface="Cambria Math"/>
                        <a:cs typeface="Times New Roman"/>
                      </a:rPr>
                      <m:t>    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/>
                      </a:rPr>
                      <m:t>双重否定律</m:t>
                    </m:r>
                    <m:r>
                      <a:rPr lang="en-US" altLang="zh-CN" b="0" i="0" kern="100" smtClean="0">
                        <a:latin typeface="Cambria Math" panose="02040503050406030204" pitchFamily="18" charset="0"/>
                        <a:cs typeface="Times New Roman"/>
                      </a:rPr>
                      <m:t>                     </m:t>
                    </m:r>
                  </m:oMath>
                </a14:m>
                <a:endParaRPr lang="en-US" altLang="zh-CN" b="0" i="0" kern="100" dirty="0" smtClean="0">
                  <a:latin typeface="Cambria Math" panose="02040503050406030204" pitchFamily="18" charset="0"/>
                  <a:cs typeface="Times New Roman"/>
                </a:endParaRPr>
              </a:p>
              <a:p>
                <a:pPr marL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zh-CN" i="1" kern="10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 kern="100">
                                  <a:latin typeface="Cambria Math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2.  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⇔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∨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3.  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  <m:r>
                                <a:rPr lang="en-US" altLang="zh-CN" i="0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⇔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  <m:r>
                                <a:rPr lang="en-US" altLang="zh-CN" i="0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∧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kern="1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A</m:t>
                              </m:r>
                            </m:e>
                          </m:eqAr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/>
                            </a:rPr>
                            <m:t>                                                </m:t>
                          </m:r>
                        </m:e>
                      </m:d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/>
                        </a:rPr>
                        <m:t>等幂律</m:t>
                      </m:r>
                      <m:r>
                        <a:rPr lang="en-US" altLang="zh-CN" b="0" i="0" kern="100" smtClean="0">
                          <a:latin typeface="Cambria Math" panose="02040503050406030204" pitchFamily="18" charset="0"/>
                          <a:cs typeface="Times New Roman"/>
                        </a:rPr>
                        <m:t>                 </m:t>
                      </m:r>
                    </m:oMath>
                  </m:oMathPara>
                </a14:m>
                <a:endParaRPr lang="en-US" altLang="zh-CN" b="0" i="0" kern="100" dirty="0" smtClean="0">
                  <a:latin typeface="Cambria Math" panose="02040503050406030204" pitchFamily="18" charset="0"/>
                  <a:cs typeface="Times New Roman"/>
                </a:endParaRPr>
              </a:p>
              <a:p>
                <a:pPr marL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begChr m:val=""/>
                          <m:endChr m:val="}"/>
                          <m:ctrlPr>
                            <a:rPr lang="zh-CN" altLang="zh-CN" i="1" kern="10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5.  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</m:e>
                            </m:mr>
                          </m:m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/>
                            </a:rPr>
                            <m:t>                                         </m:t>
                          </m:r>
                        </m:e>
                      </m:d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/>
                        </a:rPr>
                        <m:t>交换律</m:t>
                      </m:r>
                      <m:r>
                        <a:rPr lang="en-US" altLang="zh-CN" b="0" i="0" kern="100" smtClean="0">
                          <a:latin typeface="Cambria Math" panose="02040503050406030204" pitchFamily="18" charset="0"/>
                          <a:cs typeface="Times New Roman"/>
                        </a:rPr>
                        <m:t>                    </m:t>
                      </m:r>
                    </m:oMath>
                  </m:oMathPara>
                </a14:m>
                <a:endParaRPr lang="en-US" altLang="zh-CN" b="0" i="0" kern="100" dirty="0" smtClean="0">
                  <a:latin typeface="Cambria Math" panose="02040503050406030204" pitchFamily="18" charset="0"/>
                  <a:cs typeface="Times New Roman"/>
                </a:endParaRPr>
              </a:p>
              <a:p>
                <a:pPr marL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begChr m:val=""/>
                          <m:endChr m:val="}"/>
                          <m:ctrlPr>
                            <a:rPr lang="zh-CN" altLang="zh-CN" i="1" kern="10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6. 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7. 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/>
                            </a:rPr>
                            <m:t>                    </m:t>
                          </m:r>
                        </m:e>
                      </m:d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/>
                        </a:rPr>
                        <m:t>结合律</m:t>
                      </m:r>
                      <m:r>
                        <a:rPr lang="en-US" altLang="zh-CN" b="0" i="0" kern="100" smtClean="0">
                          <a:latin typeface="Cambria Math" panose="02040503050406030204" pitchFamily="18" charset="0"/>
                          <a:cs typeface="Times New Roman"/>
                        </a:rPr>
                        <m:t>                  </m:t>
                      </m:r>
                    </m:oMath>
                  </m:oMathPara>
                </a14:m>
                <a:endParaRPr lang="en-US" altLang="zh-CN" b="0" i="0" kern="100" dirty="0" smtClean="0">
                  <a:latin typeface="Cambria Math" panose="02040503050406030204" pitchFamily="18" charset="0"/>
                  <a:cs typeface="Times New Roman"/>
                </a:endParaRPr>
              </a:p>
              <a:p>
                <a:pPr marL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begChr m:val=""/>
                          <m:endChr m:val="}"/>
                          <m:ctrlPr>
                            <a:rPr lang="zh-CN" altLang="zh-CN" i="1" kern="10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8.  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)⇔(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)∧(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9.  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)⇔(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B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)∨(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A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C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/>
                            </a:rPr>
                            <m:t>          </m:t>
                          </m:r>
                        </m:e>
                      </m:d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/>
                        </a:rPr>
                        <m:t>分配律</m:t>
                      </m:r>
                    </m:oMath>
                  </m:oMathPara>
                </a14:m>
                <a:endParaRPr lang="zh-CN" altLang="zh-CN" kern="100" dirty="0">
                  <a:latin typeface="+mn-lt"/>
                  <a:cs typeface="Times New Roman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10182991" cy="5192268"/>
              </a:xfrm>
              <a:blipFill rotWithShape="1">
                <a:blip r:embed="rId2"/>
                <a:stretch>
                  <a:fillRect t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重要等值式</a:t>
            </a:r>
            <a:r>
              <a:rPr lang="en-US" altLang="zh-CN" dirty="0"/>
              <a:t>24</a:t>
            </a:r>
            <a:r>
              <a:rPr lang="zh-CN" altLang="zh-CN" dirty="0"/>
              <a:t>个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10.  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)⇔¬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11.  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)⇔¬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e>
                      </m:d>
                      <m:r>
                        <a:rPr lang="zh-CN" altLang="zh-CN" b="1" smtClean="0">
                          <a:latin typeface="Cambria Math" panose="02040503050406030204" pitchFamily="18" charset="0"/>
                        </a:rPr>
                        <m:t>德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zh-CN" altLang="zh-CN" b="1">
                          <a:latin typeface="Cambria Math" panose="02040503050406030204" pitchFamily="18" charset="0"/>
                        </a:rPr>
                        <m:t>摩根律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zh-CN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12.  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13.  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  <m:r>
                        <a:rPr lang="zh-CN" altLang="zh-CN" b="1">
                          <a:latin typeface="Cambria Math" panose="02040503050406030204" pitchFamily="18" charset="0"/>
                        </a:rPr>
                        <m:t>吸收律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zh-CN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14.  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∧0⇔0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15.  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∨1⇔1</m:t>
                                </m:r>
                              </m:e>
                            </m:mr>
                          </m: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</m:t>
                          </m:r>
                        </m:e>
                      </m:d>
                      <m:r>
                        <a:rPr lang="zh-CN" altLang="zh-CN" b="1">
                          <a:latin typeface="Cambria Math" panose="02040503050406030204" pitchFamily="18" charset="0"/>
                        </a:rPr>
                        <m:t>零律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16.  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∧1⇔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17.  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∨0⇔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</m:t>
                          </m:r>
                        </m:e>
                      </m:d>
                      <m:r>
                        <a:rPr lang="zh-CN" altLang="zh-CN" b="1">
                          <a:latin typeface="Cambria Math" panose="02040503050406030204" pitchFamily="18" charset="0"/>
                        </a:rPr>
                        <m:t>同一律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 smtClean="0"/>
                  <a:t>每</a:t>
                </a:r>
                <a:r>
                  <a:rPr lang="zh-CN" altLang="zh-CN" dirty="0"/>
                  <a:t>一个公式都是一个</a:t>
                </a:r>
                <a:r>
                  <a:rPr lang="zh-CN" altLang="zh-CN" dirty="0" smtClean="0"/>
                  <a:t>模式，可以</a:t>
                </a:r>
                <a:r>
                  <a:rPr lang="zh-CN" altLang="zh-CN" dirty="0"/>
                  <a:t>代表无数多个同类型的命题</a:t>
                </a:r>
                <a:r>
                  <a:rPr lang="zh-CN" altLang="zh-CN" dirty="0" smtClean="0"/>
                  <a:t>公式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197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1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重要等值式</a:t>
            </a:r>
            <a:r>
              <a:rPr lang="en-US" altLang="zh-CN" dirty="0"/>
              <a:t>24</a:t>
            </a:r>
            <a:r>
              <a:rPr lang="zh-CN" altLang="zh-CN" dirty="0"/>
              <a:t>个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18. 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∨</m:t>
                      </m:r>
                      <m:r>
                        <a:rPr lang="en-US" altLang="zh-CN" i="1">
                          <a:latin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⇔1                                                  </m:t>
                      </m:r>
                      <m:r>
                        <a:rPr lang="zh-CN" altLang="zh-CN" b="1">
                          <a:latin typeface="Cambria Math"/>
                        </a:rPr>
                        <m:t>排中律</m:t>
                      </m: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19. 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∧</m:t>
                      </m:r>
                      <m:r>
                        <a:rPr lang="en-US" altLang="zh-CN" i="1">
                          <a:latin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⇔0                                                  </m:t>
                      </m:r>
                      <m:r>
                        <a:rPr lang="zh-CN" altLang="zh-CN" b="1">
                          <a:latin typeface="Cambria Math"/>
                        </a:rPr>
                        <m:t>矛盾律</m:t>
                      </m: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20.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 ⇔¬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                             </m:t>
                      </m:r>
                      <m:r>
                        <a:rPr lang="zh-CN" altLang="zh-CN" b="1">
                          <a:latin typeface="Cambria Math"/>
                        </a:rPr>
                        <m:t>蕴涵等值式</m:t>
                      </m: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21. 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↔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 ⇔(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)∧(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)       </m:t>
                      </m:r>
                      <m:r>
                        <a:rPr lang="zh-CN" altLang="zh-CN" b="1">
                          <a:latin typeface="Cambria Math"/>
                        </a:rPr>
                        <m:t>等价等值式</m:t>
                      </m: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22. 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 ⇔¬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→¬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                                  </m:t>
                      </m:r>
                      <m:r>
                        <a:rPr lang="zh-CN" altLang="zh-CN" b="1">
                          <a:latin typeface="Cambria Math"/>
                        </a:rPr>
                        <m:t>逆反律</m:t>
                      </m: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23.  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↔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 ⇔¬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↔¬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                </m:t>
                      </m:r>
                      <m:r>
                        <a:rPr lang="zh-CN" altLang="zh-CN" b="1">
                          <a:latin typeface="Cambria Math"/>
                        </a:rPr>
                        <m:t>等价否定等值式</m:t>
                      </m: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/>
                        </a:rPr>
                        <m:t>24.  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)∧(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→¬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en-US" altLang="zh-CN">
                          <a:latin typeface="Cambria Math"/>
                        </a:rPr>
                        <m:t>)⇔¬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                     </m:t>
                      </m:r>
                      <m:r>
                        <a:rPr lang="zh-CN" altLang="zh-CN" b="1">
                          <a:latin typeface="Cambria Math"/>
                        </a:rPr>
                        <m:t>归谬论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公式代表</a:t>
                </a:r>
                <a:r>
                  <a:rPr lang="zh-CN" altLang="zh-CN" dirty="0"/>
                  <a:t>无数多个同类型的命题</a:t>
                </a:r>
                <a:r>
                  <a:rPr lang="zh-CN" altLang="zh-CN" dirty="0" smtClean="0"/>
                  <a:t>公式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⇔1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>
                    <a:latin typeface="+mn-lt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zh-CN" dirty="0">
                    <a:latin typeface="+mn-lt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zh-CN" dirty="0">
                    <a:latin typeface="+mn-lt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⇔1</m:t>
                    </m:r>
                  </m:oMath>
                </a14:m>
                <a:r>
                  <a:rPr lang="zh-CN" altLang="zh-CN" dirty="0"/>
                  <a:t>等都是</a:t>
                </a:r>
                <a:r>
                  <a:rPr lang="en-US" altLang="zh-CN" dirty="0"/>
                  <a:t>18</a:t>
                </a:r>
                <a:r>
                  <a:rPr lang="zh-CN" altLang="zh-CN" dirty="0"/>
                  <a:t>式的具体</a:t>
                </a:r>
                <a:r>
                  <a:rPr lang="zh-CN" altLang="zh-CN" dirty="0" smtClean="0"/>
                  <a:t>形式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b="-1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4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等值</a:t>
            </a:r>
            <a:r>
              <a:rPr lang="zh-CN" altLang="zh-CN" dirty="0" smtClean="0"/>
              <a:t>演算</a:t>
            </a:r>
            <a:r>
              <a:rPr lang="zh-CN" altLang="en-US" dirty="0" smtClean="0"/>
              <a:t>与</a:t>
            </a:r>
            <a:r>
              <a:rPr lang="zh-CN" altLang="zh-CN" dirty="0" smtClean="0"/>
              <a:t>置换</a:t>
            </a:r>
            <a:r>
              <a:rPr lang="zh-CN" altLang="en-US" dirty="0" smtClean="0"/>
              <a:t>法则</a:t>
            </a:r>
            <a:r>
              <a:rPr lang="zh-CN" altLang="zh-CN" dirty="0" smtClean="0"/>
              <a:t> </a:t>
            </a:r>
            <a:r>
              <a:rPr lang="en-US" altLang="zh-CN" dirty="0" smtClean="0"/>
              <a:t>(</a:t>
            </a:r>
            <a:r>
              <a:rPr lang="zh-CN" altLang="zh-CN" dirty="0"/>
              <a:t>定理</a:t>
            </a:r>
            <a:r>
              <a:rPr lang="en-US" altLang="zh-CN" dirty="0" smtClean="0"/>
              <a:t>1.1 </a:t>
            </a:r>
            <a:r>
              <a:rPr lang="zh-CN" altLang="en-US" dirty="0" smtClean="0"/>
              <a:t>也叫代换</a:t>
            </a:r>
            <a:r>
              <a:rPr lang="zh-CN" altLang="zh-CN" dirty="0" smtClean="0"/>
              <a:t>规则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根据</a:t>
            </a:r>
            <a:r>
              <a:rPr lang="zh-CN" altLang="zh-CN" dirty="0"/>
              <a:t>已知的等值式，推演出另外一些等值式的过程称为</a:t>
            </a:r>
            <a:r>
              <a:rPr lang="zh-CN" altLang="zh-CN" dirty="0">
                <a:solidFill>
                  <a:srgbClr val="C00000"/>
                </a:solidFill>
              </a:rPr>
              <a:t>等值演算</a:t>
            </a:r>
            <a:r>
              <a:rPr lang="zh-CN" altLang="en-US" dirty="0" smtClean="0"/>
              <a:t>定理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代换法则</a:t>
            </a:r>
            <a:r>
              <a:rPr lang="zh-CN" altLang="en-US" dirty="0"/>
              <a:t>)  设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是公式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的一个子公式，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B</a:t>
            </a:r>
            <a:r>
              <a:rPr lang="zh-CN" altLang="en-US" dirty="0" smtClean="0"/>
              <a:t>。如果</a:t>
            </a:r>
            <a:r>
              <a:rPr lang="zh-CN" altLang="en-US" dirty="0"/>
              <a:t>将公式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中的子</a:t>
            </a:r>
            <a:r>
              <a:rPr lang="zh-CN" altLang="en-US" dirty="0" smtClean="0"/>
              <a:t>公式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 smtClean="0"/>
              <a:t>代换</a:t>
            </a:r>
            <a:r>
              <a:rPr lang="zh-CN" altLang="en-US" dirty="0"/>
              <a:t>成公式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后，得到的公式是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/>
              <a:t>，那么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Q 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证明：</a:t>
            </a:r>
            <a:r>
              <a:rPr lang="zh-CN" altLang="en-US" dirty="0"/>
              <a:t>以</a:t>
            </a:r>
            <a:r>
              <a:rPr lang="en-US" altLang="zh-CN" dirty="0">
                <a:latin typeface="+mn-lt"/>
              </a:rPr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>
                <a:latin typeface="+mn-lt"/>
              </a:rPr>
              <a:t>c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 </a:t>
            </a:r>
            <a:r>
              <a:rPr lang="en-US" altLang="zh-CN" dirty="0" err="1">
                <a:latin typeface="+mn-lt"/>
              </a:rPr>
              <a:t>c</a:t>
            </a:r>
            <a:r>
              <a:rPr lang="en-US" altLang="zh-CN" baseline="-25000" dirty="0" err="1" smtClean="0"/>
              <a:t>n</a:t>
            </a:r>
            <a:r>
              <a:rPr lang="zh-CN" altLang="en-US" dirty="0"/>
              <a:t>表示公式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/>
              <a:t>所出现的全部命题变元，由于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分别是公式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和公式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/>
              <a:t>的子公式，且由于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中所出现的命题变元都包含</a:t>
            </a:r>
            <a:r>
              <a:rPr lang="zh-CN" altLang="en-US" dirty="0" smtClean="0"/>
              <a:t>在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中</a:t>
            </a:r>
            <a:r>
              <a:rPr lang="zh-CN" altLang="en-US" dirty="0"/>
              <a:t>，因此，对于</a:t>
            </a:r>
            <a:r>
              <a:rPr lang="zh-CN" altLang="en-US" dirty="0" smtClean="0"/>
              <a:t>命题变元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任一组取值，由于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B</a:t>
            </a:r>
            <a:r>
              <a:rPr lang="zh-CN" altLang="en-US" dirty="0"/>
              <a:t>，所以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取值相同，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/>
              <a:t>和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/>
              <a:t>的取值也必然相同，所以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</a:rPr>
              <a:t> Q </a:t>
            </a:r>
            <a:r>
              <a:rPr lang="zh-CN" altLang="en-US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04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复习与引言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用</a:t>
            </a:r>
            <a:r>
              <a:rPr lang="en-US" altLang="zh-CN" dirty="0"/>
              <a:t>5</a:t>
            </a:r>
            <a:r>
              <a:rPr lang="zh-CN" altLang="en-US" dirty="0"/>
              <a:t>种联结词和多个命题常项可组成复杂的复合命题，若在复合命题中，</a:t>
            </a:r>
            <a:r>
              <a:rPr lang="en-US" altLang="zh-CN" dirty="0" smtClean="0">
                <a:latin typeface="+mn-lt"/>
              </a:rPr>
              <a:t>p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/>
              <a:t>等不仅可以代表命题常项，还可以代表命题变项，这样组成的复合型体形式称为</a:t>
            </a:r>
            <a:r>
              <a:rPr lang="zh-CN" altLang="en-US" dirty="0">
                <a:solidFill>
                  <a:srgbClr val="C00000"/>
                </a:solidFill>
              </a:rPr>
              <a:t>命题公式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抽象</a:t>
            </a:r>
            <a:r>
              <a:rPr lang="zh-CN" altLang="en-US" dirty="0"/>
              <a:t>地说，命题公式是由</a:t>
            </a:r>
            <a:r>
              <a:rPr lang="zh-CN" altLang="en-US" dirty="0">
                <a:solidFill>
                  <a:srgbClr val="C00000"/>
                </a:solidFill>
              </a:rPr>
              <a:t>命题</a:t>
            </a:r>
            <a:r>
              <a:rPr lang="zh-CN" altLang="en-US" dirty="0" smtClean="0">
                <a:solidFill>
                  <a:srgbClr val="C00000"/>
                </a:solidFill>
              </a:rPr>
              <a:t>常项，命题</a:t>
            </a:r>
            <a:r>
              <a:rPr lang="zh-CN" altLang="en-US" dirty="0">
                <a:solidFill>
                  <a:srgbClr val="C00000"/>
                </a:solidFill>
              </a:rPr>
              <a:t>变项，连接词，括号等组成的符号串。</a:t>
            </a:r>
            <a:r>
              <a:rPr lang="zh-CN" altLang="en-US" dirty="0"/>
              <a:t>但并非由任意的这些符号组成的符号串都是命题</a:t>
            </a:r>
            <a:r>
              <a:rPr lang="zh-CN" altLang="en-US" dirty="0" smtClean="0"/>
              <a:t>公式。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5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等值</a:t>
            </a:r>
            <a:r>
              <a:rPr lang="zh-CN" altLang="zh-CN" dirty="0" smtClean="0"/>
              <a:t>演算</a:t>
            </a:r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295400"/>
            <a:ext cx="7772400" cy="51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例1  证明 </a:t>
            </a:r>
            <a:r>
              <a:rPr lang="zh-CN" altLang="en-US" dirty="0" smtClean="0">
                <a:latin typeface="+mn-lt"/>
              </a:rPr>
              <a:t>(</a:t>
            </a:r>
            <a:r>
              <a:rPr lang="en-US" altLang="zh-CN" dirty="0" smtClean="0">
                <a:latin typeface="+mn-lt"/>
              </a:rPr>
              <a:t>P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</a:t>
            </a:r>
            <a:r>
              <a:rPr lang="en-US" altLang="zh-CN" dirty="0" smtClean="0">
                <a:latin typeface="+mn-lt"/>
              </a:rPr>
              <a:t> Q)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</a:t>
            </a:r>
            <a:r>
              <a:rPr lang="en-US" altLang="zh-CN" dirty="0" smtClean="0">
                <a:latin typeface="+mn-lt"/>
              </a:rPr>
              <a:t>(P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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  <a:sym typeface="Symbol" pitchFamily="18" charset="2"/>
              </a:rPr>
              <a:t>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Q)</a:t>
            </a:r>
            <a:r>
              <a:rPr lang="en-US" altLang="zh-CN" dirty="0" smtClean="0">
                <a:latin typeface="+mn-lt"/>
                <a:sym typeface="Symbol" pitchFamily="18" charset="2"/>
              </a:rPr>
              <a:t></a:t>
            </a:r>
            <a:r>
              <a:rPr lang="en-US" altLang="zh-CN" dirty="0" smtClean="0">
                <a:latin typeface="+mn-lt"/>
              </a:rPr>
              <a:t>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sz="2800" b="1" dirty="0">
                <a:latin typeface="Times New Roman" pitchFamily="18" charset="0"/>
              </a:rPr>
              <a:t>         </a:t>
            </a:r>
            <a:r>
              <a:rPr lang="zh-CN" altLang="en-US" sz="2800" dirty="0">
                <a:latin typeface="Times New Roman" pitchFamily="18" charset="0"/>
              </a:rPr>
              <a:t> (</a:t>
            </a:r>
            <a:r>
              <a:rPr lang="en-US" altLang="zh-CN" sz="2800" dirty="0">
                <a:latin typeface="Times New Roman" pitchFamily="18" charset="0"/>
              </a:rPr>
              <a:t>P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Q)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</a:rPr>
              <a:t>(P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Q)</a:t>
            </a: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76400" y="3276600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(Q 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Q)</a:t>
            </a: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83158" y="3043536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latin typeface="+mn-lt"/>
              </a:rPr>
              <a:t>(4)</a:t>
            </a:r>
            <a:endParaRPr lang="zh-CN" altLang="en-US" sz="3600" dirty="0">
              <a:latin typeface="+mn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05000" y="3962400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33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  T</a:t>
            </a: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7400" y="381000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latin typeface="+mn-lt"/>
              </a:rPr>
              <a:t>(7)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238750" y="3716338"/>
            <a:ext cx="3124200" cy="1143000"/>
          </a:xfrm>
          <a:prstGeom prst="wedgeRoundRectCallout">
            <a:avLst>
              <a:gd name="adj1" fmla="val -137042"/>
              <a:gd name="adj2" fmla="val -28333"/>
              <a:gd name="adj3" fmla="val 16667"/>
            </a:avLst>
          </a:prstGeom>
          <a:solidFill>
            <a:srgbClr val="FFFF00">
              <a:alpha val="50000"/>
            </a:srgbClr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(7)</a:t>
            </a:r>
            <a:r>
              <a:rPr lang="en-US" altLang="zh-CN" sz="2800" dirty="0">
                <a:solidFill>
                  <a:srgbClr val="C00000"/>
                </a:solidFill>
              </a:rPr>
              <a:t>Q </a:t>
            </a:r>
            <a:r>
              <a:rPr lang="en-US" altLang="zh-CN" sz="2800" dirty="0">
                <a:solidFill>
                  <a:srgbClr val="C00000"/>
                </a:solidFill>
                <a:sym typeface="Symbol" pitchFamily="18" charset="2"/>
              </a:rPr>
              <a:t> </a:t>
            </a:r>
            <a:r>
              <a:rPr lang="zh-CN" altLang="en-US" sz="2800" dirty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rgbClr val="C00000"/>
                </a:solidFill>
                <a:sym typeface="Symbol" pitchFamily="18" charset="2"/>
              </a:rPr>
              <a:t>Q T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81200" y="464820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P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57400" y="448562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latin typeface="+mn-lt"/>
              </a:rPr>
              <a:t>(5)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777990" y="5171420"/>
            <a:ext cx="3665220" cy="762000"/>
          </a:xfrm>
          <a:prstGeom prst="wedgeRoundRectCallout">
            <a:avLst>
              <a:gd name="adj1" fmla="val -166140"/>
              <a:gd name="adj2" fmla="val -108000"/>
              <a:gd name="adj3" fmla="val 16667"/>
            </a:avLst>
          </a:prstGeom>
          <a:solidFill>
            <a:srgbClr val="92D050">
              <a:alpha val="50000"/>
            </a:srgbClr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(5)</a:t>
            </a:r>
            <a:r>
              <a:rPr lang="en-US" altLang="zh-CN" sz="2800" dirty="0">
                <a:solidFill>
                  <a:srgbClr val="C00000"/>
                </a:solidFill>
              </a:rPr>
              <a:t>P</a:t>
            </a:r>
            <a:r>
              <a:rPr lang="en-US" altLang="zh-CN" sz="2800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zh-CN" sz="2800" dirty="0" smtClean="0">
                <a:solidFill>
                  <a:srgbClr val="C00000"/>
                </a:solidFill>
                <a:sym typeface="Symbol" pitchFamily="18" charset="2"/>
              </a:rPr>
              <a:t>T</a:t>
            </a:r>
            <a:r>
              <a:rPr lang="en-US" altLang="zh-CN" sz="2800" dirty="0">
                <a:solidFill>
                  <a:srgbClr val="C00000"/>
                </a:solidFill>
                <a:sym typeface="Symbol" pitchFamily="18" charset="2"/>
              </a:rPr>
              <a:t>P</a:t>
            </a:r>
          </a:p>
        </p:txBody>
      </p:sp>
      <p:sp>
        <p:nvSpPr>
          <p:cNvPr id="14" name="AutoShap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2098" y="2027821"/>
            <a:ext cx="5196839" cy="1468648"/>
          </a:xfrm>
          <a:prstGeom prst="wedgeRoundRectCallout">
            <a:avLst>
              <a:gd name="adj1" fmla="val -118614"/>
              <a:gd name="adj2" fmla="val 36367"/>
              <a:gd name="adj3" fmla="val 16667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  <a:latin typeface="+mn-lt"/>
              </a:rPr>
              <a:t>(4) 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 </a:t>
            </a:r>
            <a:r>
              <a:rPr lang="en-US" altLang="zh-CN" dirty="0">
                <a:solidFill>
                  <a:srgbClr val="C00000"/>
                </a:solidFill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(Q </a:t>
            </a:r>
            <a:r>
              <a:rPr lang="en-US" altLang="zh-CN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R) </a:t>
            </a:r>
            <a:r>
              <a:rPr lang="en-US" altLang="zh-CN" dirty="0">
                <a:solidFill>
                  <a:srgbClr val="C00000"/>
                </a:solidFill>
                <a:latin typeface="+mn-lt"/>
                <a:sym typeface="Symbol" pitchFamily="18" charset="2"/>
              </a:rPr>
              <a:t>(P Q) (P R)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+mn-lt"/>
                <a:sym typeface="Symbol" pitchFamily="18" charset="2"/>
              </a:rPr>
              <a:t>     P (Q  R) (P  Q) (P  R)</a:t>
            </a:r>
          </a:p>
        </p:txBody>
      </p:sp>
    </p:spTree>
    <p:extLst>
      <p:ext uri="{BB962C8B-B14F-4D97-AF65-F5344CB8AC3E}">
        <p14:creationId xmlns:p14="http://schemas.microsoft.com/office/powerpoint/2010/main" val="21206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等值演算证明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996225"/>
            <a:ext cx="10182991" cy="4093426"/>
          </a:xfrm>
        </p:spPr>
        <p:txBody>
          <a:bodyPr/>
          <a:lstStyle/>
          <a:p>
            <a:r>
              <a:rPr lang="zh-CN" altLang="en-US" dirty="0" smtClean="0"/>
              <a:t>证明     </a:t>
            </a:r>
            <a:r>
              <a:rPr lang="en-US" altLang="zh-CN" dirty="0" smtClean="0">
                <a:latin typeface="+mn-lt"/>
              </a:rPr>
              <a:t>P </a:t>
            </a:r>
            <a:r>
              <a:rPr lang="en-US" altLang="zh-CN" dirty="0">
                <a:latin typeface="+mn-lt"/>
              </a:rPr>
              <a:t>→(Q→R</a:t>
            </a:r>
            <a:r>
              <a:rPr lang="en-US" altLang="zh-CN" dirty="0" smtClean="0">
                <a:latin typeface="+mn-lt"/>
              </a:rPr>
              <a:t>)</a:t>
            </a:r>
            <a:endParaRPr lang="en-US" altLang="zh-CN" dirty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           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latin typeface="+mn-lt"/>
              </a:rPr>
              <a:t>P →</a:t>
            </a:r>
            <a:r>
              <a:rPr lang="en-US" altLang="zh-CN" dirty="0" smtClean="0">
                <a:latin typeface="+mn-lt"/>
              </a:rPr>
              <a:t>(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+mn-lt"/>
              </a:rPr>
              <a:t>Q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 </a:t>
            </a:r>
            <a:r>
              <a:rPr lang="en-US" altLang="zh-CN" dirty="0" smtClean="0">
                <a:latin typeface="+mn-lt"/>
              </a:rPr>
              <a:t>R)</a:t>
            </a:r>
          </a:p>
          <a:p>
            <a:r>
              <a:rPr lang="en-US" altLang="zh-CN" dirty="0" smtClean="0">
                <a:latin typeface="+mn-lt"/>
                <a:sym typeface="Symbol" pitchFamily="18" charset="2"/>
              </a:rPr>
              <a:t>            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 </a:t>
            </a:r>
            <a:r>
              <a:rPr lang="en-US" altLang="zh-CN" dirty="0" smtClean="0">
                <a:latin typeface="+mn-lt"/>
                <a:sym typeface="Symbol" pitchFamily="18" charset="2"/>
              </a:rPr>
              <a:t>P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+mn-lt"/>
              </a:rPr>
              <a:t>Q</a:t>
            </a:r>
            <a:r>
              <a:rPr lang="en-US" altLang="zh-CN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dirty="0" smtClean="0">
                <a:latin typeface="+mn-lt"/>
              </a:rPr>
              <a:t>)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 </a:t>
            </a:r>
            <a:r>
              <a:rPr lang="en-US" altLang="zh-CN" dirty="0" smtClean="0">
                <a:latin typeface="+mn-lt"/>
              </a:rPr>
              <a:t>R</a:t>
            </a:r>
          </a:p>
          <a:p>
            <a:r>
              <a:rPr lang="en-US" altLang="zh-CN" dirty="0" smtClean="0">
                <a:latin typeface="+mn-lt"/>
                <a:sym typeface="Symbol" pitchFamily="18" charset="2"/>
              </a:rPr>
              <a:t>            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dirty="0" smtClean="0">
                <a:latin typeface="+mn-lt"/>
                <a:sym typeface="Symbol" pitchFamily="18" charset="2"/>
              </a:rPr>
              <a:t>P</a:t>
            </a:r>
            <a:r>
              <a:rPr lang="zh-CN" altLang="en-US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</a:t>
            </a:r>
            <a:r>
              <a:rPr lang="en-US" altLang="zh-CN" dirty="0" smtClean="0">
                <a:latin typeface="+mn-lt"/>
              </a:rPr>
              <a:t>Q</a:t>
            </a:r>
            <a:r>
              <a:rPr lang="en-US" altLang="zh-CN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) 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>
                <a:latin typeface="+mn-lt"/>
              </a:rPr>
              <a:t>R</a:t>
            </a:r>
          </a:p>
          <a:p>
            <a:r>
              <a:rPr lang="en-US" altLang="zh-CN" dirty="0" smtClean="0">
                <a:latin typeface="+mn-lt"/>
                <a:sym typeface="Symbol" pitchFamily="18" charset="2"/>
              </a:rPr>
              <a:t>            </a:t>
            </a:r>
            <a:r>
              <a:rPr lang="en-US" altLang="zh-CN" dirty="0" smtClean="0">
                <a:latin typeface="+mn-lt"/>
              </a:rPr>
              <a:t> (</a:t>
            </a:r>
            <a:r>
              <a:rPr lang="en-US" altLang="zh-CN" dirty="0">
                <a:latin typeface="+mn-lt"/>
                <a:sym typeface="Symbol" pitchFamily="18" charset="2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Q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) 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 smtClean="0">
                <a:latin typeface="+mn-lt"/>
              </a:rPr>
              <a:t>R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95400"/>
            <a:ext cx="7772400" cy="51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  证明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 smtClean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(Q→R)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latin typeface="+mn-lt"/>
                <a:sym typeface="Symbol" pitchFamily="18" charset="2"/>
              </a:rPr>
              <a:t>(P  Q) </a:t>
            </a:r>
            <a:r>
              <a:rPr lang="en-US" altLang="zh-CN" dirty="0" smtClean="0">
                <a:latin typeface="+mn-lt"/>
                <a:sym typeface="Symbol" pitchFamily="18" charset="2"/>
              </a:rPr>
              <a:t>→R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181860" y="3052292"/>
            <a:ext cx="4662152" cy="2524259"/>
          </a:xfrm>
          <a:prstGeom prst="cloudCallout">
            <a:avLst>
              <a:gd name="adj1" fmla="val -84921"/>
              <a:gd name="adj2" fmla="val 841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14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rgbClr val="C00000"/>
                </a:solidFill>
              </a:rPr>
              <a:t>演算的每一步都用了置换规则，请标出！</a:t>
            </a:r>
          </a:p>
        </p:txBody>
      </p:sp>
    </p:spTree>
    <p:extLst>
      <p:ext uri="{BB962C8B-B14F-4D97-AF65-F5344CB8AC3E}">
        <p14:creationId xmlns:p14="http://schemas.microsoft.com/office/powerpoint/2010/main" val="21007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 autoUpdateAnimBg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演算可以从左到右，当然也可以从右到</a:t>
            </a:r>
            <a:r>
              <a:rPr lang="zh-CN" altLang="zh-CN" dirty="0" smtClean="0"/>
              <a:t>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 smtClean="0"/>
                  <a:t>例</a:t>
                </a:r>
                <a:r>
                  <a:rPr lang="en-US" altLang="zh-CN" dirty="0"/>
                  <a:t>1.9  </a:t>
                </a:r>
                <a:r>
                  <a:rPr lang="zh-CN" altLang="zh-CN" dirty="0"/>
                  <a:t>验证下列等值式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zh-CN" dirty="0">
                    <a:latin typeface="+mn-lt"/>
                  </a:rPr>
                  <a:t>（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 smtClean="0"/>
                  <a:t>证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  <m:r>
                          <a:rPr lang="en-US" altLang="zh-CN">
                            <a:latin typeface="Cambria Math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⟺¬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  <m:r>
                          <a:rPr lang="en-US" altLang="zh-CN">
                            <a:latin typeface="Cambria Math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        (</m:t>
                    </m:r>
                    <m:r>
                      <a:rPr lang="zh-CN" altLang="zh-CN">
                        <a:latin typeface="Cambria Math"/>
                      </a:rPr>
                      <m:t>蕴涵等值式）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∨(¬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) </m:t>
                    </m:r>
                    <m:r>
                      <a:rPr lang="zh-CN" altLang="zh-CN">
                        <a:latin typeface="Cambria Math"/>
                      </a:rPr>
                      <m:t>（蕴涵等值式）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∨¬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  </m:t>
                    </m:r>
                    <m:r>
                      <a:rPr lang="zh-CN" altLang="zh-CN">
                        <a:latin typeface="Cambria Math"/>
                      </a:rPr>
                      <m:t>（结合律）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¬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)∨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       </m:t>
                    </m:r>
                    <m:r>
                      <a:rPr lang="zh-CN" altLang="zh-CN">
                        <a:latin typeface="Cambria Math"/>
                      </a:rPr>
                      <m:t>（德</m:t>
                    </m:r>
                    <m:r>
                      <a:rPr lang="en-US" altLang="zh-CN">
                        <a:latin typeface="Cambria Math"/>
                      </a:rPr>
                      <m:t>∙</m:t>
                    </m:r>
                    <m:r>
                      <a:rPr lang="zh-CN" altLang="zh-CN">
                        <a:latin typeface="Cambria Math"/>
                      </a:rPr>
                      <m:t>摩根律）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           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/>
                          </a:rPr>
                          <m:t>蕴涵等值式</m:t>
                        </m:r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3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教材例题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4369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zh-CN" dirty="0" smtClean="0"/>
                  <a:t>例</a:t>
                </a:r>
                <a:r>
                  <a:rPr lang="en-US" altLang="zh-CN" dirty="0"/>
                  <a:t>1.9  </a:t>
                </a:r>
                <a:r>
                  <a:rPr lang="zh-CN" altLang="zh-CN" dirty="0"/>
                  <a:t>验证下列等值</a:t>
                </a:r>
                <a:r>
                  <a:rPr lang="zh-CN" altLang="zh-CN" dirty="0" smtClean="0"/>
                  <a:t>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>
                    <a:latin typeface="+mn-lt"/>
                  </a:rPr>
                  <a:t>（</a:t>
                </a:r>
                <a:r>
                  <a:rPr lang="en-US" altLang="zh-CN" dirty="0" smtClean="0">
                    <a:latin typeface="+mn-lt"/>
                  </a:rPr>
                  <a:t>2</a:t>
                </a:r>
                <a:r>
                  <a:rPr lang="zh-CN" altLang="en-US" dirty="0" smtClean="0">
                    <a:latin typeface="+mn-lt"/>
                  </a:rPr>
                  <a:t>）</a:t>
                </a:r>
                <a:r>
                  <a:rPr lang="en-US" altLang="zh-CN" dirty="0" smtClean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/>
                  <a:t>证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∧1                                                    </m:t>
                    </m:r>
                    <m:r>
                      <a:rPr lang="zh-CN" altLang="zh-CN">
                        <a:latin typeface="Cambria Math"/>
                      </a:rPr>
                      <m:t>（同一律）</m:t>
                    </m:r>
                  </m:oMath>
                </a14:m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  ∧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∨¬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  <m:r>
                      <a:rPr lang="en-US" altLang="zh-CN">
                        <a:latin typeface="Cambria Math"/>
                      </a:rPr>
                      <m:t>                             </m:t>
                    </m:r>
                    <m:r>
                      <a:rPr lang="zh-CN" altLang="zh-CN">
                        <a:latin typeface="Cambria Math"/>
                      </a:rPr>
                      <m:t>（排中律）</m:t>
                    </m:r>
                  </m:oMath>
                </a14:m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  <m:r>
                      <a:rPr lang="en-US" altLang="zh-CN">
                        <a:latin typeface="Cambria Math"/>
                      </a:rPr>
                      <m:t>               </m:t>
                    </m:r>
                    <m:r>
                      <a:rPr lang="zh-CN" altLang="zh-CN">
                        <a:latin typeface="Cambria Math"/>
                      </a:rPr>
                      <m:t>（分配律）</m:t>
                    </m:r>
                  </m:oMath>
                </a14:m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zh-CN" dirty="0"/>
                  <a:t>例</a:t>
                </a:r>
                <a:r>
                  <a:rPr lang="en-US" altLang="zh-CN" dirty="0"/>
                  <a:t>1.10  </a:t>
                </a:r>
                <a:r>
                  <a:rPr lang="zh-CN" altLang="zh-CN" dirty="0"/>
                  <a:t>判别下列公式的</a:t>
                </a:r>
                <a:r>
                  <a:rPr lang="zh-CN" altLang="zh-CN" dirty="0" smtClean="0"/>
                  <a:t>类型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zh-CN" altLang="zh-CN" dirty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zh-CN" dirty="0">
                    <a:latin typeface="+mn-lt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zh-CN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</a:t>
                </a:r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zh-CN" dirty="0">
                    <a:latin typeface="+mn-lt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436967"/>
              </a:xfrm>
              <a:blipFill rotWithShape="0">
                <a:blip r:embed="rId2"/>
                <a:stretch>
                  <a:fillRect l="-1197" t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3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b="1" dirty="0" smtClean="0"/>
                  <a:t>解</a:t>
                </a:r>
                <a:r>
                  <a:rPr lang="en-US" altLang="zh-CN" dirty="0" smtClean="0"/>
                  <a:t>  </a:t>
                </a:r>
                <a:r>
                  <a:rPr lang="en-US" altLang="zh-CN" dirty="0"/>
                  <a:t>(1)   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   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dirty="0">
                    <a:latin typeface="+mn-lt"/>
                  </a:rPr>
                  <a:t>（</a:t>
                </a:r>
                <a:r>
                  <a:rPr lang="zh-CN" altLang="zh-CN" dirty="0"/>
                  <a:t>分配律）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0∨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dirty="0"/>
                  <a:t>  </a:t>
                </a:r>
                <a:r>
                  <a:rPr lang="en-US" altLang="zh-CN" dirty="0"/>
                  <a:t>    </a:t>
                </a:r>
                <a:r>
                  <a:rPr lang="zh-CN" altLang="zh-CN" dirty="0"/>
                  <a:t>（矛盾律）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dirty="0"/>
                  <a:t>           </a:t>
                </a:r>
                <a:r>
                  <a:rPr lang="zh-CN" altLang="zh-CN" dirty="0"/>
                  <a:t>（同一律）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  <m:r>
                      <a:rPr lang="en-US" altLang="zh-CN" i="0">
                        <a:latin typeface="Cambria Math"/>
                      </a:rPr>
                      <m:t>∨¬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dirty="0"/>
                  <a:t>       </a:t>
                </a:r>
                <a:r>
                  <a:rPr lang="zh-CN" altLang="zh-CN" dirty="0"/>
                  <a:t>（德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∙</m:t>
                    </m:r>
                  </m:oMath>
                </a14:m>
                <a:r>
                  <a:rPr lang="zh-CN" altLang="zh-CN" dirty="0"/>
                  <a:t>摩根律）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∨¬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/>
                  <a:t>          </a:t>
                </a:r>
                <a:r>
                  <a:rPr lang="zh-CN" altLang="zh-CN" dirty="0"/>
                  <a:t>（结合律）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⟺1∨</m:t>
                    </m:r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/>
                  <a:t>                  </a:t>
                </a:r>
                <a:r>
                  <a:rPr lang="zh-CN" altLang="zh-CN" dirty="0"/>
                  <a:t>（排中律）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⟺1</m:t>
                    </m:r>
                  </m:oMath>
                </a14:m>
                <a:r>
                  <a:rPr lang="en-US" altLang="zh-CN" dirty="0"/>
                  <a:t>                         </a:t>
                </a:r>
                <a:r>
                  <a:rPr lang="zh-CN" altLang="zh-CN" dirty="0"/>
                  <a:t>（零律</a:t>
                </a:r>
                <a:r>
                  <a:rPr lang="zh-CN" altLang="zh-CN" dirty="0" smtClean="0"/>
                  <a:t>）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故</a:t>
                </a:r>
                <a:r>
                  <a:rPr lang="en-US" altLang="zh-CN" dirty="0" smtClean="0"/>
                  <a:t>……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b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923345" y="124810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重言式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6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>
                    <a:latin typeface="+mn-lt"/>
                  </a:rPr>
                  <a:t>）（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zh-CN" dirty="0">
                    <a:latin typeface="+mn-lt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dirty="0">
                  <a:latin typeface="+mn-lt"/>
                </a:endParaRP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⟺1→</m:t>
                    </m:r>
                    <m:r>
                      <a:rPr lang="zh-CN" altLang="zh-CN">
                        <a:latin typeface="Cambria Math"/>
                      </a:rPr>
                      <m:t>（（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  <m:r>
                      <a:rPr lang="en-US" altLang="zh-CN">
                        <a:latin typeface="Cambria Math"/>
                      </a:rPr>
                      <m:t>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dirty="0"/>
                  <a:t>        </a:t>
                </a:r>
                <a:r>
                  <a:rPr lang="zh-CN" altLang="zh-CN" dirty="0"/>
                  <a:t>（排中律）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⟺1→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a:rPr lang="en-US" altLang="zh-CN">
                        <a:latin typeface="Cambria Math"/>
                      </a:rPr>
                      <m:t>0∧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dirty="0"/>
                  <a:t>                 </a:t>
                </a:r>
                <a:r>
                  <a:rPr lang="zh-CN" altLang="zh-CN" dirty="0"/>
                  <a:t>（矛盾律）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⟺1→0</m:t>
                    </m:r>
                  </m:oMath>
                </a14:m>
                <a:r>
                  <a:rPr lang="en-US" altLang="zh-CN" dirty="0"/>
                  <a:t>                          </a:t>
                </a:r>
                <a:r>
                  <a:rPr lang="zh-CN" altLang="zh-CN" dirty="0"/>
                  <a:t>（零律）</a:t>
                </a:r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       </m:t>
                    </m:r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¬</m:t>
                    </m:r>
                    <m:r>
                      <a:rPr lang="en-US" altLang="zh-CN">
                        <a:latin typeface="Cambria Math"/>
                      </a:rPr>
                      <m:t>1∨0</m:t>
                    </m:r>
                  </m:oMath>
                </a14:m>
                <a:r>
                  <a:rPr lang="en-US" altLang="zh-CN" dirty="0"/>
                  <a:t>                   </a:t>
                </a:r>
                <a:r>
                  <a:rPr lang="zh-CN" altLang="zh-CN" dirty="0"/>
                  <a:t>（蕴涵等值式）</a:t>
                </a:r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  <m:r>
                      <a:rPr lang="en-US" altLang="zh-CN">
                        <a:latin typeface="Cambria Math"/>
                      </a:rPr>
                      <m:t>∨0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⟺0</m:t>
                    </m:r>
                  </m:oMath>
                </a14:m>
                <a:r>
                  <a:rPr lang="en-US" altLang="zh-CN" dirty="0"/>
                  <a:t>                            </a:t>
                </a:r>
                <a:r>
                  <a:rPr lang="zh-CN" altLang="zh-CN" dirty="0"/>
                  <a:t>（等幂律）</a:t>
                </a:r>
              </a:p>
              <a:p>
                <a:r>
                  <a:rPr lang="en-US" altLang="zh-CN" dirty="0"/>
                  <a:t>     </a:t>
                </a:r>
                <a:r>
                  <a:rPr lang="zh-CN" altLang="zh-CN" dirty="0"/>
                  <a:t>故（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）为矛盾</a:t>
                </a:r>
                <a:r>
                  <a:rPr lang="zh-CN" altLang="zh-CN" dirty="0" smtClean="0"/>
                  <a:t>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b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>
                    <a:latin typeface="+mn-lt"/>
                  </a:rPr>
                  <a:t>）（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zh-CN" dirty="0">
                    <a:latin typeface="+mn-lt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zh-CN" altLang="zh-CN" dirty="0">
                  <a:latin typeface="+mn-lt"/>
                </a:endParaRPr>
              </a:p>
              <a:p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zh-CN" altLang="zh-CN">
                        <a:latin typeface="Cambria Math"/>
                      </a:rPr>
                      <m:t>（</m:t>
                    </m:r>
                    <m:r>
                      <a:rPr lang="en-US" altLang="zh-CN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zh-CN" altLang="zh-CN">
                        <a:latin typeface="Cambria Math"/>
                      </a:rPr>
                      <m:t>）</m:t>
                    </m:r>
                    <m:r>
                      <a:rPr lang="en-US" altLang="zh-CN">
                        <a:latin typeface="Cambria Math"/>
                      </a:rPr>
                      <m:t>∧</m:t>
                    </m:r>
                    <m:r>
                      <a:rPr lang="en-US" altLang="zh-CN" i="1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/>
                  <a:t>        </a:t>
                </a:r>
                <a:r>
                  <a:rPr lang="zh-CN" altLang="zh-CN" dirty="0"/>
                  <a:t>（蕴涵等值式）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⟺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0">
                        <a:latin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</m:t>
                    </m:r>
                  </m:oMath>
                </a14:m>
                <a:r>
                  <a:rPr lang="en-US" altLang="zh-CN" dirty="0"/>
                  <a:t>                        </a:t>
                </a:r>
                <a:r>
                  <a:rPr lang="zh-CN" altLang="zh-CN" dirty="0"/>
                  <a:t>（吸收律）</a:t>
                </a:r>
              </a:p>
              <a:p>
                <a:r>
                  <a:rPr lang="en-US" altLang="zh-CN" dirty="0"/>
                  <a:t>    </a:t>
                </a:r>
                <a:r>
                  <a:rPr lang="zh-CN" altLang="zh-CN" dirty="0" smtClean="0"/>
                  <a:t>易</a:t>
                </a:r>
                <a:r>
                  <a:rPr lang="zh-CN" altLang="zh-CN" dirty="0"/>
                  <a:t>知</a:t>
                </a:r>
                <a:r>
                  <a:rPr lang="en-US" altLang="zh-CN" dirty="0"/>
                  <a:t>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01</a:t>
                </a:r>
                <a:r>
                  <a:rPr lang="zh-CN" altLang="zh-CN" dirty="0"/>
                  <a:t>是其成真赋值；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11</a:t>
                </a:r>
                <a:r>
                  <a:rPr lang="zh-CN" altLang="zh-CN" dirty="0"/>
                  <a:t>是其成假赋值，故（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）是可满足</a:t>
                </a:r>
                <a:r>
                  <a:rPr lang="zh-CN" altLang="zh-CN" dirty="0" smtClean="0"/>
                  <a:t>式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用</a:t>
                </a:r>
                <a:r>
                  <a:rPr lang="zh-CN" altLang="zh-CN" dirty="0"/>
                  <a:t>等值演算法解决</a:t>
                </a:r>
                <a:r>
                  <a:rPr lang="zh-CN" altLang="en-US" dirty="0"/>
                  <a:t>应用推理</a:t>
                </a:r>
                <a:r>
                  <a:rPr lang="zh-CN" altLang="zh-CN" dirty="0"/>
                  <a:t>问题</a:t>
                </a:r>
                <a:r>
                  <a:rPr lang="zh-CN" altLang="en-US" dirty="0"/>
                  <a:t>，见教材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1.11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</a:t>
                </a:r>
                <a:r>
                  <a:rPr lang="zh-CN" altLang="zh-CN" dirty="0" smtClean="0"/>
                  <a:t>等值</a:t>
                </a:r>
                <a:r>
                  <a:rPr lang="zh-CN" altLang="zh-CN" dirty="0"/>
                  <a:t>演算在计算机软件设计、开关理论及电子元器件中都占有重要</a:t>
                </a:r>
                <a:r>
                  <a:rPr lang="zh-CN" altLang="zh-CN" dirty="0" smtClean="0"/>
                  <a:t>地位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r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合式公式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4"/>
            <a:ext cx="10347012" cy="568810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</a:rPr>
              <a:t>1.7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1)</a:t>
            </a:r>
            <a:r>
              <a:rPr lang="zh-CN" altLang="en-US" dirty="0"/>
              <a:t>单个命题常项或变项</a:t>
            </a:r>
            <a:r>
              <a:rPr lang="en-US" altLang="zh-CN" dirty="0" smtClean="0">
                <a:latin typeface="+mn-lt"/>
              </a:rPr>
              <a:t>p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/>
              <a:t>是</a:t>
            </a:r>
            <a:r>
              <a:rPr lang="zh-CN" altLang="en-US" dirty="0" smtClean="0"/>
              <a:t>合式公式；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/>
              <a:t>如果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是合式公式，则</a:t>
            </a:r>
            <a:r>
              <a:rPr lang="en-US" altLang="zh-CN" dirty="0">
                <a:latin typeface="+mn-lt"/>
              </a:rPr>
              <a:t>(¬A)</a:t>
            </a:r>
            <a:r>
              <a:rPr lang="zh-CN" altLang="en-US" dirty="0"/>
              <a:t>也是合式公式；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(3)</a:t>
            </a:r>
            <a:r>
              <a:rPr lang="zh-CN" altLang="en-US" dirty="0"/>
              <a:t>如果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是合式公式，则</a:t>
            </a:r>
            <a:r>
              <a:rPr lang="en-US" altLang="zh-CN" dirty="0">
                <a:latin typeface="+mn-lt"/>
              </a:rPr>
              <a:t>(A∧B)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(A∨B)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(A→B)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(A</a:t>
            </a:r>
            <a:r>
              <a:rPr lang="en-US" altLang="zh-CN" dirty="0">
                <a:latin typeface="+mn-lt"/>
                <a:sym typeface="Symbol" pitchFamily="18" charset="2"/>
              </a:rPr>
              <a:t>  </a:t>
            </a:r>
            <a:r>
              <a:rPr lang="en-US" altLang="zh-CN" dirty="0">
                <a:latin typeface="+mn-lt"/>
              </a:rPr>
              <a:t>B)</a:t>
            </a:r>
            <a:r>
              <a:rPr lang="zh-CN" altLang="en-US" dirty="0"/>
              <a:t>也是合式公式；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(4)</a:t>
            </a:r>
            <a:r>
              <a:rPr lang="zh-CN" altLang="en-US" dirty="0"/>
              <a:t>只有有限次地应用</a:t>
            </a:r>
            <a:r>
              <a:rPr lang="en-US" altLang="zh-CN" dirty="0"/>
              <a:t>(1)-(3)</a:t>
            </a:r>
            <a:r>
              <a:rPr lang="zh-CN" altLang="en-US" dirty="0"/>
              <a:t>组成的符号串才是</a:t>
            </a:r>
            <a:r>
              <a:rPr lang="zh-CN" altLang="en-US" dirty="0" smtClean="0"/>
              <a:t>合式公式。</a:t>
            </a:r>
            <a:endParaRPr lang="en-US" altLang="zh-CN" dirty="0" smtClean="0"/>
          </a:p>
          <a:p>
            <a:r>
              <a:rPr lang="zh-CN" altLang="en-US" dirty="0" smtClean="0"/>
              <a:t>    将</a:t>
            </a:r>
            <a:r>
              <a:rPr lang="zh-CN" altLang="en-US" dirty="0"/>
              <a:t>合式公式称为</a:t>
            </a:r>
            <a:r>
              <a:rPr lang="zh-CN" altLang="en-US" dirty="0">
                <a:solidFill>
                  <a:srgbClr val="C00000"/>
                </a:solidFill>
              </a:rPr>
              <a:t>命题公式</a:t>
            </a:r>
            <a:r>
              <a:rPr lang="zh-CN" altLang="en-US" dirty="0"/>
              <a:t>，简称</a:t>
            </a:r>
            <a:r>
              <a:rPr lang="zh-CN" altLang="en-US" dirty="0" smtClean="0">
                <a:solidFill>
                  <a:srgbClr val="C00000"/>
                </a:solidFill>
              </a:rPr>
              <a:t>公式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为</a:t>
            </a:r>
            <a:r>
              <a:rPr lang="zh-CN" altLang="en-US" dirty="0"/>
              <a:t>方便起见，规定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¬A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(A∧B)</a:t>
            </a:r>
            <a:r>
              <a:rPr lang="en-US" altLang="zh-CN" dirty="0"/>
              <a:t> </a:t>
            </a:r>
            <a:r>
              <a:rPr lang="zh-CN" altLang="en-US" dirty="0"/>
              <a:t>等的</a:t>
            </a:r>
            <a:r>
              <a:rPr lang="zh-CN" altLang="en-US" dirty="0">
                <a:solidFill>
                  <a:srgbClr val="C00000"/>
                </a:solidFill>
              </a:rPr>
              <a:t>外层括号可以省去</a:t>
            </a:r>
            <a:r>
              <a:rPr lang="zh-CN" altLang="en-US" dirty="0"/>
              <a:t>，其中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，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/>
              <a:t>代表任意的命题</a:t>
            </a:r>
            <a:r>
              <a:rPr lang="zh-CN" altLang="en-US" dirty="0" smtClean="0"/>
              <a:t>公式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8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定义另外表述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5"/>
            <a:ext cx="10321254" cy="4919756"/>
          </a:xfrm>
        </p:spPr>
        <p:txBody>
          <a:bodyPr/>
          <a:lstStyle/>
          <a:p>
            <a:r>
              <a:rPr lang="zh-CN" altLang="en-US" dirty="0"/>
              <a:t>命题演算的合式公式规定为：</a:t>
            </a:r>
          </a:p>
          <a:p>
            <a:r>
              <a:rPr lang="zh-CN" altLang="en-US" dirty="0"/>
              <a:t>1) 每一个命题变元是命题公式。</a:t>
            </a:r>
          </a:p>
          <a:p>
            <a:r>
              <a:rPr lang="zh-CN" altLang="en-US" dirty="0"/>
              <a:t>2) 如果</a:t>
            </a:r>
            <a:r>
              <a:rPr lang="en-US" altLang="zh-CN" dirty="0"/>
              <a:t>A</a:t>
            </a:r>
            <a:r>
              <a:rPr lang="zh-CN" altLang="en-US" dirty="0"/>
              <a:t>是命题公式，则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/>
              <a:t>是命题公式。</a:t>
            </a:r>
          </a:p>
          <a:p>
            <a:r>
              <a:rPr lang="zh-CN" altLang="en-US" dirty="0"/>
              <a:t>3) 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都是命题公式，则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 B)</a:t>
            </a:r>
            <a:r>
              <a:rPr lang="zh-CN" altLang="en-US" dirty="0" smtClean="0"/>
              <a:t>，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B</a:t>
            </a:r>
            <a:r>
              <a:rPr lang="zh-CN" altLang="en-US" dirty="0">
                <a:latin typeface="+mn-lt"/>
              </a:rPr>
              <a:t>），（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 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），（</a:t>
            </a: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latin typeface="+mn-lt"/>
                <a:sym typeface="Symbol" pitchFamily="18" charset="2"/>
              </a:rPr>
              <a:t> 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 smtClean="0"/>
              <a:t>都是</a:t>
            </a:r>
            <a:r>
              <a:rPr lang="zh-CN" altLang="en-US" dirty="0"/>
              <a:t>命题公式。</a:t>
            </a:r>
          </a:p>
          <a:p>
            <a:r>
              <a:rPr lang="zh-CN" altLang="en-US" dirty="0"/>
              <a:t>4)一个由命题变元、联结词和括号所组成的行是命题公式，当且仅当它们可以利用上面的步骤产生出来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根据</a:t>
            </a:r>
            <a:r>
              <a:rPr lang="zh-CN" altLang="zh-CN" dirty="0"/>
              <a:t>定义，</a:t>
            </a:r>
            <a:r>
              <a:rPr lang="zh-CN" altLang="en-US" dirty="0">
                <a:latin typeface="+mn-lt"/>
                <a:sym typeface="Symbol" pitchFamily="18" charset="2"/>
              </a:rPr>
              <a:t>(</a:t>
            </a:r>
            <a:r>
              <a:rPr lang="en-US" altLang="zh-CN" dirty="0" err="1">
                <a:latin typeface="+mn-lt"/>
                <a:sym typeface="Symbol" pitchFamily="18" charset="2"/>
              </a:rPr>
              <a:t>pq</a:t>
            </a:r>
            <a:r>
              <a:rPr lang="en-US" altLang="zh-CN" dirty="0" smtClean="0">
                <a:latin typeface="+mn-lt"/>
                <a:sym typeface="Symbol" pitchFamily="18" charset="2"/>
              </a:rPr>
              <a:t>)</a:t>
            </a:r>
            <a:r>
              <a:rPr lang="zh-CN" altLang="en-US" dirty="0" smtClean="0">
                <a:latin typeface="+mn-lt"/>
                <a:sym typeface="Symbol" pitchFamily="18" charset="2"/>
              </a:rPr>
              <a:t>，</a:t>
            </a:r>
            <a:r>
              <a:rPr lang="en-US" altLang="zh-CN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p(</a:t>
            </a:r>
            <a:r>
              <a:rPr lang="en-US" altLang="zh-CN" dirty="0" err="1">
                <a:latin typeface="+mn-lt"/>
                <a:sym typeface="Symbol" pitchFamily="18" charset="2"/>
              </a:rPr>
              <a:t>qr</a:t>
            </a:r>
            <a:r>
              <a:rPr lang="en-US" altLang="zh-CN" dirty="0" smtClean="0">
                <a:latin typeface="+mn-lt"/>
                <a:sym typeface="Symbol" pitchFamily="18" charset="2"/>
              </a:rPr>
              <a:t>)</a:t>
            </a:r>
            <a:r>
              <a:rPr lang="zh-CN" altLang="en-US" dirty="0" smtClean="0">
                <a:latin typeface="+mn-lt"/>
                <a:sym typeface="Symbol" pitchFamily="18" charset="2"/>
              </a:rPr>
              <a:t>，</a:t>
            </a:r>
            <a:r>
              <a:rPr lang="en-US" altLang="zh-CN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dirty="0" err="1">
                <a:latin typeface="+mn-lt"/>
                <a:sym typeface="Symbol" pitchFamily="18" charset="2"/>
              </a:rPr>
              <a:t>pq</a:t>
            </a:r>
            <a:r>
              <a:rPr lang="en-US" altLang="zh-CN" dirty="0">
                <a:latin typeface="+mn-lt"/>
                <a:sym typeface="Symbol" pitchFamily="18" charset="2"/>
              </a:rPr>
              <a:t>)r  </a:t>
            </a:r>
            <a:r>
              <a:rPr lang="zh-CN" altLang="en-US" dirty="0">
                <a:sym typeface="Symbol" pitchFamily="18" charset="2"/>
              </a:rPr>
              <a:t>是命题公式；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ym typeface="Symbol" pitchFamily="18" charset="2"/>
              </a:rPr>
              <a:t>    </a:t>
            </a:r>
            <a:r>
              <a:rPr lang="en-US" altLang="zh-CN" dirty="0" err="1">
                <a:latin typeface="+mn-lt"/>
                <a:sym typeface="Symbol" pitchFamily="18" charset="2"/>
              </a:rPr>
              <a:t>pq</a:t>
            </a:r>
            <a:r>
              <a:rPr lang="en-US" altLang="zh-CN" dirty="0" err="1" smtClean="0">
                <a:latin typeface="+mn-lt"/>
                <a:sym typeface="Symbol" pitchFamily="18" charset="2"/>
              </a:rPr>
              <a:t>r</a:t>
            </a:r>
            <a:r>
              <a:rPr lang="zh-CN" altLang="en-US" dirty="0" smtClean="0">
                <a:latin typeface="+mn-lt"/>
                <a:sym typeface="Symbol" pitchFamily="18" charset="2"/>
              </a:rPr>
              <a:t>，</a:t>
            </a:r>
            <a:r>
              <a:rPr lang="en-US" altLang="zh-CN" dirty="0" smtClean="0">
                <a:latin typeface="+mn-lt"/>
                <a:sym typeface="Symbol" pitchFamily="18" charset="2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q</a:t>
            </a:r>
            <a:r>
              <a:rPr lang="zh-CN" altLang="en-US" dirty="0">
                <a:latin typeface="+mn-lt"/>
                <a:sym typeface="Symbol" pitchFamily="18" charset="2"/>
              </a:rPr>
              <a:t>，</a:t>
            </a:r>
            <a:r>
              <a:rPr lang="en-US" altLang="zh-CN" dirty="0">
                <a:latin typeface="+mn-lt"/>
                <a:sym typeface="Symbol" pitchFamily="18" charset="2"/>
              </a:rPr>
              <a:t>((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 err="1">
                <a:latin typeface="+mn-lt"/>
                <a:sym typeface="Symbol" pitchFamily="18" charset="2"/>
              </a:rPr>
              <a:t>pr</a:t>
            </a:r>
            <a:r>
              <a:rPr lang="en-US" altLang="zh-CN" dirty="0">
                <a:latin typeface="+mn-lt"/>
                <a:sym typeface="Symbol" pitchFamily="18" charset="2"/>
              </a:rPr>
              <a:t>)(</a:t>
            </a:r>
            <a:r>
              <a:rPr lang="en-US" altLang="zh-CN" dirty="0" err="1">
                <a:latin typeface="+mn-lt"/>
                <a:sym typeface="Symbol" pitchFamily="18" charset="2"/>
              </a:rPr>
              <a:t>rp</a:t>
            </a:r>
            <a:r>
              <a:rPr lang="en-US" altLang="zh-CN" dirty="0">
                <a:latin typeface="+mn-lt"/>
                <a:sym typeface="Symbol" pitchFamily="18" charset="2"/>
              </a:rPr>
              <a:t>)))  </a:t>
            </a:r>
            <a:r>
              <a:rPr lang="zh-CN" altLang="en-US" dirty="0">
                <a:sym typeface="Symbol" pitchFamily="18" charset="2"/>
              </a:rPr>
              <a:t>不是命题公式。</a:t>
            </a:r>
            <a:endParaRPr lang="en-US" altLang="zh-CN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一</a:t>
            </a:r>
            <a:r>
              <a:rPr lang="zh-CN" altLang="en-US" dirty="0">
                <a:solidFill>
                  <a:srgbClr val="C00000"/>
                </a:solidFill>
              </a:rPr>
              <a:t>个含有命题变元的命题公式的真值是不确定的。</a:t>
            </a:r>
            <a:r>
              <a:rPr lang="zh-CN" altLang="en-US" dirty="0"/>
              <a:t>只有对它的每个命题变元用指定的命题常项代替后，命题公式才成为</a:t>
            </a:r>
            <a:r>
              <a:rPr lang="zh-CN" altLang="en-US" dirty="0">
                <a:solidFill>
                  <a:srgbClr val="C00000"/>
                </a:solidFill>
              </a:rPr>
              <a:t>命题</a:t>
            </a:r>
            <a:r>
              <a:rPr lang="zh-CN" altLang="en-US" dirty="0"/>
              <a:t>，其值才唯一确定。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7898" y="2614411"/>
                <a:ext cx="8026943" cy="34752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  <m:r>
                          <a:rPr lang="en-US" altLang="zh-CN">
                            <a:latin typeface="Cambria Math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</m:oMath>
                </a14:m>
                <a:r>
                  <a:rPr lang="zh-CN" altLang="zh-CN" dirty="0" smtClean="0"/>
                  <a:t>是</a:t>
                </a:r>
                <a:r>
                  <a:rPr lang="zh-CN" altLang="zh-CN" dirty="0"/>
                  <a:t>命题公式</a:t>
                </a:r>
                <a:r>
                  <a:rPr lang="zh-CN" altLang="en-US" dirty="0"/>
                  <a:t>吗？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7898" y="2614411"/>
                <a:ext cx="8026943" cy="3475240"/>
              </a:xfrm>
              <a:blipFill rotWithShape="0">
                <a:blip r:embed="rId2"/>
                <a:stretch>
                  <a:fillRect t="-877" r="-6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11292" r="26749" b="5031"/>
          <a:stretch/>
        </p:blipFill>
        <p:spPr>
          <a:xfrm>
            <a:off x="592428" y="1665744"/>
            <a:ext cx="2395470" cy="39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命题公式的层次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4"/>
                <a:ext cx="10437164" cy="5688105"/>
              </a:xfrm>
            </p:spPr>
            <p:txBody>
              <a:bodyPr>
                <a:noAutofit/>
              </a:bodyPr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1.8 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zh-CN" dirty="0" smtClean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）</a:t>
                </a:r>
                <a:r>
                  <a:rPr lang="zh-CN" altLang="zh-CN" dirty="0"/>
                  <a:t>若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是单个</a:t>
                </a:r>
                <a:r>
                  <a:rPr lang="zh-CN" altLang="zh-CN" dirty="0" smtClean="0"/>
                  <a:t>命题</a:t>
                </a:r>
                <a:r>
                  <a:rPr lang="zh-CN" altLang="zh-CN" dirty="0"/>
                  <a:t>常项或命题变</a:t>
                </a:r>
                <a:r>
                  <a:rPr lang="zh-CN" altLang="zh-CN" dirty="0" smtClean="0"/>
                  <a:t>项</a:t>
                </a:r>
                <a:r>
                  <a:rPr lang="zh-CN" altLang="en-US" dirty="0" smtClean="0"/>
                  <a:t>，符号化为：</a:t>
                </a:r>
                <a:r>
                  <a:rPr lang="en-US" altLang="zh-CN" dirty="0" smtClean="0">
                    <a:latin typeface="+mn-lt"/>
                  </a:rPr>
                  <a:t>p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r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/>
                  <a:t>，</a:t>
                </a:r>
                <a:r>
                  <a:rPr lang="zh-CN" altLang="zh-CN" dirty="0" smtClean="0"/>
                  <a:t>则</a:t>
                </a:r>
                <a:r>
                  <a:rPr lang="zh-CN" altLang="zh-CN" dirty="0"/>
                  <a:t>称</a:t>
                </a:r>
                <a:r>
                  <a:rPr lang="en-US" altLang="zh-CN" dirty="0"/>
                  <a:t>A</a:t>
                </a:r>
                <a:r>
                  <a:rPr lang="zh-CN" altLang="zh-CN" dirty="0" smtClean="0"/>
                  <a:t>是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0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层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公式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）</a:t>
                </a:r>
                <a:r>
                  <a:rPr lang="zh-CN" altLang="zh-CN" dirty="0" smtClean="0"/>
                  <a:t>称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/>
                      </a:rPr>
                      <m:t>n</m:t>
                    </m:r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/>
                      </a:rPr>
                      <m:t>+1(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/>
                      </a:rPr>
                      <m:t>n</m:t>
                    </m:r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/>
                      </a:rPr>
                      <m:t>≥0)</m:t>
                    </m:r>
                    <m:r>
                      <a:rPr lang="zh-CN" altLang="zh-CN">
                        <a:solidFill>
                          <a:srgbClr val="C00000"/>
                        </a:solidFill>
                        <a:latin typeface="Cambria Math"/>
                      </a:rPr>
                      <m:t>层</m:t>
                    </m:r>
                    <m:r>
                      <a:rPr lang="zh-CN" altLang="zh-CN">
                        <a:latin typeface="Cambria Math"/>
                      </a:rPr>
                      <m:t>公式是指</m:t>
                    </m:r>
                  </m:oMath>
                </a14:m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符合下列情况</a:t>
                </a:r>
                <a:r>
                  <a:rPr lang="zh-CN" altLang="zh-CN" dirty="0" smtClean="0"/>
                  <a:t>之一</a:t>
                </a:r>
                <a:r>
                  <a:rPr lang="zh-CN" altLang="en-US" dirty="0"/>
                  <a:t>：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（</a:t>
                </a:r>
                <a:r>
                  <a:rPr lang="en-US" altLang="zh-CN" dirty="0" err="1">
                    <a:latin typeface="+mn-lt"/>
                  </a:rPr>
                  <a:t>i</a:t>
                </a:r>
                <a:r>
                  <a:rPr lang="zh-CN" altLang="en-US" dirty="0" smtClean="0"/>
                  <a:t>）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层公式；</m:t>
                    </m:r>
                  </m:oMath>
                </a14:m>
                <a:endParaRPr lang="en-US" altLang="zh-CN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（</a:t>
                </a:r>
                <a:r>
                  <a:rPr lang="en-US" altLang="zh-CN" dirty="0">
                    <a:latin typeface="+mn-lt"/>
                  </a:rPr>
                  <a:t>ii</a:t>
                </a:r>
                <a:r>
                  <a:rPr lang="zh-CN" altLang="en-US" dirty="0" smtClean="0"/>
                  <a:t>）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/>
                  <a:t>其中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C</a:t>
                </a:r>
                <a:r>
                  <a:rPr lang="zh-CN" altLang="zh-CN" dirty="0"/>
                  <a:t>分别为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层和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层公式，且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（</a:t>
                </a:r>
                <a:r>
                  <a:rPr lang="en-US" altLang="zh-CN" dirty="0">
                    <a:latin typeface="+mn-lt"/>
                  </a:rPr>
                  <a:t>iii</a:t>
                </a:r>
                <a:r>
                  <a:rPr lang="zh-CN" altLang="en-US" dirty="0" smtClean="0"/>
                  <a:t>）</a:t>
                </a:r>
                <a:r>
                  <a:rPr lang="pt-BR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zh-CN" dirty="0"/>
                  <a:t>其中</a:t>
                </a:r>
                <a:r>
                  <a:rPr lang="pt-BR" altLang="zh-CN" dirty="0">
                    <a:latin typeface="+mn-lt"/>
                  </a:rPr>
                  <a:t>B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pt-BR" altLang="zh-CN" dirty="0">
                    <a:latin typeface="+mn-lt"/>
                  </a:rPr>
                  <a:t>C</a:t>
                </a:r>
                <a:r>
                  <a:rPr lang="zh-CN" altLang="zh-CN" dirty="0"/>
                  <a:t>的层次</a:t>
                </a:r>
                <a:r>
                  <a:rPr lang="zh-CN" altLang="zh-CN" dirty="0" smtClean="0"/>
                  <a:t>同</a:t>
                </a:r>
                <a:r>
                  <a:rPr lang="en-US" altLang="zh-CN" dirty="0" smtClean="0"/>
                  <a:t> </a:t>
                </a:r>
                <a:r>
                  <a:rPr lang="pt-BR" altLang="zh-CN" dirty="0" smtClean="0">
                    <a:latin typeface="+mn-lt"/>
                  </a:rPr>
                  <a:t>(</a:t>
                </a:r>
                <a:r>
                  <a:rPr lang="pt-BR" altLang="zh-CN" dirty="0">
                    <a:latin typeface="+mn-lt"/>
                  </a:rPr>
                  <a:t>ii)</a:t>
                </a:r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（</a:t>
                </a:r>
                <a:r>
                  <a:rPr lang="en-US" altLang="zh-CN" dirty="0">
                    <a:latin typeface="+mn-lt"/>
                  </a:rPr>
                  <a:t>iv</a:t>
                </a:r>
                <a:r>
                  <a:rPr lang="zh-CN" altLang="en-US" dirty="0" smtClean="0"/>
                  <a:t>）</a:t>
                </a:r>
                <a:r>
                  <a:rPr lang="pt-BR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pt-BR" altLang="zh-CN" dirty="0" smtClean="0">
                    <a:latin typeface="+mn-lt"/>
                  </a:rPr>
                  <a:t>B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pt-BR" altLang="zh-CN" dirty="0" smtClean="0">
                    <a:latin typeface="+mn-lt"/>
                  </a:rPr>
                  <a:t>C</a:t>
                </a:r>
                <a:r>
                  <a:rPr lang="zh-CN" altLang="zh-CN" dirty="0"/>
                  <a:t>的层次</a:t>
                </a:r>
                <a:r>
                  <a:rPr lang="zh-CN" altLang="zh-CN" dirty="0" smtClean="0"/>
                  <a:t>同</a:t>
                </a:r>
                <a:r>
                  <a:rPr lang="zh-CN" altLang="zh-CN" dirty="0" smtClean="0">
                    <a:latin typeface="+mn-lt"/>
                  </a:rPr>
                  <a:t>（</a:t>
                </a:r>
                <a:r>
                  <a:rPr lang="pt-BR" altLang="zh-CN" dirty="0" smtClean="0">
                    <a:latin typeface="+mn-lt"/>
                  </a:rPr>
                  <a:t>ii</a:t>
                </a:r>
                <a:r>
                  <a:rPr lang="zh-CN" altLang="zh-CN" dirty="0">
                    <a:latin typeface="+mn-lt"/>
                  </a:rPr>
                  <a:t>）</a:t>
                </a:r>
                <a:r>
                  <a:rPr lang="zh-CN" altLang="en-US" dirty="0"/>
                  <a:t>；</a:t>
                </a:r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>
                    <a:latin typeface="+mn-lt"/>
                  </a:rPr>
                  <a:t>（</a:t>
                </a:r>
                <a:r>
                  <a:rPr lang="en-US" altLang="zh-CN" dirty="0">
                    <a:latin typeface="+mn-lt"/>
                  </a:rPr>
                  <a:t>v</a:t>
                </a:r>
                <a:r>
                  <a:rPr lang="zh-CN" altLang="en-US" dirty="0">
                    <a:latin typeface="+mn-lt"/>
                  </a:rPr>
                  <a:t>）</a:t>
                </a:r>
                <a:r>
                  <a:rPr lang="pt-BR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/>
                  <a:t>其中</a:t>
                </a:r>
                <a:r>
                  <a:rPr lang="pt-BR" altLang="zh-CN" dirty="0">
                    <a:latin typeface="+mn-lt"/>
                  </a:rPr>
                  <a:t>B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pt-BR" altLang="zh-CN" dirty="0">
                    <a:latin typeface="+mn-lt"/>
                  </a:rPr>
                  <a:t>C</a:t>
                </a:r>
                <a:r>
                  <a:rPr lang="zh-CN" altLang="zh-CN" dirty="0"/>
                  <a:t>的层次</a:t>
                </a:r>
                <a:r>
                  <a:rPr lang="zh-CN" altLang="zh-CN" dirty="0" smtClean="0"/>
                  <a:t>同</a:t>
                </a:r>
                <a:r>
                  <a:rPr lang="en-US" altLang="zh-CN" dirty="0" smtClean="0"/>
                  <a:t> </a:t>
                </a:r>
                <a:r>
                  <a:rPr lang="pt-BR" altLang="zh-CN" dirty="0" smtClean="0">
                    <a:latin typeface="+mn-lt"/>
                  </a:rPr>
                  <a:t>(</a:t>
                </a:r>
                <a:r>
                  <a:rPr lang="pt-BR" altLang="zh-CN" dirty="0">
                    <a:latin typeface="+mn-lt"/>
                  </a:rPr>
                  <a:t>ii)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）</a:t>
                </a:r>
                <a:r>
                  <a:rPr lang="zh-CN" altLang="en-US" dirty="0" smtClean="0"/>
                  <a:t>若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的最高层次为</a:t>
                </a:r>
                <a:r>
                  <a:rPr lang="en-US" altLang="zh-CN" dirty="0">
                    <a:latin typeface="+mn-lt"/>
                  </a:rPr>
                  <a:t>k</a:t>
                </a:r>
                <a:r>
                  <a:rPr lang="zh-CN" altLang="en-US" dirty="0" smtClean="0"/>
                  <a:t>，则</a:t>
                </a:r>
                <a:r>
                  <a:rPr lang="zh-CN" altLang="en-US" dirty="0"/>
                  <a:t>称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>
                    <a:latin typeface="+mn-lt"/>
                  </a:rPr>
                  <a:t>k</a:t>
                </a:r>
                <a:r>
                  <a:rPr lang="zh-CN" altLang="en-US" dirty="0"/>
                  <a:t>层</a:t>
                </a:r>
                <a:r>
                  <a:rPr lang="zh-CN" altLang="en-US" dirty="0" smtClean="0"/>
                  <a:t>公式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4"/>
                <a:ext cx="10437164" cy="5688105"/>
              </a:xfrm>
              <a:blipFill rotWithShape="1">
                <a:blip r:embed="rId2"/>
                <a:stretch>
                  <a:fillRect l="-1168" t="-429" r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层次定义的应用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/>
                  <a:t>    定义</a:t>
                </a:r>
                <a:r>
                  <a:rPr lang="zh-CN" altLang="zh-CN" dirty="0"/>
                  <a:t>中“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/>
                      </a:rPr>
                      <m:t>=</m:t>
                    </m:r>
                  </m:oMath>
                </a14:m>
                <a:r>
                  <a:rPr lang="zh-CN" altLang="zh-CN" dirty="0"/>
                  <a:t>”为通常意义下的符号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pt-BR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pt-BR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pt-BR" altLang="zh-CN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pt-BR" altLang="zh-CN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pt-BR" altLang="zh-CN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zh-CN" altLang="zh-CN" dirty="0">
                  <a:latin typeface="+mn-lt"/>
                </a:endParaRPr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分别</a:t>
                </a:r>
                <a:r>
                  <a:rPr lang="zh-CN" altLang="zh-CN" dirty="0"/>
                  <a:t>为</a:t>
                </a:r>
                <a:r>
                  <a:rPr lang="pt-BR" altLang="zh-CN" dirty="0"/>
                  <a:t>2</a:t>
                </a:r>
                <a:r>
                  <a:rPr lang="zh-CN" altLang="zh-CN" dirty="0"/>
                  <a:t>层、</a:t>
                </a:r>
                <a:r>
                  <a:rPr lang="pt-BR" altLang="zh-CN" dirty="0"/>
                  <a:t>2</a:t>
                </a:r>
                <a:r>
                  <a:rPr lang="zh-CN" altLang="zh-CN" dirty="0"/>
                  <a:t>层、</a:t>
                </a:r>
                <a:r>
                  <a:rPr lang="pt-BR" altLang="zh-CN" dirty="0"/>
                  <a:t>4</a:t>
                </a:r>
                <a:r>
                  <a:rPr lang="zh-CN" altLang="zh-CN" dirty="0"/>
                  <a:t>层命题</a:t>
                </a:r>
                <a:r>
                  <a:rPr lang="zh-CN" altLang="zh-CN" dirty="0" smtClean="0"/>
                  <a:t>公式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一</a:t>
                </a:r>
                <a:r>
                  <a:rPr lang="zh-CN" altLang="zh-CN" dirty="0"/>
                  <a:t>个含有命题变项的命题公式的真值是不确定的，只有对它的每个命题变项用指定的命题常项代替后，命题公式才变成命题，其真值也就唯一确定</a:t>
                </a:r>
                <a:r>
                  <a:rPr lang="zh-CN" altLang="zh-CN" dirty="0" smtClean="0"/>
                  <a:t>了</a:t>
                </a:r>
                <a:r>
                  <a:rPr lang="zh-CN" altLang="en-US" dirty="0" smtClean="0"/>
                  <a:t>。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例如</a:t>
                </a:r>
                <a:r>
                  <a:rPr lang="zh-CN" altLang="en-US" dirty="0"/>
                  <a:t>命题公式</a:t>
                </a:r>
                <a:r>
                  <a:rPr lang="en-US" altLang="zh-CN" dirty="0" smtClean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pt-BR" altLang="zh-CN" dirty="0">
                    <a:solidFill>
                      <a:srgbClr val="C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zh-CN" dirty="0">
                    <a:solidFill>
                      <a:srgbClr val="C00000"/>
                    </a:solidFill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pt-BR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pt-BR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zh-CN" dirty="0">
                        <a:solidFill>
                          <a:srgbClr val="C00000"/>
                        </a:solidFill>
                        <a:latin typeface="+mn-lt"/>
                      </a:rPr>
                      <m:t>→</m:t>
                    </m:r>
                    <m:r>
                      <m:rPr>
                        <m:sty m:val="p"/>
                      </m:rPr>
                      <a:rPr lang="pt-BR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zh-CN">
                        <a:latin typeface="Cambria Math"/>
                      </a:rPr>
                      <m:t>中，</m:t>
                    </m:r>
                  </m:oMath>
                </a14:m>
                <a:r>
                  <a:rPr lang="zh-CN" altLang="zh-CN" dirty="0"/>
                  <a:t>若指定</a:t>
                </a:r>
                <a:r>
                  <a:rPr lang="pt-BR" altLang="zh-CN" dirty="0" smtClean="0">
                    <a:latin typeface="+mn-lt"/>
                  </a:rPr>
                  <a:t>p</a:t>
                </a:r>
                <a:r>
                  <a:rPr lang="pt-BR" altLang="zh-CN" dirty="0" smtClean="0"/>
                  <a:t>:</a:t>
                </a:r>
                <a:r>
                  <a:rPr lang="pt-BR" altLang="zh-CN" dirty="0" smtClean="0">
                    <a:latin typeface="+mn-lt"/>
                  </a:rPr>
                  <a:t>2</a:t>
                </a:r>
                <a:r>
                  <a:rPr lang="zh-CN" altLang="zh-CN" dirty="0"/>
                  <a:t>是素数，</a:t>
                </a:r>
                <a:r>
                  <a:rPr lang="pt-BR" altLang="zh-CN" dirty="0">
                    <a:latin typeface="+mn-lt"/>
                  </a:rPr>
                  <a:t>q</a:t>
                </a:r>
                <a:r>
                  <a:rPr lang="pt-BR" altLang="zh-CN" dirty="0"/>
                  <a:t>:</a:t>
                </a:r>
                <a:r>
                  <a:rPr lang="pt-BR" altLang="zh-CN" dirty="0">
                    <a:latin typeface="+mn-lt"/>
                  </a:rPr>
                  <a:t>3</a:t>
                </a:r>
                <a:r>
                  <a:rPr lang="zh-CN" altLang="zh-CN" dirty="0"/>
                  <a:t>是奇数，</a:t>
                </a:r>
                <a:r>
                  <a:rPr lang="pt-BR" altLang="zh-CN" dirty="0">
                    <a:latin typeface="+mn-lt"/>
                  </a:rPr>
                  <a:t>r</a:t>
                </a:r>
                <a:r>
                  <a:rPr lang="pt-BR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pt-BR" altLang="zh-CN" dirty="0">
                    <a:latin typeface="+mn-lt"/>
                  </a:rPr>
                  <a:t>4</a:t>
                </a:r>
                <a:r>
                  <a:rPr lang="zh-CN" altLang="zh-CN" dirty="0"/>
                  <a:t>能被</a:t>
                </a:r>
                <a:r>
                  <a:rPr lang="pt-BR" altLang="zh-CN" dirty="0"/>
                  <a:t>2</a:t>
                </a:r>
                <a:r>
                  <a:rPr lang="zh-CN" altLang="zh-CN" dirty="0"/>
                  <a:t>整除，则</a:t>
                </a:r>
                <a:r>
                  <a:rPr lang="pt-BR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pt-BR" altLang="zh-CN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zh-CN" dirty="0">
                        <a:latin typeface="+mn-lt"/>
                      </a:rPr>
                      <m:t>→</m:t>
                    </m:r>
                    <m:r>
                      <m:rPr>
                        <m:sty m:val="p"/>
                      </m:rPr>
                      <a:rPr lang="pt-BR" altLang="zh-CN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zh-CN" dirty="0"/>
                  <a:t>真命题；</a:t>
                </a:r>
                <a:endParaRPr lang="en-US" altLang="zh-CN" dirty="0"/>
              </a:p>
              <a:p>
                <a:r>
                  <a:rPr lang="zh-CN" altLang="zh-CN" dirty="0"/>
                  <a:t>若改</a:t>
                </a:r>
                <a:r>
                  <a:rPr lang="pt-BR" altLang="zh-CN" dirty="0">
                    <a:latin typeface="+mn-lt"/>
                  </a:rPr>
                  <a:t>r</a:t>
                </a:r>
                <a:r>
                  <a:rPr lang="pt-BR" altLang="zh-CN" dirty="0"/>
                  <a:t>:</a:t>
                </a:r>
                <a:r>
                  <a:rPr lang="pt-BR" altLang="zh-CN" dirty="0">
                    <a:latin typeface="+mn-lt"/>
                  </a:rPr>
                  <a:t>3</a:t>
                </a:r>
                <a:r>
                  <a:rPr lang="zh-CN" altLang="zh-CN" dirty="0"/>
                  <a:t>能被</a:t>
                </a:r>
                <a:r>
                  <a:rPr lang="pt-BR" altLang="zh-CN" dirty="0"/>
                  <a:t>2</a:t>
                </a:r>
                <a:r>
                  <a:rPr lang="zh-CN" altLang="zh-CN" dirty="0"/>
                  <a:t>整除，则</a:t>
                </a:r>
                <a:r>
                  <a:rPr lang="pt-BR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pt-BR" altLang="zh-CN" dirty="0">
                    <a:latin typeface="+mn-lt"/>
                  </a:rPr>
                  <a:t>q)</a:t>
                </a:r>
                <a:r>
                  <a:rPr lang="zh-CN" altLang="zh-CN" dirty="0">
                    <a:latin typeface="+mn-lt"/>
                  </a:rPr>
                  <a:t>→</a:t>
                </a:r>
                <a:r>
                  <a:rPr lang="pt-BR" altLang="zh-CN" dirty="0">
                    <a:latin typeface="+mn-lt"/>
                  </a:rPr>
                  <a:t>r</a:t>
                </a:r>
                <a:r>
                  <a:rPr lang="zh-CN" altLang="zh-CN" dirty="0"/>
                  <a:t>就变成了假</a:t>
                </a:r>
                <a:r>
                  <a:rPr lang="zh-CN" altLang="zh-CN" dirty="0" smtClean="0"/>
                  <a:t>命题</a:t>
                </a:r>
                <a:r>
                  <a:rPr lang="zh-CN" altLang="en-US" dirty="0" smtClean="0"/>
                  <a:t>。</a:t>
                </a:r>
                <a:r>
                  <a:rPr lang="pt-BR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r="-4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3249</Words>
  <Application>Microsoft Office PowerPoint</Application>
  <PresentationFormat>自定义</PresentationFormat>
  <Paragraphs>217</Paragraphs>
  <Slides>37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文档</vt:lpstr>
      <vt:lpstr>1.2 命题公式</vt:lpstr>
      <vt:lpstr>复习与引言</vt:lpstr>
      <vt:lpstr>复习与引言</vt:lpstr>
      <vt:lpstr>1.2.1 合式公式</vt:lpstr>
      <vt:lpstr>定义另外表述</vt:lpstr>
      <vt:lpstr>定义应用</vt:lpstr>
      <vt:lpstr>思考</vt:lpstr>
      <vt:lpstr>命题公式的层次</vt:lpstr>
      <vt:lpstr>层次定义的应用</vt:lpstr>
      <vt:lpstr>1.2.2 赋值、真值表与公式的类型</vt:lpstr>
      <vt:lpstr>命题公式的真值表</vt:lpstr>
      <vt:lpstr>命题公式的分类</vt:lpstr>
      <vt:lpstr>判定问题例（1）</vt:lpstr>
      <vt:lpstr>判定问题例子（2）</vt:lpstr>
      <vt:lpstr>判定问题例子（3）</vt:lpstr>
      <vt:lpstr>具有不真值的命题公式的个数</vt:lpstr>
      <vt:lpstr>思考</vt:lpstr>
      <vt:lpstr>1.2.3 等值演算：等值的概念与表达</vt:lpstr>
      <vt:lpstr>1.2.3 等值演算：等值的概念与表达</vt:lpstr>
      <vt:lpstr>定义解释</vt:lpstr>
      <vt:lpstr>例题</vt:lpstr>
      <vt:lpstr>简单的可由单表判别</vt:lpstr>
      <vt:lpstr>复杂的需要等值演算判</vt:lpstr>
      <vt:lpstr>稍复杂的用双表比较</vt:lpstr>
      <vt:lpstr>等价关系</vt:lpstr>
      <vt:lpstr>重要等值式24个</vt:lpstr>
      <vt:lpstr>重要等值式24个</vt:lpstr>
      <vt:lpstr>重要等值式24个</vt:lpstr>
      <vt:lpstr>等值演算与置换法则 (定理1.1 也叫代换规则)</vt:lpstr>
      <vt:lpstr>等值演算证明</vt:lpstr>
      <vt:lpstr>等值演算证明</vt:lpstr>
      <vt:lpstr>演算可以从左到右，当然也可以从右到左</vt:lpstr>
      <vt:lpstr> 教材例题</vt:lpstr>
      <vt:lpstr>  </vt:lpstr>
      <vt:lpstr> 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HNJK</dc:creator>
  <cp:lastModifiedBy>lidajian</cp:lastModifiedBy>
  <cp:revision>170</cp:revision>
  <dcterms:created xsi:type="dcterms:W3CDTF">2016-11-17T03:05:49Z</dcterms:created>
  <dcterms:modified xsi:type="dcterms:W3CDTF">2018-08-27T03:59:21Z</dcterms:modified>
</cp:coreProperties>
</file>