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84" r:id="rId3"/>
    <p:sldId id="267" r:id="rId4"/>
    <p:sldId id="271" r:id="rId5"/>
    <p:sldId id="272" r:id="rId6"/>
    <p:sldId id="298" r:id="rId7"/>
    <p:sldId id="273" r:id="rId8"/>
    <p:sldId id="275" r:id="rId9"/>
    <p:sldId id="299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69" r:id="rId20"/>
    <p:sldId id="270" r:id="rId21"/>
    <p:sldId id="285" r:id="rId22"/>
    <p:sldId id="286" r:id="rId23"/>
    <p:sldId id="287" r:id="rId24"/>
    <p:sldId id="288" r:id="rId25"/>
    <p:sldId id="291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43"/>
    <a:srgbClr val="00725B"/>
    <a:srgbClr val="016E58"/>
    <a:srgbClr val="254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0435" autoAdjust="0"/>
  </p:normalViewPr>
  <p:slideViewPr>
    <p:cSldViewPr snapToGrid="0" showGuides="1">
      <p:cViewPr varScale="1">
        <p:scale>
          <a:sx n="56" d="100"/>
          <a:sy n="56" d="100"/>
        </p:scale>
        <p:origin x="-37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936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EA6F-F63B-4BCE-8BE6-0CD235108799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CAD4F-7138-4A99-93BE-BECC0BF6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dirty="0" smtClean="0">
                <a:latin typeface="Times New Roman" pitchFamily="18" charset="0"/>
              </a:rPr>
              <a:t>这是因为1与0互为对偶式，</a:t>
            </a:r>
          </a:p>
          <a:p>
            <a:pPr eaLnBrk="1" hangingPunct="1"/>
            <a:r>
              <a:rPr lang="zh-CN" altLang="en-US" sz="1200" dirty="0" smtClean="0">
                <a:latin typeface="Times New Roman" pitchFamily="18" charset="0"/>
              </a:rPr>
              <a:t>若</a:t>
            </a:r>
            <a:r>
              <a:rPr lang="en-US" altLang="zh-CN" sz="1200" dirty="0" smtClean="0">
                <a:latin typeface="Times New Roman" pitchFamily="18" charset="0"/>
              </a:rPr>
              <a:t>A</a:t>
            </a:r>
            <a:r>
              <a:rPr lang="zh-CN" altLang="en-US" sz="1200" dirty="0" smtClean="0">
                <a:latin typeface="Times New Roman" pitchFamily="18" charset="0"/>
              </a:rPr>
              <a:t>为重言式，则</a:t>
            </a:r>
            <a:r>
              <a:rPr lang="en-US" altLang="zh-CN" sz="1200" dirty="0" smtClean="0">
                <a:latin typeface="Times New Roman" pitchFamily="18" charset="0"/>
              </a:rPr>
              <a:t>A </a:t>
            </a:r>
            <a:r>
              <a:rPr lang="en-US" altLang="zh-CN" sz="1200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1200" dirty="0" smtClean="0">
                <a:latin typeface="Times New Roman" pitchFamily="18" charset="0"/>
              </a:rPr>
              <a:t> 1</a:t>
            </a:r>
            <a:r>
              <a:rPr lang="zh-CN" altLang="en-US" sz="1200" dirty="0" smtClean="0">
                <a:latin typeface="Times New Roman" pitchFamily="18" charset="0"/>
              </a:rPr>
              <a:t>，因而</a:t>
            </a:r>
            <a:r>
              <a:rPr lang="en-US" altLang="zh-CN" sz="1200" dirty="0" smtClean="0">
                <a:latin typeface="Times New Roman" pitchFamily="18" charset="0"/>
              </a:rPr>
              <a:t>A</a:t>
            </a:r>
            <a:r>
              <a:rPr lang="zh-CN" altLang="en-US" sz="1200" dirty="0" smtClean="0">
                <a:latin typeface="Times New Roman" pitchFamily="18" charset="0"/>
              </a:rPr>
              <a:t>的对偶式</a:t>
            </a:r>
            <a:r>
              <a:rPr lang="en-US" altLang="zh-CN" sz="1200" dirty="0" smtClean="0">
                <a:latin typeface="Times New Roman" pitchFamily="18" charset="0"/>
              </a:rPr>
              <a:t>A*</a:t>
            </a:r>
            <a:r>
              <a:rPr lang="zh-CN" altLang="en-US" sz="1200" dirty="0" smtClean="0">
                <a:latin typeface="Times New Roman" pitchFamily="18" charset="0"/>
              </a:rPr>
              <a:t>应与1的对偶式0等值，即</a:t>
            </a:r>
            <a:r>
              <a:rPr lang="en-US" altLang="zh-CN" sz="1200" dirty="0" smtClean="0">
                <a:latin typeface="Times New Roman" pitchFamily="18" charset="0"/>
              </a:rPr>
              <a:t>A* </a:t>
            </a:r>
            <a:r>
              <a:rPr lang="en-US" altLang="zh-CN" sz="1200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1200" dirty="0" smtClean="0">
                <a:latin typeface="Times New Roman" pitchFamily="18" charset="0"/>
              </a:rPr>
              <a:t> 0</a:t>
            </a:r>
            <a:r>
              <a:rPr lang="zh-CN" altLang="en-US" sz="12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1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900" dirty="0" smtClean="0">
                <a:latin typeface="Times New Roman" pitchFamily="18" charset="0"/>
              </a:rPr>
              <a:t>这是因为1与0互为对偶式，</a:t>
            </a:r>
          </a:p>
          <a:p>
            <a:pPr eaLnBrk="1" hangingPunct="1"/>
            <a:r>
              <a:rPr lang="zh-CN" altLang="en-US" sz="900" dirty="0" smtClean="0">
                <a:latin typeface="Times New Roman" pitchFamily="18" charset="0"/>
              </a:rPr>
              <a:t>若</a:t>
            </a:r>
            <a:r>
              <a:rPr lang="en-US" altLang="zh-CN" sz="900" dirty="0" smtClean="0">
                <a:latin typeface="Times New Roman" pitchFamily="18" charset="0"/>
              </a:rPr>
              <a:t>A</a:t>
            </a:r>
            <a:r>
              <a:rPr lang="zh-CN" altLang="en-US" sz="900" dirty="0" smtClean="0">
                <a:latin typeface="Times New Roman" pitchFamily="18" charset="0"/>
              </a:rPr>
              <a:t>为重言式，则</a:t>
            </a:r>
            <a:r>
              <a:rPr lang="en-US" altLang="zh-CN" sz="900" dirty="0" smtClean="0">
                <a:latin typeface="Times New Roman" pitchFamily="18" charset="0"/>
              </a:rPr>
              <a:t>A </a:t>
            </a:r>
            <a:r>
              <a:rPr lang="en-US" altLang="zh-CN" sz="900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900" dirty="0" smtClean="0">
                <a:latin typeface="Times New Roman" pitchFamily="18" charset="0"/>
              </a:rPr>
              <a:t> 1</a:t>
            </a:r>
            <a:r>
              <a:rPr lang="zh-CN" altLang="en-US" sz="900" dirty="0" smtClean="0">
                <a:latin typeface="Times New Roman" pitchFamily="18" charset="0"/>
              </a:rPr>
              <a:t>，因而</a:t>
            </a:r>
            <a:r>
              <a:rPr lang="en-US" altLang="zh-CN" sz="900" dirty="0" smtClean="0">
                <a:latin typeface="Times New Roman" pitchFamily="18" charset="0"/>
              </a:rPr>
              <a:t>A</a:t>
            </a:r>
            <a:r>
              <a:rPr lang="zh-CN" altLang="en-US" sz="900" dirty="0" smtClean="0">
                <a:latin typeface="Times New Roman" pitchFamily="18" charset="0"/>
              </a:rPr>
              <a:t>的对偶式</a:t>
            </a:r>
            <a:r>
              <a:rPr lang="en-US" altLang="zh-CN" sz="900" dirty="0" smtClean="0">
                <a:latin typeface="Times New Roman" pitchFamily="18" charset="0"/>
              </a:rPr>
              <a:t>A*</a:t>
            </a:r>
            <a:r>
              <a:rPr lang="zh-CN" altLang="en-US" sz="900" dirty="0" smtClean="0">
                <a:latin typeface="Times New Roman" pitchFamily="18" charset="0"/>
              </a:rPr>
              <a:t>应与1的对偶式0等值，即</a:t>
            </a:r>
            <a:r>
              <a:rPr lang="en-US" altLang="zh-CN" sz="900" dirty="0" smtClean="0">
                <a:latin typeface="Times New Roman" pitchFamily="18" charset="0"/>
              </a:rPr>
              <a:t>A* </a:t>
            </a:r>
            <a:r>
              <a:rPr lang="en-US" altLang="zh-CN" sz="900" dirty="0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900" dirty="0" smtClean="0">
                <a:latin typeface="Times New Roman" pitchFamily="18" charset="0"/>
              </a:rPr>
              <a:t> 0</a:t>
            </a:r>
            <a:r>
              <a:rPr lang="zh-CN" altLang="en-US" sz="9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kern="120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由极小项定义知，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2 , 4 , 5 , 6 , 7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的二进制表示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010 , 100 , 101 , 110 , 111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为原公式的成真赋值，而此公式的主析取范式中没有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，其角码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0,1,3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的二进制表示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000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001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011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为原公式的成假赋值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.</a:t>
                </a:r>
                <a:endParaRPr lang="zh-CN" altLang="en-US" sz="1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kern="120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由极小项定义知，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2 , 4 , 5 , 6 , 7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的二进制表示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010 , 100 , 101 , 110 , 111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为原公式的成真赋值，而此公式的主析取范式中没有 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𝑚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, 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𝑚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1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 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𝑚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3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，其角码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0,1,3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的二进制表示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000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001 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，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011</a:t>
                </a:r>
                <a:r>
                  <a:rPr lang="zh-CN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为原公式的成假赋值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.</a:t>
                </a:r>
                <a:endParaRPr lang="zh-CN" altLang="en-US" sz="1800" dirty="0">
                  <a:latin typeface="+mn-ea"/>
                  <a:ea typeface="+mn-ea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4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kern="120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q</m:t>
                    </m:r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</m:oMath>
                </a14:m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⟺</m:t>
                    </m:r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∨</m:t>
                    </m:r>
                    <m:sSub>
                      <m:sSubPr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</m:t>
                        </m:r>
                      </m:sub>
                    </m:sSub>
                    <m:r>
                      <a:rPr lang="en-US" altLang="zh-CN" sz="18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⟺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(1 , 3 , 5 , 6 , 7 )</m:t>
                        </m:r>
                      </m:e>
                    </m:nary>
                  </m:oMath>
                </a14:m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.</a:t>
                </a:r>
                <a:endParaRPr lang="zh-CN" altLang="zh-CN" sz="1800" kern="12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kern="120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p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∧q∨r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 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⟺m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1∨m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3∨m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5∨m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6∨m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_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7⟺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∑1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▒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〖</a:t>
                </a:r>
                <a:r>
                  <a:rPr lang="en-US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(1 , 3 , 5 , 6 , 7 )</a:t>
                </a:r>
                <a:r>
                  <a:rPr lang="zh-CN" altLang="zh-CN" sz="1800" i="0" kern="120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〗</a:t>
                </a:r>
                <a:r>
                  <a:rPr lang="en-US" altLang="zh-CN" sz="1800" kern="1200" dirty="0"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+mn-cs"/>
                  </a:rPr>
                  <a:t>.</a:t>
                </a:r>
                <a:endParaRPr lang="zh-CN" altLang="zh-CN" sz="1800" kern="12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1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7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050" dirty="0" smtClean="0"/>
              <a:t>1</a:t>
            </a:r>
            <a:r>
              <a:rPr lang="zh-CN" altLang="en-US" sz="1050" dirty="0" smtClean="0"/>
              <a:t>、求命题公式</a:t>
            </a:r>
            <a:r>
              <a:rPr lang="zh-CN" altLang="en-US" sz="1050" dirty="0" smtClean="0">
                <a:latin typeface="Times New Roman" pitchFamily="18" charset="0"/>
              </a:rPr>
              <a:t>((</a:t>
            </a:r>
            <a:r>
              <a:rPr lang="en-US" altLang="zh-CN" sz="1050" dirty="0" smtClean="0">
                <a:latin typeface="Times New Roman" pitchFamily="18" charset="0"/>
              </a:rPr>
              <a:t>P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1050" dirty="0" smtClean="0">
                <a:latin typeface="Times New Roman" pitchFamily="18" charset="0"/>
              </a:rPr>
              <a:t>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） 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R)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P</a:t>
            </a:r>
            <a:r>
              <a:rPr lang="zh-CN" altLang="en-US" sz="1050" dirty="0" smtClean="0"/>
              <a:t>的主合取范式</a:t>
            </a:r>
          </a:p>
          <a:p>
            <a:pPr>
              <a:spcBef>
                <a:spcPct val="50000"/>
              </a:spcBef>
            </a:pPr>
            <a:r>
              <a:rPr lang="zh-CN" altLang="en-US" sz="1050" dirty="0" smtClean="0"/>
              <a:t>解1: </a:t>
            </a:r>
            <a:r>
              <a:rPr lang="zh-CN" altLang="en-US" sz="1050" dirty="0" smtClean="0">
                <a:latin typeface="Times New Roman" pitchFamily="18" charset="0"/>
              </a:rPr>
              <a:t>((</a:t>
            </a:r>
            <a:r>
              <a:rPr lang="en-US" altLang="zh-CN" sz="1050" dirty="0" smtClean="0">
                <a:latin typeface="Times New Roman" pitchFamily="18" charset="0"/>
              </a:rPr>
              <a:t>P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1050" dirty="0" smtClean="0">
                <a:latin typeface="Times New Roman" pitchFamily="18" charset="0"/>
              </a:rPr>
              <a:t>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） 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R)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P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(Q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 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R)  P</a:t>
            </a:r>
            <a:endParaRPr lang="zh-CN" altLang="en-US" sz="105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 (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P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Q) (P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R) (Q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 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Q)  (R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R)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 (P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R) 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(P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 R) 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(P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 R) 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(P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 Q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 R) 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 (0,1,3)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(2,4,5,6,7)  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（主析取</a:t>
            </a:r>
            <a:r>
              <a:rPr lang="zh-CN" altLang="en-US" sz="1050" dirty="0" smtClean="0">
                <a:latin typeface="Times New Roman" pitchFamily="18" charset="0"/>
              </a:rPr>
              <a:t>范式）</a:t>
            </a:r>
            <a:endParaRPr lang="en-US" altLang="zh-CN" sz="105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050" dirty="0" smtClean="0"/>
              <a:t>解2: </a:t>
            </a:r>
            <a:r>
              <a:rPr lang="zh-CN" altLang="en-US" sz="1050" dirty="0" smtClean="0">
                <a:latin typeface="Times New Roman" pitchFamily="18" charset="0"/>
              </a:rPr>
              <a:t>((</a:t>
            </a:r>
            <a:r>
              <a:rPr lang="en-US" altLang="zh-CN" sz="1050" dirty="0" smtClean="0">
                <a:latin typeface="Times New Roman" pitchFamily="18" charset="0"/>
              </a:rPr>
              <a:t>P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1050" dirty="0" smtClean="0">
                <a:latin typeface="Times New Roman" pitchFamily="18" charset="0"/>
              </a:rPr>
              <a:t>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） 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R)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P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 (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P 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Q) (P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R)    (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合取</a:t>
            </a:r>
            <a:r>
              <a:rPr lang="zh-CN" altLang="en-US" sz="1050" dirty="0" smtClean="0">
                <a:latin typeface="Times New Roman" pitchFamily="18" charset="0"/>
              </a:rPr>
              <a:t>范式）</a:t>
            </a:r>
          </a:p>
          <a:p>
            <a:pPr>
              <a:spcBef>
                <a:spcPct val="50000"/>
              </a:spcBef>
            </a:pPr>
            <a:r>
              <a:rPr lang="zh-CN" altLang="en-US" sz="1050" dirty="0" smtClean="0"/>
              <a:t> 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00x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0x1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 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000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001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000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zh-CN" altLang="en-US" sz="1050" baseline="-25000" dirty="0" smtClean="0">
                <a:latin typeface="Times New Roman" pitchFamily="18" charset="0"/>
                <a:sym typeface="Symbol" pitchFamily="18" charset="2"/>
              </a:rPr>
              <a:t>011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 sz="1050" baseline="-25000" dirty="0" smtClean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 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0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 (0,1,3)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 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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5 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1050" dirty="0" smtClean="0">
                <a:latin typeface="Times New Roman" pitchFamily="18" charset="0"/>
                <a:sym typeface="Symbol" pitchFamily="18" charset="2"/>
              </a:rPr>
              <a:t> m</a:t>
            </a:r>
            <a:r>
              <a:rPr lang="zh-CN" altLang="en-US" sz="1050" baseline="-25000" dirty="0" smtClean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  m</a:t>
            </a:r>
            <a:r>
              <a:rPr lang="en-US" altLang="zh-CN" sz="1050" baseline="-25000" dirty="0" smtClean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altLang="zh-CN" sz="1050" dirty="0" smtClean="0">
                <a:latin typeface="Times New Roman" pitchFamily="18" charset="0"/>
                <a:sym typeface="Symbol" pitchFamily="18" charset="2"/>
              </a:rPr>
              <a:t>(2,4,5,6,7)</a:t>
            </a:r>
          </a:p>
          <a:p>
            <a:pPr>
              <a:spcBef>
                <a:spcPct val="50000"/>
              </a:spcBef>
            </a:pP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</a:rPr>
              <a:t>、解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p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1000" dirty="0" smtClean="0">
                <a:latin typeface="华文新魏" pitchFamily="2" charset="-122"/>
                <a:ea typeface="华文新魏" pitchFamily="2" charset="-122"/>
              </a:rPr>
              <a:t>（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 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1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r) 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(4,6,7)</a:t>
            </a:r>
            <a:r>
              <a:rPr lang="en-US" altLang="zh-CN" sz="105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（主析取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</a:rPr>
              <a:t>范式）</a:t>
            </a:r>
          </a:p>
          <a:p>
            <a:pPr>
              <a:spcBef>
                <a:spcPct val="50000"/>
              </a:spcBef>
            </a:pP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</a:rPr>
              <a:t>                     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 (0,1,2,3,5) （主合取</a:t>
            </a:r>
            <a:r>
              <a:rPr lang="zh-CN" altLang="en-US" sz="1050" dirty="0" smtClean="0">
                <a:latin typeface="华文新魏" pitchFamily="2" charset="-122"/>
                <a:ea typeface="华文新魏" pitchFamily="2" charset="-122"/>
              </a:rPr>
              <a:t>范式）</a:t>
            </a:r>
          </a:p>
          <a:p>
            <a:pPr>
              <a:spcBef>
                <a:spcPct val="50000"/>
              </a:spcBef>
            </a:pPr>
            <a:endParaRPr lang="zh-CN" altLang="en-US" sz="1050" dirty="0" smtClean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zh-CN" altLang="en-US" sz="900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CAD4F-7138-4A99-93BE-BECC0BF67A0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4141" y="2347569"/>
            <a:ext cx="6084335" cy="1859441"/>
          </a:xfrm>
          <a:prstGeom prst="rect">
            <a:avLst/>
          </a:prstGeom>
          <a:effectLst>
            <a:outerShdw blurRad="50800" dist="508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图片 16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91343" y="4221942"/>
            <a:ext cx="2609314" cy="646232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43384" y="1016154"/>
            <a:ext cx="3426249" cy="1652159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984153" y="1215185"/>
            <a:ext cx="4919898" cy="1219306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11888" y="2290709"/>
            <a:ext cx="2499577" cy="1579001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 hasCustomPrompt="1"/>
          </p:nvPr>
        </p:nvSpPr>
        <p:spPr>
          <a:xfrm>
            <a:off x="370295" y="2524471"/>
            <a:ext cx="11451409" cy="2096571"/>
          </a:xfrm>
        </p:spPr>
        <p:txBody>
          <a:bodyPr anchor="ctr" anchorCtr="0">
            <a:normAutofit/>
          </a:bodyPr>
          <a:lstStyle>
            <a:lvl1pPr algn="ctr">
              <a:defRPr sz="6600" b="1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991672" y="1312156"/>
            <a:ext cx="3675530" cy="914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0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pPr lvl="0"/>
            <a:r>
              <a:rPr lang="zh-CN" altLang="en-US" dirty="0" smtClean="0"/>
              <a:t>单击此处编辑章序</a:t>
            </a:r>
          </a:p>
        </p:txBody>
      </p:sp>
    </p:spTree>
    <p:extLst>
      <p:ext uri="{BB962C8B-B14F-4D97-AF65-F5344CB8AC3E}">
        <p14:creationId xmlns:p14="http://schemas.microsoft.com/office/powerpoint/2010/main" val="2881024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766218"/>
            <a:ext cx="3612776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87906" y="1253331"/>
            <a:ext cx="7265893" cy="4351338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单击此处编辑本章节点</a:t>
            </a:r>
          </a:p>
        </p:txBody>
      </p:sp>
    </p:spTree>
    <p:extLst>
      <p:ext uri="{BB962C8B-B14F-4D97-AF65-F5344CB8AC3E}">
        <p14:creationId xmlns:p14="http://schemas.microsoft.com/office/powerpoint/2010/main" val="1729120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 hasCustomPrompt="1"/>
          </p:nvPr>
        </p:nvSpPr>
        <p:spPr>
          <a:xfrm>
            <a:off x="370295" y="2378422"/>
            <a:ext cx="11451409" cy="2096571"/>
          </a:xfrm>
        </p:spPr>
        <p:txBody>
          <a:bodyPr anchor="ctr" anchorCtr="0">
            <a:normAutofit/>
          </a:bodyPr>
          <a:lstStyle>
            <a:lvl1pPr algn="ctr">
              <a:defRPr sz="6600" b="1">
                <a:blipFill>
                  <a:blip r:embed="rId12"/>
                  <a:tile tx="0" ty="0" sx="100000" sy="100000" flip="none" algn="tl"/>
                </a:blipFill>
              </a:defRPr>
            </a:lvl1pPr>
          </a:lstStyle>
          <a:p>
            <a:r>
              <a:rPr lang="zh-CN" altLang="en-US" dirty="0" smtClean="0"/>
              <a:t>单击此处编辑节标题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864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内容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54742"/>
            <a:ext cx="12192000" cy="590325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47918"/>
            <a:ext cx="10219676" cy="80682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单击此处编辑知识点标题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5"/>
            <a:ext cx="10182991" cy="491975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443471" y="726141"/>
            <a:ext cx="660921" cy="564777"/>
            <a:chOff x="11443471" y="726141"/>
            <a:chExt cx="660921" cy="564777"/>
          </a:xfrm>
        </p:grpSpPr>
        <p:sp>
          <p:nvSpPr>
            <p:cNvPr id="9" name="等腰三角形 8"/>
            <p:cNvSpPr/>
            <p:nvPr userDrawn="1"/>
          </p:nvSpPr>
          <p:spPr>
            <a:xfrm flipV="1">
              <a:off x="11449252" y="726142"/>
              <a:ext cx="655140" cy="564776"/>
            </a:xfrm>
            <a:prstGeom prst="triangle">
              <a:avLst/>
            </a:prstGeom>
            <a:solidFill>
              <a:srgbClr val="0072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 userDrawn="1"/>
          </p:nvSpPr>
          <p:spPr>
            <a:xfrm flipH="1">
              <a:off x="11969903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>
              <a:off x="11443471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44035" y="726141"/>
            <a:ext cx="660921" cy="564777"/>
            <a:chOff x="11443471" y="726141"/>
            <a:chExt cx="660921" cy="564777"/>
          </a:xfrm>
        </p:grpSpPr>
        <p:sp>
          <p:nvSpPr>
            <p:cNvPr id="15" name="等腰三角形 14"/>
            <p:cNvSpPr/>
            <p:nvPr userDrawn="1"/>
          </p:nvSpPr>
          <p:spPr>
            <a:xfrm flipV="1">
              <a:off x="11449252" y="726142"/>
              <a:ext cx="655140" cy="564776"/>
            </a:xfrm>
            <a:prstGeom prst="triangle">
              <a:avLst/>
            </a:prstGeom>
            <a:solidFill>
              <a:srgbClr val="0072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 userDrawn="1"/>
          </p:nvSpPr>
          <p:spPr>
            <a:xfrm flipH="1">
              <a:off x="11969903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11443471" y="726141"/>
              <a:ext cx="134487" cy="228602"/>
            </a:xfrm>
            <a:prstGeom prst="rtTriangle">
              <a:avLst/>
            </a:prstGeom>
            <a:solidFill>
              <a:srgbClr val="014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62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>
          <a:gsLst>
            <a:gs pos="0">
              <a:srgbClr val="00725B"/>
            </a:gs>
            <a:gs pos="100000">
              <a:srgbClr val="014E4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7" y="5634466"/>
            <a:ext cx="2239173" cy="116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图片 1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272" y="-51055"/>
            <a:ext cx="3127519" cy="2066723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8230" y="172788"/>
            <a:ext cx="1810669" cy="1444877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49142"/>
            <a:ext cx="3176291" cy="1316850"/>
          </a:xfrm>
          <a:prstGeom prst="rect">
            <a:avLst/>
          </a:prstGeom>
        </p:spPr>
      </p:pic>
      <p:pic>
        <p:nvPicPr>
          <p:cNvPr id="200" name="图片 19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74831" y="230131"/>
            <a:ext cx="1853345" cy="1993565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11888" y="3731526"/>
            <a:ext cx="2658086" cy="2810500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33311" y="5688512"/>
            <a:ext cx="4078577" cy="853514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880265" y="5494801"/>
            <a:ext cx="1658256" cy="1042506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97518" y="3725861"/>
            <a:ext cx="2487384" cy="17131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74351" y="2316443"/>
            <a:ext cx="1597290" cy="10851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1360" y="2057400"/>
            <a:ext cx="11449280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6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9B80-22E4-4975-8279-E2387C1307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2DDE-C35E-44F5-9E0D-1EA2273DE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命题</a:t>
            </a:r>
            <a:r>
              <a:rPr lang="zh-CN" altLang="en-US" dirty="0"/>
              <a:t>公式的范式</a:t>
            </a:r>
          </a:p>
        </p:txBody>
      </p:sp>
    </p:spTree>
    <p:extLst>
      <p:ext uri="{BB962C8B-B14F-4D97-AF65-F5344CB8AC3E}">
        <p14:creationId xmlns:p14="http://schemas.microsoft.com/office/powerpoint/2010/main" val="22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析取范式</a:t>
            </a:r>
            <a:r>
              <a:rPr lang="zh-CN" altLang="en-US" dirty="0" smtClean="0"/>
              <a:t>与</a:t>
            </a:r>
            <a:r>
              <a:rPr lang="zh-CN" altLang="zh-CN" dirty="0" smtClean="0"/>
              <a:t>合取范式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1.14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仅</a:t>
                </a:r>
                <a:r>
                  <a:rPr lang="zh-CN" altLang="zh-CN" dirty="0"/>
                  <a:t>由有限个简单合取式构成的析取式称为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析取范式</a:t>
                </a:r>
                <a:r>
                  <a:rPr lang="zh-CN" altLang="zh-CN" dirty="0"/>
                  <a:t>；仅由有限个简单析取式构成的合取式称为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合取范式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任何</a:t>
                </a:r>
                <a:r>
                  <a:rPr lang="zh-CN" altLang="zh-CN" dirty="0"/>
                  <a:t>析取范式的对偶式为合取范式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任何</a:t>
                </a:r>
                <a:r>
                  <a:rPr lang="zh-CN" altLang="zh-CN" dirty="0"/>
                  <a:t>合取范式的对偶式为</a:t>
                </a:r>
                <a:r>
                  <a:rPr lang="zh-CN" altLang="zh-CN" dirty="0" smtClean="0"/>
                  <a:t>析取范式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例如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设</a:t>
                </a:r>
                <a:r>
                  <a:rPr lang="en-US" altLang="zh-CN" dirty="0">
                    <a:latin typeface="+mj-lt"/>
                  </a:rPr>
                  <a:t>A=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j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∨</m:t>
                    </m:r>
                  </m:oMath>
                </a14:m>
                <a:r>
                  <a:rPr lang="en-US" altLang="zh-CN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j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+mj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j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j-lt"/>
                  </a:rPr>
                  <a:t>q</a:t>
                </a:r>
                <a:r>
                  <a:rPr lang="en-US" altLang="zh-CN" dirty="0" smtClean="0">
                    <a:latin typeface="+mj-lt"/>
                  </a:rPr>
                  <a:t>)</a:t>
                </a:r>
                <a:r>
                  <a:rPr lang="zh-CN" altLang="en-US" dirty="0" smtClean="0">
                    <a:latin typeface="+mj-lt"/>
                  </a:rPr>
                  <a:t>，</a:t>
                </a:r>
                <a:r>
                  <a:rPr lang="zh-CN" altLang="zh-CN" dirty="0" smtClean="0"/>
                  <a:t>则</a:t>
                </a:r>
                <a:endParaRPr lang="zh-CN" altLang="zh-CN" dirty="0"/>
              </a:p>
              <a:p>
                <a:r>
                  <a:rPr lang="en-US" altLang="zh-CN" dirty="0"/>
                  <a:t>		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=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∧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:endParaRPr lang="zh-CN" altLang="zh-CN" dirty="0">
                  <a:latin typeface="+mn-lt"/>
                </a:endParaRPr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其中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为析取范式，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为</a:t>
                </a:r>
                <a:r>
                  <a:rPr lang="zh-CN" altLang="zh-CN" dirty="0" smtClean="0"/>
                  <a:t>合取范式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838" b="-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析取范式与合取范式具有下列性质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(</a:t>
            </a:r>
            <a:r>
              <a:rPr lang="en-US" altLang="zh-CN" dirty="0"/>
              <a:t>1) </a:t>
            </a:r>
            <a:r>
              <a:rPr lang="zh-CN" altLang="zh-CN" dirty="0"/>
              <a:t>一个析取范式是</a:t>
            </a:r>
            <a:r>
              <a:rPr lang="zh-CN" altLang="zh-CN" dirty="0">
                <a:solidFill>
                  <a:srgbClr val="C00000"/>
                </a:solidFill>
              </a:rPr>
              <a:t>矛盾式</a:t>
            </a:r>
            <a:r>
              <a:rPr lang="zh-CN" altLang="zh-CN" dirty="0"/>
              <a:t>，当且仅当它的每一个简单合取式都是矛盾</a:t>
            </a:r>
            <a:r>
              <a:rPr lang="zh-CN" altLang="zh-CN" dirty="0" smtClean="0"/>
              <a:t>式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r>
              <a:rPr lang="en-US" altLang="zh-CN" dirty="0" smtClean="0"/>
              <a:t>    (</a:t>
            </a:r>
            <a:r>
              <a:rPr lang="en-US" altLang="zh-CN" dirty="0"/>
              <a:t>2) </a:t>
            </a:r>
            <a:r>
              <a:rPr lang="zh-CN" altLang="zh-CN" dirty="0"/>
              <a:t>一个合取范式是</a:t>
            </a:r>
            <a:r>
              <a:rPr lang="zh-CN" altLang="zh-CN" dirty="0">
                <a:solidFill>
                  <a:srgbClr val="C00000"/>
                </a:solidFill>
              </a:rPr>
              <a:t>重言式</a:t>
            </a:r>
            <a:r>
              <a:rPr lang="zh-CN" altLang="zh-CN" dirty="0"/>
              <a:t>，当且仅当它的每一个简单析取式都是重言式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zh-CN" altLang="zh-CN" dirty="0" smtClean="0">
                <a:solidFill>
                  <a:srgbClr val="C00000"/>
                </a:solidFill>
              </a:rPr>
              <a:t>注意</a:t>
            </a:r>
            <a:r>
              <a:rPr lang="zh-CN" altLang="zh-CN" dirty="0" smtClean="0"/>
              <a:t>：</a:t>
            </a:r>
            <a:r>
              <a:rPr lang="zh-CN" altLang="zh-CN" dirty="0"/>
              <a:t>任何命题公式的析取范式和合取范式都不是唯一</a:t>
            </a:r>
            <a:r>
              <a:rPr lang="zh-CN" altLang="zh-CN" dirty="0" smtClean="0"/>
              <a:t>的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下面</a:t>
            </a:r>
            <a:r>
              <a:rPr lang="zh-CN" altLang="zh-CN" dirty="0" smtClean="0"/>
              <a:t>分析</a:t>
            </a:r>
            <a:r>
              <a:rPr lang="zh-CN" altLang="zh-CN" dirty="0"/>
              <a:t>既给出了范式存在性的证明，也给出了</a:t>
            </a:r>
            <a:r>
              <a:rPr lang="zh-CN" altLang="zh-CN" dirty="0">
                <a:solidFill>
                  <a:srgbClr val="C00000"/>
                </a:solidFill>
              </a:rPr>
              <a:t>求</a:t>
            </a:r>
            <a:r>
              <a:rPr lang="zh-CN" altLang="zh-CN" dirty="0"/>
              <a:t>任何命题公式的范式的</a:t>
            </a:r>
            <a:r>
              <a:rPr lang="zh-CN" altLang="zh-CN" dirty="0">
                <a:solidFill>
                  <a:srgbClr val="C00000"/>
                </a:solidFill>
              </a:rPr>
              <a:t>具体方法与</a:t>
            </a:r>
            <a:r>
              <a:rPr lang="zh-CN" altLang="zh-CN" dirty="0" smtClean="0">
                <a:solidFill>
                  <a:srgbClr val="C00000"/>
                </a:solidFill>
              </a:rPr>
              <a:t>步骤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0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范式</a:t>
            </a:r>
            <a:r>
              <a:rPr lang="zh-CN" altLang="zh-CN" dirty="0" smtClean="0"/>
              <a:t>存在性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:r>
                  <a:rPr lang="zh-CN" altLang="zh-CN" sz="112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11200" dirty="0">
                    <a:solidFill>
                      <a:srgbClr val="C00000"/>
                    </a:solidFill>
                  </a:rPr>
                  <a:t>1.4</a:t>
                </a:r>
                <a:r>
                  <a:rPr lang="zh-CN" altLang="zh-CN" sz="11200" dirty="0">
                    <a:solidFill>
                      <a:srgbClr val="C00000"/>
                    </a:solidFill>
                  </a:rPr>
                  <a:t>（范式存在原理</a:t>
                </a:r>
                <a:r>
                  <a:rPr lang="zh-CN" altLang="zh-CN" sz="11200" dirty="0" smtClean="0">
                    <a:solidFill>
                      <a:srgbClr val="C00000"/>
                    </a:solidFill>
                  </a:rPr>
                  <a:t>）</a:t>
                </a:r>
                <a:r>
                  <a:rPr lang="zh-CN" altLang="zh-CN" sz="11200" dirty="0" smtClean="0"/>
                  <a:t>任</a:t>
                </a:r>
                <a:r>
                  <a:rPr lang="zh-CN" altLang="zh-CN" sz="11200" dirty="0"/>
                  <a:t>一命题公式都存在着与之等值的析取范式和</a:t>
                </a:r>
                <a:r>
                  <a:rPr lang="zh-CN" altLang="zh-CN" sz="11200" dirty="0" smtClean="0"/>
                  <a:t>合取范式</a:t>
                </a:r>
                <a:r>
                  <a:rPr lang="zh-CN" altLang="en-US" sz="11200" dirty="0"/>
                  <a:t>。</a:t>
                </a:r>
                <a:r>
                  <a:rPr lang="zh-CN" altLang="zh-CN" sz="11200" dirty="0"/>
                  <a:t/>
                </a:r>
                <a:br>
                  <a:rPr lang="zh-CN" altLang="zh-CN" sz="11200" dirty="0"/>
                </a:br>
                <a:r>
                  <a:rPr lang="zh-CN" altLang="en-US" sz="11200" dirty="0" smtClean="0"/>
                  <a:t>证 </a:t>
                </a:r>
                <a:r>
                  <a:rPr lang="zh-CN" altLang="en-US" sz="11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11200" dirty="0" smtClean="0">
                    <a:solidFill>
                      <a:srgbClr val="C00000"/>
                    </a:solidFill>
                  </a:rPr>
                  <a:t>首先</a:t>
                </a:r>
                <a:r>
                  <a:rPr lang="zh-CN" altLang="zh-CN" sz="11200" dirty="0" smtClean="0"/>
                  <a:t>用等值公式</a:t>
                </a:r>
                <a:r>
                  <a:rPr lang="en-US" altLang="zh-CN" sz="11200" dirty="0" smtClean="0">
                    <a:latin typeface="+mn-lt"/>
                  </a:rPr>
                  <a:t>p→</a:t>
                </a:r>
                <a:r>
                  <a:rPr lang="en-US" altLang="zh-CN" sz="11200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11200" dirty="0" smtClean="0">
                    <a:latin typeface="+mn-lt"/>
                  </a:rPr>
                  <a:t>q</a:t>
                </a:r>
                <a:r>
                  <a:rPr lang="zh-CN" altLang="en-US" sz="11200" dirty="0" smtClean="0">
                    <a:latin typeface="+mn-lt"/>
                  </a:rPr>
                  <a:t>；</a:t>
                </a:r>
                <a:r>
                  <a:rPr lang="en-US" altLang="zh-CN" sz="11200" dirty="0" smtClean="0">
                    <a:latin typeface="+mn-lt"/>
                  </a:rPr>
                  <a:t> p ↔ </a:t>
                </a:r>
                <a:r>
                  <a:rPr lang="en-US" altLang="zh-CN" sz="11200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</a:t>
                </a:r>
                <a:r>
                  <a:rPr lang="en-US" altLang="zh-CN" sz="11200" dirty="0" smtClean="0">
                    <a:latin typeface="+mn-lt"/>
                  </a:rPr>
                  <a:t>)</a:t>
                </a:r>
                <a:r>
                  <a:rPr lang="zh-CN" altLang="zh-CN" sz="11200" dirty="0" smtClean="0"/>
                  <a:t>及</a:t>
                </a:r>
                <a:r>
                  <a:rPr lang="zh-CN" altLang="zh-CN" sz="11200" dirty="0"/>
                  <a:t>置换规则将命题公式中的联结词</a:t>
                </a:r>
                <a:r>
                  <a:rPr lang="en-US" altLang="zh-CN" sz="11200" dirty="0">
                    <a:latin typeface="+mn-lt"/>
                  </a:rPr>
                  <a:t>→</a:t>
                </a:r>
                <a:r>
                  <a:rPr lang="zh-CN" altLang="zh-CN" sz="11200" dirty="0">
                    <a:latin typeface="+mn-lt"/>
                  </a:rPr>
                  <a:t>，</a:t>
                </a:r>
                <a:r>
                  <a:rPr lang="en-US" altLang="zh-CN" sz="11200" dirty="0">
                    <a:latin typeface="+mn-lt"/>
                  </a:rPr>
                  <a:t>↔</a:t>
                </a:r>
                <a:r>
                  <a:rPr lang="zh-CN" altLang="zh-CN" sz="11200" dirty="0"/>
                  <a:t>消去</a:t>
                </a:r>
                <a:r>
                  <a:rPr lang="zh-CN" altLang="zh-CN" sz="11200" dirty="0" smtClean="0"/>
                  <a:t>；</a:t>
                </a:r>
                <a:endParaRPr lang="en-US" altLang="zh-CN" sz="11200" dirty="0" smtClean="0"/>
              </a:p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:r>
                  <a:rPr lang="en-US" altLang="zh-CN" sz="1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12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zh-CN" altLang="zh-CN" sz="11200" dirty="0" smtClean="0">
                    <a:solidFill>
                      <a:srgbClr val="C00000"/>
                    </a:solidFill>
                  </a:rPr>
                  <a:t>其次</a:t>
                </a:r>
                <a:r>
                  <a:rPr lang="zh-CN" altLang="zh-CN" sz="11200" dirty="0"/>
                  <a:t>，若遇</a:t>
                </a:r>
                <a:r>
                  <a:rPr lang="zh-CN" altLang="zh-CN" sz="11200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p</a:t>
                </a:r>
                <a:r>
                  <a:rPr lang="zh-CN" altLang="zh-CN" sz="112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</a:t>
                </a:r>
                <a:r>
                  <a:rPr lang="en-US" altLang="zh-CN" sz="11200" dirty="0" smtClean="0">
                    <a:latin typeface="+mn-lt"/>
                  </a:rPr>
                  <a:t>)</a:t>
                </a:r>
                <a:r>
                  <a:rPr lang="zh-CN" altLang="en-US" sz="11200" dirty="0" smtClean="0"/>
                  <a:t>，</a:t>
                </a:r>
                <a:r>
                  <a:rPr lang="en-US" altLang="zh-CN" sz="1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</a:t>
                </a:r>
                <a:r>
                  <a:rPr lang="en-US" altLang="zh-CN" sz="11200" dirty="0" smtClean="0">
                    <a:latin typeface="+mn-lt"/>
                  </a:rPr>
                  <a:t>)</a:t>
                </a:r>
                <a:r>
                  <a:rPr lang="zh-CN" altLang="zh-CN" sz="11200" dirty="0" smtClean="0"/>
                  <a:t>等</a:t>
                </a:r>
                <a:r>
                  <a:rPr lang="zh-CN" altLang="zh-CN" sz="11200" dirty="0"/>
                  <a:t>形式，利用双重否定律和德·摩根律可将否定号消去或内移，</a:t>
                </a:r>
                <a:r>
                  <a:rPr lang="zh-CN" altLang="zh-CN" sz="11200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sz="11200" dirty="0" smtClean="0">
                    <a:latin typeface="+mn-lt"/>
                  </a:rPr>
                  <a:t>p</a:t>
                </a:r>
                <a:r>
                  <a:rPr lang="zh-CN" altLang="en-US" sz="11200" dirty="0"/>
                  <a:t>；</a:t>
                </a:r>
                <a:endParaRPr lang="en-US" altLang="zh-CN" sz="11200" dirty="0" smtClean="0"/>
              </a:p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⟺¬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</a:t>
                </a:r>
                <a:r>
                  <a:rPr lang="zh-CN" altLang="en-US" sz="11200" dirty="0" smtClean="0">
                    <a:latin typeface="+mn-lt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11200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 panose="02040503050406030204" pitchFamily="18" charset="0"/>
                      </a:rPr>
                      <m:t> ⟺¬</m:t>
                    </m:r>
                    <m:r>
                      <m:rPr>
                        <m:sty m:val="p"/>
                      </m:rPr>
                      <a:rPr lang="en-US" altLang="zh-CN" sz="112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1200">
                        <a:latin typeface="Cambria Math" panose="02040503050406030204" pitchFamily="18" charset="0"/>
                      </a:rPr>
                      <m:t>∧¬</m:t>
                    </m:r>
                    <m:r>
                      <m:rPr>
                        <m:sty m:val="p"/>
                      </m:rPr>
                      <a:rPr lang="en-US" altLang="zh-CN" sz="11200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sz="112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1200" b="0" dirty="0" smtClean="0"/>
              </a:p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:r>
                  <a:rPr lang="en-US" altLang="zh-CN" sz="11200" dirty="0"/>
                  <a:t> </a:t>
                </a:r>
                <a:r>
                  <a:rPr lang="en-US" altLang="zh-CN" sz="11200" dirty="0" smtClean="0"/>
                  <a:t>   </a:t>
                </a:r>
                <a:r>
                  <a:rPr lang="zh-CN" altLang="zh-CN" sz="11200" dirty="0" smtClean="0">
                    <a:solidFill>
                      <a:srgbClr val="C00000"/>
                    </a:solidFill>
                  </a:rPr>
                  <a:t>最后</a:t>
                </a:r>
                <a:r>
                  <a:rPr lang="zh-CN" altLang="zh-CN" sz="11200" dirty="0"/>
                  <a:t>，若是求析取范式，用</a:t>
                </a:r>
                <a14:m>
                  <m:oMath xmlns:m="http://schemas.openxmlformats.org/officeDocument/2006/math">
                    <m:r>
                      <a:rPr lang="zh-CN" altLang="zh-CN" sz="11200">
                        <a:latin typeface="Cambria Math"/>
                      </a:rPr>
                      <m:t>“</m:t>
                    </m:r>
                    <m:r>
                      <a:rPr lang="en-US" altLang="zh-CN" sz="11200">
                        <a:latin typeface="Cambria Math"/>
                      </a:rPr>
                      <m:t>∧</m:t>
                    </m:r>
                  </m:oMath>
                </a14:m>
                <a:r>
                  <a:rPr lang="zh-CN" altLang="zh-CN" sz="11200" dirty="0"/>
                  <a:t>”对“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sz="11200" dirty="0"/>
                  <a:t>”的分配律</a:t>
                </a:r>
                <a:r>
                  <a:rPr lang="zh-CN" altLang="zh-CN" sz="11200" dirty="0" smtClean="0"/>
                  <a:t>；</a:t>
                </a:r>
                <a:endParaRPr lang="en-US" altLang="zh-CN" sz="11200" dirty="0" smtClean="0"/>
              </a:p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:r>
                  <a:rPr lang="zh-CN" altLang="zh-CN" sz="11200" dirty="0" smtClean="0"/>
                  <a:t>若是</a:t>
                </a:r>
                <a:r>
                  <a:rPr lang="zh-CN" altLang="zh-CN" sz="11200" dirty="0"/>
                  <a:t>求合取范式，用“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/>
                      </a:rPr>
                      <m:t> ∨</m:t>
                    </m:r>
                  </m:oMath>
                </a14:m>
                <a:r>
                  <a:rPr lang="zh-CN" altLang="zh-CN" sz="11200" dirty="0"/>
                  <a:t>”对“</a:t>
                </a:r>
                <a14:m>
                  <m:oMath xmlns:m="http://schemas.openxmlformats.org/officeDocument/2006/math">
                    <m:r>
                      <a:rPr lang="en-US" altLang="zh-CN" sz="11200">
                        <a:latin typeface="Cambria Math"/>
                      </a:rPr>
                      <m:t> ∧</m:t>
                    </m:r>
                  </m:oMath>
                </a14:m>
                <a:r>
                  <a:rPr lang="zh-CN" altLang="zh-CN" sz="11200" dirty="0"/>
                  <a:t>”的</a:t>
                </a:r>
                <a:r>
                  <a:rPr lang="zh-CN" altLang="zh-CN" sz="11200" dirty="0" smtClean="0"/>
                  <a:t>分配律</a:t>
                </a:r>
                <a:r>
                  <a:rPr lang="zh-CN" altLang="en-US" sz="11200" dirty="0" smtClean="0"/>
                  <a:t>。即得</a:t>
                </a:r>
                <a:r>
                  <a:rPr lang="zh-CN" altLang="zh-CN" sz="11200" dirty="0" smtClean="0"/>
                  <a:t>给定</a:t>
                </a:r>
                <a:r>
                  <a:rPr lang="zh-CN" altLang="zh-CN" sz="11200" dirty="0"/>
                  <a:t>任何的命题公式，都能求出与之等值的析取范式与</a:t>
                </a:r>
                <a:r>
                  <a:rPr lang="zh-CN" altLang="zh-CN" sz="11200" dirty="0" smtClean="0"/>
                  <a:t>合取范式</a:t>
                </a:r>
                <a:r>
                  <a:rPr lang="zh-CN" altLang="en-US" sz="11200" dirty="0"/>
                  <a:t>。</a:t>
                </a:r>
                <a:endParaRPr lang="en-US" altLang="zh-CN" sz="11200" dirty="0" smtClean="0"/>
              </a:p>
              <a:p>
                <a:pPr>
                  <a:lnSpc>
                    <a:spcPct val="145000"/>
                  </a:lnSpc>
                  <a:spcBef>
                    <a:spcPts val="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b="-1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zh-CN" dirty="0"/>
                  <a:t>例</a:t>
                </a:r>
                <a:r>
                  <a:rPr lang="en-US" altLang="zh-CN" dirty="0" smtClean="0"/>
                  <a:t>1.12.1 </a:t>
                </a:r>
                <a:r>
                  <a:rPr lang="zh-CN" altLang="zh-CN" dirty="0" smtClean="0"/>
                  <a:t>求</a:t>
                </a:r>
                <a:r>
                  <a:rPr lang="zh-CN" altLang="zh-CN" dirty="0"/>
                  <a:t>命题</a:t>
                </a:r>
                <a:r>
                  <a:rPr lang="zh-CN" altLang="zh-CN" dirty="0" smtClean="0"/>
                  <a:t>公式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+mn-lt"/>
                  </a:rPr>
                  <a:t>((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→r) →p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合取范式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解</a:t>
                </a:r>
                <a:r>
                  <a:rPr lang="en-US" altLang="zh-CN" dirty="0" smtClean="0"/>
                  <a:t>  </a:t>
                </a:r>
                <a:r>
                  <a:rPr lang="en-US" altLang="zh-CN" dirty="0" smtClean="0">
                    <a:latin typeface="+mn-lt"/>
                  </a:rPr>
                  <a:t>((</a:t>
                </a:r>
                <a:r>
                  <a:rPr lang="en-US" altLang="zh-CN" dirty="0">
                    <a:latin typeface="+mn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→r)→p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r)→p </a:t>
                </a:r>
                <a:r>
                  <a:rPr lang="en-US" altLang="zh-CN" dirty="0" smtClean="0"/>
                  <a:t>(</a:t>
                </a:r>
                <a:r>
                  <a:rPr lang="zh-CN" altLang="zh-CN" dirty="0"/>
                  <a:t>消去第一个</a:t>
                </a:r>
                <a:r>
                  <a:rPr lang="en-US" altLang="zh-CN" dirty="0">
                    <a:latin typeface="+mn-lt"/>
                  </a:rPr>
                  <a:t>→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⟺¬</m:t>
                    </m:r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/>
                  <a:t>         </a:t>
                </a:r>
                <a:r>
                  <a:rPr lang="en-US" altLang="zh-CN" dirty="0" smtClean="0"/>
                  <a:t>  (</a:t>
                </a:r>
                <a:r>
                  <a:rPr lang="zh-CN" altLang="zh-CN" dirty="0"/>
                  <a:t>消去第二个</a:t>
                </a:r>
                <a:r>
                  <a:rPr lang="en-US" altLang="zh-CN" dirty="0">
                    <a:latin typeface="+mn-lt"/>
                  </a:rPr>
                  <a:t>→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⟺¬</m:t>
                    </m:r>
                  </m:oMath>
                </a14:m>
                <a:r>
                  <a:rPr lang="en-US" altLang="zh-CN" dirty="0">
                    <a:latin typeface="+mn-lt"/>
                  </a:rPr>
                  <a:t>((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   </a:t>
                </a:r>
                <a:r>
                  <a:rPr lang="en-US" altLang="zh-CN" dirty="0" smtClean="0">
                    <a:latin typeface="+mn-lt"/>
                  </a:rPr>
                  <a:t>  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内移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∨¬¬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</a:t>
                </a:r>
                <a:r>
                  <a:rPr lang="en-US" altLang="zh-CN" dirty="0" smtClean="0">
                    <a:latin typeface="+mn-lt"/>
                  </a:rPr>
                  <a:t>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内移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/>
                  <a:t>              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消去</a:t>
                </a:r>
                <a:r>
                  <a:rPr lang="en-US" altLang="zh-CN" dirty="0"/>
                  <a:t>) 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p)      </a:t>
                </a:r>
                <a:r>
                  <a:rPr lang="en-US" altLang="zh-CN" dirty="0" smtClean="0">
                    <a:latin typeface="+mn-lt"/>
                  </a:rPr>
                  <a:t>                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∨</m:t>
                    </m:r>
                    <m:r>
                      <a:rPr lang="zh-CN" altLang="zh-CN">
                        <a:solidFill>
                          <a:srgbClr val="C00000"/>
                        </a:solidFill>
                        <a:latin typeface="Cambria Math"/>
                      </a:rPr>
                      <m:t>对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分配律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p)       </a:t>
                </a:r>
                <a:r>
                  <a:rPr lang="en-US" altLang="zh-CN" dirty="0" smtClean="0">
                    <a:latin typeface="+mn-lt"/>
                  </a:rPr>
                  <a:t>                     </a:t>
                </a:r>
                <a:r>
                  <a:rPr lang="en-US" altLang="zh-CN" dirty="0" smtClean="0"/>
                  <a:t>(</a:t>
                </a:r>
                <a:r>
                  <a:rPr lang="zh-CN" altLang="zh-CN" dirty="0"/>
                  <a:t>交换律和等幂律</a:t>
                </a:r>
                <a:r>
                  <a:rPr lang="en-US" altLang="zh-CN" dirty="0"/>
                  <a:t>) 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可见</a:t>
                </a:r>
                <a:r>
                  <a:rPr lang="zh-CN" altLang="zh-CN" dirty="0"/>
                  <a:t>，原公式的</a:t>
                </a:r>
                <a:r>
                  <a:rPr lang="zh-CN" altLang="zh-CN" dirty="0" smtClean="0"/>
                  <a:t>合取范式不是</a:t>
                </a:r>
                <a:r>
                  <a:rPr lang="zh-CN" altLang="zh-CN" dirty="0"/>
                  <a:t>唯一</a:t>
                </a:r>
                <a:r>
                  <a:rPr lang="zh-CN" altLang="zh-CN" dirty="0" smtClean="0"/>
                  <a:t>的</a:t>
                </a:r>
                <a:r>
                  <a:rPr lang="zh-CN" altLang="en-US" dirty="0"/>
                  <a:t>（后两个都是</a:t>
                </a:r>
                <a:r>
                  <a:rPr lang="zh-CN" altLang="en-US" dirty="0" smtClean="0"/>
                  <a:t>）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b="-13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46272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1.12.2 </a:t>
                </a:r>
                <a:r>
                  <a:rPr lang="zh-CN" altLang="en-US" dirty="0"/>
                  <a:t>求命题</a:t>
                </a:r>
                <a:r>
                  <a:rPr lang="zh-CN" altLang="en-US" dirty="0" smtClean="0"/>
                  <a:t>公式 </a:t>
                </a:r>
                <a:r>
                  <a:rPr lang="en-US" altLang="zh-CN" dirty="0" smtClean="0">
                    <a:latin typeface="+mn-lt"/>
                  </a:rPr>
                  <a:t>(( </a:t>
                </a:r>
                <a:r>
                  <a:rPr lang="en-US" altLang="zh-CN" dirty="0">
                    <a:latin typeface="+mn-lt"/>
                  </a:rPr>
                  <a:t>p ∨q) →r) →p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析取范式。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解</a:t>
                </a:r>
                <a:r>
                  <a:rPr lang="en-US" altLang="zh-CN" dirty="0" smtClean="0"/>
                  <a:t>  </a:t>
                </a:r>
                <a:r>
                  <a:rPr lang="en-US" altLang="zh-CN" dirty="0" smtClean="0">
                    <a:latin typeface="+mn-lt"/>
                  </a:rPr>
                  <a:t>((</a:t>
                </a:r>
                <a:r>
                  <a:rPr lang="en-US" altLang="zh-CN" dirty="0">
                    <a:latin typeface="+mn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→r)→p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r)→p</a:t>
                </a:r>
                <a:r>
                  <a:rPr lang="en-US" altLang="zh-CN" dirty="0"/>
                  <a:t>  (</a:t>
                </a:r>
                <a:r>
                  <a:rPr lang="zh-CN" altLang="zh-CN" dirty="0"/>
                  <a:t>消去第一个</a:t>
                </a:r>
                <a:r>
                  <a:rPr lang="en-US" altLang="zh-CN" dirty="0">
                    <a:latin typeface="+mn-lt"/>
                  </a:rPr>
                  <a:t>→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⟺¬</m:t>
                    </m:r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      </a:t>
                </a:r>
                <a:r>
                  <a:rPr lang="en-US" altLang="zh-CN" dirty="0" smtClean="0">
                    <a:latin typeface="+mn-lt"/>
                  </a:rPr>
                  <a:t>          </a:t>
                </a:r>
                <a:r>
                  <a:rPr lang="en-US" altLang="zh-CN" dirty="0" smtClean="0"/>
                  <a:t>(</a:t>
                </a:r>
                <a:r>
                  <a:rPr lang="zh-CN" altLang="zh-CN" dirty="0"/>
                  <a:t>消去第二个</a:t>
                </a:r>
                <a:r>
                  <a:rPr lang="en-US" altLang="zh-CN" dirty="0">
                    <a:latin typeface="+mn-lt"/>
                  </a:rPr>
                  <a:t>→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⟺¬</m:t>
                    </m:r>
                  </m:oMath>
                </a14:m>
                <a:r>
                  <a:rPr lang="en-US" altLang="zh-CN" dirty="0">
                    <a:latin typeface="+mn-lt"/>
                  </a:rPr>
                  <a:t>((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  </a:t>
                </a:r>
                <a:r>
                  <a:rPr lang="en-US" altLang="zh-CN" dirty="0" smtClean="0">
                    <a:latin typeface="+mn-lt"/>
                  </a:rPr>
                  <a:t>     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内移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∨¬¬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</a:t>
                </a:r>
                <a:r>
                  <a:rPr lang="en-US" altLang="zh-CN" dirty="0" smtClean="0">
                    <a:latin typeface="+mn-lt"/>
                  </a:rPr>
                  <a:t> 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内移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        </a:t>
                </a:r>
                <a:r>
                  <a:rPr lang="en-US" altLang="zh-CN" dirty="0" smtClean="0">
                    <a:latin typeface="+mn-lt"/>
                  </a:rPr>
                  <a:t>          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消去</a:t>
                </a:r>
                <a:r>
                  <a:rPr lang="en-US" altLang="zh-CN" dirty="0"/>
                  <a:t>) 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p      </a:t>
                </a:r>
                <a:r>
                  <a:rPr lang="en-US" altLang="zh-CN" dirty="0" smtClean="0">
                    <a:latin typeface="+mn-lt"/>
                  </a:rPr>
                  <a:t>               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/>
                      </a:rPr>
                      <m:t>∧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C00000"/>
                        </a:solidFill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分配律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n-lt"/>
                  </a:rPr>
                  <a:t>r)               </a:t>
                </a:r>
                <a:r>
                  <a:rPr lang="en-US" altLang="zh-CN" dirty="0" smtClean="0">
                    <a:latin typeface="+mn-lt"/>
                  </a:rPr>
                  <a:t>                      </a:t>
                </a:r>
                <a:r>
                  <a:rPr lang="en-US" altLang="zh-CN" dirty="0" smtClean="0"/>
                  <a:t>(</a:t>
                </a:r>
                <a:r>
                  <a:rPr lang="zh-CN" altLang="zh-CN" dirty="0"/>
                  <a:t>交换律和吸收律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可见，</a:t>
                </a:r>
                <a:r>
                  <a:rPr lang="zh-CN" altLang="en-US" dirty="0" smtClean="0"/>
                  <a:t>原</a:t>
                </a:r>
                <a:r>
                  <a:rPr lang="zh-CN" altLang="zh-CN" dirty="0" smtClean="0"/>
                  <a:t>命题</a:t>
                </a:r>
                <a:r>
                  <a:rPr lang="zh-CN" altLang="zh-CN" dirty="0"/>
                  <a:t>公式等值的析取范式也不</a:t>
                </a:r>
                <a:r>
                  <a:rPr lang="zh-CN" altLang="zh-CN" dirty="0" smtClean="0"/>
                  <a:t>唯一</a:t>
                </a:r>
                <a:r>
                  <a:rPr lang="zh-CN" altLang="en-US" dirty="0"/>
                  <a:t>（后两个都是</a:t>
                </a:r>
                <a:r>
                  <a:rPr lang="zh-CN" altLang="en-US" dirty="0" smtClean="0"/>
                  <a:t>）。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462725"/>
              </a:xfrm>
              <a:blipFill rotWithShape="0">
                <a:blip r:embed="rId2"/>
                <a:stretch>
                  <a:fillRect l="-1197" t="-558" r="-4309" b="-2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4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5"/>
            <a:ext cx="10182991" cy="5449846"/>
          </a:xfrm>
        </p:spPr>
        <p:txBody>
          <a:bodyPr>
            <a:normAutofit lnSpcReduction="10000"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求公式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((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P </a:t>
            </a:r>
            <a:r>
              <a:rPr lang="en-US" altLang="zh-CN" dirty="0">
                <a:latin typeface="+mn-lt"/>
                <a:ea typeface="黑体" panose="02010609060101010101" pitchFamily="49" charset="-122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+mn-lt"/>
                <a:ea typeface="黑体" panose="02010609060101010101" pitchFamily="49" charset="-122"/>
                <a:sym typeface="Symbol" pitchFamily="18" charset="2"/>
              </a:rPr>
              <a:t>Q</a:t>
            </a:r>
            <a:r>
              <a:rPr lang="zh-CN" altLang="en-US" dirty="0">
                <a:latin typeface="+mn-lt"/>
                <a:ea typeface="黑体" panose="02010609060101010101" pitchFamily="49" charset="-122"/>
                <a:sym typeface="Symbol" pitchFamily="18" charset="2"/>
              </a:rPr>
              <a:t>） </a:t>
            </a:r>
            <a:r>
              <a:rPr lang="en-US" altLang="zh-CN" dirty="0">
                <a:latin typeface="+mn-lt"/>
                <a:ea typeface="黑体" panose="02010609060101010101" pitchFamily="49" charset="-122"/>
                <a:sym typeface="Symbol" pitchFamily="18" charset="2"/>
              </a:rPr>
              <a:t>R) </a:t>
            </a:r>
            <a:r>
              <a:rPr lang="zh-CN" altLang="en-US" dirty="0">
                <a:latin typeface="+mn-lt"/>
                <a:ea typeface="黑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黑体" panose="02010609060101010101" pitchFamily="49" charset="-122"/>
                <a:sym typeface="Symbol" pitchFamily="18" charset="2"/>
              </a:rPr>
              <a:t> 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的析（合）取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范式。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解</a:t>
            </a:r>
            <a:r>
              <a:rPr lang="zh-CN" altLang="en-US" dirty="0"/>
              <a:t>：</a:t>
            </a:r>
            <a:r>
              <a:rPr lang="zh-CN" altLang="en-US" dirty="0">
                <a:latin typeface="+mn-lt"/>
              </a:rPr>
              <a:t>((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</a:t>
            </a:r>
            <a:r>
              <a:rPr lang="zh-CN" altLang="en-US" dirty="0">
                <a:latin typeface="+mn-lt"/>
                <a:sym typeface="Symbol" pitchFamily="18" charset="2"/>
              </a:rPr>
              <a:t>）  </a:t>
            </a:r>
            <a:r>
              <a:rPr lang="en-US" altLang="zh-CN" dirty="0">
                <a:latin typeface="+mn-lt"/>
                <a:sym typeface="Symbol" pitchFamily="18" charset="2"/>
              </a:rPr>
              <a:t>R) </a:t>
            </a:r>
            <a:r>
              <a:rPr lang="zh-CN" altLang="en-US" dirty="0">
                <a:latin typeface="+mn-lt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sym typeface="Symbol" pitchFamily="18" charset="2"/>
              </a:rPr>
              <a:t> P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 smtClean="0">
                <a:latin typeface="+mn-lt"/>
                <a:sym typeface="Symbol" pitchFamily="18" charset="2"/>
              </a:rPr>
              <a:t>  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(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</a:t>
            </a:r>
            <a:r>
              <a:rPr lang="zh-CN" altLang="en-US" dirty="0">
                <a:latin typeface="+mn-lt"/>
                <a:sym typeface="Symbol" pitchFamily="18" charset="2"/>
              </a:rPr>
              <a:t>） </a:t>
            </a:r>
            <a:r>
              <a:rPr lang="en-US" altLang="zh-CN" dirty="0">
                <a:latin typeface="+mn-lt"/>
                <a:sym typeface="Symbol" pitchFamily="18" charset="2"/>
              </a:rPr>
              <a:t>R) </a:t>
            </a:r>
            <a:r>
              <a:rPr lang="zh-CN" altLang="en-US" dirty="0">
                <a:latin typeface="+mn-lt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sym typeface="Symbol" pitchFamily="18" charset="2"/>
              </a:rPr>
              <a:t> P 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+mn-lt"/>
              </a:rPr>
              <a:t>  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zh-CN" altLang="en-US" dirty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(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</a:t>
            </a:r>
            <a:r>
              <a:rPr lang="zh-CN" altLang="en-US" dirty="0">
                <a:latin typeface="+mn-lt"/>
                <a:sym typeface="Symbol" pitchFamily="18" charset="2"/>
              </a:rPr>
              <a:t>） </a:t>
            </a:r>
            <a:r>
              <a:rPr lang="en-US" altLang="zh-CN" dirty="0">
                <a:latin typeface="+mn-lt"/>
                <a:sym typeface="Symbol" pitchFamily="18" charset="2"/>
              </a:rPr>
              <a:t>R) P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sym typeface="Symbol" pitchFamily="18" charset="2"/>
              </a:rPr>
              <a:t>   ((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Q)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R) P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sym typeface="Symbol" pitchFamily="18" charset="2"/>
              </a:rPr>
              <a:t>    (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 P)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sym typeface="Symbol" pitchFamily="18" charset="2"/>
              </a:rPr>
              <a:t> 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R P) </a:t>
            </a:r>
            <a:r>
              <a:rPr lang="en-US" altLang="zh-CN" dirty="0"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合取范式）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sym typeface="Symbol" pitchFamily="18" charset="2"/>
              </a:rPr>
              <a:t>    </a:t>
            </a:r>
            <a:r>
              <a:rPr lang="zh-CN" altLang="en-US" dirty="0">
                <a:latin typeface="+mn-lt"/>
                <a:sym typeface="Symbol" pitchFamily="18" charset="2"/>
              </a:rPr>
              <a:t>(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Q )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sym typeface="Symbol" pitchFamily="18" charset="2"/>
              </a:rPr>
              <a:t> 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R P)     </a:t>
            </a:r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合取范式）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sym typeface="Symbol" pitchFamily="18" charset="2"/>
              </a:rPr>
              <a:t>   (</a:t>
            </a:r>
            <a:r>
              <a:rPr lang="en-US" altLang="zh-CN" dirty="0">
                <a:latin typeface="+mn-lt"/>
              </a:rPr>
              <a:t>P </a:t>
            </a:r>
            <a:r>
              <a:rPr lang="zh-CN" altLang="en-US" dirty="0">
                <a:latin typeface="+mn-lt"/>
                <a:sym typeface="Symbol" pitchFamily="18" charset="2"/>
              </a:rPr>
              <a:t> </a:t>
            </a:r>
            <a:r>
              <a:rPr lang="en-US" altLang="zh-CN" dirty="0">
                <a:latin typeface="+mn-lt"/>
                <a:sym typeface="Symbol" pitchFamily="18" charset="2"/>
              </a:rPr>
              <a:t> R) (Q</a:t>
            </a:r>
            <a:r>
              <a:rPr lang="zh-CN" altLang="en-US" dirty="0">
                <a:latin typeface="+mn-lt"/>
                <a:sym typeface="Symbol" pitchFamily="18" charset="2"/>
              </a:rPr>
              <a:t>  </a:t>
            </a:r>
            <a:r>
              <a:rPr lang="en-US" altLang="zh-CN" dirty="0">
                <a:latin typeface="+mn-lt"/>
                <a:sym typeface="Symbol" pitchFamily="18" charset="2"/>
              </a:rPr>
              <a:t> R) (P</a:t>
            </a:r>
            <a:r>
              <a:rPr lang="zh-CN" altLang="en-US" dirty="0">
                <a:latin typeface="+mn-lt"/>
                <a:sym typeface="Symbol" pitchFamily="18" charset="2"/>
              </a:rPr>
              <a:t> P) </a:t>
            </a:r>
            <a:r>
              <a:rPr lang="en-US" altLang="zh-CN" dirty="0">
                <a:latin typeface="+mn-lt"/>
                <a:sym typeface="Symbol" pitchFamily="18" charset="2"/>
              </a:rPr>
              <a:t>(Q</a:t>
            </a:r>
            <a:r>
              <a:rPr lang="zh-CN" altLang="en-US" dirty="0">
                <a:latin typeface="+mn-lt"/>
                <a:sym typeface="Symbol" pitchFamily="18" charset="2"/>
              </a:rPr>
              <a:t> P)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sym typeface="Symbol" pitchFamily="18" charset="2"/>
              </a:rPr>
              <a:t>   </a:t>
            </a:r>
            <a:r>
              <a:rPr lang="en-US" altLang="zh-CN" u="sng" dirty="0">
                <a:latin typeface="+mn-lt"/>
                <a:sym typeface="Symbol" pitchFamily="18" charset="2"/>
              </a:rPr>
              <a:t>(</a:t>
            </a:r>
            <a:r>
              <a:rPr lang="en-US" altLang="zh-CN" u="sng" dirty="0">
                <a:latin typeface="+mn-lt"/>
              </a:rPr>
              <a:t>P </a:t>
            </a:r>
            <a:r>
              <a:rPr lang="zh-CN" altLang="en-US" u="sng" dirty="0">
                <a:latin typeface="+mn-lt"/>
                <a:sym typeface="Symbol" pitchFamily="18" charset="2"/>
              </a:rPr>
              <a:t> </a:t>
            </a:r>
            <a:r>
              <a:rPr lang="en-US" altLang="zh-CN" u="sng" dirty="0">
                <a:latin typeface="+mn-lt"/>
                <a:sym typeface="Symbol" pitchFamily="18" charset="2"/>
              </a:rPr>
              <a:t> R)</a:t>
            </a:r>
            <a:r>
              <a:rPr lang="en-US" altLang="zh-CN" dirty="0">
                <a:latin typeface="+mn-lt"/>
                <a:sym typeface="Symbol" pitchFamily="18" charset="2"/>
              </a:rPr>
              <a:t> (Q</a:t>
            </a:r>
            <a:r>
              <a:rPr lang="zh-CN" altLang="en-US" dirty="0">
                <a:latin typeface="+mn-lt"/>
                <a:sym typeface="Symbol" pitchFamily="18" charset="2"/>
              </a:rPr>
              <a:t>  </a:t>
            </a:r>
            <a:r>
              <a:rPr lang="en-US" altLang="zh-CN" dirty="0">
                <a:latin typeface="+mn-lt"/>
                <a:sym typeface="Symbol" pitchFamily="18" charset="2"/>
              </a:rPr>
              <a:t> R) </a:t>
            </a:r>
            <a:r>
              <a:rPr lang="en-US" altLang="zh-CN" u="sng" dirty="0">
                <a:latin typeface="+mn-lt"/>
                <a:sym typeface="Symbol" pitchFamily="18" charset="2"/>
              </a:rPr>
              <a:t>P</a:t>
            </a:r>
            <a:r>
              <a:rPr lang="zh-CN" altLang="en-US" u="sng" dirty="0">
                <a:latin typeface="+mn-lt"/>
                <a:sym typeface="Symbol" pitchFamily="18" charset="2"/>
              </a:rPr>
              <a:t> </a:t>
            </a:r>
            <a:r>
              <a:rPr lang="en-US" altLang="zh-CN" u="sng" dirty="0">
                <a:latin typeface="+mn-lt"/>
                <a:sym typeface="Symbol" pitchFamily="18" charset="2"/>
              </a:rPr>
              <a:t>(Q</a:t>
            </a:r>
            <a:r>
              <a:rPr lang="zh-CN" altLang="en-US" u="sng" dirty="0">
                <a:latin typeface="+mn-lt"/>
                <a:sym typeface="Symbol" pitchFamily="18" charset="2"/>
              </a:rPr>
              <a:t> P)</a:t>
            </a:r>
            <a:endParaRPr lang="zh-CN" altLang="en-US" dirty="0">
              <a:latin typeface="+mn-lt"/>
              <a:sym typeface="Symbol" pitchFamily="18" charset="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sym typeface="Symbol" pitchFamily="18" charset="2"/>
              </a:rPr>
              <a:t>   (Q</a:t>
            </a:r>
            <a:r>
              <a:rPr lang="zh-CN" altLang="en-US" dirty="0">
                <a:latin typeface="+mn-lt"/>
                <a:sym typeface="Symbol" pitchFamily="18" charset="2"/>
              </a:rPr>
              <a:t>  </a:t>
            </a:r>
            <a:r>
              <a:rPr lang="en-US" altLang="zh-CN" dirty="0">
                <a:latin typeface="+mn-lt"/>
                <a:sym typeface="Symbol" pitchFamily="18" charset="2"/>
              </a:rPr>
              <a:t> R)  P</a:t>
            </a:r>
            <a:r>
              <a:rPr lang="zh-CN" altLang="en-US" dirty="0">
                <a:sym typeface="Symbol" pitchFamily="18" charset="2"/>
              </a:rPr>
              <a:t>             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（析取</a:t>
            </a:r>
            <a:r>
              <a:rPr lang="zh-CN" altLang="en-US" dirty="0">
                <a:solidFill>
                  <a:srgbClr val="C00000"/>
                </a:solidFill>
              </a:rPr>
              <a:t>范式）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2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5"/>
            <a:ext cx="10182991" cy="5282420"/>
          </a:xfrm>
        </p:spPr>
        <p:txBody>
          <a:bodyPr>
            <a:noAutofit/>
          </a:bodyPr>
          <a:lstStyle/>
          <a:p>
            <a:r>
              <a:rPr lang="zh-CN" altLang="en-US" dirty="0"/>
              <a:t>求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latin typeface="+mn-lt"/>
                <a:sym typeface="Symbol" pitchFamily="18" charset="2"/>
              </a:rPr>
              <a:t>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/>
              <a:t>的析取范式和</a:t>
            </a:r>
            <a:r>
              <a:rPr lang="zh-CN" altLang="en-US" dirty="0" smtClean="0"/>
              <a:t>合取范式。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解</a:t>
            </a:r>
            <a:r>
              <a:rPr lang="zh-CN" altLang="en-US" dirty="0" smtClean="0"/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latin typeface="+mn-lt"/>
                <a:sym typeface="Symbol" pitchFamily="18" charset="2"/>
              </a:rPr>
              <a:t>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C00000"/>
                </a:solidFill>
                <a:latin typeface="+mn-lt"/>
                <a:sym typeface="Symbol" pitchFamily="18" charset="2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Q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） 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 （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Q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）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] </a:t>
            </a:r>
            <a:r>
              <a:rPr lang="zh-CN" altLang="en-US" dirty="0">
                <a:latin typeface="+mn-lt"/>
                <a:sym typeface="Symbol" pitchFamily="18" charset="2"/>
              </a:rPr>
              <a:t> [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 </a:t>
            </a:r>
            <a:r>
              <a:rPr lang="zh-CN" altLang="en-US" dirty="0">
                <a:latin typeface="+mn-lt"/>
                <a:sym typeface="Symbol" pitchFamily="18" charset="2"/>
              </a:rPr>
              <a:t> 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 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Q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）</a:t>
            </a:r>
            <a:r>
              <a:rPr lang="en-US" altLang="zh-CN" dirty="0">
                <a:latin typeface="+mn-lt"/>
              </a:rPr>
              <a:t>]</a:t>
            </a:r>
            <a:endParaRPr lang="en-US" altLang="zh-CN" dirty="0">
              <a:latin typeface="+mn-lt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lt"/>
                <a:sym typeface="Symbol" pitchFamily="18" charset="2"/>
              </a:rPr>
              <a:t>  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（ 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  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Q 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P</a:t>
            </a:r>
            <a:r>
              <a:rPr lang="zh-CN" altLang="en-US" dirty="0">
                <a:solidFill>
                  <a:srgbClr val="C00000"/>
                </a:solidFill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Q</a:t>
            </a:r>
            <a:r>
              <a:rPr lang="zh-CN" altLang="en-US" dirty="0">
                <a:solidFill>
                  <a:srgbClr val="C00000"/>
                </a:solidFill>
                <a:latin typeface="+mn-lt"/>
              </a:rPr>
              <a:t>） </a:t>
            </a:r>
            <a:r>
              <a:rPr lang="zh-CN" altLang="en-US" dirty="0">
                <a:latin typeface="+mn-lt"/>
                <a:sym typeface="Symbol" pitchFamily="18" charset="2"/>
              </a:rPr>
              <a:t></a:t>
            </a:r>
            <a:r>
              <a:rPr lang="zh-CN" altLang="en-US" u="sng" dirty="0">
                <a:latin typeface="+mn-lt"/>
                <a:sym typeface="Symbol" pitchFamily="18" charset="2"/>
              </a:rPr>
              <a:t>[</a:t>
            </a:r>
            <a:r>
              <a:rPr lang="zh-CN" altLang="en-US" u="sng" dirty="0">
                <a:latin typeface="+mn-lt"/>
              </a:rPr>
              <a:t>（</a:t>
            </a:r>
            <a:r>
              <a:rPr lang="en-US" altLang="zh-CN" u="sng" dirty="0">
                <a:latin typeface="+mn-lt"/>
              </a:rPr>
              <a:t>P</a:t>
            </a:r>
            <a:r>
              <a:rPr lang="zh-CN" altLang="en-US" u="sng" dirty="0">
                <a:latin typeface="+mn-lt"/>
                <a:sym typeface="Symbol" pitchFamily="18" charset="2"/>
              </a:rPr>
              <a:t></a:t>
            </a:r>
            <a:r>
              <a:rPr lang="en-US" altLang="zh-CN" u="sng" dirty="0">
                <a:latin typeface="+mn-lt"/>
              </a:rPr>
              <a:t>Q</a:t>
            </a:r>
            <a:r>
              <a:rPr lang="zh-CN" altLang="en-US" u="sng" dirty="0">
                <a:latin typeface="+mn-lt"/>
              </a:rPr>
              <a:t>） </a:t>
            </a:r>
            <a:r>
              <a:rPr lang="zh-CN" altLang="en-US" u="sng" dirty="0">
                <a:latin typeface="+mn-lt"/>
                <a:sym typeface="Symbol" pitchFamily="18" charset="2"/>
              </a:rPr>
              <a:t></a:t>
            </a:r>
            <a:r>
              <a:rPr lang="zh-CN" altLang="en-US" u="sng" dirty="0">
                <a:latin typeface="+mn-lt"/>
              </a:rPr>
              <a:t> （ 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sym typeface="Symbol" pitchFamily="18" charset="2"/>
              </a:rPr>
              <a:t></a:t>
            </a:r>
            <a:r>
              <a:rPr lang="zh-CN" altLang="en-US" u="sng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rgbClr val="C00000"/>
                </a:solidFill>
                <a:latin typeface="+mn-lt"/>
              </a:rPr>
              <a:t>P 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sym typeface="Symbol" pitchFamily="18" charset="2"/>
              </a:rPr>
              <a:t></a:t>
            </a:r>
            <a:r>
              <a:rPr lang="en-US" altLang="zh-CN" u="sng" dirty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en-US" u="sng" dirty="0">
                <a:solidFill>
                  <a:srgbClr val="C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altLang="zh-CN" u="sng" dirty="0">
                <a:solidFill>
                  <a:srgbClr val="C00000"/>
                </a:solidFill>
                <a:latin typeface="+mn-lt"/>
              </a:rPr>
              <a:t>Q </a:t>
            </a:r>
            <a:r>
              <a:rPr lang="zh-CN" altLang="en-US" u="sng" dirty="0">
                <a:latin typeface="+mn-lt"/>
              </a:rPr>
              <a:t>）</a:t>
            </a:r>
            <a:r>
              <a:rPr lang="en-US" altLang="zh-CN" u="sng" dirty="0">
                <a:latin typeface="+mn-lt"/>
              </a:rPr>
              <a:t>]</a:t>
            </a:r>
            <a:endParaRPr lang="zh-CN" altLang="en-US" u="sng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lt"/>
                <a:sym typeface="Symbol" pitchFamily="18" charset="2"/>
              </a:rPr>
              <a:t>  </a:t>
            </a:r>
            <a:r>
              <a:rPr lang="zh-CN" altLang="en-US" dirty="0">
                <a:latin typeface="+mn-lt"/>
              </a:rPr>
              <a:t>（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  </a:t>
            </a:r>
            <a:r>
              <a:rPr lang="en-US" altLang="zh-CN" dirty="0">
                <a:latin typeface="+mn-lt"/>
              </a:rPr>
              <a:t>Q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P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 </a:t>
            </a:r>
            <a:r>
              <a:rPr lang="zh-CN" altLang="en-US" dirty="0">
                <a:latin typeface="+mn-lt"/>
                <a:sym typeface="Symbol" pitchFamily="18" charset="2"/>
              </a:rPr>
              <a:t> </a:t>
            </a:r>
            <a:r>
              <a:rPr lang="zh-CN" altLang="en-US" u="sng" dirty="0">
                <a:latin typeface="+mn-lt"/>
              </a:rPr>
              <a:t>（ </a:t>
            </a:r>
            <a:r>
              <a:rPr lang="zh-CN" altLang="en-US" u="sng" dirty="0">
                <a:latin typeface="+mn-lt"/>
                <a:sym typeface="Symbol" pitchFamily="18" charset="2"/>
              </a:rPr>
              <a:t></a:t>
            </a:r>
            <a:r>
              <a:rPr lang="zh-CN" altLang="en-US" u="sng" dirty="0">
                <a:latin typeface="+mn-lt"/>
              </a:rPr>
              <a:t> </a:t>
            </a:r>
            <a:r>
              <a:rPr lang="en-US" altLang="zh-CN" u="sng" dirty="0">
                <a:latin typeface="+mn-lt"/>
              </a:rPr>
              <a:t>P </a:t>
            </a:r>
            <a:r>
              <a:rPr lang="zh-CN" altLang="en-US" u="sng" dirty="0">
                <a:latin typeface="+mn-lt"/>
                <a:sym typeface="Symbol" pitchFamily="18" charset="2"/>
              </a:rPr>
              <a:t></a:t>
            </a:r>
            <a:r>
              <a:rPr lang="en-US" altLang="zh-CN" u="sng" dirty="0">
                <a:latin typeface="+mn-lt"/>
              </a:rPr>
              <a:t> P</a:t>
            </a:r>
            <a:r>
              <a:rPr lang="zh-CN" altLang="en-US" u="sng" dirty="0">
                <a:latin typeface="+mn-lt"/>
              </a:rPr>
              <a:t>） </a:t>
            </a:r>
            <a:r>
              <a:rPr lang="zh-CN" altLang="en-US" u="sng" dirty="0">
                <a:latin typeface="+mn-lt"/>
                <a:sym typeface="Symbol" pitchFamily="18" charset="2"/>
              </a:rPr>
              <a:t> </a:t>
            </a:r>
            <a:r>
              <a:rPr lang="zh-CN" altLang="en-US" u="sng" dirty="0">
                <a:latin typeface="+mn-lt"/>
              </a:rPr>
              <a:t>（ </a:t>
            </a:r>
            <a:r>
              <a:rPr lang="zh-CN" altLang="en-US" u="sng" dirty="0">
                <a:latin typeface="+mn-lt"/>
                <a:sym typeface="Symbol" pitchFamily="18" charset="2"/>
              </a:rPr>
              <a:t></a:t>
            </a:r>
            <a:r>
              <a:rPr lang="zh-CN" altLang="en-US" u="sng" dirty="0">
                <a:latin typeface="+mn-lt"/>
              </a:rPr>
              <a:t> </a:t>
            </a:r>
            <a:r>
              <a:rPr lang="en-US" altLang="zh-CN" u="sng" dirty="0">
                <a:latin typeface="+mn-lt"/>
              </a:rPr>
              <a:t>P</a:t>
            </a:r>
            <a:r>
              <a:rPr lang="zh-CN" altLang="en-US" u="sng" dirty="0">
                <a:latin typeface="+mn-lt"/>
                <a:sym typeface="Symbol" pitchFamily="18" charset="2"/>
              </a:rPr>
              <a:t> </a:t>
            </a:r>
            <a:r>
              <a:rPr lang="en-US" altLang="zh-CN" u="sng" dirty="0">
                <a:latin typeface="+mn-lt"/>
              </a:rPr>
              <a:t>Q</a:t>
            </a:r>
            <a:r>
              <a:rPr lang="zh-CN" altLang="en-US" u="sng" dirty="0">
                <a:latin typeface="+mn-lt"/>
              </a:rPr>
              <a:t>） </a:t>
            </a:r>
            <a:r>
              <a:rPr lang="zh-CN" altLang="en-US" u="sng" dirty="0">
                <a:latin typeface="+mn-lt"/>
                <a:sym typeface="Symbol" pitchFamily="18" charset="2"/>
              </a:rPr>
              <a:t> </a:t>
            </a:r>
            <a:r>
              <a:rPr lang="zh-CN" altLang="en-US" u="sng" dirty="0">
                <a:latin typeface="+mn-lt"/>
              </a:rPr>
              <a:t>（ </a:t>
            </a:r>
            <a:r>
              <a:rPr lang="zh-CN" altLang="en-US" u="sng" dirty="0">
                <a:latin typeface="+mn-lt"/>
                <a:sym typeface="Symbol" pitchFamily="18" charset="2"/>
              </a:rPr>
              <a:t> </a:t>
            </a:r>
            <a:r>
              <a:rPr lang="en-US" altLang="zh-CN" u="sng" dirty="0">
                <a:latin typeface="+mn-lt"/>
              </a:rPr>
              <a:t>Q </a:t>
            </a:r>
            <a:r>
              <a:rPr lang="zh-CN" altLang="en-US" u="sng" dirty="0">
                <a:latin typeface="+mn-lt"/>
                <a:sym typeface="Symbol" pitchFamily="18" charset="2"/>
              </a:rPr>
              <a:t></a:t>
            </a:r>
            <a:r>
              <a:rPr lang="en-US" altLang="zh-CN" u="sng" dirty="0">
                <a:latin typeface="+mn-lt"/>
              </a:rPr>
              <a:t> P</a:t>
            </a:r>
            <a:r>
              <a:rPr lang="zh-CN" altLang="en-US" u="sng" dirty="0">
                <a:latin typeface="+mn-lt"/>
              </a:rPr>
              <a:t>） </a:t>
            </a:r>
            <a:r>
              <a:rPr lang="zh-CN" altLang="en-US" u="sng" dirty="0">
                <a:latin typeface="+mn-lt"/>
                <a:sym typeface="Symbol" pitchFamily="18" charset="2"/>
              </a:rPr>
              <a:t> </a:t>
            </a:r>
            <a:r>
              <a:rPr lang="zh-CN" altLang="en-US" u="sng" dirty="0">
                <a:latin typeface="+mn-lt"/>
              </a:rPr>
              <a:t>（ </a:t>
            </a:r>
            <a:r>
              <a:rPr lang="zh-CN" altLang="en-US" u="sng" dirty="0">
                <a:latin typeface="+mn-lt"/>
                <a:sym typeface="Symbol" pitchFamily="18" charset="2"/>
              </a:rPr>
              <a:t>  </a:t>
            </a:r>
            <a:r>
              <a:rPr lang="en-US" altLang="zh-CN" u="sng" dirty="0">
                <a:latin typeface="+mn-lt"/>
              </a:rPr>
              <a:t>Q </a:t>
            </a:r>
            <a:r>
              <a:rPr lang="zh-CN" altLang="en-US" u="sng" dirty="0">
                <a:latin typeface="+mn-lt"/>
                <a:sym typeface="Symbol" pitchFamily="18" charset="2"/>
              </a:rPr>
              <a:t></a:t>
            </a:r>
            <a:r>
              <a:rPr lang="en-US" altLang="zh-CN" u="sng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latin typeface="+mn-lt"/>
                <a:sym typeface="Symbol" pitchFamily="18" charset="2"/>
              </a:rPr>
              <a:t>  </a:t>
            </a:r>
            <a:r>
              <a:rPr lang="zh-CN" altLang="en-US" dirty="0">
                <a:latin typeface="+mn-lt"/>
              </a:rPr>
              <a:t>（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P</a:t>
            </a:r>
            <a:r>
              <a:rPr lang="zh-CN" altLang="en-US" dirty="0">
                <a:latin typeface="+mn-lt"/>
                <a:sym typeface="Symbol" pitchFamily="18" charset="2"/>
              </a:rPr>
              <a:t> </a:t>
            </a:r>
            <a:r>
              <a:rPr lang="en-US" altLang="zh-CN" dirty="0">
                <a:latin typeface="+mn-lt"/>
              </a:rPr>
              <a:t>Q</a:t>
            </a:r>
            <a:r>
              <a:rPr lang="zh-CN" altLang="en-US" dirty="0">
                <a:latin typeface="+mn-lt"/>
              </a:rPr>
              <a:t>） </a:t>
            </a:r>
            <a:r>
              <a:rPr lang="zh-CN" altLang="en-US" dirty="0">
                <a:latin typeface="+mn-lt"/>
                <a:sym typeface="Symbol" pitchFamily="18" charset="2"/>
              </a:rPr>
              <a:t> </a:t>
            </a:r>
            <a:r>
              <a:rPr lang="zh-CN" altLang="en-US" dirty="0">
                <a:latin typeface="+mn-lt"/>
              </a:rPr>
              <a:t>（ </a:t>
            </a:r>
            <a:r>
              <a:rPr lang="zh-CN" altLang="en-US" dirty="0">
                <a:latin typeface="+mn-lt"/>
                <a:sym typeface="Symbol" pitchFamily="18" charset="2"/>
              </a:rPr>
              <a:t> </a:t>
            </a:r>
            <a:r>
              <a:rPr lang="en-US" altLang="zh-CN" dirty="0">
                <a:latin typeface="+mn-lt"/>
              </a:rPr>
              <a:t>Q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P</a:t>
            </a:r>
            <a:r>
              <a:rPr lang="zh-CN" altLang="en-US" dirty="0">
                <a:latin typeface="+mn-lt"/>
              </a:rPr>
              <a:t>） </a:t>
            </a:r>
            <a:r>
              <a:rPr lang="en-US" altLang="zh-CN" dirty="0"/>
              <a:t>(</a:t>
            </a:r>
            <a:r>
              <a:rPr lang="zh-CN" altLang="en-US" dirty="0"/>
              <a:t>析取范式)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latin typeface="+mn-lt"/>
                <a:sym typeface="Symbol" pitchFamily="18" charset="2"/>
              </a:rPr>
              <a:t> 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P </a:t>
            </a:r>
            <a:r>
              <a:rPr lang="zh-CN" altLang="en-US" dirty="0">
                <a:latin typeface="+mn-lt"/>
                <a:sym typeface="Symbol" pitchFamily="18" charset="2"/>
              </a:rPr>
              <a:t>  </a:t>
            </a:r>
            <a:r>
              <a:rPr lang="en-US" altLang="zh-CN" dirty="0">
                <a:latin typeface="+mn-lt"/>
              </a:rPr>
              <a:t>Q </a:t>
            </a:r>
            <a:r>
              <a:rPr lang="zh-CN" altLang="en-US" dirty="0">
                <a:latin typeface="+mn-lt"/>
                <a:sym typeface="Symbol" pitchFamily="18" charset="2"/>
              </a:rPr>
              <a:t>) ( </a:t>
            </a:r>
            <a:r>
              <a:rPr lang="en-US" altLang="zh-CN" dirty="0">
                <a:latin typeface="+mn-lt"/>
                <a:sym typeface="Symbol" pitchFamily="18" charset="2"/>
              </a:rPr>
              <a:t>P </a:t>
            </a:r>
            <a:r>
              <a:rPr lang="en-US" altLang="zh-CN" dirty="0">
                <a:latin typeface="+mn-lt"/>
              </a:rPr>
              <a:t>Q) </a:t>
            </a:r>
            <a:r>
              <a:rPr lang="zh-CN" altLang="en-US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( P</a:t>
            </a:r>
            <a:r>
              <a:rPr lang="zh-CN" altLang="en-US" dirty="0">
                <a:latin typeface="+mn-lt"/>
                <a:sym typeface="Symbol" pitchFamily="18" charset="2"/>
              </a:rPr>
              <a:t>  </a:t>
            </a:r>
            <a:r>
              <a:rPr lang="en-US" altLang="zh-CN" dirty="0">
                <a:latin typeface="+mn-lt"/>
                <a:sym typeface="Symbol" pitchFamily="18" charset="2"/>
              </a:rPr>
              <a:t>P)  </a:t>
            </a:r>
            <a:r>
              <a:rPr lang="en-US" altLang="zh-CN" dirty="0">
                <a:latin typeface="+mn-lt"/>
              </a:rPr>
              <a:t>( Q</a:t>
            </a:r>
            <a:r>
              <a:rPr lang="zh-CN" altLang="en-US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Q)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 smtClean="0">
                <a:latin typeface="+mn-lt"/>
                <a:sym typeface="Symbol" pitchFamily="18" charset="2"/>
              </a:rPr>
              <a:t> 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P </a:t>
            </a:r>
            <a:r>
              <a:rPr lang="zh-CN" altLang="en-US" dirty="0">
                <a:latin typeface="+mn-lt"/>
                <a:sym typeface="Symbol" pitchFamily="18" charset="2"/>
              </a:rPr>
              <a:t>  </a:t>
            </a:r>
            <a:r>
              <a:rPr lang="en-US" altLang="zh-CN" dirty="0">
                <a:latin typeface="+mn-lt"/>
              </a:rPr>
              <a:t>Q </a:t>
            </a:r>
            <a:r>
              <a:rPr lang="zh-CN" altLang="en-US" dirty="0">
                <a:latin typeface="+mn-lt"/>
                <a:sym typeface="Symbol" pitchFamily="18" charset="2"/>
              </a:rPr>
              <a:t>) ( </a:t>
            </a:r>
            <a:r>
              <a:rPr lang="en-US" altLang="zh-CN" dirty="0">
                <a:latin typeface="+mn-lt"/>
                <a:sym typeface="Symbol" pitchFamily="18" charset="2"/>
              </a:rPr>
              <a:t>P </a:t>
            </a:r>
            <a:r>
              <a:rPr lang="en-US" altLang="zh-CN" dirty="0">
                <a:latin typeface="+mn-lt"/>
              </a:rPr>
              <a:t>Q)     </a:t>
            </a:r>
            <a:r>
              <a:rPr lang="en-US" altLang="zh-CN" dirty="0"/>
              <a:t>(</a:t>
            </a:r>
            <a:r>
              <a:rPr lang="zh-CN" altLang="en-US" dirty="0"/>
              <a:t>合取范式)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1.3.2 </a:t>
            </a:r>
            <a:r>
              <a:rPr lang="zh-CN" altLang="zh-CN" dirty="0"/>
              <a:t>主</a:t>
            </a:r>
            <a:r>
              <a:rPr lang="zh-CN" altLang="zh-CN" dirty="0" smtClean="0"/>
              <a:t>范式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11499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zh-CN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1.15</a:t>
                </a: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在</a:t>
                </a:r>
                <a:r>
                  <a:rPr lang="zh-CN" altLang="zh-CN" dirty="0"/>
                  <a:t>含</a:t>
                </a:r>
                <a:r>
                  <a:rPr lang="en-US" altLang="zh-CN" dirty="0">
                    <a:latin typeface="+mn-lt"/>
                  </a:rPr>
                  <a:t>n</a:t>
                </a:r>
                <a:r>
                  <a:rPr lang="zh-CN" altLang="zh-CN" dirty="0"/>
                  <a:t>个命题变项的简单合取式中，若每个命题变项与其否定不同时存在，而二者之一必出现且仅出现一次，且第</a:t>
                </a:r>
                <a:r>
                  <a:rPr lang="en-US" altLang="zh-CN" dirty="0" err="1">
                    <a:latin typeface="+mn-lt"/>
                  </a:rPr>
                  <a:t>i</a:t>
                </a:r>
                <a:r>
                  <a:rPr lang="zh-CN" altLang="zh-CN" dirty="0"/>
                  <a:t>个命题变项或其否定出现在从左起的第</a:t>
                </a:r>
                <a:r>
                  <a:rPr lang="en-US" altLang="zh-CN" dirty="0" err="1">
                    <a:latin typeface="+mn-lt"/>
                  </a:rPr>
                  <a:t>i</a:t>
                </a:r>
                <a:r>
                  <a:rPr lang="zh-CN" altLang="zh-CN" dirty="0"/>
                  <a:t>位上（命题变项无角标，则按字典顺序排列）</a:t>
                </a:r>
                <a:r>
                  <a:rPr lang="en-US" altLang="zh-CN" dirty="0"/>
                  <a:t>.</a:t>
                </a:r>
                <a:r>
                  <a:rPr lang="zh-CN" altLang="zh-CN" dirty="0"/>
                  <a:t>这样的简单合取式称为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极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小项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>
                    <a:latin typeface="+mn-lt"/>
                  </a:rPr>
                  <a:t>n</a:t>
                </a:r>
                <a:r>
                  <a:rPr lang="zh-CN" altLang="zh-CN" dirty="0"/>
                  <a:t>个命题共产生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dirty="0"/>
                  <a:t>个极小项，分别记为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 smtClean="0"/>
                  <a:t>…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/>
                  <a:t>例如，两个命题变元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/>
                  <a:t>，其极小项为</a:t>
                </a:r>
                <a:r>
                  <a:rPr lang="zh-CN" altLang="en-US" dirty="0" smtClean="0"/>
                  <a:t>： 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>
                    <a:latin typeface="+mn-lt"/>
                  </a:rPr>
                  <a:t>P </a:t>
                </a:r>
                <a:r>
                  <a:rPr lang="en-US" altLang="zh-CN" dirty="0">
                    <a:latin typeface="+mn-lt"/>
                    <a:sym typeface="Symbol" pitchFamily="18" charset="2"/>
                  </a:rPr>
                  <a:t></a:t>
                </a:r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 </a:t>
                </a:r>
                <a:r>
                  <a:rPr lang="en-US" altLang="zh-CN" dirty="0">
                    <a:latin typeface="+mn-lt"/>
                    <a:sym typeface="Symbol" pitchFamily="18" charset="2"/>
                  </a:rPr>
                  <a:t></a:t>
                </a:r>
                <a:r>
                  <a:rPr lang="en-US" altLang="zh-CN" dirty="0">
                    <a:latin typeface="+mn-lt"/>
                  </a:rPr>
                  <a:t> </a:t>
                </a:r>
                <a:r>
                  <a:rPr lang="zh-CN" altLang="en-US" dirty="0">
                    <a:latin typeface="+mn-lt"/>
                    <a:sym typeface="Symbol" pitchFamily="18" charset="2"/>
                  </a:rPr>
                  <a:t></a:t>
                </a:r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zh-CN" altLang="en-US" dirty="0">
                    <a:latin typeface="+mn-lt"/>
                    <a:sym typeface="Symbol" pitchFamily="18" charset="2"/>
                  </a:rPr>
                  <a:t></a:t>
                </a: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 </a:t>
                </a:r>
                <a:r>
                  <a:rPr lang="en-US" altLang="zh-CN" dirty="0">
                    <a:latin typeface="+mn-lt"/>
                    <a:sym typeface="Symbol" pitchFamily="18" charset="2"/>
                  </a:rPr>
                  <a:t></a:t>
                </a:r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zh-CN" altLang="en-US" dirty="0">
                    <a:latin typeface="+mn-lt"/>
                    <a:sym typeface="Symbol" pitchFamily="18" charset="2"/>
                  </a:rPr>
                  <a:t></a:t>
                </a: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 </a:t>
                </a:r>
                <a:r>
                  <a:rPr lang="en-US" altLang="zh-CN" dirty="0">
                    <a:latin typeface="+mn-lt"/>
                    <a:sym typeface="Symbol" pitchFamily="18" charset="2"/>
                  </a:rPr>
                  <a:t></a:t>
                </a:r>
                <a:r>
                  <a:rPr lang="en-US" altLang="zh-CN" dirty="0">
                    <a:latin typeface="+mn-lt"/>
                  </a:rPr>
                  <a:t> </a:t>
                </a:r>
                <a:r>
                  <a:rPr lang="zh-CN" altLang="en-US" dirty="0">
                    <a:latin typeface="+mn-lt"/>
                    <a:sym typeface="Symbol" pitchFamily="18" charset="2"/>
                  </a:rPr>
                  <a:t></a:t>
                </a:r>
                <a:r>
                  <a:rPr lang="en-US" altLang="zh-CN" dirty="0">
                    <a:latin typeface="+mn-lt"/>
                  </a:rPr>
                  <a:t> Q</a:t>
                </a:r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可</a:t>
                </a:r>
                <a:r>
                  <a:rPr lang="zh-CN" altLang="en-US" dirty="0"/>
                  <a:t>表示为：  </a:t>
                </a:r>
                <a:r>
                  <a:rPr lang="en-US" altLang="zh-CN" dirty="0">
                    <a:latin typeface="+mn-lt"/>
                  </a:rPr>
                  <a:t>m</a:t>
                </a:r>
                <a:r>
                  <a:rPr lang="en-US" altLang="zh-CN" baseline="-25000" dirty="0" smtClean="0"/>
                  <a:t>11</a:t>
                </a:r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+mn-lt"/>
                  </a:rPr>
                  <a:t>m</a:t>
                </a:r>
                <a:r>
                  <a:rPr lang="en-US" altLang="zh-CN" baseline="-25000" dirty="0" smtClean="0"/>
                  <a:t>10</a:t>
                </a:r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+mn-lt"/>
                  </a:rPr>
                  <a:t>m</a:t>
                </a:r>
                <a:r>
                  <a:rPr lang="en-US" altLang="zh-CN" baseline="-25000" dirty="0" smtClean="0"/>
                  <a:t>01</a:t>
                </a:r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+mn-lt"/>
                  </a:rPr>
                  <a:t>m</a:t>
                </a:r>
                <a:r>
                  <a:rPr lang="en-US" altLang="zh-CN" baseline="-25000" dirty="0" smtClean="0"/>
                  <a:t>00</a:t>
                </a:r>
                <a:endParaRPr lang="en-US" altLang="zh-CN" baseline="-25000" dirty="0"/>
              </a:p>
              <a:p>
                <a:pPr>
                  <a:spcBef>
                    <a:spcPts val="0"/>
                  </a:spcBef>
                </a:pPr>
                <a:endParaRPr lang="en-US" altLang="zh-CN" b="1" dirty="0" smtClean="0"/>
              </a:p>
              <a:p>
                <a:pPr>
                  <a:spcBef>
                    <a:spcPts val="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114995"/>
              </a:xfrm>
              <a:blipFill rotWithShape="0">
                <a:blip r:embed="rId2"/>
                <a:stretch>
                  <a:fillRect l="-1197" t="-1311" b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个命题变</a:t>
            </a:r>
            <a:r>
              <a:rPr lang="zh-CN" altLang="zh-CN" dirty="0" smtClean="0"/>
              <a:t>项</a:t>
            </a:r>
            <a:r>
              <a:rPr lang="en-US" altLang="zh-CN" dirty="0" smtClean="0"/>
              <a:t> 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 </a:t>
            </a:r>
            <a:r>
              <a:rPr lang="zh-CN" altLang="zh-CN" dirty="0" smtClean="0"/>
              <a:t>可形成</a:t>
            </a:r>
            <a:r>
              <a:rPr lang="en-US" altLang="zh-CN" dirty="0" smtClean="0"/>
              <a:t>8</a:t>
            </a:r>
            <a:r>
              <a:rPr lang="zh-CN" altLang="zh-CN" dirty="0" smtClean="0"/>
              <a:t>个</a:t>
            </a:r>
            <a:r>
              <a:rPr lang="zh-CN" altLang="zh-CN" dirty="0"/>
              <a:t>极</a:t>
            </a:r>
            <a:r>
              <a:rPr lang="zh-CN" altLang="zh-CN" dirty="0" smtClean="0"/>
              <a:t>小项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000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0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 smtClean="0"/>
                  <a:t>			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001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 smtClean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010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2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­­ 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011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3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r>
                  <a:rPr lang="en-US" altLang="zh-CN" dirty="0" smtClean="0"/>
                  <a:t> 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 smtClean="0"/>
                  <a:t>            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100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4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 smtClean="0"/>
                  <a:t>           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 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101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5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 smtClean="0"/>
                  <a:t>           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 ­­r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110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6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/>
              </a:p>
              <a:p>
                <a:pPr algn="r"/>
                <a:r>
                  <a:rPr lang="en-US" altLang="zh-CN" dirty="0" smtClean="0"/>
                  <a:t>                         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111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7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620" r="-1197" b="-1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476518" y="1545465"/>
            <a:ext cx="4237150" cy="4544186"/>
          </a:xfrm>
          <a:prstGeom prst="wedgeRoundRectCallout">
            <a:avLst>
              <a:gd name="adj1" fmla="val 66816"/>
              <a:gd name="adj2" fmla="val -46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14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若将命题变项看成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命题变</a:t>
            </a:r>
            <a:r>
              <a:rPr lang="zh-CN" altLang="en-US" sz="2800" dirty="0">
                <a:solidFill>
                  <a:schemeClr val="tx1"/>
                </a:solidFill>
              </a:rPr>
              <a:t>项的否定看为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，则</a:t>
            </a:r>
            <a:r>
              <a:rPr lang="zh-CN" altLang="en-US" sz="2800" dirty="0" smtClean="0">
                <a:solidFill>
                  <a:schemeClr val="tx1"/>
                </a:solidFill>
              </a:rPr>
              <a:t>每个极</a:t>
            </a:r>
            <a:r>
              <a:rPr lang="zh-CN" altLang="en-US" sz="2800" dirty="0">
                <a:solidFill>
                  <a:schemeClr val="tx1"/>
                </a:solidFill>
              </a:rPr>
              <a:t>小项对应一个</a:t>
            </a:r>
            <a:r>
              <a:rPr lang="zh-CN" altLang="en-US" sz="2800" dirty="0" smtClean="0">
                <a:solidFill>
                  <a:schemeClr val="tx1"/>
                </a:solidFill>
              </a:rPr>
              <a:t>二进制数，也</a:t>
            </a:r>
            <a:r>
              <a:rPr lang="zh-CN" altLang="en-US" sz="2800" dirty="0">
                <a:solidFill>
                  <a:schemeClr val="tx1"/>
                </a:solidFill>
              </a:rPr>
              <a:t>对应一个</a:t>
            </a:r>
            <a:r>
              <a:rPr lang="zh-CN" altLang="en-US" sz="2800" dirty="0" smtClean="0">
                <a:solidFill>
                  <a:schemeClr val="tx1"/>
                </a:solidFill>
              </a:rPr>
              <a:t>十进制数，而二进制数</a:t>
            </a:r>
            <a:r>
              <a:rPr lang="zh-CN" altLang="en-US" sz="2800" dirty="0">
                <a:solidFill>
                  <a:schemeClr val="tx1"/>
                </a:solidFill>
              </a:rPr>
              <a:t>正是该极小项的</a:t>
            </a:r>
            <a:r>
              <a:rPr lang="zh-CN" altLang="en-US" sz="2800" dirty="0" smtClean="0">
                <a:solidFill>
                  <a:schemeClr val="tx1"/>
                </a:solidFill>
              </a:rPr>
              <a:t>成真赋值</a:t>
            </a:r>
            <a:r>
              <a:rPr lang="zh-CN" altLang="en-US" sz="2800" dirty="0">
                <a:solidFill>
                  <a:schemeClr val="tx1"/>
                </a:solidFill>
              </a:rPr>
              <a:t>，十进制数可作该极</a:t>
            </a:r>
            <a:r>
              <a:rPr lang="zh-CN" altLang="en-US" sz="2800" dirty="0" smtClean="0">
                <a:solidFill>
                  <a:schemeClr val="tx1"/>
                </a:solidFill>
              </a:rPr>
              <a:t>小项</a:t>
            </a:r>
            <a:r>
              <a:rPr lang="zh-CN" altLang="en-US" sz="2800" dirty="0">
                <a:solidFill>
                  <a:schemeClr val="tx1"/>
                </a:solidFill>
              </a:rPr>
              <a:t>抽象表示的角</a:t>
            </a:r>
            <a:r>
              <a:rPr lang="zh-CN" altLang="en-US" sz="2800" dirty="0" smtClean="0">
                <a:solidFill>
                  <a:schemeClr val="tx1"/>
                </a:solidFill>
              </a:rPr>
              <a:t>码。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7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</a:t>
            </a:r>
            <a:r>
              <a:rPr lang="zh-CN" altLang="zh-CN" dirty="0" smtClean="0"/>
              <a:t>析取范式</a:t>
            </a:r>
            <a:r>
              <a:rPr lang="zh-CN" altLang="en-US" dirty="0"/>
              <a:t>、</a:t>
            </a:r>
            <a:r>
              <a:rPr lang="zh-CN" altLang="zh-CN" dirty="0" smtClean="0"/>
              <a:t>存在</a:t>
            </a:r>
            <a:r>
              <a:rPr lang="zh-CN" altLang="en-US" dirty="0" smtClean="0"/>
              <a:t>性、</a:t>
            </a:r>
            <a:r>
              <a:rPr lang="zh-CN" altLang="zh-CN" dirty="0" smtClean="0"/>
              <a:t>唯一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1.16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设</a:t>
            </a:r>
            <a:r>
              <a:rPr lang="zh-CN" altLang="zh-CN" dirty="0"/>
              <a:t>命题公式</a:t>
            </a:r>
            <a:r>
              <a:rPr lang="en-US" altLang="zh-CN" dirty="0"/>
              <a:t>A</a:t>
            </a:r>
            <a:r>
              <a:rPr lang="zh-CN" altLang="zh-CN" dirty="0"/>
              <a:t>中含有</a:t>
            </a:r>
            <a:r>
              <a:rPr lang="en-US" altLang="zh-CN" dirty="0"/>
              <a:t>n</a:t>
            </a:r>
            <a:r>
              <a:rPr lang="zh-CN" altLang="zh-CN" dirty="0"/>
              <a:t>个命题变项，若</a:t>
            </a:r>
            <a:r>
              <a:rPr lang="en-US" altLang="zh-CN" dirty="0"/>
              <a:t>A</a:t>
            </a:r>
            <a:r>
              <a:rPr lang="zh-CN" altLang="zh-CN" dirty="0"/>
              <a:t>的析取范式中的简单合取式全是极小项，则称该析取范式为</a:t>
            </a:r>
            <a:r>
              <a:rPr lang="en-US" altLang="zh-CN" dirty="0"/>
              <a:t>A</a:t>
            </a:r>
            <a:r>
              <a:rPr lang="zh-CN" altLang="zh-CN" dirty="0"/>
              <a:t>主析取范式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定理</a:t>
            </a:r>
            <a:r>
              <a:rPr lang="en-US" altLang="zh-CN" dirty="0">
                <a:solidFill>
                  <a:srgbClr val="C00000"/>
                </a:solidFill>
              </a:rPr>
              <a:t>1.5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任何</a:t>
            </a:r>
            <a:r>
              <a:rPr lang="zh-CN" altLang="zh-CN" dirty="0"/>
              <a:t>命题公式的主析取范式都是存在的，并且是唯一的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zh-CN" altLang="zh-CN" dirty="0" smtClean="0"/>
              <a:t>析取范式</a:t>
            </a:r>
            <a:r>
              <a:rPr lang="zh-CN" altLang="zh-CN" dirty="0"/>
              <a:t>和合取范式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给定</a:t>
            </a:r>
            <a:r>
              <a:rPr lang="zh-CN" altLang="zh-CN" dirty="0"/>
              <a:t>一个命题公式，判断它是重言式、矛盾式，还是可满足式，这类问题称为</a:t>
            </a:r>
            <a:r>
              <a:rPr lang="zh-CN" altLang="zh-CN" dirty="0" smtClean="0">
                <a:solidFill>
                  <a:srgbClr val="C00000"/>
                </a:solidFill>
              </a:rPr>
              <a:t>判定问题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1.</a:t>
            </a:r>
            <a:r>
              <a:rPr lang="zh-CN" altLang="zh-CN" dirty="0" smtClean="0"/>
              <a:t>真值表</a:t>
            </a:r>
            <a:r>
              <a:rPr lang="zh-CN" altLang="zh-CN" dirty="0"/>
              <a:t>，当命题变项的数目较多时，不</a:t>
            </a:r>
            <a:r>
              <a:rPr lang="zh-CN" altLang="zh-CN" dirty="0" smtClean="0"/>
              <a:t>方便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    2.</a:t>
            </a:r>
            <a:r>
              <a:rPr lang="zh-CN" altLang="zh-CN" dirty="0" smtClean="0"/>
              <a:t>等值</a:t>
            </a:r>
            <a:r>
              <a:rPr lang="zh-CN" altLang="zh-CN" dirty="0"/>
              <a:t>演算法</a:t>
            </a:r>
            <a:r>
              <a:rPr lang="zh-CN" altLang="zh-CN" dirty="0" smtClean="0"/>
              <a:t>，当</a:t>
            </a:r>
            <a:r>
              <a:rPr lang="zh-CN" altLang="zh-CN" dirty="0"/>
              <a:t>命题变项的数目较多时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也</a:t>
            </a:r>
            <a:r>
              <a:rPr lang="zh-CN" altLang="zh-CN" dirty="0" smtClean="0"/>
              <a:t>不方便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zh-CN" dirty="0" smtClean="0"/>
              <a:t>把</a:t>
            </a:r>
            <a:r>
              <a:rPr lang="zh-CN" altLang="zh-CN" dirty="0"/>
              <a:t>命题公式化成标准型（主析取范式和主合取范式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在</a:t>
            </a:r>
            <a:r>
              <a:rPr lang="zh-CN" altLang="zh-CN" dirty="0"/>
              <a:t>这种方法下，同一真值函数所对应的所有命题公式都具有相同的标准型，这无疑对判断命题公式是否等值以及判断公式的类型都是一种好的</a:t>
            </a:r>
            <a:r>
              <a:rPr lang="zh-CN" altLang="zh-CN" dirty="0" smtClean="0"/>
              <a:t>方法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求给定命题公式</a:t>
            </a:r>
            <a:r>
              <a:rPr lang="en-US" altLang="zh-CN" dirty="0"/>
              <a:t>A</a:t>
            </a:r>
            <a:r>
              <a:rPr lang="zh-CN" altLang="zh-CN" dirty="0"/>
              <a:t>的主析取范式的步骤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1)</a:t>
                </a:r>
                <a:r>
                  <a:rPr lang="zh-CN" altLang="zh-CN" dirty="0"/>
                  <a:t>求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的析取范式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(2)</a:t>
                </a:r>
                <a:r>
                  <a:rPr lang="zh-CN" altLang="zh-CN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的某简单合取式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中不含命题变项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或其否定</a:t>
                </a:r>
                <a:r>
                  <a:rPr lang="en-US" altLang="zh-CN" dirty="0">
                    <a:sym typeface="Symbol"/>
                  </a:rPr>
                  <a:t>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则将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展开成如下形式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/>
                  <a:t>1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  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sym typeface="Symbol"/>
                  </a:rPr>
                  <a:t>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latin typeface="+mn-lt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sym typeface="Symbol"/>
                  </a:rPr>
                  <a:t>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r>
                  <a:rPr lang="en-US" altLang="zh-CN" dirty="0"/>
                  <a:t>(3)</a:t>
                </a:r>
                <a:r>
                  <a:rPr lang="zh-CN" altLang="zh-CN" dirty="0"/>
                  <a:t>将重复出现的命题变项、矛盾式及出现的极小项都“消去”，</a:t>
                </a:r>
                <a:r>
                  <a:rPr lang="zh-CN" altLang="zh-CN" dirty="0" smtClean="0"/>
                  <a:t>如</a:t>
                </a:r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p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+mn-lt"/>
                    <a:sym typeface="Symbol"/>
                  </a:rPr>
                  <a:t>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en-US" altLang="zh-CN" dirty="0"/>
                  <a:t>(4)</a:t>
                </a:r>
                <a:r>
                  <a:rPr lang="zh-CN" altLang="zh-CN" dirty="0"/>
                  <a:t>将极小项按由小到大的顺序排列，并用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zh-CN" dirty="0"/>
                  <a:t>表示之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如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dirty="0"/>
                  <a:t>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(1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5</a:t>
                </a:r>
                <a:r>
                  <a:rPr lang="en-US" altLang="zh-CN" dirty="0"/>
                  <a:t>)</a:t>
                </a:r>
                <a:r>
                  <a:rPr lang="zh-CN" altLang="zh-CN" dirty="0" smtClean="0"/>
                  <a:t>表示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2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8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试试：根据</a:t>
            </a:r>
            <a:r>
              <a:rPr lang="zh-CN" altLang="zh-CN" dirty="0" smtClean="0"/>
              <a:t>主</a:t>
            </a:r>
            <a:r>
              <a:rPr lang="zh-CN" altLang="zh-CN" dirty="0"/>
              <a:t>析取范式，</a:t>
            </a:r>
            <a:r>
              <a:rPr lang="zh-CN" altLang="zh-CN" dirty="0" smtClean="0"/>
              <a:t>立即写出真值表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 smtClean="0"/>
                  <a:t>例</a:t>
                </a:r>
                <a:r>
                  <a:rPr lang="en-US" altLang="zh-CN" dirty="0"/>
                  <a:t>1.13 </a:t>
                </a:r>
                <a:r>
                  <a:rPr lang="zh-CN" altLang="zh-CN" dirty="0"/>
                  <a:t>求命题</a:t>
                </a:r>
                <a:r>
                  <a:rPr lang="zh-CN" altLang="zh-CN" dirty="0" smtClean="0"/>
                  <a:t>公式</a:t>
                </a:r>
                <a:r>
                  <a:rPr lang="en-US" altLang="zh-CN" dirty="0" smtClean="0">
                    <a:latin typeface="+mn-lt"/>
                  </a:rPr>
                  <a:t>((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→r) →</a:t>
                </a:r>
                <a:r>
                  <a:rPr lang="en-US" altLang="zh-CN" dirty="0" smtClean="0">
                    <a:latin typeface="+mn-lt"/>
                  </a:rPr>
                  <a:t>p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主</a:t>
                </a:r>
                <a:r>
                  <a:rPr lang="zh-CN" altLang="zh-CN" dirty="0" smtClean="0"/>
                  <a:t>析取范式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zh-CN" altLang="zh-CN" dirty="0" smtClean="0"/>
                  <a:t>解</a:t>
                </a:r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+mn-lt"/>
                  </a:rPr>
                  <a:t>((p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→r) →p)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+mn-lt"/>
                    <a:sym typeface="Symbol"/>
                  </a:rPr>
                  <a:t></a:t>
                </a:r>
                <a:r>
                  <a:rPr lang="en-US" altLang="zh-CN" dirty="0">
                    <a:latin typeface="+mn-lt"/>
                  </a:rPr>
                  <a:t>r)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（析取范式）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sym typeface="Symbol"/>
                            </a:rPr>
                            <m:t>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sym typeface="Symbol"/>
                            </a:rPr>
                            <m:t>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sym typeface="Symbol"/>
                            </a:rPr>
                            <m:t>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zh-CN" altLang="zh-CN" i="0" dirty="0" smtClean="0">
                    <a:latin typeface="+mj-lt"/>
                  </a:rPr>
                  <a:t>(</a:t>
                </a:r>
                <a:r>
                  <a:rPr lang="en-US" altLang="zh-CN" i="0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¬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 </m:t>
                    </m:r>
                  </m:oMath>
                </a14:m>
                <a:r>
                  <a:rPr lang="en-US" altLang="zh-CN" i="0" dirty="0">
                    <a:latin typeface="+mj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       ∨(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 ∨(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 ∨(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     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(2 , 4 , 5 , 6 , 7)</m:t>
                        </m:r>
                      </m:e>
                    </m:nary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97" t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例</a:t>
                </a:r>
                <a:r>
                  <a:rPr lang="en-US" altLang="zh-CN" dirty="0"/>
                  <a:t>1.14  </a:t>
                </a:r>
                <a:r>
                  <a:rPr lang="zh-CN" altLang="zh-CN" dirty="0"/>
                  <a:t>已知</a:t>
                </a:r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</m:t>
                    </m:r>
                  </m:oMath>
                </a14:m>
                <a:r>
                  <a:rPr lang="zh-CN" altLang="zh-CN" dirty="0"/>
                  <a:t>的真值表，求它的主</a:t>
                </a:r>
                <a:r>
                  <a:rPr lang="zh-CN" altLang="zh-CN" dirty="0" smtClean="0"/>
                  <a:t>析取范式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89" r="-23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620654"/>
                <a:ext cx="10182991" cy="4919756"/>
              </a:xfrm>
            </p:spPr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由</a:t>
                </a:r>
                <a:r>
                  <a:rPr lang="zh-CN" altLang="zh-CN" dirty="0" smtClean="0"/>
                  <a:t>表</a:t>
                </a:r>
                <a:r>
                  <a:rPr lang="zh-CN" altLang="en-US" dirty="0" smtClean="0"/>
                  <a:t>知</a:t>
                </a:r>
                <a:r>
                  <a:rPr lang="en-US" altLang="zh-CN" dirty="0" smtClean="0"/>
                  <a:t>001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011,101,110,111</a:t>
                </a:r>
                <a:r>
                  <a:rPr lang="zh-CN" altLang="zh-CN" dirty="0"/>
                  <a:t>是原公式的成真赋值，对应的十进制数</a:t>
                </a:r>
                <a:r>
                  <a:rPr lang="en-US" altLang="zh-CN" dirty="0"/>
                  <a:t>1,3,5,6,7</a:t>
                </a:r>
                <a:r>
                  <a:rPr lang="zh-CN" altLang="zh-CN" dirty="0"/>
                  <a:t>为角码的极小项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……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620654"/>
                <a:ext cx="10182991" cy="4919756"/>
              </a:xfrm>
              <a:blipFill rotWithShape="0">
                <a:blip r:embed="rId4"/>
                <a:stretch>
                  <a:fillRect l="-1197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221162"/>
                  </p:ext>
                </p:extLst>
              </p:nvPr>
            </p:nvGraphicFramePr>
            <p:xfrm>
              <a:off x="958532" y="1169895"/>
              <a:ext cx="9785668" cy="3840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127"/>
                    <a:gridCol w="1252509"/>
                    <a:gridCol w="1186213"/>
                    <a:gridCol w="2639976"/>
                    <a:gridCol w="3411843"/>
                  </a:tblGrid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p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q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r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∧</m:t>
                              </m:r>
                              <m:r>
                                <m:rPr>
                                  <m:sty m:val="p"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q</m:t>
                              </m:r>
                            </m:oMath>
                          </a14:m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∧</m:t>
                              </m:r>
                              <m:r>
                                <m:rPr>
                                  <m:sty m:val="p"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q</m:t>
                              </m:r>
                              <m: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∨</m:t>
                              </m:r>
                              <m:r>
                                <m:rPr>
                                  <m:sty m:val="p"/>
                                </m:rPr>
                                <a:rPr lang="en-US" sz="2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r</m:t>
                              </m:r>
                            </m:oMath>
                          </a14:m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0432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221162"/>
                  </p:ext>
                </p:extLst>
              </p:nvPr>
            </p:nvGraphicFramePr>
            <p:xfrm>
              <a:off x="958532" y="1169895"/>
              <a:ext cx="9785668" cy="3840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127"/>
                    <a:gridCol w="1252509"/>
                    <a:gridCol w="1186213"/>
                    <a:gridCol w="2639976"/>
                    <a:gridCol w="3411843"/>
                  </a:tblGrid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p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q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r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41570" t="-27143" r="-129561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86786" t="-27143" r="-179" b="-85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0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effectLst/>
                              <a:latin typeface="+mn-ea"/>
                              <a:ea typeface="+mn-ea"/>
                              <a:cs typeface="Times New Roman"/>
                            </a:rPr>
                            <a:t>1</a:t>
                          </a:r>
                          <a:endParaRPr lang="zh-CN" sz="2800" kern="100" dirty="0">
                            <a:effectLst/>
                            <a:latin typeface="+mn-ea"/>
                            <a:ea typeface="+mn-ea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48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主析取范式中的</a:t>
            </a:r>
            <a:r>
              <a:rPr lang="zh-CN" altLang="zh-CN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1.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判断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两命题公式是否等值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zh-CN" dirty="0" smtClean="0"/>
                  <a:t>因</a:t>
                </a:r>
                <a:r>
                  <a:rPr lang="zh-CN" altLang="zh-CN" dirty="0"/>
                  <a:t>任何命题公式的主析取范式都是唯一的，故有：若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则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有相同的主析取范式；反之，若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有相同的主析取</a:t>
                </a:r>
                <a:r>
                  <a:rPr lang="zh-CN" altLang="zh-CN" dirty="0" smtClean="0"/>
                  <a:t>范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式</a:t>
                </a:r>
                <a:r>
                  <a:rPr lang="zh-CN" altLang="zh-CN" dirty="0"/>
                  <a:t>，则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例如</a:t>
                </a:r>
                <a:r>
                  <a:rPr lang="zh-CN" altLang="en-US" dirty="0" smtClean="0"/>
                  <a:t>： </a:t>
                </a:r>
                <a:r>
                  <a:rPr lang="zh-CN" altLang="zh-CN" dirty="0" smtClean="0"/>
                  <a:t>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∨ 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∨ 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)∨ 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)⟺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97" t="-496" r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3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主析取范式中的</a:t>
            </a:r>
            <a:r>
              <a:rPr lang="zh-CN" altLang="zh-CN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2.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判断命题公式的类型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1.15  </a:t>
                </a:r>
                <a:r>
                  <a:rPr lang="zh-CN" altLang="zh-CN" dirty="0"/>
                  <a:t>判断下列命题公式的</a:t>
                </a:r>
                <a:r>
                  <a:rPr lang="zh-CN" altLang="zh-CN" dirty="0" smtClean="0"/>
                  <a:t>类型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zh-CN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解 </a:t>
                </a:r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     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⟺0</m:t>
                    </m:r>
                  </m:oMath>
                </a14:m>
                <a:r>
                  <a:rPr lang="en-US" altLang="zh-CN" dirty="0"/>
                  <a:t>     </a:t>
                </a:r>
                <a:r>
                  <a:rPr lang="zh-CN" altLang="zh-CN" dirty="0"/>
                  <a:t>为矛盾</a:t>
                </a:r>
                <a:r>
                  <a:rPr lang="zh-CN" altLang="zh-CN" dirty="0" smtClean="0"/>
                  <a:t>式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197" t="-496"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 </a:t>
                </a: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 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 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)∨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sym typeface="Symbol"/>
                          </a:rPr>
                          <m:t>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Symbol"/>
                          </a:rPr>
                          <m:t>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)∨(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)∨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          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(0, 1, 2, 3)</m:t>
                        </m:r>
                      </m:e>
                    </m:nary>
                  </m:oMath>
                </a14:m>
                <a:r>
                  <a:rPr lang="en-US" altLang="zh-CN" dirty="0" smtClean="0"/>
                  <a:t>   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为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重言式</a:t>
                </a:r>
                <a:endParaRPr lang="zh-CN" altLang="zh-CN" dirty="0"/>
              </a:p>
              <a:p>
                <a:r>
                  <a:rPr lang="en-US" altLang="zh-CN" dirty="0"/>
                  <a:t> (3)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 smtClean="0"/>
                  <a:t>    </a:t>
                </a:r>
                <a:endParaRPr lang="zh-CN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∧(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)⟺(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)∨(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(1,  3)</m:t>
                        </m:r>
                      </m:e>
                    </m:nary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为可满足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式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496"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6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主析取范式中的</a:t>
            </a:r>
            <a:r>
              <a:rPr lang="zh-CN" altLang="zh-CN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3.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求命题公式的成真赋值和成假赋值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如</a:t>
                </a:r>
                <a:r>
                  <a:rPr lang="zh-CN" altLang="zh-CN" dirty="0"/>
                  <a:t>例</a:t>
                </a:r>
                <a:r>
                  <a:rPr lang="en-US" altLang="zh-CN" dirty="0"/>
                  <a:t>1.15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</m:t>
                    </m:r>
                    <m:r>
                      <a:rPr lang="en-US" altLang="zh-CN">
                        <a:latin typeface="Cambria Math"/>
                      </a:rPr>
                      <m:t>⟺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1, 3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知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01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11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dirty="0"/>
                  <a:t>是成真赋值，</a:t>
                </a:r>
                <a:r>
                  <a:rPr lang="en-US" altLang="zh-CN" dirty="0" smtClean="0"/>
                  <a:t>00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10</a:t>
                </a:r>
                <a:r>
                  <a:rPr lang="zh-CN" altLang="zh-CN" dirty="0"/>
                  <a:t>是成假</a:t>
                </a:r>
                <a:r>
                  <a:rPr lang="zh-CN" altLang="zh-CN" dirty="0" smtClean="0"/>
                  <a:t>赋值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只要</a:t>
                </a:r>
                <a:r>
                  <a:rPr lang="zh-CN" altLang="zh-CN" dirty="0"/>
                  <a:t>知道了一个命题公</a:t>
                </a:r>
                <a:r>
                  <a:rPr lang="zh-CN" altLang="zh-CN" dirty="0">
                    <a:latin typeface="+mn-lt"/>
                  </a:rPr>
                  <a:t>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的主析取范式，立即可写出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真值表</a:t>
                </a:r>
                <a:r>
                  <a:rPr lang="zh-CN" altLang="en-US" dirty="0"/>
                  <a:t>。</a:t>
                </a:r>
                <a:r>
                  <a:rPr lang="zh-CN" altLang="zh-CN" dirty="0" smtClean="0"/>
                  <a:t>反之</a:t>
                </a:r>
                <a:r>
                  <a:rPr lang="zh-CN" altLang="zh-CN" dirty="0"/>
                  <a:t>，若知道了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的真值表，找出所有的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成真赋值</a:t>
                </a:r>
                <a:r>
                  <a:rPr lang="zh-CN" altLang="zh-CN" dirty="0"/>
                  <a:t>及其对应的十进制数作为角码的极小项即为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的主析取范式中所含的全部极小项，从而可立即写出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</a:t>
                </a:r>
                <a:r>
                  <a:rPr lang="zh-CN" altLang="zh-CN" dirty="0" smtClean="0"/>
                  <a:t>析取范式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极大项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1.17  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  </a:t>
                </a:r>
                <a:r>
                  <a:rPr lang="zh-CN" altLang="zh-CN" dirty="0" smtClean="0"/>
                  <a:t>在</a:t>
                </a:r>
                <a:r>
                  <a:rPr lang="zh-CN" altLang="zh-CN" dirty="0"/>
                  <a:t>含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个命题变项的简单析取式中，若每个命题变项与其否定二者之一必出现且仅出现一次，且第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命题变项或其否定出现在左起的第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位上（若命题变项无角码，则按字典顺序排列），这样的简单析取式成为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极大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项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同</a:t>
                </a:r>
                <a:r>
                  <a:rPr lang="zh-CN" altLang="zh-CN" dirty="0"/>
                  <a:t>极小项情况类似，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个命题变项可产生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个极大项，每个极大项对应一个二进制数和一个</a:t>
                </a:r>
                <a:r>
                  <a:rPr lang="zh-CN" altLang="zh-CN" dirty="0" smtClean="0"/>
                  <a:t>十进制数</a:t>
                </a:r>
                <a:r>
                  <a:rPr lang="zh-CN" altLang="en-US" dirty="0"/>
                  <a:t>。</a:t>
                </a:r>
                <a:r>
                  <a:rPr lang="en-US" altLang="zh-CN" dirty="0" smtClean="0"/>
                  <a:t> </a:t>
                </a:r>
                <a:r>
                  <a:rPr lang="zh-CN" altLang="zh-CN" dirty="0"/>
                  <a:t>二进制数为该极大项的成假赋值，十进制数为该极大项抽象表示的角</a:t>
                </a:r>
                <a:r>
                  <a:rPr lang="zh-CN" altLang="zh-CN" dirty="0" smtClean="0"/>
                  <a:t>码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zh-CN" dirty="0"/>
              <a:t>个极大项对应的</a:t>
            </a:r>
            <a:r>
              <a:rPr lang="zh-CN" altLang="zh-CN" dirty="0" smtClean="0"/>
              <a:t>二进制数、</a:t>
            </a:r>
            <a:r>
              <a:rPr lang="zh-CN" altLang="zh-CN" dirty="0"/>
              <a:t>角码及名称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9677311" cy="4919756"/>
              </a:xfrm>
            </p:spPr>
            <p:txBody>
              <a:bodyPr>
                <a:norm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                         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111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7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110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6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101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5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­­ 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100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4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r>
                  <a:rPr lang="en-US" altLang="zh-CN" dirty="0" smtClean="0"/>
                  <a:t> 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001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3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 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010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2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∨¬</m:t>
                    </m:r>
                  </m:oMath>
                </a14:m>
                <a:r>
                  <a:rPr lang="en-US" altLang="zh-CN" dirty="0">
                    <a:latin typeface="+mn-lt"/>
                  </a:rPr>
                  <a:t> ­­r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001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1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r>
                  <a:rPr lang="en-US" altLang="zh-CN" dirty="0"/>
                  <a:t>			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</m:oMath>
                </a14:m>
                <a:r>
                  <a:rPr lang="en-US" altLang="zh-CN" dirty="0">
                    <a:latin typeface="+mn-lt"/>
                  </a:rPr>
                  <a:t>­­r     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>
                    <a:latin typeface="+mn-lt"/>
                  </a:rPr>
                  <a:t>000</a:t>
                </a:r>
                <a:r>
                  <a:rPr lang="zh-CN" altLang="zh-CN" dirty="0">
                    <a:latin typeface="+mn-lt"/>
                  </a:rPr>
                  <a:t>—</a:t>
                </a:r>
                <a:r>
                  <a:rPr lang="en-US" altLang="zh-CN" dirty="0" smtClean="0">
                    <a:latin typeface="+mn-lt"/>
                  </a:rPr>
                  <a:t>0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zh-CN" altLang="zh-CN" dirty="0" smtClean="0"/>
                  <a:t>记</a:t>
                </a:r>
                <a:r>
                  <a:rPr lang="zh-CN" altLang="zh-CN" dirty="0"/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 algn="r"/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9677311" cy="4919756"/>
              </a:xfrm>
              <a:blipFill rotWithShape="0">
                <a:blip r:embed="rId3"/>
                <a:stretch>
                  <a:fillRect t="-620" r="-1259" b="-1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1004551" y="1545465"/>
            <a:ext cx="3374265" cy="3567448"/>
          </a:xfrm>
          <a:prstGeom prst="wedgeRoundRectCallout">
            <a:avLst>
              <a:gd name="adj1" fmla="val 66816"/>
              <a:gd name="adj2" fmla="val -465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14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n = 3 </a:t>
            </a:r>
            <a:r>
              <a:rPr lang="zh-CN" altLang="en-US" sz="2800" dirty="0">
                <a:solidFill>
                  <a:schemeClr val="tx1"/>
                </a:solidFill>
              </a:rPr>
              <a:t>时，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个极大</a:t>
            </a:r>
            <a:r>
              <a:rPr lang="zh-CN" altLang="en-US" sz="2800" dirty="0" smtClean="0">
                <a:solidFill>
                  <a:schemeClr val="tx1"/>
                </a:solidFill>
              </a:rPr>
              <a:t>项对应</a:t>
            </a:r>
            <a:r>
              <a:rPr lang="zh-CN" altLang="en-US" sz="2800" dirty="0">
                <a:solidFill>
                  <a:schemeClr val="tx1"/>
                </a:solidFill>
              </a:rPr>
              <a:t>的二进制数即成假赋值</a:t>
            </a:r>
            <a:r>
              <a:rPr lang="zh-CN" altLang="en-US" sz="2800" dirty="0" smtClean="0">
                <a:solidFill>
                  <a:schemeClr val="tx1"/>
                </a:solidFill>
              </a:rPr>
              <a:t>、角</a:t>
            </a:r>
            <a:r>
              <a:rPr lang="zh-CN" altLang="en-US" sz="2800" dirty="0">
                <a:solidFill>
                  <a:schemeClr val="tx1"/>
                </a:solidFill>
              </a:rPr>
              <a:t>码及名称如右</a:t>
            </a:r>
          </a:p>
        </p:txBody>
      </p:sp>
    </p:spTree>
    <p:extLst>
      <p:ext uri="{BB962C8B-B14F-4D97-AF65-F5344CB8AC3E}">
        <p14:creationId xmlns:p14="http://schemas.microsoft.com/office/powerpoint/2010/main" val="242498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主合取范式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存在</a:t>
            </a:r>
            <a:r>
              <a:rPr lang="zh-CN" altLang="en-US" dirty="0" smtClean="0"/>
              <a:t>性、</a:t>
            </a:r>
            <a:r>
              <a:rPr lang="zh-CN" altLang="zh-CN" dirty="0" smtClean="0"/>
              <a:t>唯一</a:t>
            </a:r>
            <a:r>
              <a:rPr lang="zh-CN" altLang="en-US" dirty="0" smtClean="0"/>
              <a:t>性、</a:t>
            </a:r>
            <a:r>
              <a:rPr lang="zh-CN" altLang="zh-CN" dirty="0"/>
              <a:t>求出</a:t>
            </a:r>
            <a:r>
              <a:rPr lang="zh-CN" altLang="zh-CN" dirty="0" smtClean="0"/>
              <a:t>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zh-CN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1.18  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设</a:t>
                </a:r>
                <a:r>
                  <a:rPr lang="zh-CN" altLang="zh-CN" dirty="0"/>
                  <a:t>命题公式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中含有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个命题变项，如果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的合取范式中的简单析取式全是极大项，则称该合取范式为主</a:t>
                </a:r>
                <a:r>
                  <a:rPr lang="zh-CN" altLang="zh-CN" dirty="0" smtClean="0"/>
                  <a:t>合取范式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任何</a:t>
                </a:r>
                <a:r>
                  <a:rPr lang="zh-CN" altLang="zh-CN" dirty="0"/>
                  <a:t>命题公式的主合取范式一定存在，且是唯一</a:t>
                </a:r>
                <a:r>
                  <a:rPr lang="zh-CN" altLang="zh-CN" dirty="0" smtClean="0"/>
                  <a:t>的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求</a:t>
                </a:r>
                <a:r>
                  <a:rPr lang="zh-CN" altLang="zh-CN" dirty="0"/>
                  <a:t>一命题公式的主合取范式与求主析取范式的步骤相似，也是先求出合取范式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；若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的某简单析取范式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中不含命题变项</a:t>
                </a:r>
                <a:r>
                  <a:rPr lang="en-US" altLang="zh-CN" dirty="0">
                    <a:latin typeface="+mj-lt"/>
                  </a:rPr>
                  <a:t>p</a:t>
                </a:r>
                <a:r>
                  <a:rPr lang="zh-CN" altLang="zh-CN" dirty="0"/>
                  <a:t>，或其否定，则将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展成：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∨0 ⟺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∨( 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 ∧¬ 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 ) ⟺(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 )∧(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r="-4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8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对偶式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3081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zh-CN" dirty="0" smtClean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1.12  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5000"/>
                  </a:lnSpc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  </a:t>
                </a:r>
                <a:r>
                  <a:rPr lang="zh-CN" altLang="zh-CN" dirty="0" smtClean="0"/>
                  <a:t>在</a:t>
                </a:r>
                <a:r>
                  <a:rPr lang="zh-CN" altLang="zh-CN" dirty="0"/>
                  <a:t>仅有联结词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¬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a:rPr lang="zh-CN" altLang="zh-CN">
                        <a:latin typeface="Cambria Math"/>
                      </a:rPr>
                      <m:t>，</m:t>
                    </m:r>
                    <m:r>
                      <a:rPr lang="en-US" altLang="zh-CN"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dirty="0"/>
                  <a:t>的命题公式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中，将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dirty="0"/>
                  <a:t>换成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∧</m:t>
                    </m:r>
                    <m:r>
                      <a:rPr lang="zh-CN" altLang="zh-CN">
                        <a:latin typeface="Cambria Math"/>
                      </a:rPr>
                      <m:t>，</m:t>
                    </m:r>
                    <m:r>
                      <a:rPr lang="en-US" altLang="zh-CN">
                        <a:latin typeface="Cambria Math"/>
                      </a:rPr>
                      <m:t>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换成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dirty="0"/>
                  <a:t>，若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中含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，就将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换成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zh-CN" dirty="0"/>
                  <a:t>换成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，所得命题公式称为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对偶式</a:t>
                </a:r>
                <a:r>
                  <a:rPr lang="zh-CN" altLang="zh-CN" dirty="0"/>
                  <a:t>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35000"/>
                  </a:lnSpc>
                </a:pPr>
                <a:r>
                  <a:rPr lang="zh-CN" altLang="en-US" dirty="0" smtClean="0"/>
                  <a:t>    用</a:t>
                </a:r>
                <a:r>
                  <a:rPr lang="zh-CN" altLang="en-US" dirty="0"/>
                  <a:t>符号</a:t>
                </a:r>
                <a:r>
                  <a:rPr lang="zh-CN" altLang="en-US" dirty="0">
                    <a:latin typeface="Times New Roman" pitchFamily="18" charset="0"/>
                  </a:rPr>
                  <a:t>“</a:t>
                </a:r>
                <a:r>
                  <a:rPr lang="zh-CN" altLang="en-US" dirty="0"/>
                  <a:t>*</a:t>
                </a:r>
                <a:r>
                  <a:rPr lang="zh-CN" altLang="en-US" dirty="0">
                    <a:latin typeface="Times New Roman" pitchFamily="18" charset="0"/>
                  </a:rPr>
                  <a:t>”</a:t>
                </a:r>
                <a:r>
                  <a:rPr lang="zh-CN" altLang="en-US" dirty="0"/>
                  <a:t>表示对偶。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en-US" altLang="zh-CN" dirty="0"/>
                  <a:t>*</a:t>
                </a:r>
                <a:r>
                  <a:rPr lang="zh-CN" altLang="en-US" dirty="0"/>
                  <a:t>的对偶式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显然</a:t>
                </a:r>
                <a:r>
                  <a:rPr lang="zh-CN" altLang="zh-CN" dirty="0"/>
                  <a:t>，对偶式相互的，即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>
                  <a:lnSpc>
                    <a:spcPct val="135000"/>
                  </a:lnSpc>
                </a:pPr>
                <a:r>
                  <a:rPr lang="en-US" altLang="zh-CN" dirty="0"/>
                  <a:t>	</a:t>
                </a:r>
                <a:r>
                  <a:rPr lang="zh-CN" altLang="zh-CN" dirty="0" smtClean="0"/>
                  <a:t>例如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zh-CN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 </a:t>
                </a:r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:r>
                  <a:rPr lang="zh-CN" altLang="zh-CN" dirty="0"/>
                  <a:t>，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zh-CN" altLang="zh-CN" dirty="0" smtClean="0"/>
                  <a:t>，</a:t>
                </a:r>
                <a:r>
                  <a:rPr lang="en-US" altLang="zh-CN" dirty="0">
                    <a:latin typeface="+mn-lt"/>
                  </a:rPr>
                  <a:t>(p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zh-CN" altLang="zh-CN" dirty="0"/>
                  <a:t>与</a:t>
                </a:r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US" altLang="zh-CN" dirty="0">
                    <a:latin typeface="+mn-lt"/>
                  </a:rPr>
                  <a:t> 1 </a:t>
                </a:r>
                <a:endParaRPr lang="zh-CN" altLang="zh-CN" dirty="0">
                  <a:latin typeface="+mn-lt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zh-CN" dirty="0">
                    <a:latin typeface="+mn-lt"/>
                  </a:rPr>
                  <a:t>等均为相互对偶式</a:t>
                </a:r>
                <a:r>
                  <a:rPr lang="zh-CN" altLang="en-US" dirty="0">
                    <a:latin typeface="+mn-lt"/>
                  </a:rPr>
                  <a:t>。</a:t>
                </a:r>
                <a:endParaRPr lang="en-US" altLang="zh-CN" dirty="0">
                  <a:latin typeface="+mn-lt"/>
                </a:endParaRPr>
              </a:p>
              <a:p>
                <a:pPr>
                  <a:lnSpc>
                    <a:spcPct val="135000"/>
                  </a:lnSpc>
                </a:pPr>
                <a:endParaRPr lang="zh-CN" altLang="zh-CN" dirty="0"/>
              </a:p>
              <a:p>
                <a:pPr>
                  <a:lnSpc>
                    <a:spcPct val="135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182991" cy="5308179"/>
              </a:xfrm>
              <a:blipFill rotWithShape="0">
                <a:blip r:embed="rId2"/>
                <a:stretch>
                  <a:fillRect l="-1197" t="-574" r="-598" b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求主</a:t>
            </a:r>
            <a:r>
              <a:rPr lang="zh-CN" altLang="zh-CN" dirty="0"/>
              <a:t>合取范式</a:t>
            </a:r>
            <a:r>
              <a:rPr lang="zh-CN" altLang="zh-CN" b="1" dirty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1.16  </a:t>
                </a:r>
                <a:r>
                  <a:rPr lang="zh-CN" altLang="zh-CN" dirty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的主</a:t>
                </a:r>
                <a:r>
                  <a:rPr lang="zh-CN" altLang="zh-CN" dirty="0" smtClean="0"/>
                  <a:t>合取范式</a:t>
                </a:r>
                <a:endParaRPr lang="zh-CN" altLang="zh-CN" dirty="0"/>
              </a:p>
              <a:p>
                <a:r>
                  <a:rPr lang="zh-CN" altLang="zh-CN" dirty="0"/>
                  <a:t>解</a:t>
                </a:r>
                <a:r>
                  <a:rPr lang="zh-CN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∧(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)             </a:t>
                </a:r>
                <a:r>
                  <a:rPr lang="zh-CN" altLang="zh-CN" dirty="0"/>
                  <a:t>（合取范式）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 ∧ ( (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)∨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⟺(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)∧(¬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∨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 ∧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π( 0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4 )       </a:t>
                </a:r>
                <a:r>
                  <a:rPr lang="zh-CN" altLang="zh-CN" dirty="0"/>
                  <a:t>（其中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zh-CN" dirty="0"/>
                  <a:t>表示合取）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用</a:t>
            </a:r>
            <a:r>
              <a:rPr lang="zh-CN" altLang="zh-CN" dirty="0"/>
              <a:t>命题</a:t>
            </a:r>
            <a:r>
              <a:rPr lang="zh-CN" altLang="zh-CN" dirty="0" smtClean="0"/>
              <a:t>公式的</a:t>
            </a:r>
            <a:r>
              <a:rPr lang="zh-CN" altLang="zh-CN" dirty="0"/>
              <a:t>主析取范式求出主合取范式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只要</a:t>
                </a:r>
                <a:r>
                  <a:rPr lang="zh-CN" altLang="zh-CN" dirty="0"/>
                  <a:t>注意到极小项与极大项的关系：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。</a:t>
                </a:r>
                <a:r>
                  <a:rPr lang="zh-CN" altLang="zh-CN" dirty="0" smtClean="0"/>
                  <a:t>也</a:t>
                </a:r>
                <a:r>
                  <a:rPr lang="zh-CN" altLang="zh-CN" dirty="0"/>
                  <a:t>可用命题公式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的主析取范式求出主合取范式（反之亦然</a:t>
                </a:r>
                <a:r>
                  <a:rPr lang="zh-CN" altLang="zh-CN" dirty="0" smtClean="0"/>
                  <a:t>）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中含有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个命题变项，并设其主析取范式中含有</a:t>
                </a:r>
                <a:r>
                  <a:rPr lang="en-US" altLang="zh-CN" dirty="0"/>
                  <a:t>k </a:t>
                </a:r>
                <a:r>
                  <a:rPr lang="zh-CN" altLang="zh-CN" dirty="0"/>
                  <a:t>个极小项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。</a:t>
                </a:r>
                <a:r>
                  <a:rPr lang="zh-CN" altLang="zh-CN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的主析取范式中含有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- k </a:t>
                </a:r>
                <a:r>
                  <a:rPr lang="zh-CN" altLang="zh-CN" dirty="0"/>
                  <a:t>个极</a:t>
                </a:r>
                <a:r>
                  <a:rPr lang="zh-CN" altLang="zh-CN" dirty="0" smtClean="0"/>
                  <a:t>小项</a:t>
                </a:r>
                <a:r>
                  <a:rPr lang="zh-CN" altLang="en-US" dirty="0"/>
                  <a:t>。</a:t>
                </a:r>
                <a:r>
                  <a:rPr lang="en-US" altLang="zh-CN" dirty="0" smtClean="0"/>
                  <a:t> </a:t>
                </a:r>
                <a:r>
                  <a:rPr lang="zh-CN" altLang="zh-CN" dirty="0"/>
                  <a:t>设</a:t>
                </a:r>
                <a:r>
                  <a:rPr lang="zh-CN" altLang="zh-CN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∨⋯ 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>
                    <a:latin typeface="+mn-lt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⟺¬¬</m:t>
                    </m:r>
                  </m:oMath>
                </a14:m>
                <a:r>
                  <a:rPr lang="en-US" altLang="zh-CN" dirty="0">
                    <a:latin typeface="+mn-lt"/>
                  </a:rPr>
                  <a:t>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⟺¬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∨⋯ 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⟺¬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∧⋯∧¬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7" t="-620" b="-7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由主</a:t>
            </a:r>
            <a:r>
              <a:rPr lang="zh-CN" altLang="zh-CN" dirty="0"/>
              <a:t>析取范式求主合取范式的步骤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1)</a:t>
                </a:r>
                <a:r>
                  <a:rPr lang="zh-CN" altLang="zh-CN" dirty="0"/>
                  <a:t>求出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的主析取范式中没包含的极小项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；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求出与（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）中极小项角码相同的极大项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…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；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CN" dirty="0"/>
                  <a:t>(3)</a:t>
                </a:r>
                <a:r>
                  <a:rPr lang="zh-CN" altLang="zh-CN" dirty="0"/>
                  <a:t>由以上极大项构成的合取式为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的主</a:t>
                </a:r>
                <a:r>
                  <a:rPr lang="zh-CN" altLang="zh-CN" dirty="0" smtClean="0"/>
                  <a:t>合取范式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>
                  <a:spcBef>
                    <a:spcPts val="0"/>
                  </a:spcBef>
                </a:pPr>
                <a:r>
                  <a:rPr lang="zh-CN" altLang="zh-CN" dirty="0"/>
                  <a:t>例如，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中含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个命题变项，主析取范式</a:t>
                </a:r>
                <a:r>
                  <a:rPr lang="zh-CN" altLang="zh-CN" dirty="0" smtClean="0"/>
                  <a:t>为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dirty="0" smtClean="0">
                    <a:latin typeface="+mn-lt"/>
                  </a:rPr>
                  <a:t>A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则</a:t>
                </a:r>
                <a:r>
                  <a:rPr lang="zh-CN" altLang="zh-CN" dirty="0"/>
                  <a:t>主合取范式</a:t>
                </a:r>
                <a:r>
                  <a:rPr lang="zh-CN" altLang="zh-CN" dirty="0" smtClean="0"/>
                  <a:t>为</a:t>
                </a:r>
                <a:r>
                  <a:rPr lang="en-US" altLang="zh-CN" dirty="0" smtClean="0">
                    <a:latin typeface="+mn-lt"/>
                  </a:rPr>
                  <a:t>A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dirty="0"/>
                  <a:t>(2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6)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endParaRPr lang="zh-CN" altLang="zh-CN" sz="3600" dirty="0"/>
              </a:p>
              <a:p>
                <a:pPr>
                  <a:spcBef>
                    <a:spcPts val="0"/>
                  </a:spcBef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9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通过</a:t>
            </a:r>
            <a:r>
              <a:rPr lang="zh-CN" altLang="zh-CN" dirty="0"/>
              <a:t>主合取范式也可以判断公式间是否等值，也可以判断公式的类型及求成假赋值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求</a:t>
            </a:r>
            <a:r>
              <a:rPr lang="zh-CN" altLang="en-US" dirty="0"/>
              <a:t>命题公式</a:t>
            </a:r>
            <a:r>
              <a:rPr lang="zh-CN" altLang="en-US" dirty="0">
                <a:latin typeface="Times New Roman" pitchFamily="18" charset="0"/>
              </a:rPr>
              <a:t>((</a:t>
            </a:r>
            <a:r>
              <a:rPr lang="en-US" altLang="zh-CN" dirty="0">
                <a:latin typeface="Times New Roman" pitchFamily="18" charset="0"/>
              </a:rPr>
              <a:t>P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） 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R) 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的</a:t>
            </a:r>
            <a:r>
              <a:rPr lang="zh-CN" altLang="en-US" dirty="0"/>
              <a:t>主</a:t>
            </a:r>
            <a:r>
              <a:rPr lang="zh-CN" altLang="en-US" dirty="0" smtClean="0"/>
              <a:t>合取范式。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已知</a:t>
            </a:r>
            <a:r>
              <a:rPr lang="zh-CN" altLang="en-US" dirty="0"/>
              <a:t>真值表</a:t>
            </a:r>
            <a:r>
              <a:rPr lang="zh-CN" altLang="en-US" dirty="0" smtClean="0"/>
              <a:t>，写出</a:t>
            </a:r>
            <a:r>
              <a:rPr lang="zh-CN" altLang="en-US" dirty="0"/>
              <a:t>主范式。</a:t>
            </a:r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55" y="1890299"/>
            <a:ext cx="4647149" cy="4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4"/>
                <a:ext cx="10372770" cy="53725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1.2 </a:t>
                </a: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互为对偶式，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，…，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zh-CN" dirty="0"/>
                  <a:t>是出现在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中的全部的命题变项，若将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写成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元函数形式，</a:t>
                </a:r>
                <a:r>
                  <a:rPr lang="zh-CN" altLang="zh-CN" dirty="0" smtClean="0"/>
                  <a:t>则</a:t>
                </a:r>
                <a:endParaRPr lang="en-US" altLang="zh-CN" dirty="0" smtClean="0"/>
              </a:p>
              <a:p>
                <a:r>
                  <a:rPr lang="zh-CN" altLang="zh-CN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/>
                  <a:t>…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 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 ( 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lt"/>
                  </a:rPr>
                  <a:t>)</a:t>
                </a:r>
                <a:r>
                  <a:rPr lang="zh-CN" altLang="en-US" dirty="0"/>
                  <a:t>；</a:t>
                </a:r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:r>
                  <a:rPr lang="en-US" altLang="zh-CN" dirty="0">
                    <a:latin typeface="+mn-lt"/>
                  </a:rPr>
                  <a:t>A(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…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 ¬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…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lt"/>
                  </a:rPr>
                  <a:t>)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r>
                  <a:rPr lang="zh-CN" altLang="zh-CN" dirty="0"/>
                  <a:t>例如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latin typeface="+mn-lt"/>
                  </a:rPr>
                  <a:t>A ( p 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q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zh-CN" dirty="0">
                  <a:latin typeface="+mn-lt"/>
                </a:endParaRPr>
              </a:p>
              <a:p>
                <a:r>
                  <a:rPr lang="zh-CN" altLang="zh-CN" dirty="0"/>
                  <a:t>则</a:t>
                </a: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:r>
                  <a:rPr lang="en-US" altLang="zh-CN" dirty="0" smtClean="0">
                    <a:latin typeface="+mn-lt"/>
                  </a:rPr>
                  <a:t>p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q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>
                  <a:latin typeface="+mn-lt"/>
                </a:endParaRPr>
              </a:p>
              <a:p>
                <a:r>
                  <a:rPr lang="zh-CN" altLang="zh-CN" dirty="0"/>
                  <a:t>故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A (</a:t>
                </a:r>
                <a:r>
                  <a:rPr lang="en-US" altLang="zh-CN" dirty="0" smtClean="0">
                    <a:latin typeface="+mn-lt"/>
                  </a:rPr>
                  <a:t>p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q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p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q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r</a:t>
                </a:r>
                <a:r>
                  <a:rPr lang="en-US" altLang="zh-CN" dirty="0" smtClean="0">
                    <a:latin typeface="+mn-lt"/>
                  </a:rPr>
                  <a:t>)</a:t>
                </a:r>
                <a:r>
                  <a:rPr lang="zh-CN" altLang="en-US" dirty="0" smtClean="0">
                    <a:latin typeface="+mn-lt"/>
                  </a:rPr>
                  <a:t>；</a:t>
                </a:r>
                <a:endParaRPr lang="zh-CN" altLang="zh-CN" dirty="0">
                  <a:latin typeface="+mn-lt"/>
                </a:endParaRPr>
              </a:p>
              <a:p>
                <a:r>
                  <a:rPr lang="en-US" altLang="zh-CN" dirty="0"/>
                  <a:t>	</a:t>
                </a:r>
                <a:r>
                  <a:rPr lang="en-US" altLang="zh-CN" dirty="0">
                    <a:latin typeface="+mn-lt"/>
                  </a:rPr>
                  <a:t>A(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p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q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r)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∨¬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 ⟺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lt"/>
                  </a:rPr>
                  <a:t> (</a:t>
                </a:r>
                <a:r>
                  <a:rPr lang="en-US" altLang="zh-CN" dirty="0" smtClean="0">
                    <a:latin typeface="+mn-lt"/>
                  </a:rPr>
                  <a:t>p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q </a:t>
                </a:r>
                <a:r>
                  <a:rPr lang="zh-CN" altLang="en-US" dirty="0" smtClean="0">
                    <a:latin typeface="+mn-lt"/>
                  </a:rPr>
                  <a:t>，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r</a:t>
                </a:r>
                <a:r>
                  <a:rPr lang="en-US" altLang="zh-CN" dirty="0" smtClean="0">
                    <a:latin typeface="+mn-lt"/>
                  </a:rPr>
                  <a:t>)</a:t>
                </a:r>
                <a:r>
                  <a:rPr lang="zh-CN" altLang="en-US" dirty="0" smtClean="0">
                    <a:latin typeface="+mn-lt"/>
                  </a:rPr>
                  <a:t>。</a:t>
                </a:r>
                <a:endParaRPr lang="zh-CN" altLang="zh-CN" dirty="0">
                  <a:latin typeface="+mn-l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4"/>
                <a:ext cx="10372770" cy="5372573"/>
              </a:xfrm>
              <a:blipFill rotWithShape="0">
                <a:blip r:embed="rId2"/>
                <a:stretch>
                  <a:fillRect l="-1175" t="-1249" r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424088"/>
              </a:xfrm>
            </p:spPr>
            <p:txBody>
              <a:bodyPr>
                <a:noAutofit/>
              </a:bodyPr>
              <a:lstStyle/>
              <a:p>
                <a:r>
                  <a:rPr lang="zh-CN" altLang="zh-CN" dirty="0" smtClean="0"/>
                  <a:t>定理</a:t>
                </a:r>
                <a:r>
                  <a:rPr lang="en-US" altLang="zh-CN" dirty="0" smtClean="0"/>
                  <a:t>1.3</a:t>
                </a:r>
                <a:r>
                  <a:rPr lang="zh-CN" altLang="en-US" b="1" dirty="0" smtClean="0"/>
                  <a:t>（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对偶原理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dirty="0" smtClean="0">
                    <a:latin typeface="+mn-lt"/>
                  </a:rPr>
                  <a:t>A</a:t>
                </a:r>
                <a:r>
                  <a:rPr lang="zh-CN" altLang="zh-CN" dirty="0"/>
                  <a:t>，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为命题公式，</a:t>
                </a:r>
                <a:r>
                  <a:rPr lang="zh-CN" altLang="zh-CN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⟺</m:t>
                    </m:r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B</m:t>
                    </m:r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，则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⟺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,</m:t>
                    </m:r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其中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，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分别为</m:t>
                    </m:r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A</m:t>
                    </m:r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，</m:t>
                    </m:r>
                    <m:r>
                      <m:rPr>
                        <m:nor/>
                      </m:rPr>
                      <a:rPr lang="en-US" altLang="zh-CN">
                        <a:latin typeface="+mn-lt"/>
                      </a:rPr>
                      <m:t>B</m:t>
                    </m:r>
                    <m:r>
                      <m:rPr>
                        <m:nor/>
                      </m:rPr>
                      <a:rPr lang="zh-CN" altLang="zh-CN">
                        <a:latin typeface="+mn-lt"/>
                      </a:rPr>
                      <m:t>的</m:t>
                    </m:r>
                  </m:oMath>
                </a14:m>
                <a:r>
                  <a:rPr lang="zh-CN" altLang="zh-CN" dirty="0"/>
                  <a:t>对偶式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例如 </a:t>
                </a:r>
                <a:r>
                  <a:rPr lang="zh-CN" altLang="zh-CN" dirty="0"/>
                  <a:t>设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(q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q))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则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0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>
                    <a:latin typeface="+mn-lt"/>
                  </a:rPr>
                  <a:t>1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由对偶原理</a:t>
                </a:r>
                <a:r>
                  <a:rPr lang="zh-CN" altLang="zh-CN" dirty="0"/>
                  <a:t>不用推演就知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为矛盾式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即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+mn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( q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q</a:t>
                </a:r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))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0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424088"/>
              </a:xfrm>
              <a:blipFill rotWithShape="0">
                <a:blip r:embed="rId3"/>
                <a:stretch>
                  <a:fillRect l="-1197" t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42408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若</a:t>
                </a:r>
                <a:r>
                  <a:rPr lang="en-US" altLang="zh-CN" dirty="0">
                    <a:latin typeface="+mn-lt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，且</a:t>
                </a:r>
                <a:r>
                  <a:rPr lang="en-US" altLang="zh-CN" dirty="0">
                    <a:latin typeface="+mn-lt"/>
                  </a:rPr>
                  <a:t>B</a:t>
                </a:r>
                <a:r>
                  <a:rPr lang="zh-CN" altLang="zh-CN" dirty="0"/>
                  <a:t>是比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zh-CN" dirty="0"/>
                  <a:t>简单的命题公式，则由对偶原理可直接求出较简单的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 smtClean="0"/>
                  <a:t>等值</a:t>
                </a:r>
                <a:r>
                  <a:rPr lang="zh-CN" altLang="en-US" dirty="0" smtClean="0">
                    <a:latin typeface="Times New Roman" pitchFamily="18" charset="0"/>
                    <a:ea typeface="华文新魏" pitchFamily="2" charset="-122"/>
                  </a:rPr>
                  <a:t>。</a:t>
                </a:r>
                <a:r>
                  <a:rPr lang="zh-CN" altLang="en-US" dirty="0" smtClean="0"/>
                  <a:t>若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重言式</a:t>
                </a:r>
                <a:r>
                  <a:rPr lang="zh-CN" altLang="en-US" dirty="0"/>
                  <a:t>，则</a:t>
                </a:r>
                <a:r>
                  <a:rPr lang="en-US" altLang="zh-CN" dirty="0">
                    <a:latin typeface="+mn-lt"/>
                  </a:rPr>
                  <a:t>A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</a:t>
                </a:r>
                <a:r>
                  <a:rPr lang="en-US" altLang="zh-CN" dirty="0"/>
                  <a:t> 1</a:t>
                </a:r>
                <a:r>
                  <a:rPr lang="zh-CN" altLang="en-US" dirty="0"/>
                  <a:t>，</a:t>
                </a:r>
                <a:r>
                  <a:rPr lang="en-US" altLang="zh-CN" dirty="0">
                    <a:latin typeface="+mn-lt"/>
                  </a:rPr>
                  <a:t>A*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</a:t>
                </a:r>
                <a:r>
                  <a:rPr lang="en-US" altLang="zh-CN" dirty="0"/>
                  <a:t> 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例如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latin typeface="+mn-lt"/>
                  </a:rPr>
                  <a:t>(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 </a:t>
                </a:r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q))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+mn-lt"/>
                  </a:rPr>
                  <a:t>q</a:t>
                </a:r>
                <a:r>
                  <a:rPr lang="zh-CN" altLang="en-US" dirty="0"/>
                  <a:t>，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则</a:t>
                </a:r>
                <a:r>
                  <a:rPr lang="en-US" altLang="zh-CN" dirty="0">
                    <a:latin typeface="+mn-lt"/>
                  </a:rPr>
                  <a:t>(p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q)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:r>
                  <a:rPr lang="en-US" altLang="zh-CN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</a:rPr>
                  <a:t>q))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⟺</m:t>
                    </m:r>
                  </m:oMath>
                </a14:m>
                <a:r>
                  <a:rPr lang="en-US" altLang="zh-CN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 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182991" cy="5424088"/>
              </a:xfrm>
              <a:blipFill rotWithShape="0">
                <a:blip r:embed="rId3"/>
                <a:stretch>
                  <a:fillRect l="-1197" t="-562" r="-4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4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169894"/>
            <a:ext cx="10182991" cy="5295299"/>
          </a:xfrm>
        </p:spPr>
        <p:txBody>
          <a:bodyPr>
            <a:noAutofit/>
          </a:bodyPr>
          <a:lstStyle/>
          <a:p>
            <a:r>
              <a:rPr lang="zh-CN" altLang="en-US" dirty="0"/>
              <a:t>例如: 设</a:t>
            </a:r>
            <a:r>
              <a:rPr lang="en-US" altLang="zh-CN" dirty="0" smtClean="0">
                <a:latin typeface="+mn-lt"/>
              </a:rPr>
              <a:t>A(p 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 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r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en-US" altLang="zh-CN" dirty="0">
                <a:latin typeface="+mn-lt"/>
              </a:rPr>
              <a:t>p </a:t>
            </a:r>
            <a:r>
              <a:rPr lang="zh-CN" altLang="en-US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(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 </a:t>
            </a:r>
            <a:r>
              <a:rPr lang="en-US" altLang="zh-CN" dirty="0">
                <a:latin typeface="+mn-lt"/>
              </a:rPr>
              <a:t>r)</a:t>
            </a:r>
            <a:r>
              <a:rPr lang="en-US" altLang="zh-CN" dirty="0"/>
              <a:t>     (1)</a:t>
            </a:r>
          </a:p>
          <a:p>
            <a:r>
              <a:rPr lang="zh-CN" altLang="en-US" dirty="0"/>
              <a:t>则     </a:t>
            </a:r>
            <a:r>
              <a:rPr lang="zh-CN" altLang="en-US" dirty="0" smtClean="0"/>
              <a:t> </a:t>
            </a:r>
            <a:r>
              <a:rPr lang="en-US" altLang="zh-CN" dirty="0">
                <a:latin typeface="+mn-lt"/>
              </a:rPr>
              <a:t>A*(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r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zh-CN" altLang="en-US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r) </a:t>
            </a:r>
            <a:r>
              <a:rPr lang="zh-CN" altLang="en-US" dirty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     </a:t>
            </a:r>
            <a:r>
              <a:rPr lang="zh-CN" altLang="en-US" dirty="0"/>
              <a:t>(2)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由(1)得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A(p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r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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r)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由</a:t>
            </a:r>
            <a:r>
              <a:rPr lang="zh-CN" altLang="en-US" dirty="0"/>
              <a:t>(2)</a:t>
            </a:r>
            <a:r>
              <a:rPr lang="zh-CN" altLang="en-US" dirty="0">
                <a:latin typeface="+mn-lt"/>
              </a:rPr>
              <a:t>得 </a:t>
            </a:r>
            <a:r>
              <a:rPr lang="en-US" altLang="zh-CN" dirty="0">
                <a:latin typeface="+mn-lt"/>
              </a:rPr>
              <a:t>A*(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r)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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r)</a:t>
            </a:r>
          </a:p>
          <a:p>
            <a:r>
              <a:rPr lang="zh-CN" altLang="en-US" dirty="0"/>
              <a:t>   所以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A(p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r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en-US" altLang="zh-CN" dirty="0">
                <a:latin typeface="+mn-lt"/>
              </a:rPr>
              <a:t>A*(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r)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由(1)得 </a:t>
            </a:r>
            <a:r>
              <a:rPr lang="en-US" altLang="zh-CN" dirty="0">
                <a:latin typeface="+mn-lt"/>
              </a:rPr>
              <a:t>A(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q </a:t>
            </a:r>
            <a:r>
              <a:rPr lang="zh-CN" altLang="en-US" dirty="0"/>
              <a:t>，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r)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r)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由</a:t>
            </a:r>
            <a:r>
              <a:rPr lang="zh-CN" altLang="en-US" dirty="0"/>
              <a:t>(2)得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A*(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lt"/>
              </a:rPr>
              <a:t>q 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lt"/>
              </a:rPr>
              <a:t>r</a:t>
            </a:r>
            <a:r>
              <a:rPr lang="en-US" altLang="zh-CN" dirty="0">
                <a:latin typeface="+mn-lt"/>
              </a:rPr>
              <a:t>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p </a:t>
            </a:r>
            <a:r>
              <a:rPr lang="en-US" altLang="zh-CN" dirty="0">
                <a:latin typeface="+mn-lt"/>
                <a:sym typeface="Symbol" pitchFamily="18" charset="2"/>
              </a:rPr>
              <a:t> (</a:t>
            </a:r>
            <a:r>
              <a:rPr lang="en-US" altLang="zh-CN" dirty="0">
                <a:latin typeface="+mn-lt"/>
              </a:rPr>
              <a:t> q </a:t>
            </a:r>
            <a:r>
              <a:rPr lang="en-US" altLang="zh-CN" dirty="0">
                <a:latin typeface="+mn-lt"/>
                <a:sym typeface="Symbol" pitchFamily="18" charset="2"/>
              </a:rPr>
              <a:t>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r)</a:t>
            </a:r>
          </a:p>
          <a:p>
            <a:r>
              <a:rPr lang="zh-CN" altLang="en-US" dirty="0"/>
              <a:t>   所以 </a:t>
            </a:r>
            <a:r>
              <a:rPr lang="en-US" altLang="zh-CN" dirty="0">
                <a:latin typeface="+mn-lt"/>
              </a:rPr>
              <a:t>A(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+mn-lt"/>
                <a:sym typeface="Symbol" pitchFamily="18" charset="2"/>
              </a:rPr>
              <a:t></a:t>
            </a:r>
            <a:r>
              <a:rPr lang="en-US" altLang="zh-CN" dirty="0" smtClean="0">
                <a:latin typeface="+mn-lt"/>
              </a:rPr>
              <a:t> q 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+mn-lt"/>
                <a:sym typeface="Symbol" pitchFamily="18" charset="2"/>
              </a:rPr>
              <a:t>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r) </a:t>
            </a:r>
            <a:r>
              <a:rPr lang="en-US" altLang="zh-CN" dirty="0">
                <a:latin typeface="+mn-lt"/>
                <a:sym typeface="Symbol" pitchFamily="18" charset="2"/>
              </a:rPr>
              <a:t> </a:t>
            </a:r>
            <a:r>
              <a:rPr lang="zh-CN" altLang="en-US" dirty="0">
                <a:latin typeface="+mn-lt"/>
                <a:sym typeface="Symbol" pitchFamily="18" charset="2"/>
              </a:rPr>
              <a:t></a:t>
            </a:r>
            <a:r>
              <a:rPr lang="en-US" altLang="zh-CN" dirty="0">
                <a:latin typeface="+mn-lt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A*(</a:t>
            </a:r>
            <a:r>
              <a:rPr lang="en-US" altLang="zh-CN" dirty="0" smtClean="0">
                <a:latin typeface="+mn-lt"/>
              </a:rPr>
              <a:t>p 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lt"/>
              </a:rPr>
              <a:t>q 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lt"/>
              </a:rPr>
              <a:t>r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3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简单析取</a:t>
            </a:r>
            <a:r>
              <a:rPr lang="zh-CN" altLang="zh-CN" dirty="0" smtClean="0"/>
              <a:t>式</a:t>
            </a:r>
            <a:r>
              <a:rPr lang="zh-CN" altLang="en-US" dirty="0" smtClean="0"/>
              <a:t>与</a:t>
            </a:r>
            <a:r>
              <a:rPr lang="zh-CN" altLang="zh-CN" dirty="0" smtClean="0"/>
              <a:t>简单</a:t>
            </a:r>
            <a:r>
              <a:rPr lang="zh-CN" altLang="zh-CN" dirty="0"/>
              <a:t>合取式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zh-CN" dirty="0" smtClean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</a:rPr>
              <a:t>1.13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仅</a:t>
            </a:r>
            <a:r>
              <a:rPr lang="zh-CN" altLang="zh-CN" dirty="0"/>
              <a:t>由有限个命题变项或其否定构成的析取式称为</a:t>
            </a:r>
            <a:r>
              <a:rPr lang="zh-CN" altLang="zh-CN" dirty="0">
                <a:solidFill>
                  <a:srgbClr val="C00000"/>
                </a:solidFill>
              </a:rPr>
              <a:t>简单析取</a:t>
            </a:r>
            <a:r>
              <a:rPr lang="zh-CN" altLang="zh-CN" dirty="0" smtClean="0">
                <a:solidFill>
                  <a:srgbClr val="C00000"/>
                </a:solidFill>
              </a:rPr>
              <a:t>式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r>
              <a:rPr lang="zh-CN" altLang="zh-CN" dirty="0" smtClean="0"/>
              <a:t>仅</a:t>
            </a:r>
            <a:r>
              <a:rPr lang="zh-CN" altLang="zh-CN" dirty="0"/>
              <a:t>由有限个命题变项或其否定构成的合取式称为</a:t>
            </a:r>
            <a:r>
              <a:rPr lang="zh-CN" altLang="zh-CN" dirty="0">
                <a:solidFill>
                  <a:srgbClr val="C00000"/>
                </a:solidFill>
              </a:rPr>
              <a:t>简单合取</a:t>
            </a:r>
            <a:r>
              <a:rPr lang="zh-CN" altLang="zh-CN" dirty="0" smtClean="0">
                <a:solidFill>
                  <a:srgbClr val="C00000"/>
                </a:solidFill>
              </a:rPr>
              <a:t>式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 smtClean="0"/>
              <a:t>常</a:t>
            </a:r>
            <a:r>
              <a:rPr lang="zh-CN" altLang="zh-CN" dirty="0" smtClean="0"/>
              <a:t>用</a:t>
            </a:r>
            <a:r>
              <a:rPr lang="en-US" altLang="zh-CN" dirty="0">
                <a:latin typeface="+mn-lt"/>
              </a:rPr>
              <a:t>A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zh-CN" altLang="zh-CN" dirty="0"/>
              <a:t>，</a:t>
            </a:r>
            <a:r>
              <a:rPr lang="en-US" altLang="zh-CN" dirty="0">
                <a:latin typeface="+mn-lt"/>
              </a:rPr>
              <a:t>A</a:t>
            </a:r>
            <a:r>
              <a:rPr lang="en-US" altLang="zh-CN" baseline="-25000" dirty="0"/>
              <a:t>2</a:t>
            </a:r>
            <a:r>
              <a:rPr lang="zh-CN" altLang="zh-CN" dirty="0"/>
              <a:t>，…，</a:t>
            </a:r>
            <a:r>
              <a:rPr lang="en-US" altLang="zh-CN" dirty="0">
                <a:latin typeface="+mn-lt"/>
              </a:rPr>
              <a:t>A</a:t>
            </a:r>
            <a:r>
              <a:rPr lang="en-US" altLang="zh-CN" baseline="-25000" dirty="0"/>
              <a:t>n</a:t>
            </a:r>
            <a:r>
              <a:rPr lang="zh-CN" altLang="zh-CN" dirty="0"/>
              <a:t>表示</a:t>
            </a:r>
            <a:r>
              <a:rPr lang="en-US" altLang="zh-CN" dirty="0"/>
              <a:t>n</a:t>
            </a:r>
            <a:r>
              <a:rPr lang="zh-CN" altLang="zh-CN" dirty="0"/>
              <a:t>个简单析取式或</a:t>
            </a:r>
            <a:r>
              <a:rPr lang="en-US" altLang="zh-CN" dirty="0"/>
              <a:t>n</a:t>
            </a:r>
            <a:r>
              <a:rPr lang="zh-CN" altLang="zh-CN" dirty="0"/>
              <a:t>个简单合取</a:t>
            </a:r>
            <a:r>
              <a:rPr lang="zh-CN" altLang="zh-CN" dirty="0" smtClean="0"/>
              <a:t>式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3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简单析取</a:t>
            </a:r>
            <a:r>
              <a:rPr lang="zh-CN" altLang="zh-CN" dirty="0" smtClean="0"/>
              <a:t>式</a:t>
            </a:r>
            <a:r>
              <a:rPr lang="zh-CN" altLang="en-US" dirty="0" smtClean="0"/>
              <a:t>与</a:t>
            </a:r>
            <a:r>
              <a:rPr lang="zh-CN" altLang="zh-CN" dirty="0" smtClean="0"/>
              <a:t>简单</a:t>
            </a:r>
            <a:r>
              <a:rPr lang="zh-CN" altLang="zh-CN" dirty="0"/>
              <a:t>合取式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1169895"/>
                <a:ext cx="10450043" cy="491975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例如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给定</a:t>
                </a:r>
                <a:r>
                  <a:rPr lang="zh-CN" altLang="zh-CN" dirty="0"/>
                  <a:t>命题变项</a:t>
                </a:r>
                <a:r>
                  <a:rPr lang="en-US" altLang="zh-CN" dirty="0" smtClean="0">
                    <a:latin typeface="+mn-lt"/>
                  </a:rPr>
                  <a:t>p</a:t>
                </a:r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则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en-US" dirty="0" smtClean="0"/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zh-CN" dirty="0" smtClean="0"/>
                  <a:t>等</a:t>
                </a:r>
                <a:r>
                  <a:rPr lang="zh-CN" altLang="zh-CN" dirty="0"/>
                  <a:t>都是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简单析取式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而</a:t>
                </a:r>
                <a:r>
                  <a:rPr lang="en-US" altLang="zh-CN" dirty="0">
                    <a:latin typeface="+mn-lt"/>
                  </a:rPr>
                  <a:t>p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  <a:sym typeface="Symbol"/>
                  </a:rPr>
                  <a:t>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en-US" dirty="0">
                    <a:latin typeface="+mn-lt"/>
                  </a:rPr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zh-CN" dirty="0">
                    <a:latin typeface="+mn-lt"/>
                    <a:sym typeface="Symbol"/>
                  </a:rPr>
                  <a:t></a:t>
                </a:r>
                <a:r>
                  <a:rPr lang="en-US" altLang="zh-CN" dirty="0">
                    <a:latin typeface="+mn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∧¬</m:t>
                    </m:r>
                  </m:oMath>
                </a14:m>
                <a:r>
                  <a:rPr lang="en-US" altLang="zh-CN" dirty="0">
                    <a:latin typeface="+mn-lt"/>
                  </a:rPr>
                  <a:t> q</a:t>
                </a:r>
                <a:r>
                  <a:rPr lang="zh-CN" altLang="zh-CN" dirty="0" smtClean="0"/>
                  <a:t>等</a:t>
                </a:r>
                <a:r>
                  <a:rPr lang="zh-CN" altLang="zh-CN" dirty="0"/>
                  <a:t>都是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简单合取</a:t>
                </a:r>
                <a:r>
                  <a:rPr lang="zh-CN" altLang="zh-CN" dirty="0" smtClean="0">
                    <a:solidFill>
                      <a:srgbClr val="C00000"/>
                    </a:solidFill>
                  </a:rPr>
                  <a:t>式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:r>
                  <a:rPr lang="zh-CN" altLang="zh-CN" dirty="0" smtClean="0"/>
                  <a:t>一</a:t>
                </a:r>
                <a:r>
                  <a:rPr lang="zh-CN" altLang="zh-CN" dirty="0"/>
                  <a:t>个简单析取式是重言式，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当且仅当</a:t>
                </a:r>
                <a:r>
                  <a:rPr lang="zh-CN" altLang="zh-CN" dirty="0"/>
                  <a:t>它同时含一个命题变项及其否定；一个简单合取式是矛盾式，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当且仅当</a:t>
                </a:r>
                <a:r>
                  <a:rPr lang="zh-CN" altLang="zh-CN" dirty="0"/>
                  <a:t>它同时含一个命题变项及其</a:t>
                </a:r>
                <a:r>
                  <a:rPr lang="zh-CN" altLang="zh-CN" dirty="0" smtClean="0"/>
                  <a:t>否定</a:t>
                </a:r>
                <a:r>
                  <a:rPr lang="zh-CN" altLang="en-US" dirty="0" smtClean="0"/>
                  <a:t>。</a:t>
                </a:r>
                <a:r>
                  <a:rPr lang="zh-CN" altLang="zh-CN" dirty="0" smtClean="0"/>
                  <a:t>例如</a:t>
                </a:r>
                <a:r>
                  <a:rPr lang="zh-CN" altLang="zh-CN" dirty="0"/>
                  <a:t>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lang="en-US" altLang="zh-CN" dirty="0">
                    <a:latin typeface="+mn-lt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zh-CN" dirty="0"/>
                  <a:t>是重言式，</a:t>
                </a:r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lang="en-US" altLang="zh-CN" dirty="0">
                    <a:latin typeface="+mn-l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</m:oMath>
                </a14:m>
                <a:r>
                  <a:rPr lang="en-US" altLang="zh-CN" dirty="0">
                    <a:latin typeface="+mn-lt"/>
                  </a:rPr>
                  <a:t>q</a:t>
                </a:r>
                <a:r>
                  <a:rPr lang="zh-CN" altLang="zh-CN" dirty="0"/>
                  <a:t>是矛盾</a:t>
                </a:r>
                <a:r>
                  <a:rPr lang="zh-CN" altLang="zh-CN" dirty="0" smtClean="0"/>
                  <a:t>式</a:t>
                </a:r>
                <a:r>
                  <a:rPr lang="zh-CN" altLang="en-US" dirty="0" smtClean="0"/>
                  <a:t>。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1169895"/>
                <a:ext cx="10450043" cy="4919756"/>
              </a:xfrm>
              <a:blipFill rotWithShape="0">
                <a:blip r:embed="rId2"/>
                <a:stretch>
                  <a:fillRect l="-1166" t="-620" r="-4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4275</Words>
  <Application>Microsoft Office PowerPoint</Application>
  <PresentationFormat>自定义</PresentationFormat>
  <Paragraphs>307</Paragraphs>
  <Slides>34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1.3 命题公式的范式</vt:lpstr>
      <vt:lpstr>1.3.1 析取范式和合取范式</vt:lpstr>
      <vt:lpstr>对偶式</vt:lpstr>
      <vt:lpstr>定理</vt:lpstr>
      <vt:lpstr>定理</vt:lpstr>
      <vt:lpstr>定理</vt:lpstr>
      <vt:lpstr>  </vt:lpstr>
      <vt:lpstr>简单析取式与简单合取式</vt:lpstr>
      <vt:lpstr>简单析取式与简单合取式</vt:lpstr>
      <vt:lpstr>析取范式与合取范式</vt:lpstr>
      <vt:lpstr>析取范式与合取范式具有下列性质：</vt:lpstr>
      <vt:lpstr>范式存在性定理</vt:lpstr>
      <vt:lpstr>例</vt:lpstr>
      <vt:lpstr>例</vt:lpstr>
      <vt:lpstr>练习</vt:lpstr>
      <vt:lpstr>练习</vt:lpstr>
      <vt:lpstr>1.3.2 主范式</vt:lpstr>
      <vt:lpstr>3个命题变项 p，q，r 可形成8个极小项</vt:lpstr>
      <vt:lpstr>主析取范式、存在性、唯一性</vt:lpstr>
      <vt:lpstr>求给定命题公式A的主析取范式的步骤</vt:lpstr>
      <vt:lpstr>试试：根据主析取范式，立即写出真值表</vt:lpstr>
      <vt:lpstr>例1.14  已知p∧q∨r的真值表，求它的主析取范式</vt:lpstr>
      <vt:lpstr>主析取范式中的应用</vt:lpstr>
      <vt:lpstr>主析取范式中的应用</vt:lpstr>
      <vt:lpstr>例子</vt:lpstr>
      <vt:lpstr>主析取范式中的应用</vt:lpstr>
      <vt:lpstr>极大项</vt:lpstr>
      <vt:lpstr>8个极大项对应的二进制数、角码及名称</vt:lpstr>
      <vt:lpstr>主合取范式、存在性、唯一性、求出步骤</vt:lpstr>
      <vt:lpstr>求主合取范式例</vt:lpstr>
      <vt:lpstr>用命题公式的主析取范式求出主合取范式</vt:lpstr>
      <vt:lpstr>由主析取范式求主合取范式的步骤</vt:lpstr>
      <vt:lpstr>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HNJK</dc:creator>
  <cp:lastModifiedBy>lidajian</cp:lastModifiedBy>
  <cp:revision>221</cp:revision>
  <dcterms:created xsi:type="dcterms:W3CDTF">2016-11-17T03:05:49Z</dcterms:created>
  <dcterms:modified xsi:type="dcterms:W3CDTF">2018-11-13T09:51:21Z</dcterms:modified>
</cp:coreProperties>
</file>