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9" d="100"/>
          <a:sy n="89" d="100"/>
        </p:scale>
        <p:origin x="114"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230611-2357-4D5C-98C1-BD9EA08DE91F}"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8A8E2-5AFA-4089-8C0F-C7E94E86EF06}" type="slidenum">
              <a:rPr lang="en-US" smtClean="0"/>
              <a:t>‹#›</a:t>
            </a:fld>
            <a:endParaRPr lang="en-US"/>
          </a:p>
        </p:txBody>
      </p:sp>
    </p:spTree>
    <p:extLst>
      <p:ext uri="{BB962C8B-B14F-4D97-AF65-F5344CB8AC3E}">
        <p14:creationId xmlns:p14="http://schemas.microsoft.com/office/powerpoint/2010/main" val="140328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230611-2357-4D5C-98C1-BD9EA08DE91F}"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E8A8E2-5AFA-4089-8C0F-C7E94E86EF06}" type="slidenum">
              <a:rPr lang="en-US" smtClean="0"/>
              <a:t>‹#›</a:t>
            </a:fld>
            <a:endParaRPr lang="en-US"/>
          </a:p>
        </p:txBody>
      </p:sp>
    </p:spTree>
    <p:extLst>
      <p:ext uri="{BB962C8B-B14F-4D97-AF65-F5344CB8AC3E}">
        <p14:creationId xmlns:p14="http://schemas.microsoft.com/office/powerpoint/2010/main" val="4130104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0230611-2357-4D5C-98C1-BD9EA08DE91F}"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8A8E2-5AFA-4089-8C0F-C7E94E86EF06}" type="slidenum">
              <a:rPr lang="en-US" smtClean="0"/>
              <a:t>‹#›</a:t>
            </a:fld>
            <a:endParaRPr lang="en-US"/>
          </a:p>
        </p:txBody>
      </p:sp>
    </p:spTree>
    <p:extLst>
      <p:ext uri="{BB962C8B-B14F-4D97-AF65-F5344CB8AC3E}">
        <p14:creationId xmlns:p14="http://schemas.microsoft.com/office/powerpoint/2010/main" val="2834681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0230611-2357-4D5C-98C1-BD9EA08DE91F}"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8A8E2-5AFA-4089-8C0F-C7E94E86EF0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66647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230611-2357-4D5C-98C1-BD9EA08DE91F}"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8A8E2-5AFA-4089-8C0F-C7E94E86EF06}" type="slidenum">
              <a:rPr lang="en-US" smtClean="0"/>
              <a:t>‹#›</a:t>
            </a:fld>
            <a:endParaRPr lang="en-US"/>
          </a:p>
        </p:txBody>
      </p:sp>
    </p:spTree>
    <p:extLst>
      <p:ext uri="{BB962C8B-B14F-4D97-AF65-F5344CB8AC3E}">
        <p14:creationId xmlns:p14="http://schemas.microsoft.com/office/powerpoint/2010/main" val="2610857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0230611-2357-4D5C-98C1-BD9EA08DE91F}" type="datetimeFigureOut">
              <a:rPr lang="en-US" smtClean="0"/>
              <a:t>1/7/2020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8A8E2-5AFA-4089-8C0F-C7E94E86EF06}" type="slidenum">
              <a:rPr lang="en-US" smtClean="0"/>
              <a:t>‹#›</a:t>
            </a:fld>
            <a:endParaRPr lang="en-US"/>
          </a:p>
        </p:txBody>
      </p:sp>
    </p:spTree>
    <p:extLst>
      <p:ext uri="{BB962C8B-B14F-4D97-AF65-F5344CB8AC3E}">
        <p14:creationId xmlns:p14="http://schemas.microsoft.com/office/powerpoint/2010/main" val="480539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0230611-2357-4D5C-98C1-BD9EA08DE91F}" type="datetimeFigureOut">
              <a:rPr lang="en-US" smtClean="0"/>
              <a:t>1/7/2020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8A8E2-5AFA-4089-8C0F-C7E94E86EF06}" type="slidenum">
              <a:rPr lang="en-US" smtClean="0"/>
              <a:t>‹#›</a:t>
            </a:fld>
            <a:endParaRPr lang="en-US"/>
          </a:p>
        </p:txBody>
      </p:sp>
    </p:spTree>
    <p:extLst>
      <p:ext uri="{BB962C8B-B14F-4D97-AF65-F5344CB8AC3E}">
        <p14:creationId xmlns:p14="http://schemas.microsoft.com/office/powerpoint/2010/main" val="3552358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230611-2357-4D5C-98C1-BD9EA08DE91F}"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8A8E2-5AFA-4089-8C0F-C7E94E86EF06}" type="slidenum">
              <a:rPr lang="en-US" smtClean="0"/>
              <a:t>‹#›</a:t>
            </a:fld>
            <a:endParaRPr lang="en-US"/>
          </a:p>
        </p:txBody>
      </p:sp>
    </p:spTree>
    <p:extLst>
      <p:ext uri="{BB962C8B-B14F-4D97-AF65-F5344CB8AC3E}">
        <p14:creationId xmlns:p14="http://schemas.microsoft.com/office/powerpoint/2010/main" val="120730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230611-2357-4D5C-98C1-BD9EA08DE91F}"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8A8E2-5AFA-4089-8C0F-C7E94E86EF06}" type="slidenum">
              <a:rPr lang="en-US" smtClean="0"/>
              <a:t>‹#›</a:t>
            </a:fld>
            <a:endParaRPr lang="en-US"/>
          </a:p>
        </p:txBody>
      </p:sp>
    </p:spTree>
    <p:extLst>
      <p:ext uri="{BB962C8B-B14F-4D97-AF65-F5344CB8AC3E}">
        <p14:creationId xmlns:p14="http://schemas.microsoft.com/office/powerpoint/2010/main" val="3371513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0230611-2357-4D5C-98C1-BD9EA08DE91F}"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8A8E2-5AFA-4089-8C0F-C7E94E86EF06}" type="slidenum">
              <a:rPr lang="en-US" smtClean="0"/>
              <a:t>‹#›</a:t>
            </a:fld>
            <a:endParaRPr lang="en-US"/>
          </a:p>
        </p:txBody>
      </p:sp>
    </p:spTree>
    <p:extLst>
      <p:ext uri="{BB962C8B-B14F-4D97-AF65-F5344CB8AC3E}">
        <p14:creationId xmlns:p14="http://schemas.microsoft.com/office/powerpoint/2010/main" val="40127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230611-2357-4D5C-98C1-BD9EA08DE91F}"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8A8E2-5AFA-4089-8C0F-C7E94E86EF06}" type="slidenum">
              <a:rPr lang="en-US" smtClean="0"/>
              <a:t>‹#›</a:t>
            </a:fld>
            <a:endParaRPr lang="en-US"/>
          </a:p>
        </p:txBody>
      </p:sp>
    </p:spTree>
    <p:extLst>
      <p:ext uri="{BB962C8B-B14F-4D97-AF65-F5344CB8AC3E}">
        <p14:creationId xmlns:p14="http://schemas.microsoft.com/office/powerpoint/2010/main" val="66017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230611-2357-4D5C-98C1-BD9EA08DE91F}"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E8A8E2-5AFA-4089-8C0F-C7E94E86EF06}" type="slidenum">
              <a:rPr lang="en-US" smtClean="0"/>
              <a:t>‹#›</a:t>
            </a:fld>
            <a:endParaRPr lang="en-US"/>
          </a:p>
        </p:txBody>
      </p:sp>
    </p:spTree>
    <p:extLst>
      <p:ext uri="{BB962C8B-B14F-4D97-AF65-F5344CB8AC3E}">
        <p14:creationId xmlns:p14="http://schemas.microsoft.com/office/powerpoint/2010/main" val="3818636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230611-2357-4D5C-98C1-BD9EA08DE91F}" type="datetimeFigureOut">
              <a:rPr lang="en-US" smtClean="0"/>
              <a:t>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E8A8E2-5AFA-4089-8C0F-C7E94E86EF06}" type="slidenum">
              <a:rPr lang="en-US" smtClean="0"/>
              <a:t>‹#›</a:t>
            </a:fld>
            <a:endParaRPr lang="en-US"/>
          </a:p>
        </p:txBody>
      </p:sp>
    </p:spTree>
    <p:extLst>
      <p:ext uri="{BB962C8B-B14F-4D97-AF65-F5344CB8AC3E}">
        <p14:creationId xmlns:p14="http://schemas.microsoft.com/office/powerpoint/2010/main" val="2962988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0230611-2357-4D5C-98C1-BD9EA08DE91F}" type="datetimeFigureOut">
              <a:rPr lang="en-US" smtClean="0"/>
              <a:t>1/7/2020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9E8A8E2-5AFA-4089-8C0F-C7E94E86EF06}" type="slidenum">
              <a:rPr lang="en-US" smtClean="0"/>
              <a:t>‹#›</a:t>
            </a:fld>
            <a:endParaRPr lang="en-US"/>
          </a:p>
        </p:txBody>
      </p:sp>
    </p:spTree>
    <p:extLst>
      <p:ext uri="{BB962C8B-B14F-4D97-AF65-F5344CB8AC3E}">
        <p14:creationId xmlns:p14="http://schemas.microsoft.com/office/powerpoint/2010/main" val="917216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0230611-2357-4D5C-98C1-BD9EA08DE91F}" type="datetimeFigureOut">
              <a:rPr lang="en-US" smtClean="0"/>
              <a:t>1/7/2020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9E8A8E2-5AFA-4089-8C0F-C7E94E86EF06}" type="slidenum">
              <a:rPr lang="en-US" smtClean="0"/>
              <a:t>‹#›</a:t>
            </a:fld>
            <a:endParaRPr lang="en-US"/>
          </a:p>
        </p:txBody>
      </p:sp>
    </p:spTree>
    <p:extLst>
      <p:ext uri="{BB962C8B-B14F-4D97-AF65-F5344CB8AC3E}">
        <p14:creationId xmlns:p14="http://schemas.microsoft.com/office/powerpoint/2010/main" val="3398965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0230611-2357-4D5C-98C1-BD9EA08DE91F}" type="datetimeFigureOut">
              <a:rPr lang="en-US" smtClean="0"/>
              <a:t>1/7/2020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9E8A8E2-5AFA-4089-8C0F-C7E94E86EF06}" type="slidenum">
              <a:rPr lang="en-US" smtClean="0"/>
              <a:t>‹#›</a:t>
            </a:fld>
            <a:endParaRPr lang="en-US"/>
          </a:p>
        </p:txBody>
      </p:sp>
    </p:spTree>
    <p:extLst>
      <p:ext uri="{BB962C8B-B14F-4D97-AF65-F5344CB8AC3E}">
        <p14:creationId xmlns:p14="http://schemas.microsoft.com/office/powerpoint/2010/main" val="631143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230611-2357-4D5C-98C1-BD9EA08DE91F}"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E8A8E2-5AFA-4089-8C0F-C7E94E86EF06}" type="slidenum">
              <a:rPr lang="en-US" smtClean="0"/>
              <a:t>‹#›</a:t>
            </a:fld>
            <a:endParaRPr lang="en-US"/>
          </a:p>
        </p:txBody>
      </p:sp>
    </p:spTree>
    <p:extLst>
      <p:ext uri="{BB962C8B-B14F-4D97-AF65-F5344CB8AC3E}">
        <p14:creationId xmlns:p14="http://schemas.microsoft.com/office/powerpoint/2010/main" val="339738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0230611-2357-4D5C-98C1-BD9EA08DE91F}" type="datetimeFigureOut">
              <a:rPr lang="en-US" smtClean="0"/>
              <a:t>1/7/2020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9E8A8E2-5AFA-4089-8C0F-C7E94E86EF06}" type="slidenum">
              <a:rPr lang="en-US" smtClean="0"/>
              <a:t>‹#›</a:t>
            </a:fld>
            <a:endParaRPr lang="en-US"/>
          </a:p>
        </p:txBody>
      </p:sp>
    </p:spTree>
    <p:extLst>
      <p:ext uri="{BB962C8B-B14F-4D97-AF65-F5344CB8AC3E}">
        <p14:creationId xmlns:p14="http://schemas.microsoft.com/office/powerpoint/2010/main" val="16872303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1DC6-24E8-47B8-BEC1-87D72A20CBD7}"/>
              </a:ext>
            </a:extLst>
          </p:cNvPr>
          <p:cNvSpPr>
            <a:spLocks noGrp="1"/>
          </p:cNvSpPr>
          <p:nvPr>
            <p:ph type="ctrTitle"/>
          </p:nvPr>
        </p:nvSpPr>
        <p:spPr/>
        <p:txBody>
          <a:bodyPr/>
          <a:lstStyle/>
          <a:p>
            <a:r>
              <a:rPr lang="en-US" b="1" dirty="0"/>
              <a:t>The Battle of Neighborhoods</a:t>
            </a:r>
            <a:br>
              <a:rPr lang="en-US" b="1" dirty="0"/>
            </a:br>
            <a:endParaRPr lang="en-US" dirty="0"/>
          </a:p>
        </p:txBody>
      </p:sp>
      <p:sp>
        <p:nvSpPr>
          <p:cNvPr id="3" name="Subtitle 2">
            <a:extLst>
              <a:ext uri="{FF2B5EF4-FFF2-40B4-BE49-F238E27FC236}">
                <a16:creationId xmlns:a16="http://schemas.microsoft.com/office/drawing/2014/main" id="{5D851626-82F6-4235-9862-1A62FF9F306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0144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CA562-A022-4362-8405-1518300746E6}"/>
              </a:ext>
            </a:extLst>
          </p:cNvPr>
          <p:cNvSpPr>
            <a:spLocks noGrp="1"/>
          </p:cNvSpPr>
          <p:nvPr>
            <p:ph type="title"/>
          </p:nvPr>
        </p:nvSpPr>
        <p:spPr/>
        <p:txBody>
          <a:bodyPr/>
          <a:lstStyle/>
          <a:p>
            <a:r>
              <a:rPr lang="en-US" b="1" dirty="0"/>
              <a:t>Conclusion</a:t>
            </a:r>
            <a:br>
              <a:rPr lang="en-US" b="1" dirty="0"/>
            </a:br>
            <a:endParaRPr lang="en-US" dirty="0"/>
          </a:p>
        </p:txBody>
      </p:sp>
      <p:sp>
        <p:nvSpPr>
          <p:cNvPr id="3" name="Content Placeholder 2">
            <a:extLst>
              <a:ext uri="{FF2B5EF4-FFF2-40B4-BE49-F238E27FC236}">
                <a16:creationId xmlns:a16="http://schemas.microsoft.com/office/drawing/2014/main" id="{8EB6DA7C-A93B-4AA5-BD79-E1CBB94D3CCA}"/>
              </a:ext>
            </a:extLst>
          </p:cNvPr>
          <p:cNvSpPr>
            <a:spLocks noGrp="1"/>
          </p:cNvSpPr>
          <p:nvPr>
            <p:ph idx="1"/>
          </p:nvPr>
        </p:nvSpPr>
        <p:spPr/>
        <p:txBody>
          <a:bodyPr/>
          <a:lstStyle/>
          <a:p>
            <a:r>
              <a:rPr lang="en-US" dirty="0"/>
              <a:t>Although there are fewest restaurants in New York City, I think Lin will choose New York City as his destination because of close distance and a high rate. Please be aware of this analysis base on the city coordinates as the start point. If he decided his residence, he may update the coordinates to explore again.</a:t>
            </a:r>
          </a:p>
        </p:txBody>
      </p:sp>
    </p:spTree>
    <p:extLst>
      <p:ext uri="{BB962C8B-B14F-4D97-AF65-F5344CB8AC3E}">
        <p14:creationId xmlns:p14="http://schemas.microsoft.com/office/powerpoint/2010/main" val="126248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3913A0-A322-4B8E-BA76-41180A336A62}"/>
              </a:ext>
            </a:extLst>
          </p:cNvPr>
          <p:cNvSpPr>
            <a:spLocks noGrp="1"/>
          </p:cNvSpPr>
          <p:nvPr>
            <p:ph type="title"/>
          </p:nvPr>
        </p:nvSpPr>
        <p:spPr/>
        <p:txBody>
          <a:bodyPr/>
          <a:lstStyle/>
          <a:p>
            <a:r>
              <a:rPr lang="en-US" b="1" dirty="0"/>
              <a:t>Introduction</a:t>
            </a:r>
            <a:br>
              <a:rPr lang="en-US" b="1" dirty="0"/>
            </a:br>
            <a:endParaRPr lang="en-US" dirty="0"/>
          </a:p>
        </p:txBody>
      </p:sp>
      <p:sp>
        <p:nvSpPr>
          <p:cNvPr id="5" name="Content Placeholder 4">
            <a:extLst>
              <a:ext uri="{FF2B5EF4-FFF2-40B4-BE49-F238E27FC236}">
                <a16:creationId xmlns:a16="http://schemas.microsoft.com/office/drawing/2014/main" id="{2009E295-4A08-4D10-862E-ADCC07853E6B}"/>
              </a:ext>
            </a:extLst>
          </p:cNvPr>
          <p:cNvSpPr>
            <a:spLocks noGrp="1"/>
          </p:cNvSpPr>
          <p:nvPr>
            <p:ph idx="1"/>
          </p:nvPr>
        </p:nvSpPr>
        <p:spPr/>
        <p:txBody>
          <a:bodyPr/>
          <a:lstStyle/>
          <a:p>
            <a:r>
              <a:rPr lang="en-US" dirty="0"/>
              <a:t>Lin will be assigned to oversea as a contactor of his company for three months. He has to decide which city he may locate from Toronto, Paris and New York. Because it'll be a long term trip to North America and he likes Asian food very much, so he wants to know which city is better for his travel. That means which city has a high-quantity and high-quality Asian cuisine restaurant. He managed to compare the neighborhoods of the two cities and determine how similar or dissimilar they are before his travel, And then he can get more helpful information for him making decisions.</a:t>
            </a:r>
          </a:p>
        </p:txBody>
      </p:sp>
    </p:spTree>
    <p:extLst>
      <p:ext uri="{BB962C8B-B14F-4D97-AF65-F5344CB8AC3E}">
        <p14:creationId xmlns:p14="http://schemas.microsoft.com/office/powerpoint/2010/main" val="388308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0545A8-4E78-42C9-9FE9-2566A6A44487}"/>
              </a:ext>
            </a:extLst>
          </p:cNvPr>
          <p:cNvSpPr>
            <a:spLocks noGrp="1"/>
          </p:cNvSpPr>
          <p:nvPr>
            <p:ph type="title"/>
          </p:nvPr>
        </p:nvSpPr>
        <p:spPr/>
        <p:txBody>
          <a:bodyPr/>
          <a:lstStyle/>
          <a:p>
            <a:r>
              <a:rPr lang="en-US" b="1" dirty="0"/>
              <a:t>Data section</a:t>
            </a:r>
            <a:br>
              <a:rPr lang="en-US" b="1" dirty="0"/>
            </a:br>
            <a:endParaRPr lang="en-US" dirty="0"/>
          </a:p>
        </p:txBody>
      </p:sp>
      <p:sp>
        <p:nvSpPr>
          <p:cNvPr id="5" name="Content Placeholder 4">
            <a:extLst>
              <a:ext uri="{FF2B5EF4-FFF2-40B4-BE49-F238E27FC236}">
                <a16:creationId xmlns:a16="http://schemas.microsoft.com/office/drawing/2014/main" id="{781AEDFE-88C9-4D6C-B0BD-F84D0CB0FE5D}"/>
              </a:ext>
            </a:extLst>
          </p:cNvPr>
          <p:cNvSpPr>
            <a:spLocks noGrp="1"/>
          </p:cNvSpPr>
          <p:nvPr>
            <p:ph idx="1"/>
          </p:nvPr>
        </p:nvSpPr>
        <p:spPr/>
        <p:txBody>
          <a:bodyPr/>
          <a:lstStyle/>
          <a:p>
            <a:r>
              <a:rPr lang="en-US" dirty="0"/>
              <a:t>Foursquare API is used to fetch and explore neighborhood data of those three cities. The information he wants to focus on is restaurants. He will choose the city's coordinate as the start point. Analyzing the neighborhood data and prioritize the best restaurant location in those three cities based on the number of restaurants, average distance, and average rate. Lastly, he can decide which city is the better place for him to get start.</a:t>
            </a:r>
          </a:p>
        </p:txBody>
      </p:sp>
    </p:spTree>
    <p:extLst>
      <p:ext uri="{BB962C8B-B14F-4D97-AF65-F5344CB8AC3E}">
        <p14:creationId xmlns:p14="http://schemas.microsoft.com/office/powerpoint/2010/main" val="283895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55EF28-F707-4D06-89A6-3C906E977043}"/>
              </a:ext>
            </a:extLst>
          </p:cNvPr>
          <p:cNvSpPr>
            <a:spLocks noGrp="1"/>
          </p:cNvSpPr>
          <p:nvPr>
            <p:ph type="title"/>
          </p:nvPr>
        </p:nvSpPr>
        <p:spPr/>
        <p:txBody>
          <a:bodyPr/>
          <a:lstStyle/>
          <a:p>
            <a:r>
              <a:rPr lang="en-US" b="1" dirty="0"/>
              <a:t>Methodology</a:t>
            </a:r>
            <a:br>
              <a:rPr lang="en-US" b="1" dirty="0"/>
            </a:br>
            <a:endParaRPr lang="en-US" dirty="0"/>
          </a:p>
        </p:txBody>
      </p:sp>
      <p:sp>
        <p:nvSpPr>
          <p:cNvPr id="5" name="Content Placeholder 4">
            <a:extLst>
              <a:ext uri="{FF2B5EF4-FFF2-40B4-BE49-F238E27FC236}">
                <a16:creationId xmlns:a16="http://schemas.microsoft.com/office/drawing/2014/main" id="{04380B83-6B61-4359-99FA-EC1D3D3728BB}"/>
              </a:ext>
            </a:extLst>
          </p:cNvPr>
          <p:cNvSpPr>
            <a:spLocks noGrp="1"/>
          </p:cNvSpPr>
          <p:nvPr>
            <p:ph idx="1"/>
          </p:nvPr>
        </p:nvSpPr>
        <p:spPr/>
        <p:txBody>
          <a:bodyPr/>
          <a:lstStyle/>
          <a:p>
            <a:r>
              <a:rPr lang="en-US" b="1" dirty="0"/>
              <a:t>Search for a specific venue category</a:t>
            </a:r>
          </a:p>
          <a:p>
            <a:r>
              <a:rPr lang="en-US" dirty="0"/>
              <a:t>Explore a Given Venue</a:t>
            </a:r>
            <a:endParaRPr lang="en-US" b="1" dirty="0"/>
          </a:p>
          <a:p>
            <a:endParaRPr lang="en-US" dirty="0"/>
          </a:p>
        </p:txBody>
      </p:sp>
    </p:spTree>
    <p:extLst>
      <p:ext uri="{BB962C8B-B14F-4D97-AF65-F5344CB8AC3E}">
        <p14:creationId xmlns:p14="http://schemas.microsoft.com/office/powerpoint/2010/main" val="93257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6D9A9E-7E0A-4780-BBF8-A55FE8841CD3}"/>
              </a:ext>
            </a:extLst>
          </p:cNvPr>
          <p:cNvSpPr>
            <a:spLocks noGrp="1"/>
          </p:cNvSpPr>
          <p:nvPr>
            <p:ph type="title"/>
          </p:nvPr>
        </p:nvSpPr>
        <p:spPr/>
        <p:txBody>
          <a:bodyPr/>
          <a:lstStyle/>
          <a:p>
            <a:r>
              <a:rPr lang="en-US" b="1" dirty="0"/>
              <a:t>Results</a:t>
            </a:r>
            <a:br>
              <a:rPr lang="en-US" b="1" dirty="0"/>
            </a:br>
            <a:endParaRPr lang="en-US" dirty="0"/>
          </a:p>
        </p:txBody>
      </p:sp>
      <p:sp>
        <p:nvSpPr>
          <p:cNvPr id="5" name="Content Placeholder 4">
            <a:extLst>
              <a:ext uri="{FF2B5EF4-FFF2-40B4-BE49-F238E27FC236}">
                <a16:creationId xmlns:a16="http://schemas.microsoft.com/office/drawing/2014/main" id="{D2EFC2E3-209D-46BF-942D-CD1DF82DC4C0}"/>
              </a:ext>
            </a:extLst>
          </p:cNvPr>
          <p:cNvSpPr>
            <a:spLocks noGrp="1"/>
          </p:cNvSpPr>
          <p:nvPr>
            <p:ph sz="half" idx="1"/>
          </p:nvPr>
        </p:nvSpPr>
        <p:spPr>
          <a:xfrm>
            <a:off x="1103312" y="2060575"/>
            <a:ext cx="10106156" cy="1242023"/>
          </a:xfrm>
        </p:spPr>
        <p:txBody>
          <a:bodyPr/>
          <a:lstStyle/>
          <a:p>
            <a:r>
              <a:rPr lang="en-US" dirty="0"/>
              <a:t>There are results I derived from the Foursquare API. It seems that New York City has less restaurant, but close distance and high rate; Paris has far distance; Toronto has more restaurant but low rate. The following here are the pictures of the </a:t>
            </a:r>
            <a:r>
              <a:rPr lang="en-US" dirty="0" err="1"/>
              <a:t>geoplot</a:t>
            </a:r>
            <a:r>
              <a:rPr lang="en-US" dirty="0"/>
              <a:t> generated with folium.</a:t>
            </a:r>
          </a:p>
        </p:txBody>
      </p:sp>
      <p:graphicFrame>
        <p:nvGraphicFramePr>
          <p:cNvPr id="7" name="Content Placeholder 6">
            <a:extLst>
              <a:ext uri="{FF2B5EF4-FFF2-40B4-BE49-F238E27FC236}">
                <a16:creationId xmlns:a16="http://schemas.microsoft.com/office/drawing/2014/main" id="{1681FB32-6395-41FB-A6F1-36FAEAEE8735}"/>
              </a:ext>
            </a:extLst>
          </p:cNvPr>
          <p:cNvGraphicFramePr>
            <a:graphicFrameLocks noGrp="1"/>
          </p:cNvGraphicFramePr>
          <p:nvPr>
            <p:ph sz="half" idx="2"/>
            <p:extLst>
              <p:ext uri="{D42A27DB-BD31-4B8C-83A1-F6EECF244321}">
                <p14:modId xmlns:p14="http://schemas.microsoft.com/office/powerpoint/2010/main" val="748276637"/>
              </p:ext>
            </p:extLst>
          </p:nvPr>
        </p:nvGraphicFramePr>
        <p:xfrm>
          <a:off x="1204726" y="3755522"/>
          <a:ext cx="9782548" cy="1483360"/>
        </p:xfrm>
        <a:graphic>
          <a:graphicData uri="http://schemas.openxmlformats.org/drawingml/2006/table">
            <a:tbl>
              <a:tblPr firstRow="1" bandRow="1">
                <a:tableStyleId>{5C22544A-7EE6-4342-B048-85BDC9FD1C3A}</a:tableStyleId>
              </a:tblPr>
              <a:tblGrid>
                <a:gridCol w="2445637">
                  <a:extLst>
                    <a:ext uri="{9D8B030D-6E8A-4147-A177-3AD203B41FA5}">
                      <a16:colId xmlns:a16="http://schemas.microsoft.com/office/drawing/2014/main" val="3686219229"/>
                    </a:ext>
                  </a:extLst>
                </a:gridCol>
                <a:gridCol w="2445637">
                  <a:extLst>
                    <a:ext uri="{9D8B030D-6E8A-4147-A177-3AD203B41FA5}">
                      <a16:colId xmlns:a16="http://schemas.microsoft.com/office/drawing/2014/main" val="3198507308"/>
                    </a:ext>
                  </a:extLst>
                </a:gridCol>
                <a:gridCol w="2445637">
                  <a:extLst>
                    <a:ext uri="{9D8B030D-6E8A-4147-A177-3AD203B41FA5}">
                      <a16:colId xmlns:a16="http://schemas.microsoft.com/office/drawing/2014/main" val="217303369"/>
                    </a:ext>
                  </a:extLst>
                </a:gridCol>
                <a:gridCol w="2445637">
                  <a:extLst>
                    <a:ext uri="{9D8B030D-6E8A-4147-A177-3AD203B41FA5}">
                      <a16:colId xmlns:a16="http://schemas.microsoft.com/office/drawing/2014/main" val="2790845238"/>
                    </a:ext>
                  </a:extLst>
                </a:gridCol>
              </a:tblGrid>
              <a:tr h="370840">
                <a:tc>
                  <a:txBody>
                    <a:bodyPr/>
                    <a:lstStyle/>
                    <a:p>
                      <a:pPr algn="ctr"/>
                      <a:r>
                        <a:rPr lang="en-US" dirty="0"/>
                        <a:t>city</a:t>
                      </a:r>
                    </a:p>
                  </a:txBody>
                  <a:tcPr/>
                </a:tc>
                <a:tc>
                  <a:txBody>
                    <a:bodyPr/>
                    <a:lstStyle/>
                    <a:p>
                      <a:pPr algn="ctr"/>
                      <a:r>
                        <a:rPr lang="en-US" dirty="0"/>
                        <a:t>restaurants</a:t>
                      </a:r>
                    </a:p>
                  </a:txBody>
                  <a:tcPr/>
                </a:tc>
                <a:tc>
                  <a:txBody>
                    <a:bodyPr/>
                    <a:lstStyle/>
                    <a:p>
                      <a:pPr algn="ctr"/>
                      <a:r>
                        <a:rPr lang="en-US" dirty="0"/>
                        <a:t>AVG Distance</a:t>
                      </a:r>
                    </a:p>
                  </a:txBody>
                  <a:tcPr/>
                </a:tc>
                <a:tc>
                  <a:txBody>
                    <a:bodyPr/>
                    <a:lstStyle/>
                    <a:p>
                      <a:pPr algn="ctr"/>
                      <a:r>
                        <a:rPr lang="en-US" dirty="0"/>
                        <a:t>AVG Rate</a:t>
                      </a:r>
                    </a:p>
                  </a:txBody>
                  <a:tcPr/>
                </a:tc>
                <a:extLst>
                  <a:ext uri="{0D108BD9-81ED-4DB2-BD59-A6C34878D82A}">
                    <a16:rowId xmlns:a16="http://schemas.microsoft.com/office/drawing/2014/main" val="2405570437"/>
                  </a:ext>
                </a:extLst>
              </a:tr>
              <a:tr h="370840">
                <a:tc>
                  <a:txBody>
                    <a:bodyPr/>
                    <a:lstStyle/>
                    <a:p>
                      <a:r>
                        <a:rPr lang="en-US" dirty="0"/>
                        <a:t>New York</a:t>
                      </a:r>
                    </a:p>
                  </a:txBody>
                  <a:tcPr/>
                </a:tc>
                <a:tc>
                  <a:txBody>
                    <a:bodyPr/>
                    <a:lstStyle/>
                    <a:p>
                      <a:pPr algn="r"/>
                      <a:r>
                        <a:rPr lang="en-US" dirty="0"/>
                        <a:t>12</a:t>
                      </a:r>
                    </a:p>
                  </a:txBody>
                  <a:tcPr/>
                </a:tc>
                <a:tc>
                  <a:txBody>
                    <a:bodyPr/>
                    <a:lstStyle/>
                    <a:p>
                      <a:pPr algn="r"/>
                      <a:r>
                        <a:rPr lang="en-US" dirty="0"/>
                        <a:t>0.009169</a:t>
                      </a:r>
                    </a:p>
                  </a:txBody>
                  <a:tcPr/>
                </a:tc>
                <a:tc>
                  <a:txBody>
                    <a:bodyPr/>
                    <a:lstStyle/>
                    <a:p>
                      <a:pPr algn="r"/>
                      <a:r>
                        <a:rPr lang="en-US" dirty="0"/>
                        <a:t>7.333333</a:t>
                      </a:r>
                    </a:p>
                  </a:txBody>
                  <a:tcPr/>
                </a:tc>
                <a:extLst>
                  <a:ext uri="{0D108BD9-81ED-4DB2-BD59-A6C34878D82A}">
                    <a16:rowId xmlns:a16="http://schemas.microsoft.com/office/drawing/2014/main" val="3473575637"/>
                  </a:ext>
                </a:extLst>
              </a:tr>
              <a:tr h="370840">
                <a:tc>
                  <a:txBody>
                    <a:bodyPr/>
                    <a:lstStyle/>
                    <a:p>
                      <a:r>
                        <a:rPr lang="en-US" dirty="0"/>
                        <a:t>Paris</a:t>
                      </a:r>
                    </a:p>
                  </a:txBody>
                  <a:tcPr/>
                </a:tc>
                <a:tc>
                  <a:txBody>
                    <a:bodyPr/>
                    <a:lstStyle/>
                    <a:p>
                      <a:pPr algn="r"/>
                      <a:r>
                        <a:rPr lang="en-US" dirty="0"/>
                        <a:t>15</a:t>
                      </a:r>
                    </a:p>
                  </a:txBody>
                  <a:tcPr/>
                </a:tc>
                <a:tc>
                  <a:txBody>
                    <a:bodyPr/>
                    <a:lstStyle/>
                    <a:p>
                      <a:pPr algn="r"/>
                      <a:r>
                        <a:rPr lang="en-US" dirty="0"/>
                        <a:t>0.026685</a:t>
                      </a:r>
                    </a:p>
                  </a:txBody>
                  <a:tcPr anchor="ctr"/>
                </a:tc>
                <a:tc>
                  <a:txBody>
                    <a:bodyPr/>
                    <a:lstStyle/>
                    <a:p>
                      <a:pPr algn="r"/>
                      <a:r>
                        <a:rPr lang="en-US" dirty="0"/>
                        <a:t>6.900000</a:t>
                      </a:r>
                    </a:p>
                  </a:txBody>
                  <a:tcPr anchor="ctr"/>
                </a:tc>
                <a:extLst>
                  <a:ext uri="{0D108BD9-81ED-4DB2-BD59-A6C34878D82A}">
                    <a16:rowId xmlns:a16="http://schemas.microsoft.com/office/drawing/2014/main" val="1350708745"/>
                  </a:ext>
                </a:extLst>
              </a:tr>
              <a:tr h="370840">
                <a:tc>
                  <a:txBody>
                    <a:bodyPr/>
                    <a:lstStyle/>
                    <a:p>
                      <a:r>
                        <a:rPr lang="en-US" dirty="0"/>
                        <a:t>Toronto</a:t>
                      </a:r>
                    </a:p>
                  </a:txBody>
                  <a:tcPr/>
                </a:tc>
                <a:tc>
                  <a:txBody>
                    <a:bodyPr/>
                    <a:lstStyle/>
                    <a:p>
                      <a:pPr algn="r"/>
                      <a:r>
                        <a:rPr lang="en-US" dirty="0"/>
                        <a:t>19</a:t>
                      </a:r>
                    </a:p>
                  </a:txBody>
                  <a:tcPr/>
                </a:tc>
                <a:tc>
                  <a:txBody>
                    <a:bodyPr/>
                    <a:lstStyle/>
                    <a:p>
                      <a:pPr algn="r"/>
                      <a:r>
                        <a:rPr lang="en-US" dirty="0"/>
                        <a:t>0.021244</a:t>
                      </a:r>
                    </a:p>
                  </a:txBody>
                  <a:tcPr/>
                </a:tc>
                <a:tc>
                  <a:txBody>
                    <a:bodyPr/>
                    <a:lstStyle/>
                    <a:p>
                      <a:pPr algn="r"/>
                      <a:r>
                        <a:rPr lang="en-US" dirty="0"/>
                        <a:t>6.566667</a:t>
                      </a:r>
                    </a:p>
                  </a:txBody>
                  <a:tcPr/>
                </a:tc>
                <a:extLst>
                  <a:ext uri="{0D108BD9-81ED-4DB2-BD59-A6C34878D82A}">
                    <a16:rowId xmlns:a16="http://schemas.microsoft.com/office/drawing/2014/main" val="1959570010"/>
                  </a:ext>
                </a:extLst>
              </a:tr>
            </a:tbl>
          </a:graphicData>
        </a:graphic>
      </p:graphicFrame>
    </p:spTree>
    <p:extLst>
      <p:ext uri="{BB962C8B-B14F-4D97-AF65-F5344CB8AC3E}">
        <p14:creationId xmlns:p14="http://schemas.microsoft.com/office/powerpoint/2010/main" val="784535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7CE5E5-F836-4F89-8A1E-687C88FCBEC5}"/>
              </a:ext>
            </a:extLst>
          </p:cNvPr>
          <p:cNvSpPr>
            <a:spLocks noGrp="1"/>
          </p:cNvSpPr>
          <p:nvPr>
            <p:ph type="title"/>
          </p:nvPr>
        </p:nvSpPr>
        <p:spPr/>
        <p:txBody>
          <a:bodyPr/>
          <a:lstStyle/>
          <a:p>
            <a:r>
              <a:rPr lang="en-US" b="1" dirty="0"/>
              <a:t>Let's visualize the Asian restaurants that are nearby - Toronto</a:t>
            </a:r>
            <a:br>
              <a:rPr lang="en-US" b="1" dirty="0"/>
            </a:br>
            <a:endParaRPr lang="en-US" dirty="0"/>
          </a:p>
        </p:txBody>
      </p:sp>
      <p:pic>
        <p:nvPicPr>
          <p:cNvPr id="7" name="Content Placeholder 6">
            <a:extLst>
              <a:ext uri="{FF2B5EF4-FFF2-40B4-BE49-F238E27FC236}">
                <a16:creationId xmlns:a16="http://schemas.microsoft.com/office/drawing/2014/main" id="{D0F17D54-F80E-4D1B-A46E-25BB5D5DB669}"/>
              </a:ext>
            </a:extLst>
          </p:cNvPr>
          <p:cNvPicPr>
            <a:picLocks noGrp="1" noChangeAspect="1"/>
          </p:cNvPicPr>
          <p:nvPr>
            <p:ph idx="1"/>
          </p:nvPr>
        </p:nvPicPr>
        <p:blipFill>
          <a:blip r:embed="rId2"/>
          <a:stretch>
            <a:fillRect/>
          </a:stretch>
        </p:blipFill>
        <p:spPr>
          <a:xfrm>
            <a:off x="2079238" y="2052638"/>
            <a:ext cx="6995299" cy="4195762"/>
          </a:xfrm>
          <a:prstGeom prst="rect">
            <a:avLst/>
          </a:prstGeom>
        </p:spPr>
      </p:pic>
    </p:spTree>
    <p:extLst>
      <p:ext uri="{BB962C8B-B14F-4D97-AF65-F5344CB8AC3E}">
        <p14:creationId xmlns:p14="http://schemas.microsoft.com/office/powerpoint/2010/main" val="1867953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9AD6A-85DC-4992-9063-7729B6E7CB78}"/>
              </a:ext>
            </a:extLst>
          </p:cNvPr>
          <p:cNvSpPr>
            <a:spLocks noGrp="1"/>
          </p:cNvSpPr>
          <p:nvPr>
            <p:ph type="title"/>
          </p:nvPr>
        </p:nvSpPr>
        <p:spPr/>
        <p:txBody>
          <a:bodyPr/>
          <a:lstStyle/>
          <a:p>
            <a:r>
              <a:rPr lang="en-US" b="1" dirty="0"/>
              <a:t>Let's visualize the Asian restaurants that are nearby - Paris</a:t>
            </a:r>
            <a:endParaRPr lang="en-US" dirty="0"/>
          </a:p>
        </p:txBody>
      </p:sp>
      <p:pic>
        <p:nvPicPr>
          <p:cNvPr id="4" name="Content Placeholder 3">
            <a:extLst>
              <a:ext uri="{FF2B5EF4-FFF2-40B4-BE49-F238E27FC236}">
                <a16:creationId xmlns:a16="http://schemas.microsoft.com/office/drawing/2014/main" id="{028A873C-4660-4F73-A984-DA104576B14C}"/>
              </a:ext>
            </a:extLst>
          </p:cNvPr>
          <p:cNvPicPr>
            <a:picLocks noGrp="1" noChangeAspect="1"/>
          </p:cNvPicPr>
          <p:nvPr>
            <p:ph idx="1"/>
          </p:nvPr>
        </p:nvPicPr>
        <p:blipFill>
          <a:blip r:embed="rId2"/>
          <a:stretch>
            <a:fillRect/>
          </a:stretch>
        </p:blipFill>
        <p:spPr>
          <a:xfrm>
            <a:off x="2087484" y="2052638"/>
            <a:ext cx="6978808" cy="4195762"/>
          </a:xfrm>
          <a:prstGeom prst="rect">
            <a:avLst/>
          </a:prstGeom>
        </p:spPr>
      </p:pic>
    </p:spTree>
    <p:extLst>
      <p:ext uri="{BB962C8B-B14F-4D97-AF65-F5344CB8AC3E}">
        <p14:creationId xmlns:p14="http://schemas.microsoft.com/office/powerpoint/2010/main" val="97068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9AD6A-85DC-4992-9063-7729B6E7CB78}"/>
              </a:ext>
            </a:extLst>
          </p:cNvPr>
          <p:cNvSpPr>
            <a:spLocks noGrp="1"/>
          </p:cNvSpPr>
          <p:nvPr>
            <p:ph type="title"/>
          </p:nvPr>
        </p:nvSpPr>
        <p:spPr/>
        <p:txBody>
          <a:bodyPr/>
          <a:lstStyle/>
          <a:p>
            <a:r>
              <a:rPr lang="en-US" b="1" dirty="0"/>
              <a:t>Let's visualize the Asian restaurants that are nearby – New York</a:t>
            </a:r>
            <a:endParaRPr lang="en-US" dirty="0"/>
          </a:p>
        </p:txBody>
      </p:sp>
      <p:pic>
        <p:nvPicPr>
          <p:cNvPr id="6" name="Content Placeholder 5">
            <a:extLst>
              <a:ext uri="{FF2B5EF4-FFF2-40B4-BE49-F238E27FC236}">
                <a16:creationId xmlns:a16="http://schemas.microsoft.com/office/drawing/2014/main" id="{E129D24B-B6E1-4355-8FD3-41AFB76BBEEA}"/>
              </a:ext>
            </a:extLst>
          </p:cNvPr>
          <p:cNvPicPr>
            <a:picLocks noGrp="1" noChangeAspect="1"/>
          </p:cNvPicPr>
          <p:nvPr>
            <p:ph idx="1"/>
          </p:nvPr>
        </p:nvPicPr>
        <p:blipFill>
          <a:blip r:embed="rId2"/>
          <a:stretch>
            <a:fillRect/>
          </a:stretch>
        </p:blipFill>
        <p:spPr>
          <a:xfrm>
            <a:off x="2073320" y="2052638"/>
            <a:ext cx="7007135" cy="4195762"/>
          </a:xfrm>
          <a:prstGeom prst="rect">
            <a:avLst/>
          </a:prstGeom>
        </p:spPr>
      </p:pic>
    </p:spTree>
    <p:extLst>
      <p:ext uri="{BB962C8B-B14F-4D97-AF65-F5344CB8AC3E}">
        <p14:creationId xmlns:p14="http://schemas.microsoft.com/office/powerpoint/2010/main" val="2148918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45EF-A92A-4B27-8E91-BD7FEFCEA649}"/>
              </a:ext>
            </a:extLst>
          </p:cNvPr>
          <p:cNvSpPr>
            <a:spLocks noGrp="1"/>
          </p:cNvSpPr>
          <p:nvPr>
            <p:ph type="title"/>
          </p:nvPr>
        </p:nvSpPr>
        <p:spPr/>
        <p:txBody>
          <a:bodyPr/>
          <a:lstStyle/>
          <a:p>
            <a:r>
              <a:rPr lang="en-US" b="1" dirty="0"/>
              <a:t>Discussion</a:t>
            </a:r>
            <a:br>
              <a:rPr lang="en-US" b="1" dirty="0"/>
            </a:br>
            <a:endParaRPr lang="en-US" dirty="0"/>
          </a:p>
        </p:txBody>
      </p:sp>
      <p:sp>
        <p:nvSpPr>
          <p:cNvPr id="3" name="Content Placeholder 2">
            <a:extLst>
              <a:ext uri="{FF2B5EF4-FFF2-40B4-BE49-F238E27FC236}">
                <a16:creationId xmlns:a16="http://schemas.microsoft.com/office/drawing/2014/main" id="{2422923B-23B7-476B-B508-94FC5B4C8B4B}"/>
              </a:ext>
            </a:extLst>
          </p:cNvPr>
          <p:cNvSpPr>
            <a:spLocks noGrp="1"/>
          </p:cNvSpPr>
          <p:nvPr>
            <p:ph idx="1"/>
          </p:nvPr>
        </p:nvSpPr>
        <p:spPr/>
        <p:txBody>
          <a:bodyPr/>
          <a:lstStyle/>
          <a:p>
            <a:r>
              <a:rPr lang="en-US" dirty="0"/>
              <a:t>During the data exploration, Some returned data from the Foursquare API is incomplete. E.g. incorrect city </a:t>
            </a:r>
            <a:r>
              <a:rPr lang="en-US" dirty="0" err="1"/>
              <a:t>name，missing</a:t>
            </a:r>
            <a:r>
              <a:rPr lang="en-US" dirty="0"/>
              <a:t> address and no rating. These kinds of data are excluded from this analysis. The average rate only bases on the restaurants which have a rate.</a:t>
            </a:r>
          </a:p>
          <a:p>
            <a:endParaRPr lang="en-US" dirty="0"/>
          </a:p>
        </p:txBody>
      </p:sp>
    </p:spTree>
    <p:extLst>
      <p:ext uri="{BB962C8B-B14F-4D97-AF65-F5344CB8AC3E}">
        <p14:creationId xmlns:p14="http://schemas.microsoft.com/office/powerpoint/2010/main" val="532528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TotalTime>
  <Words>430</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The Battle of Neighborhoods </vt:lpstr>
      <vt:lpstr>Introduction </vt:lpstr>
      <vt:lpstr>Data section </vt:lpstr>
      <vt:lpstr>Methodology </vt:lpstr>
      <vt:lpstr>Results </vt:lpstr>
      <vt:lpstr>Let's visualize the Asian restaurants that are nearby - Toronto </vt:lpstr>
      <vt:lpstr>Let's visualize the Asian restaurants that are nearby - Paris</vt:lpstr>
      <vt:lpstr>Let's visualize the Asian restaurants that are nearby – New York</vt:lpstr>
      <vt:lpstr>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dc:title>
  <dc:creator>Lin Ji</dc:creator>
  <cp:lastModifiedBy>Lin Ji</cp:lastModifiedBy>
  <cp:revision>3</cp:revision>
  <dcterms:created xsi:type="dcterms:W3CDTF">2020-01-07T08:18:46Z</dcterms:created>
  <dcterms:modified xsi:type="dcterms:W3CDTF">2020-01-07T08:30:16Z</dcterms:modified>
</cp:coreProperties>
</file>