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7E91E"/>
    <a:srgbClr val="EE740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4" autoAdjust="0"/>
    <p:restoredTop sz="94673" autoAdjust="0"/>
  </p:normalViewPr>
  <p:slideViewPr>
    <p:cSldViewPr>
      <p:cViewPr varScale="1">
        <p:scale>
          <a:sx n="80" d="100"/>
          <a:sy n="80" d="100"/>
        </p:scale>
        <p:origin x="-144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CE9138-0F5A-4427-A663-2018A316AAB0}" type="datetimeFigureOut">
              <a:rPr lang="fr-FR" smtClean="0"/>
              <a:pPr/>
              <a:t>28/10/2021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3BC13B-AE7E-4CD5-90DE-92295CD153B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26</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FA860E84-8BB7-45DB-8A5E-DEE063DA2E25}" type="datetime1">
              <a:rPr lang="fr-FR" smtClean="0"/>
              <a:pPr/>
              <a:t>28/10/2021</a:t>
            </a:fld>
            <a:endParaRPr lang="fr-BE"/>
          </a:p>
        </p:txBody>
      </p:sp>
      <p:sp>
        <p:nvSpPr>
          <p:cNvPr id="5" name="Espace réservé du pied de page 4"/>
          <p:cNvSpPr>
            <a:spLocks noGrp="1"/>
          </p:cNvSpPr>
          <p:nvPr>
            <p:ph type="ftr" sz="quarter" idx="11"/>
          </p:nvPr>
        </p:nvSpPr>
        <p:spPr/>
        <p:txBody>
          <a:bodyPr/>
          <a:lstStyle/>
          <a:p>
            <a:r>
              <a:rPr lang="fr-BE" smtClean="0"/>
              <a:t>slide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3DF5B8F-B217-45D9-A0DB-0D39CDE6031B}" type="datetime1">
              <a:rPr lang="fr-FR" smtClean="0"/>
              <a:pPr/>
              <a:t>28/10/2021</a:t>
            </a:fld>
            <a:endParaRPr lang="fr-BE"/>
          </a:p>
        </p:txBody>
      </p:sp>
      <p:sp>
        <p:nvSpPr>
          <p:cNvPr id="5" name="Espace réservé du pied de page 4"/>
          <p:cNvSpPr>
            <a:spLocks noGrp="1"/>
          </p:cNvSpPr>
          <p:nvPr>
            <p:ph type="ftr" sz="quarter" idx="11"/>
          </p:nvPr>
        </p:nvSpPr>
        <p:spPr/>
        <p:txBody>
          <a:bodyPr/>
          <a:lstStyle/>
          <a:p>
            <a:r>
              <a:rPr lang="fr-BE" smtClean="0"/>
              <a:t>slide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31892E8-6E32-42E5-A110-D4B4EDB926FD}" type="datetime1">
              <a:rPr lang="fr-FR" smtClean="0"/>
              <a:pPr/>
              <a:t>28/10/2021</a:t>
            </a:fld>
            <a:endParaRPr lang="fr-BE"/>
          </a:p>
        </p:txBody>
      </p:sp>
      <p:sp>
        <p:nvSpPr>
          <p:cNvPr id="5" name="Espace réservé du pied de page 4"/>
          <p:cNvSpPr>
            <a:spLocks noGrp="1"/>
          </p:cNvSpPr>
          <p:nvPr>
            <p:ph type="ftr" sz="quarter" idx="11"/>
          </p:nvPr>
        </p:nvSpPr>
        <p:spPr/>
        <p:txBody>
          <a:bodyPr/>
          <a:lstStyle/>
          <a:p>
            <a:r>
              <a:rPr lang="fr-BE" smtClean="0"/>
              <a:t>slide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B3A440B8-E60E-4BF7-B219-363629C753A9}" type="datetime1">
              <a:rPr lang="fr-FR" smtClean="0"/>
              <a:pPr/>
              <a:t>28/10/2021</a:t>
            </a:fld>
            <a:endParaRPr lang="fr-BE"/>
          </a:p>
        </p:txBody>
      </p:sp>
      <p:sp>
        <p:nvSpPr>
          <p:cNvPr id="5" name="Espace réservé du pied de page 4"/>
          <p:cNvSpPr>
            <a:spLocks noGrp="1"/>
          </p:cNvSpPr>
          <p:nvPr>
            <p:ph type="ftr" sz="quarter" idx="11"/>
          </p:nvPr>
        </p:nvSpPr>
        <p:spPr/>
        <p:txBody>
          <a:bodyPr/>
          <a:lstStyle/>
          <a:p>
            <a:r>
              <a:rPr lang="fr-BE" smtClean="0"/>
              <a:t>slide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82CDF35-5B7D-417C-B89B-660B75C06D95}" type="datetime1">
              <a:rPr lang="fr-FR" smtClean="0"/>
              <a:pPr/>
              <a:t>28/10/2021</a:t>
            </a:fld>
            <a:endParaRPr lang="fr-BE"/>
          </a:p>
        </p:txBody>
      </p:sp>
      <p:sp>
        <p:nvSpPr>
          <p:cNvPr id="5" name="Espace réservé du pied de page 4"/>
          <p:cNvSpPr>
            <a:spLocks noGrp="1"/>
          </p:cNvSpPr>
          <p:nvPr>
            <p:ph type="ftr" sz="quarter" idx="11"/>
          </p:nvPr>
        </p:nvSpPr>
        <p:spPr/>
        <p:txBody>
          <a:bodyPr/>
          <a:lstStyle/>
          <a:p>
            <a:r>
              <a:rPr lang="fr-BE" smtClean="0"/>
              <a:t>slide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F41699F5-4695-4B56-962F-8DBBEE0E751D}" type="datetime1">
              <a:rPr lang="fr-FR" smtClean="0"/>
              <a:pPr/>
              <a:t>28/10/2021</a:t>
            </a:fld>
            <a:endParaRPr lang="fr-BE"/>
          </a:p>
        </p:txBody>
      </p:sp>
      <p:sp>
        <p:nvSpPr>
          <p:cNvPr id="6" name="Espace réservé du pied de page 5"/>
          <p:cNvSpPr>
            <a:spLocks noGrp="1"/>
          </p:cNvSpPr>
          <p:nvPr>
            <p:ph type="ftr" sz="quarter" idx="11"/>
          </p:nvPr>
        </p:nvSpPr>
        <p:spPr/>
        <p:txBody>
          <a:bodyPr/>
          <a:lstStyle/>
          <a:p>
            <a:r>
              <a:rPr lang="fr-BE" smtClean="0"/>
              <a:t>slide</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FEBF6A7A-437B-4431-9C84-0A748D94806A}" type="datetime1">
              <a:rPr lang="fr-FR" smtClean="0"/>
              <a:pPr/>
              <a:t>28/10/2021</a:t>
            </a:fld>
            <a:endParaRPr lang="fr-BE"/>
          </a:p>
        </p:txBody>
      </p:sp>
      <p:sp>
        <p:nvSpPr>
          <p:cNvPr id="8" name="Espace réservé du pied de page 7"/>
          <p:cNvSpPr>
            <a:spLocks noGrp="1"/>
          </p:cNvSpPr>
          <p:nvPr>
            <p:ph type="ftr" sz="quarter" idx="11"/>
          </p:nvPr>
        </p:nvSpPr>
        <p:spPr/>
        <p:txBody>
          <a:bodyPr/>
          <a:lstStyle/>
          <a:p>
            <a:r>
              <a:rPr lang="fr-BE" smtClean="0"/>
              <a:t>slide</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662C4DE4-0122-4EE5-AD5A-721BE45CA55E}" type="datetime1">
              <a:rPr lang="fr-FR" smtClean="0"/>
              <a:pPr/>
              <a:t>28/10/2021</a:t>
            </a:fld>
            <a:endParaRPr lang="fr-BE"/>
          </a:p>
        </p:txBody>
      </p:sp>
      <p:sp>
        <p:nvSpPr>
          <p:cNvPr id="4" name="Espace réservé du pied de page 3"/>
          <p:cNvSpPr>
            <a:spLocks noGrp="1"/>
          </p:cNvSpPr>
          <p:nvPr>
            <p:ph type="ftr" sz="quarter" idx="11"/>
          </p:nvPr>
        </p:nvSpPr>
        <p:spPr/>
        <p:txBody>
          <a:bodyPr/>
          <a:lstStyle/>
          <a:p>
            <a:r>
              <a:rPr lang="fr-BE" smtClean="0"/>
              <a:t>slide</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36BE30-9567-4568-918D-4F9FF02EFAB4}" type="datetime1">
              <a:rPr lang="fr-FR" smtClean="0"/>
              <a:pPr/>
              <a:t>28/10/2021</a:t>
            </a:fld>
            <a:endParaRPr lang="fr-BE"/>
          </a:p>
        </p:txBody>
      </p:sp>
      <p:sp>
        <p:nvSpPr>
          <p:cNvPr id="3" name="Espace réservé du pied de page 2"/>
          <p:cNvSpPr>
            <a:spLocks noGrp="1"/>
          </p:cNvSpPr>
          <p:nvPr>
            <p:ph type="ftr" sz="quarter" idx="11"/>
          </p:nvPr>
        </p:nvSpPr>
        <p:spPr/>
        <p:txBody>
          <a:bodyPr/>
          <a:lstStyle/>
          <a:p>
            <a:r>
              <a:rPr lang="fr-BE" smtClean="0"/>
              <a:t>slide</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42A76C5-FF1A-4C7F-87D1-22A4FC899D86}" type="datetime1">
              <a:rPr lang="fr-FR" smtClean="0"/>
              <a:pPr/>
              <a:t>28/10/2021</a:t>
            </a:fld>
            <a:endParaRPr lang="fr-BE"/>
          </a:p>
        </p:txBody>
      </p:sp>
      <p:sp>
        <p:nvSpPr>
          <p:cNvPr id="6" name="Espace réservé du pied de page 5"/>
          <p:cNvSpPr>
            <a:spLocks noGrp="1"/>
          </p:cNvSpPr>
          <p:nvPr>
            <p:ph type="ftr" sz="quarter" idx="11"/>
          </p:nvPr>
        </p:nvSpPr>
        <p:spPr/>
        <p:txBody>
          <a:bodyPr/>
          <a:lstStyle/>
          <a:p>
            <a:r>
              <a:rPr lang="fr-BE" smtClean="0"/>
              <a:t>slide</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1C70150-2859-4AA1-9689-2F3DE1D66A4E}" type="datetime1">
              <a:rPr lang="fr-FR" smtClean="0"/>
              <a:pPr/>
              <a:t>28/10/2021</a:t>
            </a:fld>
            <a:endParaRPr lang="fr-BE"/>
          </a:p>
        </p:txBody>
      </p:sp>
      <p:sp>
        <p:nvSpPr>
          <p:cNvPr id="6" name="Espace réservé du pied de page 5"/>
          <p:cNvSpPr>
            <a:spLocks noGrp="1"/>
          </p:cNvSpPr>
          <p:nvPr>
            <p:ph type="ftr" sz="quarter" idx="11"/>
          </p:nvPr>
        </p:nvSpPr>
        <p:spPr/>
        <p:txBody>
          <a:bodyPr/>
          <a:lstStyle/>
          <a:p>
            <a:r>
              <a:rPr lang="fr-BE" smtClean="0"/>
              <a:t>slide</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1A33C-713B-4869-87BC-FB51D2B3ECBD}" type="datetime1">
              <a:rPr lang="fr-FR" smtClean="0"/>
              <a:pPr/>
              <a:t>28/10/2021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slide</a:t>
            </a:r>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Support de cours JS</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pic>
        <p:nvPicPr>
          <p:cNvPr id="6" name="Image 5" descr="js.png"/>
          <p:cNvPicPr>
            <a:picLocks noChangeAspect="1"/>
          </p:cNvPicPr>
          <p:nvPr/>
        </p:nvPicPr>
        <p:blipFill>
          <a:blip r:embed="rId3"/>
          <a:stretch>
            <a:fillRect/>
          </a:stretch>
        </p:blipFill>
        <p:spPr>
          <a:xfrm>
            <a:off x="1571604" y="142852"/>
            <a:ext cx="642942" cy="635718"/>
          </a:xfrm>
          <a:prstGeom prst="rect">
            <a:avLst/>
          </a:prstGeom>
        </p:spPr>
      </p:pic>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a:t>
            </a:fld>
            <a:endParaRPr lang="fr-BE" sz="1800" dirty="0">
              <a:solidFill>
                <a:schemeClr val="tx1"/>
              </a:solidFill>
            </a:endParaRPr>
          </a:p>
        </p:txBody>
      </p:sp>
      <p:sp>
        <p:nvSpPr>
          <p:cNvPr id="8" name="ZoneTexte 7"/>
          <p:cNvSpPr txBox="1"/>
          <p:nvPr/>
        </p:nvSpPr>
        <p:spPr>
          <a:xfrm>
            <a:off x="0" y="2071678"/>
            <a:ext cx="9144000" cy="1938992"/>
          </a:xfrm>
          <a:prstGeom prst="rect">
            <a:avLst/>
          </a:prstGeom>
          <a:noFill/>
        </p:spPr>
        <p:txBody>
          <a:bodyPr wrap="square" rtlCol="0">
            <a:spAutoFit/>
          </a:bodyPr>
          <a:lstStyle/>
          <a:p>
            <a:pPr algn="ctr"/>
            <a:r>
              <a:rPr lang="fr-FR" sz="4000" b="1" dirty="0" smtClean="0"/>
              <a:t>Atelier 3</a:t>
            </a:r>
          </a:p>
          <a:p>
            <a:pPr algn="ctr"/>
            <a:endParaRPr lang="fr-FR" sz="4000" b="1" dirty="0" smtClean="0"/>
          </a:p>
          <a:p>
            <a:pPr algn="ctr"/>
            <a:r>
              <a:rPr lang="fr-FR" sz="4000" b="1" dirty="0" smtClean="0"/>
              <a:t>Initiation à JavaScript</a:t>
            </a:r>
            <a:endParaRPr lang="fr-FR"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10</a:t>
            </a:fld>
            <a:endParaRPr lang="fr-BE" sz="1800" dirty="0">
              <a:solidFill>
                <a:schemeClr val="tx1"/>
              </a:solidFill>
            </a:endParaRPr>
          </a:p>
        </p:txBody>
      </p:sp>
      <p:sp>
        <p:nvSpPr>
          <p:cNvPr id="6" name="ZoneTexte 5"/>
          <p:cNvSpPr txBox="1"/>
          <p:nvPr/>
        </p:nvSpPr>
        <p:spPr>
          <a:xfrm>
            <a:off x="285720" y="1357298"/>
            <a:ext cx="8572560" cy="3693319"/>
          </a:xfrm>
          <a:prstGeom prst="rect">
            <a:avLst/>
          </a:prstGeom>
          <a:noFill/>
        </p:spPr>
        <p:txBody>
          <a:bodyPr wrap="square" rtlCol="0">
            <a:spAutoFit/>
          </a:bodyPr>
          <a:lstStyle/>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personne.</a:t>
            </a:r>
            <a:r>
              <a:rPr lang="fr-FR" dirty="0" err="1" smtClean="0">
                <a:solidFill>
                  <a:srgbClr val="E45649"/>
                </a:solidFill>
                <a:latin typeface="Consolas"/>
                <a:ea typeface="Times New Roman"/>
                <a:cs typeface="Times New Roman"/>
              </a:rPr>
              <a:t>passions</a:t>
            </a:r>
            <a:r>
              <a:rPr lang="fr-FR" dirty="0" smtClean="0">
                <a:solidFill>
                  <a:srgbClr val="383A42"/>
                </a:solidFill>
                <a:latin typeface="Consolas"/>
                <a:ea typeface="Times New Roman"/>
                <a:cs typeface="Times New Roman"/>
              </a:rPr>
              <a:t>[</a:t>
            </a:r>
            <a:r>
              <a:rPr lang="fr-FR" dirty="0" smtClean="0">
                <a:solidFill>
                  <a:srgbClr val="986801"/>
                </a:solidFill>
                <a:latin typeface="Consolas"/>
                <a:ea typeface="Times New Roman"/>
                <a:cs typeface="Times New Roman"/>
              </a:rPr>
              <a:t>0</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acces</a:t>
            </a:r>
            <a:r>
              <a:rPr lang="fr-FR" i="1" dirty="0" smtClean="0">
                <a:solidFill>
                  <a:srgbClr val="A0A1A7"/>
                </a:solidFill>
                <a:latin typeface="Consolas"/>
                <a:ea typeface="Times New Roman"/>
                <a:cs typeface="Times New Roman"/>
              </a:rPr>
              <a:t> au 1er </a:t>
            </a:r>
            <a:r>
              <a:rPr lang="fr-FR" i="1" dirty="0" err="1" smtClean="0">
                <a:solidFill>
                  <a:srgbClr val="A0A1A7"/>
                </a:solidFill>
                <a:latin typeface="Consolas"/>
                <a:ea typeface="Times New Roman"/>
                <a:cs typeface="Times New Roman"/>
              </a:rPr>
              <a:t>element</a:t>
            </a:r>
            <a:r>
              <a:rPr lang="fr-FR" i="1" dirty="0" smtClean="0">
                <a:solidFill>
                  <a:srgbClr val="A0A1A7"/>
                </a:solidFill>
                <a:latin typeface="Consolas"/>
                <a:ea typeface="Times New Roman"/>
                <a:cs typeface="Times New Roman"/>
              </a:rPr>
              <a:t> des passions</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personne.</a:t>
            </a:r>
            <a:r>
              <a:rPr lang="fr-FR" dirty="0" err="1" smtClean="0">
                <a:solidFill>
                  <a:srgbClr val="E45649"/>
                </a:solidFill>
                <a:latin typeface="Consolas"/>
                <a:ea typeface="Times New Roman"/>
                <a:cs typeface="Times New Roman"/>
              </a:rPr>
              <a:t>adresse</a:t>
            </a:r>
            <a:r>
              <a:rPr lang="fr-FR" dirty="0" smtClean="0">
                <a:solidFill>
                  <a:srgbClr val="383A42"/>
                </a:solidFill>
                <a:latin typeface="Consolas"/>
                <a:ea typeface="Times New Roman"/>
                <a:cs typeface="Times New Roman"/>
              </a:rPr>
              <a:t>.</a:t>
            </a:r>
            <a:r>
              <a:rPr lang="fr-FR" dirty="0" smtClean="0">
                <a:solidFill>
                  <a:srgbClr val="E45649"/>
                </a:solidFill>
                <a:latin typeface="Consolas"/>
                <a:ea typeface="Times New Roman"/>
                <a:cs typeface="Times New Roman"/>
              </a:rPr>
              <a:t>rue</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acces</a:t>
            </a:r>
            <a:r>
              <a:rPr lang="fr-FR" i="1" dirty="0" smtClean="0">
                <a:solidFill>
                  <a:srgbClr val="A0A1A7"/>
                </a:solidFill>
                <a:latin typeface="Consolas"/>
                <a:ea typeface="Times New Roman"/>
                <a:cs typeface="Times New Roman"/>
              </a:rPr>
              <a:t> a la rue (qui est lui </a:t>
            </a:r>
            <a:r>
              <a:rPr lang="fr-FR" i="1" dirty="0" err="1" smtClean="0">
                <a:solidFill>
                  <a:srgbClr val="A0A1A7"/>
                </a:solidFill>
                <a:latin typeface="Consolas"/>
                <a:ea typeface="Times New Roman"/>
                <a:cs typeface="Times New Roman"/>
              </a:rPr>
              <a:t>meme</a:t>
            </a:r>
            <a:r>
              <a:rPr lang="fr-FR" i="1" dirty="0" smtClean="0">
                <a:solidFill>
                  <a:srgbClr val="A0A1A7"/>
                </a:solidFill>
                <a:latin typeface="Consolas"/>
                <a:ea typeface="Times New Roman"/>
                <a:cs typeface="Times New Roman"/>
              </a:rPr>
              <a:t> un attribut de l'objet adresse')</a:t>
            </a:r>
          </a:p>
          <a:p>
            <a:pPr>
              <a:spcAft>
                <a:spcPts val="0"/>
              </a:spcAft>
            </a:pP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personne.</a:t>
            </a:r>
            <a:r>
              <a:rPr lang="fr-FR" dirty="0" err="1" smtClean="0">
                <a:solidFill>
                  <a:srgbClr val="E45649"/>
                </a:solidFill>
                <a:latin typeface="Consolas"/>
                <a:ea typeface="Times New Roman"/>
                <a:cs typeface="Times New Roman"/>
              </a:rPr>
              <a:t>prenom</a:t>
            </a:r>
            <a:r>
              <a:rPr lang="fr-FR" dirty="0" smtClean="0">
                <a:solidFill>
                  <a:srgbClr val="0184BC"/>
                </a:solidFill>
                <a:latin typeface="Consolas"/>
                <a:ea typeface="Times New Roman"/>
                <a:cs typeface="Times New Roman"/>
              </a:rPr>
              <a:t>=</a:t>
            </a:r>
            <a:r>
              <a:rPr lang="fr-FR" dirty="0" smtClean="0">
                <a:solidFill>
                  <a:srgbClr val="50A14F"/>
                </a:solidFill>
                <a:latin typeface="Consolas"/>
                <a:ea typeface="Times New Roman"/>
                <a:cs typeface="Times New Roman"/>
              </a:rPr>
              <a:t>"Julie"</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modifie la valeur d'un attribut</a:t>
            </a:r>
            <a:endParaRPr lang="fr-FR" dirty="0" smtClean="0">
              <a:ea typeface="Times New Roman"/>
              <a:cs typeface="Times New Roman"/>
            </a:endParaRPr>
          </a:p>
          <a:p>
            <a:pPr>
              <a:spcAft>
                <a:spcPts val="0"/>
              </a:spcAft>
            </a:pPr>
            <a:endParaRPr lang="fr-FR" dirty="0" smtClean="0">
              <a:solidFill>
                <a:srgbClr val="383A42"/>
              </a:solidFill>
              <a:latin typeface="Consolas"/>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personne.</a:t>
            </a:r>
            <a:r>
              <a:rPr lang="fr-FR" dirty="0" err="1" smtClean="0">
                <a:solidFill>
                  <a:srgbClr val="E45649"/>
                </a:solidFill>
                <a:latin typeface="Consolas"/>
                <a:ea typeface="Times New Roman"/>
                <a:cs typeface="Times New Roman"/>
              </a:rPr>
              <a:t>prenom</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afficher la nouvelle valeur</a:t>
            </a:r>
          </a:p>
          <a:p>
            <a:pPr>
              <a:spcAft>
                <a:spcPts val="0"/>
              </a:spcAft>
            </a:pP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personne.</a:t>
            </a:r>
            <a:r>
              <a:rPr lang="fr-FR" dirty="0" err="1" smtClean="0">
                <a:solidFill>
                  <a:srgbClr val="E45649"/>
                </a:solidFill>
                <a:latin typeface="Consolas"/>
                <a:ea typeface="Times New Roman"/>
                <a:cs typeface="Times New Roman"/>
              </a:rPr>
              <a:t>email</a:t>
            </a:r>
            <a:r>
              <a:rPr lang="fr-FR" dirty="0" smtClean="0">
                <a:solidFill>
                  <a:srgbClr val="0184BC"/>
                </a:solidFill>
                <a:latin typeface="Consolas"/>
                <a:ea typeface="Times New Roman"/>
                <a:cs typeface="Times New Roman"/>
              </a:rPr>
              <a:t>=</a:t>
            </a:r>
            <a:r>
              <a:rPr lang="fr-FR" dirty="0" smtClean="0">
                <a:solidFill>
                  <a:srgbClr val="50A14F"/>
                </a:solidFill>
                <a:latin typeface="Consolas"/>
                <a:ea typeface="Times New Roman"/>
                <a:cs typeface="Times New Roman"/>
              </a:rPr>
              <a:t>"julie@example.com"</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ajout d'un nouvel attribut</a:t>
            </a:r>
          </a:p>
          <a:p>
            <a:pPr>
              <a:spcAft>
                <a:spcPts val="0"/>
              </a:spcAft>
            </a:pPr>
            <a:r>
              <a:rPr lang="fr-FR" i="1" dirty="0" smtClean="0">
                <a:solidFill>
                  <a:srgbClr val="A0A1A7"/>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(personne); </a:t>
            </a:r>
            <a:r>
              <a:rPr lang="fr-FR" i="1" dirty="0" smtClean="0">
                <a:solidFill>
                  <a:srgbClr val="A0A1A7"/>
                </a:solidFill>
                <a:latin typeface="Consolas"/>
                <a:ea typeface="Times New Roman"/>
                <a:cs typeface="Times New Roman"/>
              </a:rPr>
              <a:t>// affiche le nouvel attribut</a:t>
            </a:r>
            <a:endParaRPr lang="fr-FR" dirty="0" smtClean="0">
              <a:ea typeface="Times New Roman"/>
              <a:cs typeface="Times New Roman"/>
            </a:endParaRPr>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11</a:t>
            </a:fld>
            <a:endParaRPr lang="fr-BE" sz="1800" dirty="0">
              <a:solidFill>
                <a:schemeClr val="tx1"/>
              </a:solidFill>
            </a:endParaRPr>
          </a:p>
        </p:txBody>
      </p:sp>
      <p:sp>
        <p:nvSpPr>
          <p:cNvPr id="6" name="ZoneTexte 5"/>
          <p:cNvSpPr txBox="1"/>
          <p:nvPr/>
        </p:nvSpPr>
        <p:spPr>
          <a:xfrm>
            <a:off x="-32" y="928670"/>
            <a:ext cx="4929222" cy="5632311"/>
          </a:xfrm>
          <a:prstGeom prst="rect">
            <a:avLst/>
          </a:prstGeom>
          <a:noFill/>
        </p:spPr>
        <p:txBody>
          <a:bodyPr wrap="square" rtlCol="0">
            <a:spAutoFit/>
          </a:bodyPr>
          <a:lstStyle/>
          <a:p>
            <a:pPr>
              <a:spcAft>
                <a:spcPts val="0"/>
              </a:spcAft>
            </a:pPr>
            <a:r>
              <a:rPr lang="fr-FR" sz="2000" dirty="0" err="1" smtClean="0">
                <a:solidFill>
                  <a:srgbClr val="A626A4"/>
                </a:solidFill>
                <a:latin typeface="Consolas"/>
                <a:ea typeface="Times New Roman"/>
                <a:cs typeface="Times New Roman"/>
              </a:rPr>
              <a:t>const</a:t>
            </a:r>
            <a:r>
              <a:rPr lang="fr-FR" sz="2000" dirty="0" smtClean="0">
                <a:solidFill>
                  <a:srgbClr val="383A42"/>
                </a:solidFill>
                <a:latin typeface="Consolas"/>
                <a:ea typeface="Times New Roman"/>
                <a:cs typeface="Times New Roman"/>
              </a:rPr>
              <a:t> </a:t>
            </a:r>
            <a:r>
              <a:rPr lang="fr-FR" sz="2000" dirty="0" err="1" smtClean="0">
                <a:solidFill>
                  <a:srgbClr val="986801"/>
                </a:solidFill>
                <a:latin typeface="Consolas"/>
                <a:ea typeface="Times New Roman"/>
                <a:cs typeface="Times New Roman"/>
              </a:rPr>
              <a:t>todos</a:t>
            </a:r>
            <a:r>
              <a:rPr lang="fr-FR" sz="2000" dirty="0" smtClean="0">
                <a:solidFill>
                  <a:srgbClr val="383A42"/>
                </a:solidFill>
                <a:latin typeface="Consolas"/>
                <a:ea typeface="Times New Roman"/>
                <a:cs typeface="Times New Roman"/>
              </a:rPr>
              <a:t> </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r>
              <a:rPr lang="fr-FR" sz="2000" dirty="0" smtClean="0">
                <a:solidFill>
                  <a:srgbClr val="E45649"/>
                </a:solidFill>
                <a:latin typeface="Consolas"/>
                <a:ea typeface="Times New Roman"/>
                <a:cs typeface="Times New Roman"/>
              </a:rPr>
              <a:t>id</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1</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r>
              <a:rPr lang="fr-FR" sz="2000" dirty="0" err="1" smtClean="0">
                <a:solidFill>
                  <a:srgbClr val="E45649"/>
                </a:solidFill>
                <a:latin typeface="Consolas"/>
                <a:ea typeface="Times New Roman"/>
                <a:cs typeface="Times New Roman"/>
              </a:rPr>
              <a:t>text</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50A14F"/>
                </a:solidFill>
                <a:latin typeface="Consolas"/>
                <a:ea typeface="Times New Roman"/>
                <a:cs typeface="Times New Roman"/>
              </a:rPr>
              <a:t>"Faire les courses"</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r>
              <a:rPr lang="fr-FR" sz="2000" dirty="0" err="1" smtClean="0">
                <a:solidFill>
                  <a:srgbClr val="E45649"/>
                </a:solidFill>
                <a:latin typeface="Consolas"/>
                <a:ea typeface="Times New Roman"/>
                <a:cs typeface="Times New Roman"/>
              </a:rPr>
              <a:t>isCompleted</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err="1" smtClean="0">
                <a:solidFill>
                  <a:srgbClr val="986801"/>
                </a:solidFill>
                <a:latin typeface="Consolas"/>
                <a:ea typeface="Times New Roman"/>
                <a:cs typeface="Times New Roman"/>
              </a:rPr>
              <a:t>true</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r>
              <a:rPr lang="fr-FR" sz="2000" dirty="0" smtClean="0">
                <a:solidFill>
                  <a:srgbClr val="E45649"/>
                </a:solidFill>
                <a:latin typeface="Consolas"/>
                <a:ea typeface="Times New Roman"/>
                <a:cs typeface="Times New Roman"/>
              </a:rPr>
              <a:t>id</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2</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r>
              <a:rPr lang="fr-FR" sz="2000" dirty="0" err="1" smtClean="0">
                <a:solidFill>
                  <a:srgbClr val="E45649"/>
                </a:solidFill>
                <a:latin typeface="Consolas"/>
                <a:ea typeface="Times New Roman"/>
                <a:cs typeface="Times New Roman"/>
              </a:rPr>
              <a:t>text</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50A14F"/>
                </a:solidFill>
                <a:latin typeface="Consolas"/>
                <a:ea typeface="Times New Roman"/>
                <a:cs typeface="Times New Roman"/>
              </a:rPr>
              <a:t>"Balade au vieux Lille"</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r>
              <a:rPr lang="fr-FR" sz="2000" dirty="0" err="1" smtClean="0">
                <a:solidFill>
                  <a:srgbClr val="E45649"/>
                </a:solidFill>
                <a:latin typeface="Consolas"/>
                <a:ea typeface="Times New Roman"/>
                <a:cs typeface="Times New Roman"/>
              </a:rPr>
              <a:t>isCompleted</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err="1" smtClean="0">
                <a:solidFill>
                  <a:srgbClr val="986801"/>
                </a:solidFill>
                <a:latin typeface="Consolas"/>
                <a:ea typeface="Times New Roman"/>
                <a:cs typeface="Times New Roman"/>
              </a:rPr>
              <a:t>true</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r>
              <a:rPr lang="fr-FR" sz="2000" dirty="0" smtClean="0">
                <a:solidFill>
                  <a:srgbClr val="E45649"/>
                </a:solidFill>
                <a:latin typeface="Consolas"/>
                <a:ea typeface="Times New Roman"/>
                <a:cs typeface="Times New Roman"/>
              </a:rPr>
              <a:t>id</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3</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r>
              <a:rPr lang="fr-FR" sz="2000" dirty="0" err="1" smtClean="0">
                <a:solidFill>
                  <a:srgbClr val="E45649"/>
                </a:solidFill>
                <a:latin typeface="Consolas"/>
                <a:ea typeface="Times New Roman"/>
                <a:cs typeface="Times New Roman"/>
              </a:rPr>
              <a:t>text</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50A14F"/>
                </a:solidFill>
                <a:latin typeface="Consolas"/>
                <a:ea typeface="Times New Roman"/>
                <a:cs typeface="Times New Roman"/>
              </a:rPr>
              <a:t>"Préparer le diner"</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r>
              <a:rPr lang="fr-FR" sz="2000" dirty="0" err="1" smtClean="0">
                <a:solidFill>
                  <a:srgbClr val="E45649"/>
                </a:solidFill>
                <a:latin typeface="Consolas"/>
                <a:ea typeface="Times New Roman"/>
                <a:cs typeface="Times New Roman"/>
              </a:rPr>
              <a:t>isCompleted</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false</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spcAft>
                <a:spcPts val="0"/>
              </a:spcAft>
            </a:pPr>
            <a:r>
              <a:rPr lang="fr-FR" sz="2000" dirty="0" smtClean="0">
                <a:solidFill>
                  <a:srgbClr val="383A42"/>
                </a:solidFill>
                <a:latin typeface="Consolas"/>
                <a:ea typeface="Times New Roman"/>
                <a:cs typeface="Times New Roman"/>
              </a:rPr>
              <a:t>  },</a:t>
            </a:r>
            <a:endParaRPr lang="fr-FR" sz="2000" dirty="0" smtClean="0">
              <a:ea typeface="Times New Roman"/>
              <a:cs typeface="Times New Roman"/>
            </a:endParaRPr>
          </a:p>
          <a:p>
            <a:endParaRPr lang="fr-FR" sz="2000" dirty="0"/>
          </a:p>
        </p:txBody>
      </p:sp>
      <p:sp>
        <p:nvSpPr>
          <p:cNvPr id="8" name="ZoneTexte 7"/>
          <p:cNvSpPr txBox="1"/>
          <p:nvPr/>
        </p:nvSpPr>
        <p:spPr>
          <a:xfrm>
            <a:off x="5072066" y="1142984"/>
            <a:ext cx="4071934" cy="4801314"/>
          </a:xfrm>
          <a:prstGeom prst="rect">
            <a:avLst/>
          </a:prstGeom>
          <a:noFill/>
        </p:spPr>
        <p:txBody>
          <a:bodyPr wrap="square" rtlCol="0">
            <a:spAutoFit/>
          </a:bodyPr>
          <a:lstStyle/>
          <a:p>
            <a:pPr>
              <a:spcAft>
                <a:spcPts val="0"/>
              </a:spcAft>
            </a:pP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E45649"/>
                </a:solidFill>
                <a:latin typeface="Consolas"/>
                <a:ea typeface="Times New Roman"/>
                <a:cs typeface="Times New Roman"/>
              </a:rPr>
              <a:t>id</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4</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E45649"/>
                </a:solidFill>
                <a:latin typeface="Consolas"/>
                <a:ea typeface="Times New Roman"/>
                <a:cs typeface="Times New Roman"/>
              </a:rPr>
              <a:t>text</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"Regarder la TV"</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E45649"/>
                </a:solidFill>
                <a:latin typeface="Consolas"/>
                <a:ea typeface="Times New Roman"/>
                <a:cs typeface="Times New Roman"/>
              </a:rPr>
              <a:t>isCompleted</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false</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p>
          <a:p>
            <a:pPr>
              <a:spcAft>
                <a:spcPts val="0"/>
              </a:spcAft>
            </a:pPr>
            <a:endParaRPr lang="fr-FR" dirty="0" smtClean="0">
              <a:solidFill>
                <a:srgbClr val="383A42"/>
              </a:solidFill>
              <a:latin typeface="Consolas"/>
              <a:ea typeface="Times New Roman"/>
              <a:cs typeface="Times New Roman"/>
            </a:endParaRPr>
          </a:p>
          <a:p>
            <a:pPr>
              <a:spcAft>
                <a:spcPts val="0"/>
              </a:spcAft>
            </a:pPr>
            <a:endParaRPr lang="fr-FR" dirty="0" smtClean="0">
              <a:solidFill>
                <a:srgbClr val="383A42"/>
              </a:solidFill>
              <a:latin typeface="Consolas"/>
              <a:ea typeface="Times New Roman"/>
              <a:cs typeface="Times New Roman"/>
            </a:endParaRPr>
          </a:p>
          <a:p>
            <a:r>
              <a:rPr lang="fr-FR" i="1" dirty="0" smtClean="0">
                <a:solidFill>
                  <a:srgbClr val="A0A1A7"/>
                </a:solidFill>
                <a:latin typeface="Consolas"/>
                <a:ea typeface="Times New Roman"/>
                <a:cs typeface="Times New Roman"/>
              </a:rPr>
              <a:t>// afficher un tableau d'objets</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todos</a:t>
            </a:r>
            <a:r>
              <a:rPr lang="fr-FR" dirty="0" smtClean="0">
                <a:solidFill>
                  <a:srgbClr val="383A42"/>
                </a:solidFill>
                <a:latin typeface="Consolas"/>
                <a:ea typeface="Times New Roman"/>
                <a:cs typeface="Times New Roman"/>
              </a:rPr>
              <a:t>); </a:t>
            </a:r>
          </a:p>
          <a:p>
            <a:pPr>
              <a:spcAft>
                <a:spcPts val="0"/>
              </a:spcAft>
            </a:pPr>
            <a:endParaRPr lang="fr-FR" dirty="0" smtClean="0">
              <a:solidFill>
                <a:srgbClr val="383A42"/>
              </a:solidFill>
              <a:latin typeface="Consolas"/>
              <a:ea typeface="Times New Roman"/>
              <a:cs typeface="Times New Roman"/>
            </a:endParaRPr>
          </a:p>
          <a:p>
            <a:pPr>
              <a:spcAft>
                <a:spcPts val="0"/>
              </a:spcAft>
            </a:pPr>
            <a:endParaRPr lang="fr-FR" dirty="0" smtClean="0">
              <a:solidFill>
                <a:srgbClr val="383A42"/>
              </a:solidFill>
              <a:latin typeface="Consolas"/>
              <a:ea typeface="Times New Roman"/>
              <a:cs typeface="Times New Roman"/>
            </a:endParaRPr>
          </a:p>
          <a:p>
            <a:r>
              <a:rPr lang="fr-FR" i="1" dirty="0" smtClean="0">
                <a:solidFill>
                  <a:srgbClr val="A0A1A7"/>
                </a:solidFill>
                <a:latin typeface="Consolas"/>
                <a:ea typeface="Times New Roman"/>
                <a:cs typeface="Times New Roman"/>
              </a:rPr>
              <a:t>// afficher l'attribut </a:t>
            </a:r>
            <a:r>
              <a:rPr lang="fr-FR" i="1" dirty="0" err="1" smtClean="0">
                <a:solidFill>
                  <a:srgbClr val="A0A1A7"/>
                </a:solidFill>
                <a:latin typeface="Consolas"/>
                <a:ea typeface="Times New Roman"/>
                <a:cs typeface="Times New Roman"/>
              </a:rPr>
              <a:t>text</a:t>
            </a:r>
            <a:r>
              <a:rPr lang="fr-FR" i="1" dirty="0" smtClean="0">
                <a:solidFill>
                  <a:srgbClr val="A0A1A7"/>
                </a:solidFill>
                <a:latin typeface="Consolas"/>
                <a:ea typeface="Times New Roman"/>
                <a:cs typeface="Times New Roman"/>
              </a:rPr>
              <a:t> du 1er objet du tableau</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todos</a:t>
            </a:r>
            <a:r>
              <a:rPr lang="fr-FR" dirty="0" smtClean="0">
                <a:solidFill>
                  <a:srgbClr val="383A42"/>
                </a:solidFill>
                <a:latin typeface="Consolas"/>
                <a:ea typeface="Times New Roman"/>
                <a:cs typeface="Times New Roman"/>
              </a:rPr>
              <a:t>[</a:t>
            </a:r>
            <a:r>
              <a:rPr lang="fr-FR" dirty="0" smtClean="0">
                <a:solidFill>
                  <a:srgbClr val="986801"/>
                </a:solidFill>
                <a:latin typeface="Consolas"/>
                <a:ea typeface="Times New Roman"/>
                <a:cs typeface="Times New Roman"/>
              </a:rPr>
              <a:t>0</a:t>
            </a:r>
            <a:r>
              <a:rPr lang="fr-FR" dirty="0" smtClean="0">
                <a:solidFill>
                  <a:srgbClr val="383A42"/>
                </a:solidFill>
                <a:latin typeface="Consolas"/>
                <a:ea typeface="Times New Roman"/>
                <a:cs typeface="Times New Roman"/>
              </a:rPr>
              <a:t>].</a:t>
            </a:r>
            <a:r>
              <a:rPr lang="fr-FR" dirty="0" err="1" smtClean="0">
                <a:solidFill>
                  <a:srgbClr val="E45649"/>
                </a:solidFill>
                <a:latin typeface="Consolas"/>
                <a:ea typeface="Times New Roman"/>
                <a:cs typeface="Times New Roman"/>
              </a:rPr>
              <a:t>text</a:t>
            </a:r>
            <a:r>
              <a:rPr lang="fr-FR" dirty="0" smtClean="0">
                <a:solidFill>
                  <a:srgbClr val="383A42"/>
                </a:solidFill>
                <a:latin typeface="Consolas"/>
                <a:ea typeface="Times New Roman"/>
                <a:cs typeface="Times New Roman"/>
              </a:rPr>
              <a:t>); </a:t>
            </a:r>
          </a:p>
          <a:p>
            <a:pPr>
              <a:spcAft>
                <a:spcPts val="0"/>
              </a:spcAft>
            </a:pPr>
            <a:endParaRPr lang="fr-FR" dirty="0" smtClean="0">
              <a:ea typeface="Times New Roman"/>
              <a:cs typeface="Times New Roman"/>
            </a:endParaRPr>
          </a:p>
          <a:p>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Les boucles</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12</a:t>
            </a:fld>
            <a:endParaRPr lang="fr-BE" sz="1800" dirty="0">
              <a:solidFill>
                <a:schemeClr val="tx1"/>
              </a:solidFill>
            </a:endParaRPr>
          </a:p>
        </p:txBody>
      </p:sp>
      <p:sp>
        <p:nvSpPr>
          <p:cNvPr id="6" name="ZoneTexte 5"/>
          <p:cNvSpPr txBox="1"/>
          <p:nvPr/>
        </p:nvSpPr>
        <p:spPr>
          <a:xfrm>
            <a:off x="71406" y="1208207"/>
            <a:ext cx="8358246" cy="5078313"/>
          </a:xfrm>
          <a:prstGeom prst="rect">
            <a:avLst/>
          </a:prstGeom>
          <a:noFill/>
        </p:spPr>
        <p:txBody>
          <a:bodyPr wrap="square" rtlCol="0">
            <a:spAutoFit/>
          </a:bodyPr>
          <a:lstStyle/>
          <a:p>
            <a:pPr>
              <a:spcAft>
                <a:spcPts val="0"/>
              </a:spcAft>
            </a:pPr>
            <a:r>
              <a:rPr lang="fr-FR" dirty="0" smtClean="0">
                <a:solidFill>
                  <a:srgbClr val="A626A4"/>
                </a:solidFill>
                <a:latin typeface="Consolas"/>
                <a:ea typeface="Times New Roman"/>
                <a:cs typeface="Times New Roman"/>
              </a:rPr>
              <a:t>for</a:t>
            </a: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let</a:t>
            </a:r>
            <a:r>
              <a:rPr lang="fr-FR" dirty="0" smtClean="0">
                <a:solidFill>
                  <a:srgbClr val="383A42"/>
                </a:solidFill>
                <a:latin typeface="Consolas"/>
                <a:ea typeface="Times New Roman"/>
                <a:cs typeface="Times New Roman"/>
              </a:rPr>
              <a:t> i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0</a:t>
            </a:r>
            <a:r>
              <a:rPr lang="fr-FR" dirty="0" smtClean="0">
                <a:solidFill>
                  <a:srgbClr val="383A42"/>
                </a:solidFill>
                <a:latin typeface="Consolas"/>
                <a:ea typeface="Times New Roman"/>
                <a:cs typeface="Times New Roman"/>
              </a:rPr>
              <a:t>; i </a:t>
            </a:r>
            <a:r>
              <a:rPr lang="fr-FR" dirty="0" smtClean="0">
                <a:solidFill>
                  <a:srgbClr val="0184BC"/>
                </a:solidFill>
                <a:latin typeface="Consolas"/>
                <a:ea typeface="Times New Roman"/>
                <a:cs typeface="Times New Roman"/>
              </a:rPr>
              <a:t>&lt;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todos.</a:t>
            </a:r>
            <a:r>
              <a:rPr lang="fr-FR" dirty="0" err="1" smtClean="0">
                <a:solidFill>
                  <a:srgbClr val="E45649"/>
                </a:solidFill>
                <a:latin typeface="Consolas"/>
                <a:ea typeface="Times New Roman"/>
                <a:cs typeface="Times New Roman"/>
              </a:rPr>
              <a:t>length</a:t>
            </a:r>
            <a:r>
              <a:rPr lang="fr-FR" dirty="0" smtClean="0">
                <a:solidFill>
                  <a:srgbClr val="383A42"/>
                </a:solidFill>
                <a:latin typeface="Consolas"/>
                <a:ea typeface="Times New Roman"/>
                <a:cs typeface="Times New Roman"/>
              </a:rPr>
              <a:t>; i</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write</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todos</a:t>
            </a:r>
            <a:r>
              <a:rPr lang="fr-FR" dirty="0" smtClean="0">
                <a:solidFill>
                  <a:srgbClr val="383A42"/>
                </a:solidFill>
                <a:latin typeface="Consolas"/>
                <a:ea typeface="Times New Roman"/>
                <a:cs typeface="Times New Roman"/>
              </a:rPr>
              <a:t>[i].</a:t>
            </a:r>
            <a:r>
              <a:rPr lang="fr-FR" dirty="0" err="1" smtClean="0">
                <a:solidFill>
                  <a:srgbClr val="E45649"/>
                </a:solidFill>
                <a:latin typeface="Consolas"/>
                <a:ea typeface="Times New Roman"/>
                <a:cs typeface="Times New Roman"/>
              </a:rPr>
              <a:t>text</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"&lt;</a:t>
            </a:r>
            <a:r>
              <a:rPr lang="fr-FR" dirty="0" err="1" smtClean="0">
                <a:solidFill>
                  <a:srgbClr val="50A14F"/>
                </a:solidFill>
                <a:latin typeface="Consolas"/>
                <a:ea typeface="Times New Roman"/>
                <a:cs typeface="Times New Roman"/>
              </a:rPr>
              <a:t>br</a:t>
            </a:r>
            <a:r>
              <a:rPr lang="fr-FR" dirty="0" smtClean="0">
                <a:solidFill>
                  <a:srgbClr val="50A14F"/>
                </a:solidFill>
                <a:latin typeface="Consolas"/>
                <a:ea typeface="Times New Roman"/>
                <a:cs typeface="Times New Roman"/>
              </a:rPr>
              <a:t>&gt;"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A626A4"/>
                </a:solidFill>
                <a:latin typeface="Consolas"/>
                <a:ea typeface="Times New Roman"/>
                <a:cs typeface="Times New Roman"/>
              </a:rPr>
              <a:t>let</a:t>
            </a:r>
            <a:r>
              <a:rPr lang="fr-FR" dirty="0" smtClean="0">
                <a:solidFill>
                  <a:srgbClr val="383A42"/>
                </a:solidFill>
                <a:latin typeface="Consolas"/>
                <a:ea typeface="Times New Roman"/>
                <a:cs typeface="Times New Roman"/>
              </a:rPr>
              <a:t> i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0</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while</a:t>
            </a:r>
            <a:r>
              <a:rPr lang="fr-FR" dirty="0" smtClean="0">
                <a:solidFill>
                  <a:srgbClr val="383A42"/>
                </a:solidFill>
                <a:latin typeface="Consolas"/>
                <a:ea typeface="Times New Roman"/>
                <a:cs typeface="Times New Roman"/>
              </a:rPr>
              <a:t> </a:t>
            </a:r>
            <a:r>
              <a:rPr lang="fr-FR" smtClean="0">
                <a:solidFill>
                  <a:srgbClr val="383A42"/>
                </a:solidFill>
                <a:latin typeface="Consolas"/>
                <a:ea typeface="Times New Roman"/>
                <a:cs typeface="Times New Roman"/>
              </a:rPr>
              <a:t>(i &lt; </a:t>
            </a:r>
            <a:r>
              <a:rPr lang="fr-FR" dirty="0" err="1" smtClean="0">
                <a:solidFill>
                  <a:srgbClr val="383A42"/>
                </a:solidFill>
                <a:latin typeface="Consolas"/>
                <a:ea typeface="Times New Roman"/>
                <a:cs typeface="Times New Roman"/>
              </a:rPr>
              <a:t>todos.</a:t>
            </a:r>
            <a:r>
              <a:rPr lang="fr-FR" dirty="0" err="1" smtClean="0">
                <a:solidFill>
                  <a:srgbClr val="E45649"/>
                </a:solidFill>
                <a:latin typeface="Consolas"/>
                <a:ea typeface="Times New Roman"/>
                <a:cs typeface="Times New Roman"/>
              </a:rPr>
              <a:t>length</a:t>
            </a:r>
            <a:r>
              <a:rPr lang="fr-FR" dirty="0" smtClean="0">
                <a:solidFill>
                  <a:srgbClr val="383A42"/>
                </a:solidFill>
                <a:latin typeface="Consolas"/>
                <a:ea typeface="Times New Roman"/>
                <a:cs typeface="Times New Roman"/>
              </a:rPr>
              <a:t>)</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write</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todos</a:t>
            </a:r>
            <a:r>
              <a:rPr lang="fr-FR" dirty="0" smtClean="0">
                <a:solidFill>
                  <a:srgbClr val="383A42"/>
                </a:solidFill>
                <a:latin typeface="Consolas"/>
                <a:ea typeface="Times New Roman"/>
                <a:cs typeface="Times New Roman"/>
              </a:rPr>
              <a:t>[i].</a:t>
            </a:r>
            <a:r>
              <a:rPr lang="fr-FR" dirty="0" err="1" smtClean="0">
                <a:solidFill>
                  <a:srgbClr val="E45649"/>
                </a:solidFill>
                <a:latin typeface="Consolas"/>
                <a:ea typeface="Times New Roman"/>
                <a:cs typeface="Times New Roman"/>
              </a:rPr>
              <a:t>text</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"&lt;</a:t>
            </a:r>
            <a:r>
              <a:rPr lang="fr-FR" dirty="0" err="1" smtClean="0">
                <a:solidFill>
                  <a:srgbClr val="50A14F"/>
                </a:solidFill>
                <a:latin typeface="Consolas"/>
                <a:ea typeface="Times New Roman"/>
                <a:cs typeface="Times New Roman"/>
              </a:rPr>
              <a:t>br</a:t>
            </a:r>
            <a:r>
              <a:rPr lang="fr-FR" dirty="0" smtClean="0">
                <a:solidFill>
                  <a:srgbClr val="50A14F"/>
                </a:solidFill>
                <a:latin typeface="Consolas"/>
                <a:ea typeface="Times New Roman"/>
                <a:cs typeface="Times New Roman"/>
              </a:rPr>
              <a:t>&gt;"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i</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p>
          <a:p>
            <a:pPr>
              <a:spcAft>
                <a:spcPts val="0"/>
              </a:spcAft>
            </a:pPr>
            <a:endParaRPr lang="fr-FR" dirty="0" smtClean="0">
              <a:solidFill>
                <a:srgbClr val="383A42"/>
              </a:solidFill>
              <a:latin typeface="Consolas"/>
              <a:ea typeface="Times New Roman"/>
              <a:cs typeface="Times New Roman"/>
            </a:endParaRPr>
          </a:p>
          <a:p>
            <a:pPr>
              <a:spcAft>
                <a:spcPts val="0"/>
              </a:spcAft>
            </a:pPr>
            <a:r>
              <a:rPr lang="fr-FR" dirty="0" smtClean="0">
                <a:ea typeface="Times New Roman"/>
                <a:cs typeface="Times New Roman"/>
              </a:rPr>
              <a:t> </a:t>
            </a:r>
            <a:r>
              <a:rPr lang="fr-FR" dirty="0" err="1" smtClean="0">
                <a:solidFill>
                  <a:srgbClr val="383A42"/>
                </a:solidFill>
                <a:latin typeface="Consolas"/>
                <a:ea typeface="Times New Roman"/>
                <a:cs typeface="Times New Roman"/>
              </a:rPr>
              <a:t>todos.</a:t>
            </a:r>
            <a:r>
              <a:rPr lang="fr-FR" dirty="0" err="1" smtClean="0">
                <a:solidFill>
                  <a:srgbClr val="4078F2"/>
                </a:solidFill>
                <a:latin typeface="Consolas"/>
                <a:ea typeface="Times New Roman"/>
                <a:cs typeface="Times New Roman"/>
              </a:rPr>
              <a:t>forEach</a:t>
            </a:r>
            <a:r>
              <a:rPr lang="fr-FR" dirty="0" smtClean="0">
                <a:solidFill>
                  <a:srgbClr val="383A42"/>
                </a:solidFill>
                <a:latin typeface="Consolas"/>
                <a:ea typeface="Times New Roman"/>
                <a:cs typeface="Times New Roman"/>
              </a:rPr>
              <a:t>(</a:t>
            </a:r>
            <a:r>
              <a:rPr lang="fr-FR" dirty="0" err="1" smtClean="0">
                <a:solidFill>
                  <a:srgbClr val="A626A4"/>
                </a:solidFill>
                <a:latin typeface="Consolas"/>
                <a:ea typeface="Times New Roman"/>
                <a:cs typeface="Times New Roman"/>
              </a:rPr>
              <a:t>function</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todo</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write</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todo.</a:t>
            </a:r>
            <a:r>
              <a:rPr lang="fr-FR" dirty="0" err="1" smtClean="0">
                <a:solidFill>
                  <a:srgbClr val="E45649"/>
                </a:solidFill>
                <a:latin typeface="Consolas"/>
                <a:ea typeface="Times New Roman"/>
                <a:cs typeface="Times New Roman"/>
              </a:rPr>
              <a:t>text</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"&lt;</a:t>
            </a:r>
            <a:r>
              <a:rPr lang="fr-FR" dirty="0" err="1" smtClean="0">
                <a:solidFill>
                  <a:srgbClr val="50A14F"/>
                </a:solidFill>
                <a:latin typeface="Consolas"/>
                <a:ea typeface="Times New Roman"/>
                <a:cs typeface="Times New Roman"/>
              </a:rPr>
              <a:t>br</a:t>
            </a:r>
            <a:r>
              <a:rPr lang="fr-FR" dirty="0" smtClean="0">
                <a:solidFill>
                  <a:srgbClr val="50A14F"/>
                </a:solidFill>
                <a:latin typeface="Consolas"/>
                <a:ea typeface="Times New Roman"/>
                <a:cs typeface="Times New Roman"/>
              </a:rPr>
              <a:t>&gt;"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listeTodo</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todos.</a:t>
            </a:r>
            <a:r>
              <a:rPr lang="fr-FR" dirty="0" smtClean="0">
                <a:solidFill>
                  <a:srgbClr val="4078F2"/>
                </a:solidFill>
                <a:latin typeface="Consolas"/>
                <a:ea typeface="Times New Roman"/>
                <a:cs typeface="Times New Roman"/>
              </a:rPr>
              <a:t>map</a:t>
            </a:r>
            <a:r>
              <a:rPr lang="fr-FR" dirty="0" smtClean="0">
                <a:solidFill>
                  <a:srgbClr val="383A42"/>
                </a:solidFill>
                <a:latin typeface="Consolas"/>
                <a:ea typeface="Times New Roman"/>
                <a:cs typeface="Times New Roman"/>
              </a:rPr>
              <a:t>(</a:t>
            </a:r>
            <a:r>
              <a:rPr lang="fr-FR" dirty="0" err="1" smtClean="0">
                <a:solidFill>
                  <a:srgbClr val="A626A4"/>
                </a:solidFill>
                <a:latin typeface="Consolas"/>
                <a:ea typeface="Times New Roman"/>
                <a:cs typeface="Times New Roman"/>
              </a:rPr>
              <a:t>function</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todo</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A626A4"/>
                </a:solidFill>
                <a:latin typeface="Consolas"/>
                <a:ea typeface="Times New Roman"/>
                <a:cs typeface="Times New Roman"/>
              </a:rPr>
              <a:t>return</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todo.</a:t>
            </a:r>
            <a:r>
              <a:rPr lang="fr-FR" dirty="0" err="1" smtClean="0">
                <a:solidFill>
                  <a:srgbClr val="E45649"/>
                </a:solidFill>
                <a:latin typeface="Consolas"/>
                <a:ea typeface="Times New Roman"/>
                <a:cs typeface="Times New Roman"/>
              </a:rPr>
              <a:t>text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Les structures de contrôle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13</a:t>
            </a:fld>
            <a:endParaRPr lang="fr-BE" sz="1800" dirty="0">
              <a:solidFill>
                <a:schemeClr val="tx1"/>
              </a:solidFill>
            </a:endParaRPr>
          </a:p>
        </p:txBody>
      </p:sp>
      <p:sp>
        <p:nvSpPr>
          <p:cNvPr id="6" name="ZoneTexte 5"/>
          <p:cNvSpPr txBox="1"/>
          <p:nvPr/>
        </p:nvSpPr>
        <p:spPr>
          <a:xfrm>
            <a:off x="-32" y="1214422"/>
            <a:ext cx="4500594" cy="461665"/>
          </a:xfrm>
          <a:prstGeom prst="rect">
            <a:avLst/>
          </a:prstGeom>
          <a:noFill/>
        </p:spPr>
        <p:txBody>
          <a:bodyPr wrap="square" rtlCol="0">
            <a:spAutoFit/>
          </a:bodyPr>
          <a:lstStyle/>
          <a:p>
            <a:r>
              <a:rPr lang="fr-FR" sz="2400" b="1" dirty="0" smtClean="0">
                <a:solidFill>
                  <a:srgbClr val="0070C0"/>
                </a:solidFill>
              </a:rPr>
              <a:t>If / </a:t>
            </a:r>
            <a:r>
              <a:rPr lang="fr-FR" sz="2400" b="1" dirty="0" err="1" smtClean="0">
                <a:solidFill>
                  <a:srgbClr val="0070C0"/>
                </a:solidFill>
              </a:rPr>
              <a:t>else</a:t>
            </a:r>
            <a:endParaRPr lang="fr-FR" sz="2400" dirty="0"/>
          </a:p>
        </p:txBody>
      </p:sp>
      <p:sp>
        <p:nvSpPr>
          <p:cNvPr id="8" name="ZoneTexte 7"/>
          <p:cNvSpPr txBox="1"/>
          <p:nvPr/>
        </p:nvSpPr>
        <p:spPr>
          <a:xfrm>
            <a:off x="-32" y="1714488"/>
            <a:ext cx="2857520" cy="3724096"/>
          </a:xfrm>
          <a:prstGeom prst="rect">
            <a:avLst/>
          </a:prstGeom>
          <a:noFill/>
        </p:spPr>
        <p:txBody>
          <a:bodyPr wrap="square" rtlCol="0">
            <a:spAutoFit/>
          </a:bodyPr>
          <a:lstStyle/>
          <a:p>
            <a:pPr>
              <a:spcAft>
                <a:spcPts val="0"/>
              </a:spcAft>
            </a:pPr>
            <a:r>
              <a:rPr lang="fr-FR" sz="2000" b="1" dirty="0" smtClean="0">
                <a:ea typeface="Times New Roman"/>
                <a:cs typeface="Times New Roman"/>
              </a:rPr>
              <a:t>Syntaxe générale :</a:t>
            </a:r>
            <a:endParaRPr lang="fr-FR" dirty="0" smtClean="0">
              <a:ea typeface="Times New Roman"/>
              <a:cs typeface="Times New Roman"/>
            </a:endParaRPr>
          </a:p>
          <a:p>
            <a:pPr>
              <a:spcAft>
                <a:spcPts val="0"/>
              </a:spcAft>
            </a:pPr>
            <a:r>
              <a:rPr lang="fr-FR" dirty="0" smtClean="0">
                <a:solidFill>
                  <a:srgbClr val="0000CD"/>
                </a:solidFill>
                <a:latin typeface="Consolas"/>
                <a:ea typeface="Times New Roman"/>
                <a:cs typeface="Times New Roman"/>
              </a:rPr>
              <a:t>if</a:t>
            </a:r>
            <a:r>
              <a:rPr lang="fr-FR" dirty="0" smtClean="0">
                <a:solidFill>
                  <a:srgbClr val="000000"/>
                </a:solidFill>
                <a:latin typeface="Consolas"/>
                <a:ea typeface="Times New Roman"/>
                <a:cs typeface="Times New Roman"/>
              </a:rPr>
              <a:t> (</a:t>
            </a:r>
            <a:r>
              <a:rPr lang="fr-FR" i="1" dirty="0" smtClean="0">
                <a:solidFill>
                  <a:srgbClr val="000000"/>
                </a:solidFill>
                <a:latin typeface="Consolas"/>
                <a:ea typeface="Times New Roman"/>
                <a:cs typeface="Times New Roman"/>
              </a:rPr>
              <a:t>condition1</a:t>
            </a:r>
            <a:r>
              <a:rPr lang="fr-FR" dirty="0" smtClean="0">
                <a:solidFill>
                  <a:srgbClr val="000000"/>
                </a:solidFill>
                <a:latin typeface="Consolas"/>
                <a:ea typeface="Times New Roman"/>
                <a:cs typeface="Times New Roman"/>
              </a:rPr>
              <a:t>) {</a:t>
            </a:r>
            <a:br>
              <a:rPr lang="fr-FR" dirty="0" smtClean="0">
                <a:solidFill>
                  <a:srgbClr val="000000"/>
                </a:solidFill>
                <a:latin typeface="Consolas"/>
                <a:ea typeface="Times New Roman"/>
                <a:cs typeface="Times New Roman"/>
              </a:rPr>
            </a:br>
            <a:r>
              <a:rPr lang="fr-FR" dirty="0" smtClean="0">
                <a:solidFill>
                  <a:srgbClr val="008000"/>
                </a:solidFill>
                <a:latin typeface="Consolas"/>
                <a:ea typeface="Times New Roman"/>
                <a:cs typeface="Times New Roman"/>
              </a:rPr>
              <a:t>  //</a:t>
            </a:r>
            <a:r>
              <a:rPr lang="fr-FR" i="1" dirty="0" smtClean="0">
                <a:solidFill>
                  <a:srgbClr val="008000"/>
                </a:solidFill>
                <a:latin typeface="Consolas"/>
                <a:ea typeface="Times New Roman"/>
                <a:cs typeface="Times New Roman"/>
              </a:rPr>
              <a:t>  traitement si condition 1 est vraie</a:t>
            </a:r>
            <a:br>
              <a:rPr lang="fr-FR" i="1" dirty="0" smtClean="0">
                <a:solidFill>
                  <a:srgbClr val="008000"/>
                </a:solidFill>
                <a:latin typeface="Consolas"/>
                <a:ea typeface="Times New Roman"/>
                <a:cs typeface="Times New Roman"/>
              </a:rPr>
            </a:br>
            <a:r>
              <a:rPr lang="fr-FR" dirty="0" smtClean="0">
                <a:solidFill>
                  <a:srgbClr val="000000"/>
                </a:solidFill>
                <a:latin typeface="Consolas"/>
                <a:ea typeface="Times New Roman"/>
                <a:cs typeface="Times New Roman"/>
              </a:rPr>
              <a:t>} </a:t>
            </a:r>
            <a:r>
              <a:rPr lang="fr-FR" dirty="0" err="1" smtClean="0">
                <a:solidFill>
                  <a:srgbClr val="0000CD"/>
                </a:solidFill>
                <a:latin typeface="Consolas"/>
                <a:ea typeface="Times New Roman"/>
                <a:cs typeface="Times New Roman"/>
              </a:rPr>
              <a:t>else</a:t>
            </a:r>
            <a:r>
              <a:rPr lang="fr-FR" dirty="0" smtClean="0">
                <a:solidFill>
                  <a:srgbClr val="000000"/>
                </a:solidFill>
                <a:latin typeface="Consolas"/>
                <a:ea typeface="Times New Roman"/>
                <a:cs typeface="Times New Roman"/>
              </a:rPr>
              <a:t> </a:t>
            </a:r>
            <a:r>
              <a:rPr lang="fr-FR" dirty="0" smtClean="0">
                <a:solidFill>
                  <a:srgbClr val="0000CD"/>
                </a:solidFill>
                <a:latin typeface="Consolas"/>
                <a:ea typeface="Times New Roman"/>
                <a:cs typeface="Times New Roman"/>
              </a:rPr>
              <a:t>if</a:t>
            </a:r>
            <a:r>
              <a:rPr lang="fr-FR" dirty="0" smtClean="0">
                <a:solidFill>
                  <a:srgbClr val="000000"/>
                </a:solidFill>
                <a:latin typeface="Consolas"/>
                <a:ea typeface="Times New Roman"/>
                <a:cs typeface="Times New Roman"/>
              </a:rPr>
              <a:t> (</a:t>
            </a:r>
            <a:r>
              <a:rPr lang="fr-FR" i="1" dirty="0" smtClean="0">
                <a:solidFill>
                  <a:srgbClr val="000000"/>
                </a:solidFill>
                <a:latin typeface="Consolas"/>
                <a:ea typeface="Times New Roman"/>
                <a:cs typeface="Times New Roman"/>
              </a:rPr>
              <a:t>condition2</a:t>
            </a:r>
            <a:r>
              <a:rPr lang="fr-FR" dirty="0" smtClean="0">
                <a:solidFill>
                  <a:srgbClr val="000000"/>
                </a:solidFill>
                <a:latin typeface="Consolas"/>
                <a:ea typeface="Times New Roman"/>
                <a:cs typeface="Times New Roman"/>
              </a:rPr>
              <a:t>) {</a:t>
            </a:r>
            <a:br>
              <a:rPr lang="fr-FR" dirty="0" smtClean="0">
                <a:solidFill>
                  <a:srgbClr val="000000"/>
                </a:solidFill>
                <a:latin typeface="Consolas"/>
                <a:ea typeface="Times New Roman"/>
                <a:cs typeface="Times New Roman"/>
              </a:rPr>
            </a:br>
            <a:r>
              <a:rPr lang="fr-FR" dirty="0" smtClean="0">
                <a:solidFill>
                  <a:srgbClr val="008000"/>
                </a:solidFill>
                <a:latin typeface="Consolas"/>
                <a:ea typeface="Times New Roman"/>
                <a:cs typeface="Times New Roman"/>
              </a:rPr>
              <a:t>  //</a:t>
            </a:r>
            <a:r>
              <a:rPr lang="fr-FR" i="1" dirty="0" smtClean="0">
                <a:solidFill>
                  <a:srgbClr val="008000"/>
                </a:solidFill>
                <a:latin typeface="Consolas"/>
                <a:ea typeface="Times New Roman"/>
                <a:cs typeface="Times New Roman"/>
              </a:rPr>
              <a:t>  traitement si condition 2 est vraie</a:t>
            </a:r>
            <a:br>
              <a:rPr lang="fr-FR" i="1" dirty="0" smtClean="0">
                <a:solidFill>
                  <a:srgbClr val="008000"/>
                </a:solidFill>
                <a:latin typeface="Consolas"/>
                <a:ea typeface="Times New Roman"/>
                <a:cs typeface="Times New Roman"/>
              </a:rPr>
            </a:br>
            <a:r>
              <a:rPr lang="fr-FR" dirty="0" smtClean="0">
                <a:solidFill>
                  <a:srgbClr val="000000"/>
                </a:solidFill>
                <a:latin typeface="Consolas"/>
                <a:ea typeface="Times New Roman"/>
                <a:cs typeface="Times New Roman"/>
              </a:rPr>
              <a:t>} </a:t>
            </a:r>
            <a:r>
              <a:rPr lang="fr-FR" dirty="0" err="1" smtClean="0">
                <a:solidFill>
                  <a:srgbClr val="0000CD"/>
                </a:solidFill>
                <a:latin typeface="Consolas"/>
                <a:ea typeface="Times New Roman"/>
                <a:cs typeface="Times New Roman"/>
              </a:rPr>
              <a:t>else</a:t>
            </a:r>
            <a:r>
              <a:rPr lang="fr-FR" dirty="0" smtClean="0">
                <a:solidFill>
                  <a:srgbClr val="000000"/>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000000"/>
                </a:solidFill>
                <a:latin typeface="Consolas"/>
                <a:ea typeface="Times New Roman"/>
                <a:cs typeface="Times New Roman"/>
              </a:rPr>
              <a:t>  </a:t>
            </a:r>
            <a:r>
              <a:rPr lang="fr-FR" dirty="0" smtClean="0">
                <a:solidFill>
                  <a:srgbClr val="008000"/>
                </a:solidFill>
                <a:latin typeface="Consolas"/>
                <a:ea typeface="Times New Roman"/>
                <a:cs typeface="Times New Roman"/>
              </a:rPr>
              <a:t>//</a:t>
            </a:r>
            <a:r>
              <a:rPr lang="fr-FR" i="1" dirty="0" smtClean="0">
                <a:solidFill>
                  <a:srgbClr val="008000"/>
                </a:solidFill>
                <a:latin typeface="Consolas"/>
                <a:ea typeface="Times New Roman"/>
                <a:cs typeface="Times New Roman"/>
              </a:rPr>
              <a:t>  le reste des cas </a:t>
            </a:r>
            <a:r>
              <a:rPr lang="fr-FR" dirty="0" smtClean="0">
                <a:solidFill>
                  <a:srgbClr val="000000"/>
                </a:solidFill>
                <a:latin typeface="Consolas"/>
                <a:ea typeface="Times New Roman"/>
                <a:cs typeface="Times New Roman"/>
              </a:rPr>
              <a:t/>
            </a:r>
            <a:br>
              <a:rPr lang="fr-FR" dirty="0" smtClean="0">
                <a:solidFill>
                  <a:srgbClr val="000000"/>
                </a:solidFill>
                <a:latin typeface="Consolas"/>
                <a:ea typeface="Times New Roman"/>
                <a:cs typeface="Times New Roman"/>
              </a:rPr>
            </a:br>
            <a:r>
              <a:rPr lang="fr-FR" dirty="0" smtClean="0">
                <a:solidFill>
                  <a:srgbClr val="000000"/>
                </a:solidFill>
                <a:latin typeface="Consolas"/>
                <a:ea typeface="Times New Roman"/>
                <a:cs typeface="Times New Roman"/>
              </a:rPr>
              <a:t>}</a:t>
            </a:r>
            <a:endParaRPr lang="fr-FR" dirty="0" smtClean="0">
              <a:ea typeface="Times New Roman"/>
              <a:cs typeface="Times New Roman"/>
            </a:endParaRPr>
          </a:p>
          <a:p>
            <a:endParaRPr lang="fr-FR" dirty="0"/>
          </a:p>
        </p:txBody>
      </p:sp>
      <p:sp>
        <p:nvSpPr>
          <p:cNvPr id="9" name="ZoneTexte 8"/>
          <p:cNvSpPr txBox="1"/>
          <p:nvPr/>
        </p:nvSpPr>
        <p:spPr>
          <a:xfrm>
            <a:off x="4143372" y="1285860"/>
            <a:ext cx="4857784" cy="4832092"/>
          </a:xfrm>
          <a:prstGeom prst="rect">
            <a:avLst/>
          </a:prstGeom>
          <a:noFill/>
        </p:spPr>
        <p:txBody>
          <a:bodyPr wrap="square" rtlCol="0">
            <a:spAutoFit/>
          </a:bodyPr>
          <a:lstStyle/>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x</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14</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y</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10</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A626A4"/>
                </a:solidFill>
                <a:latin typeface="Consolas"/>
                <a:ea typeface="Times New Roman"/>
                <a:cs typeface="Times New Roman"/>
              </a:rPr>
              <a:t>if</a:t>
            </a:r>
            <a:r>
              <a:rPr lang="fr-FR" dirty="0" smtClean="0">
                <a:solidFill>
                  <a:srgbClr val="383A42"/>
                </a:solidFill>
                <a:latin typeface="Consolas"/>
                <a:ea typeface="Times New Roman"/>
                <a:cs typeface="Times New Roman"/>
              </a:rPr>
              <a:t> (x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y)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"les deux nombres sont égaux"</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A626A4"/>
                </a:solidFill>
                <a:latin typeface="Consolas"/>
                <a:ea typeface="Times New Roman"/>
                <a:cs typeface="Times New Roman"/>
              </a:rPr>
              <a:t>else</a:t>
            </a: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if</a:t>
            </a:r>
            <a:r>
              <a:rPr lang="fr-FR" dirty="0" smtClean="0">
                <a:solidFill>
                  <a:srgbClr val="383A42"/>
                </a:solidFill>
                <a:latin typeface="Consolas"/>
                <a:ea typeface="Times New Roman"/>
                <a:cs typeface="Times New Roman"/>
              </a:rPr>
              <a:t> (x </a:t>
            </a:r>
            <a:r>
              <a:rPr lang="fr-FR" dirty="0" smtClean="0">
                <a:solidFill>
                  <a:srgbClr val="0184BC"/>
                </a:solidFill>
                <a:latin typeface="Consolas"/>
                <a:ea typeface="Times New Roman"/>
                <a:cs typeface="Times New Roman"/>
              </a:rPr>
              <a:t>&gt;</a:t>
            </a:r>
            <a:r>
              <a:rPr lang="fr-FR" dirty="0" smtClean="0">
                <a:solidFill>
                  <a:srgbClr val="383A42"/>
                </a:solidFill>
                <a:latin typeface="Consolas"/>
                <a:ea typeface="Times New Roman"/>
                <a:cs typeface="Times New Roman"/>
              </a:rPr>
              <a:t> y)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"x est supérieur à y"</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else</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"x est inférieur à y"</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sz="2000" dirty="0" smtClean="0">
                <a:ea typeface="Times New Roman"/>
                <a:cs typeface="Times New Roman"/>
              </a:rPr>
              <a:t> </a:t>
            </a:r>
            <a:endParaRPr lang="fr-FR" dirty="0" smtClean="0">
              <a:ea typeface="Times New Roman"/>
              <a:cs typeface="Times New Roman"/>
            </a:endParaRPr>
          </a:p>
          <a:p>
            <a:pPr>
              <a:spcAft>
                <a:spcPts val="0"/>
              </a:spcAft>
            </a:pPr>
            <a:r>
              <a:rPr lang="fr-FR" dirty="0" smtClean="0">
                <a:solidFill>
                  <a:srgbClr val="A626A4"/>
                </a:solidFill>
                <a:latin typeface="Consolas"/>
                <a:ea typeface="Times New Roman"/>
                <a:cs typeface="Times New Roman"/>
              </a:rPr>
              <a:t>if</a:t>
            </a:r>
            <a:r>
              <a:rPr lang="fr-FR" dirty="0" smtClean="0">
                <a:solidFill>
                  <a:srgbClr val="383A42"/>
                </a:solidFill>
                <a:latin typeface="Consolas"/>
                <a:ea typeface="Times New Roman"/>
                <a:cs typeface="Times New Roman"/>
              </a:rPr>
              <a:t> (x </a:t>
            </a:r>
            <a:r>
              <a:rPr lang="fr-FR" dirty="0" smtClean="0">
                <a:solidFill>
                  <a:srgbClr val="0184BC"/>
                </a:solidFill>
                <a:latin typeface="Consolas"/>
                <a:ea typeface="Times New Roman"/>
                <a:cs typeface="Times New Roman"/>
              </a:rPr>
              <a:t>&gt;</a:t>
            </a:r>
            <a:r>
              <a:rPr lang="fr-FR" dirty="0" smtClean="0">
                <a:solidFill>
                  <a:srgbClr val="383A42"/>
                </a:solidFill>
                <a:latin typeface="Consolas"/>
                <a:ea typeface="Times New Roman"/>
                <a:cs typeface="Times New Roman"/>
              </a:rPr>
              <a:t> y </a:t>
            </a:r>
            <a:r>
              <a:rPr lang="fr-FR" dirty="0" smtClean="0">
                <a:solidFill>
                  <a:srgbClr val="0184BC"/>
                </a:solidFill>
                <a:latin typeface="Consolas"/>
                <a:ea typeface="Times New Roman"/>
                <a:cs typeface="Times New Roman"/>
              </a:rPr>
              <a:t>&amp;&amp;</a:t>
            </a:r>
            <a:r>
              <a:rPr lang="fr-FR" dirty="0" smtClean="0">
                <a:solidFill>
                  <a:srgbClr val="383A42"/>
                </a:solidFill>
                <a:latin typeface="Consolas"/>
                <a:ea typeface="Times New Roman"/>
                <a:cs typeface="Times New Roman"/>
              </a:rPr>
              <a:t> x </a:t>
            </a:r>
            <a:r>
              <a:rPr lang="fr-FR" dirty="0" smtClean="0">
                <a:solidFill>
                  <a:srgbClr val="0184BC"/>
                </a:solidFill>
                <a:latin typeface="Consolas"/>
                <a:ea typeface="Times New Roman"/>
                <a:cs typeface="Times New Roman"/>
              </a:rPr>
              <a:t>&lt;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20</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"nombre autorisé"</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14</a:t>
            </a:fld>
            <a:endParaRPr lang="fr-BE" sz="1800" dirty="0">
              <a:solidFill>
                <a:schemeClr val="tx1"/>
              </a:solidFill>
            </a:endParaRPr>
          </a:p>
        </p:txBody>
      </p:sp>
      <p:sp>
        <p:nvSpPr>
          <p:cNvPr id="6" name="ZoneTexte 5"/>
          <p:cNvSpPr txBox="1"/>
          <p:nvPr/>
        </p:nvSpPr>
        <p:spPr>
          <a:xfrm>
            <a:off x="-32" y="1214422"/>
            <a:ext cx="4500594" cy="461665"/>
          </a:xfrm>
          <a:prstGeom prst="rect">
            <a:avLst/>
          </a:prstGeom>
          <a:noFill/>
        </p:spPr>
        <p:txBody>
          <a:bodyPr wrap="square" rtlCol="0">
            <a:spAutoFit/>
          </a:bodyPr>
          <a:lstStyle/>
          <a:p>
            <a:r>
              <a:rPr lang="fr-FR" sz="2400" b="1" dirty="0" smtClean="0">
                <a:solidFill>
                  <a:srgbClr val="0070C0"/>
                </a:solidFill>
              </a:rPr>
              <a:t>L’opérateur ternaire</a:t>
            </a:r>
            <a:endParaRPr lang="fr-FR" sz="2400" dirty="0"/>
          </a:p>
        </p:txBody>
      </p:sp>
      <p:sp>
        <p:nvSpPr>
          <p:cNvPr id="8" name="ZoneTexte 7"/>
          <p:cNvSpPr txBox="1"/>
          <p:nvPr/>
        </p:nvSpPr>
        <p:spPr>
          <a:xfrm>
            <a:off x="0" y="1714488"/>
            <a:ext cx="8929718" cy="923330"/>
          </a:xfrm>
          <a:prstGeom prst="rect">
            <a:avLst/>
          </a:prstGeom>
          <a:noFill/>
        </p:spPr>
        <p:txBody>
          <a:bodyPr wrap="square" rtlCol="0">
            <a:spAutoFit/>
          </a:bodyPr>
          <a:lstStyle/>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message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x </a:t>
            </a:r>
            <a:r>
              <a:rPr lang="fr-FR" dirty="0" smtClean="0">
                <a:solidFill>
                  <a:srgbClr val="0184BC"/>
                </a:solidFill>
                <a:latin typeface="Consolas"/>
                <a:ea typeface="Times New Roman"/>
                <a:cs typeface="Times New Roman"/>
              </a:rPr>
              <a:t>&gt;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10</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"commande permise"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"commande non permise"</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(message);</a:t>
            </a:r>
            <a:endParaRPr lang="fr-FR" dirty="0" smtClean="0">
              <a:ea typeface="Times New Roman"/>
              <a:cs typeface="Times New Roman"/>
            </a:endParaRPr>
          </a:p>
          <a:p>
            <a:endParaRPr lang="fr-FR" dirty="0"/>
          </a:p>
        </p:txBody>
      </p:sp>
      <p:sp>
        <p:nvSpPr>
          <p:cNvPr id="9" name="ZoneTexte 8"/>
          <p:cNvSpPr txBox="1"/>
          <p:nvPr/>
        </p:nvSpPr>
        <p:spPr>
          <a:xfrm>
            <a:off x="-32" y="2357430"/>
            <a:ext cx="4500594" cy="461665"/>
          </a:xfrm>
          <a:prstGeom prst="rect">
            <a:avLst/>
          </a:prstGeom>
          <a:noFill/>
        </p:spPr>
        <p:txBody>
          <a:bodyPr wrap="square" rtlCol="0">
            <a:spAutoFit/>
          </a:bodyPr>
          <a:lstStyle/>
          <a:p>
            <a:r>
              <a:rPr lang="fr-FR" sz="2400" b="1" dirty="0" smtClean="0">
                <a:solidFill>
                  <a:srgbClr val="0070C0"/>
                </a:solidFill>
              </a:rPr>
              <a:t>Switch</a:t>
            </a:r>
            <a:endParaRPr lang="fr-FR" sz="2400" dirty="0"/>
          </a:p>
        </p:txBody>
      </p:sp>
      <p:sp>
        <p:nvSpPr>
          <p:cNvPr id="10" name="ZoneTexte 9"/>
          <p:cNvSpPr txBox="1"/>
          <p:nvPr/>
        </p:nvSpPr>
        <p:spPr>
          <a:xfrm>
            <a:off x="71406" y="2786058"/>
            <a:ext cx="3571900" cy="3447098"/>
          </a:xfrm>
          <a:prstGeom prst="rect">
            <a:avLst/>
          </a:prstGeom>
          <a:noFill/>
        </p:spPr>
        <p:txBody>
          <a:bodyPr wrap="square" rtlCol="0">
            <a:spAutoFit/>
          </a:bodyPr>
          <a:lstStyle/>
          <a:p>
            <a:pPr>
              <a:spcAft>
                <a:spcPts val="0"/>
              </a:spcAft>
            </a:pPr>
            <a:r>
              <a:rPr lang="fr-FR" sz="2000" b="1" dirty="0" smtClean="0">
                <a:ea typeface="Times New Roman"/>
                <a:cs typeface="Times New Roman"/>
              </a:rPr>
              <a:t>Syntaxe </a:t>
            </a:r>
            <a:endParaRPr lang="fr-FR" dirty="0" smtClean="0">
              <a:ea typeface="Times New Roman"/>
              <a:cs typeface="Times New Roman"/>
            </a:endParaRPr>
          </a:p>
          <a:p>
            <a:pPr>
              <a:spcAft>
                <a:spcPts val="0"/>
              </a:spcAft>
            </a:pPr>
            <a:r>
              <a:rPr lang="fr-FR" dirty="0" err="1" smtClean="0">
                <a:solidFill>
                  <a:srgbClr val="0000CD"/>
                </a:solidFill>
                <a:latin typeface="Consolas"/>
                <a:ea typeface="Times New Roman"/>
                <a:cs typeface="Times New Roman"/>
              </a:rPr>
              <a:t>switch</a:t>
            </a:r>
            <a:r>
              <a:rPr lang="fr-FR" dirty="0" smtClean="0">
                <a:solidFill>
                  <a:srgbClr val="000000"/>
                </a:solidFill>
                <a:latin typeface="Consolas"/>
                <a:ea typeface="Times New Roman"/>
                <a:cs typeface="Times New Roman"/>
              </a:rPr>
              <a:t>(</a:t>
            </a:r>
            <a:r>
              <a:rPr lang="fr-FR" i="1" dirty="0" smtClean="0">
                <a:solidFill>
                  <a:srgbClr val="000000"/>
                </a:solidFill>
                <a:latin typeface="Consolas"/>
                <a:ea typeface="Times New Roman"/>
                <a:cs typeface="Times New Roman"/>
              </a:rPr>
              <a:t>expression</a:t>
            </a:r>
            <a:r>
              <a:rPr lang="fr-FR" dirty="0" smtClean="0">
                <a:solidFill>
                  <a:srgbClr val="000000"/>
                </a:solidFill>
                <a:latin typeface="Consolas"/>
                <a:ea typeface="Times New Roman"/>
                <a:cs typeface="Times New Roman"/>
              </a:rPr>
              <a:t>) {</a:t>
            </a:r>
            <a:br>
              <a:rPr lang="fr-FR" dirty="0" smtClean="0">
                <a:solidFill>
                  <a:srgbClr val="000000"/>
                </a:solidFill>
                <a:latin typeface="Consolas"/>
                <a:ea typeface="Times New Roman"/>
                <a:cs typeface="Times New Roman"/>
              </a:rPr>
            </a:br>
            <a:r>
              <a:rPr lang="fr-FR" dirty="0" smtClean="0">
                <a:solidFill>
                  <a:srgbClr val="000000"/>
                </a:solidFill>
                <a:latin typeface="Consolas"/>
                <a:ea typeface="Times New Roman"/>
                <a:cs typeface="Times New Roman"/>
              </a:rPr>
              <a:t>  </a:t>
            </a:r>
            <a:r>
              <a:rPr lang="fr-FR" dirty="0" smtClean="0">
                <a:solidFill>
                  <a:srgbClr val="0000CD"/>
                </a:solidFill>
                <a:latin typeface="Consolas"/>
                <a:ea typeface="Times New Roman"/>
                <a:cs typeface="Times New Roman"/>
              </a:rPr>
              <a:t>case</a:t>
            </a:r>
            <a:r>
              <a:rPr lang="fr-FR" dirty="0" smtClean="0">
                <a:solidFill>
                  <a:srgbClr val="000000"/>
                </a:solidFill>
                <a:latin typeface="Consolas"/>
                <a:ea typeface="Times New Roman"/>
                <a:cs typeface="Times New Roman"/>
              </a:rPr>
              <a:t> </a:t>
            </a:r>
            <a:r>
              <a:rPr lang="fr-FR" i="1" dirty="0" smtClean="0">
                <a:solidFill>
                  <a:srgbClr val="000000"/>
                </a:solidFill>
                <a:latin typeface="Consolas"/>
                <a:ea typeface="Times New Roman"/>
                <a:cs typeface="Times New Roman"/>
              </a:rPr>
              <a:t>x</a:t>
            </a:r>
            <a:r>
              <a:rPr lang="fr-FR" dirty="0" smtClean="0">
                <a:solidFill>
                  <a:srgbClr val="000000"/>
                </a:solidFill>
                <a:latin typeface="Consolas"/>
                <a:ea typeface="Times New Roman"/>
                <a:cs typeface="Times New Roman"/>
              </a:rPr>
              <a:t>:</a:t>
            </a:r>
            <a:br>
              <a:rPr lang="fr-FR" dirty="0" smtClean="0">
                <a:solidFill>
                  <a:srgbClr val="000000"/>
                </a:solidFill>
                <a:latin typeface="Consolas"/>
                <a:ea typeface="Times New Roman"/>
                <a:cs typeface="Times New Roman"/>
              </a:rPr>
            </a:br>
            <a:r>
              <a:rPr lang="fr-FR" i="1" dirty="0" smtClean="0">
                <a:solidFill>
                  <a:srgbClr val="000000"/>
                </a:solidFill>
                <a:latin typeface="Consolas"/>
                <a:ea typeface="Times New Roman"/>
                <a:cs typeface="Times New Roman"/>
              </a:rPr>
              <a:t>    </a:t>
            </a:r>
            <a:r>
              <a:rPr lang="fr-FR" i="1" dirty="0" smtClean="0">
                <a:solidFill>
                  <a:srgbClr val="008000"/>
                </a:solidFill>
                <a:latin typeface="Consolas"/>
                <a:ea typeface="Times New Roman"/>
                <a:cs typeface="Times New Roman"/>
              </a:rPr>
              <a:t>// traitement</a:t>
            </a:r>
            <a:br>
              <a:rPr lang="fr-FR" i="1" dirty="0" smtClean="0">
                <a:solidFill>
                  <a:srgbClr val="008000"/>
                </a:solidFill>
                <a:latin typeface="Consolas"/>
                <a:ea typeface="Times New Roman"/>
                <a:cs typeface="Times New Roman"/>
              </a:rPr>
            </a:br>
            <a:r>
              <a:rPr lang="fr-FR" dirty="0" smtClean="0">
                <a:solidFill>
                  <a:srgbClr val="000000"/>
                </a:solidFill>
                <a:latin typeface="Consolas"/>
                <a:ea typeface="Times New Roman"/>
                <a:cs typeface="Times New Roman"/>
              </a:rPr>
              <a:t>    </a:t>
            </a:r>
            <a:r>
              <a:rPr lang="fr-FR" dirty="0" smtClean="0">
                <a:solidFill>
                  <a:srgbClr val="0000CD"/>
                </a:solidFill>
                <a:latin typeface="Consolas"/>
                <a:ea typeface="Times New Roman"/>
                <a:cs typeface="Times New Roman"/>
              </a:rPr>
              <a:t>break</a:t>
            </a:r>
            <a:r>
              <a:rPr lang="fr-FR" dirty="0" smtClean="0">
                <a:solidFill>
                  <a:srgbClr val="000000"/>
                </a:solidFill>
                <a:latin typeface="Consolas"/>
                <a:ea typeface="Times New Roman"/>
                <a:cs typeface="Times New Roman"/>
              </a:rPr>
              <a:t>;</a:t>
            </a:r>
            <a:br>
              <a:rPr lang="fr-FR" dirty="0" smtClean="0">
                <a:solidFill>
                  <a:srgbClr val="000000"/>
                </a:solidFill>
                <a:latin typeface="Consolas"/>
                <a:ea typeface="Times New Roman"/>
                <a:cs typeface="Times New Roman"/>
              </a:rPr>
            </a:br>
            <a:r>
              <a:rPr lang="fr-FR" dirty="0" smtClean="0">
                <a:solidFill>
                  <a:srgbClr val="000000"/>
                </a:solidFill>
                <a:latin typeface="Consolas"/>
                <a:ea typeface="Times New Roman"/>
                <a:cs typeface="Times New Roman"/>
              </a:rPr>
              <a:t>  </a:t>
            </a:r>
            <a:r>
              <a:rPr lang="fr-FR" dirty="0" smtClean="0">
                <a:solidFill>
                  <a:srgbClr val="0000CD"/>
                </a:solidFill>
                <a:latin typeface="Consolas"/>
                <a:ea typeface="Times New Roman"/>
                <a:cs typeface="Times New Roman"/>
              </a:rPr>
              <a:t>case</a:t>
            </a:r>
            <a:r>
              <a:rPr lang="fr-FR" dirty="0" smtClean="0">
                <a:solidFill>
                  <a:srgbClr val="000000"/>
                </a:solidFill>
                <a:latin typeface="Consolas"/>
                <a:ea typeface="Times New Roman"/>
                <a:cs typeface="Times New Roman"/>
              </a:rPr>
              <a:t> </a:t>
            </a:r>
            <a:r>
              <a:rPr lang="fr-FR" i="1" dirty="0" smtClean="0">
                <a:solidFill>
                  <a:srgbClr val="000000"/>
                </a:solidFill>
                <a:latin typeface="Consolas"/>
                <a:ea typeface="Times New Roman"/>
                <a:cs typeface="Times New Roman"/>
              </a:rPr>
              <a:t>y</a:t>
            </a:r>
            <a:r>
              <a:rPr lang="fr-FR" dirty="0" smtClean="0">
                <a:solidFill>
                  <a:srgbClr val="000000"/>
                </a:solidFill>
                <a:latin typeface="Consolas"/>
                <a:ea typeface="Times New Roman"/>
                <a:cs typeface="Times New Roman"/>
              </a:rPr>
              <a:t>:</a:t>
            </a:r>
            <a:br>
              <a:rPr lang="fr-FR" dirty="0" smtClean="0">
                <a:solidFill>
                  <a:srgbClr val="000000"/>
                </a:solidFill>
                <a:latin typeface="Consolas"/>
                <a:ea typeface="Times New Roman"/>
                <a:cs typeface="Times New Roman"/>
              </a:rPr>
            </a:br>
            <a:r>
              <a:rPr lang="fr-FR" i="1" dirty="0" smtClean="0">
                <a:solidFill>
                  <a:srgbClr val="000000"/>
                </a:solidFill>
                <a:latin typeface="Consolas"/>
                <a:ea typeface="Times New Roman"/>
                <a:cs typeface="Times New Roman"/>
              </a:rPr>
              <a:t>    </a:t>
            </a:r>
            <a:r>
              <a:rPr lang="fr-FR" i="1" dirty="0" smtClean="0">
                <a:solidFill>
                  <a:srgbClr val="008000"/>
                </a:solidFill>
                <a:latin typeface="Consolas"/>
                <a:ea typeface="Times New Roman"/>
                <a:cs typeface="Times New Roman"/>
              </a:rPr>
              <a:t>// traitement</a:t>
            </a:r>
            <a:endParaRPr lang="fr-FR" dirty="0" smtClean="0">
              <a:ea typeface="Times New Roman"/>
              <a:cs typeface="Times New Roman"/>
            </a:endParaRPr>
          </a:p>
          <a:p>
            <a:pPr>
              <a:spcAft>
                <a:spcPts val="0"/>
              </a:spcAft>
            </a:pPr>
            <a:r>
              <a:rPr lang="fr-FR" dirty="0" smtClean="0">
                <a:solidFill>
                  <a:srgbClr val="000000"/>
                </a:solidFill>
                <a:latin typeface="Consolas"/>
                <a:ea typeface="Times New Roman"/>
                <a:cs typeface="Times New Roman"/>
              </a:rPr>
              <a:t>    </a:t>
            </a:r>
            <a:r>
              <a:rPr lang="fr-FR" dirty="0" smtClean="0">
                <a:solidFill>
                  <a:srgbClr val="0000CD"/>
                </a:solidFill>
                <a:latin typeface="Consolas"/>
                <a:ea typeface="Times New Roman"/>
                <a:cs typeface="Times New Roman"/>
              </a:rPr>
              <a:t>break</a:t>
            </a:r>
            <a:r>
              <a:rPr lang="fr-FR" dirty="0" smtClean="0">
                <a:solidFill>
                  <a:srgbClr val="000000"/>
                </a:solidFill>
                <a:latin typeface="Consolas"/>
                <a:ea typeface="Times New Roman"/>
                <a:cs typeface="Times New Roman"/>
              </a:rPr>
              <a:t>;</a:t>
            </a:r>
            <a:br>
              <a:rPr lang="fr-FR" dirty="0" smtClean="0">
                <a:solidFill>
                  <a:srgbClr val="000000"/>
                </a:solidFill>
                <a:latin typeface="Consolas"/>
                <a:ea typeface="Times New Roman"/>
                <a:cs typeface="Times New Roman"/>
              </a:rPr>
            </a:br>
            <a:r>
              <a:rPr lang="fr-FR" dirty="0" smtClean="0">
                <a:solidFill>
                  <a:srgbClr val="000000"/>
                </a:solidFill>
                <a:latin typeface="Consolas"/>
                <a:ea typeface="Times New Roman"/>
                <a:cs typeface="Times New Roman"/>
              </a:rPr>
              <a:t>  </a:t>
            </a:r>
            <a:r>
              <a:rPr lang="fr-FR" dirty="0" smtClean="0">
                <a:solidFill>
                  <a:srgbClr val="0000CD"/>
                </a:solidFill>
                <a:latin typeface="Consolas"/>
                <a:ea typeface="Times New Roman"/>
                <a:cs typeface="Times New Roman"/>
              </a:rPr>
              <a:t>default</a:t>
            </a:r>
            <a:r>
              <a:rPr lang="fr-FR" dirty="0" smtClean="0">
                <a:solidFill>
                  <a:srgbClr val="000000"/>
                </a:solidFill>
                <a:latin typeface="Consolas"/>
                <a:ea typeface="Times New Roman"/>
                <a:cs typeface="Times New Roman"/>
              </a:rPr>
              <a:t>:</a:t>
            </a:r>
            <a:br>
              <a:rPr lang="fr-FR" dirty="0" smtClean="0">
                <a:solidFill>
                  <a:srgbClr val="000000"/>
                </a:solidFill>
                <a:latin typeface="Consolas"/>
                <a:ea typeface="Times New Roman"/>
                <a:cs typeface="Times New Roman"/>
              </a:rPr>
            </a:br>
            <a:r>
              <a:rPr lang="fr-FR" dirty="0" smtClean="0">
                <a:solidFill>
                  <a:srgbClr val="000000"/>
                </a:solidFill>
                <a:latin typeface="Consolas"/>
                <a:ea typeface="Times New Roman"/>
                <a:cs typeface="Times New Roman"/>
              </a:rPr>
              <a:t>    </a:t>
            </a:r>
            <a:r>
              <a:rPr lang="fr-FR" dirty="0" smtClean="0">
                <a:solidFill>
                  <a:srgbClr val="008000"/>
                </a:solidFill>
                <a:latin typeface="Consolas"/>
                <a:ea typeface="Times New Roman"/>
                <a:cs typeface="Times New Roman"/>
              </a:rPr>
              <a:t>// </a:t>
            </a:r>
            <a:r>
              <a:rPr lang="fr-FR" i="1" dirty="0" smtClean="0">
                <a:solidFill>
                  <a:srgbClr val="008000"/>
                </a:solidFill>
                <a:latin typeface="Consolas"/>
                <a:ea typeface="Times New Roman"/>
                <a:cs typeface="Times New Roman"/>
              </a:rPr>
              <a:t>traitement</a:t>
            </a:r>
            <a:r>
              <a:rPr lang="fr-FR" dirty="0" smtClean="0">
                <a:solidFill>
                  <a:srgbClr val="008000"/>
                </a:solidFill>
                <a:latin typeface="Consolas"/>
                <a:ea typeface="Times New Roman"/>
                <a:cs typeface="Times New Roman"/>
              </a:rPr>
              <a:t/>
            </a:r>
            <a:br>
              <a:rPr lang="fr-FR" dirty="0" smtClean="0">
                <a:solidFill>
                  <a:srgbClr val="008000"/>
                </a:solidFill>
                <a:latin typeface="Consolas"/>
                <a:ea typeface="Times New Roman"/>
                <a:cs typeface="Times New Roman"/>
              </a:rPr>
            </a:br>
            <a:r>
              <a:rPr lang="fr-FR" dirty="0" smtClean="0">
                <a:solidFill>
                  <a:srgbClr val="000000"/>
                </a:solidFill>
                <a:latin typeface="Consolas"/>
                <a:ea typeface="Times New Roman"/>
                <a:cs typeface="Times New Roman"/>
              </a:rPr>
              <a:t>}</a:t>
            </a:r>
            <a:endParaRPr lang="fr-FR" dirty="0" smtClean="0">
              <a:ea typeface="Times New Roman"/>
              <a:cs typeface="Times New Roman"/>
            </a:endParaRPr>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15</a:t>
            </a:fld>
            <a:endParaRPr lang="fr-BE" sz="1800" dirty="0">
              <a:solidFill>
                <a:schemeClr val="tx1"/>
              </a:solidFill>
            </a:endParaRPr>
          </a:p>
        </p:txBody>
      </p:sp>
      <p:sp>
        <p:nvSpPr>
          <p:cNvPr id="6" name="ZoneTexte 5"/>
          <p:cNvSpPr txBox="1"/>
          <p:nvPr/>
        </p:nvSpPr>
        <p:spPr>
          <a:xfrm>
            <a:off x="71406" y="1378755"/>
            <a:ext cx="3786214" cy="3693319"/>
          </a:xfrm>
          <a:prstGeom prst="rect">
            <a:avLst/>
          </a:prstGeom>
          <a:noFill/>
        </p:spPr>
        <p:txBody>
          <a:bodyPr wrap="square" rtlCol="0">
            <a:spAutoFit/>
          </a:bodyPr>
          <a:lstStyle/>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age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10</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switch</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age</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case</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18</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"majeur"</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break</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case</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60</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smtClean="0">
                <a:solidFill>
                  <a:srgbClr val="383A42"/>
                </a:solidFill>
                <a:latin typeface="Consolas"/>
                <a:ea typeface="Times New Roman"/>
                <a:cs typeface="Times New Roman"/>
              </a:rPr>
              <a:t>(</a:t>
            </a:r>
            <a:r>
              <a:rPr lang="fr-FR" smtClean="0">
                <a:solidFill>
                  <a:srgbClr val="50A14F"/>
                </a:solidFill>
                <a:latin typeface="Consolas"/>
                <a:ea typeface="Times New Roman"/>
                <a:cs typeface="Times New Roman"/>
              </a:rPr>
              <a:t>"retraité"</a:t>
            </a:r>
            <a:r>
              <a:rPr lang="fr-FR"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break</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default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"autres"</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endParaRPr lang="fr-FR" dirty="0"/>
          </a:p>
        </p:txBody>
      </p:sp>
      <p:sp>
        <p:nvSpPr>
          <p:cNvPr id="8" name="ZoneTexte 7"/>
          <p:cNvSpPr txBox="1"/>
          <p:nvPr/>
        </p:nvSpPr>
        <p:spPr>
          <a:xfrm>
            <a:off x="4286248" y="1378755"/>
            <a:ext cx="4286280" cy="3693319"/>
          </a:xfrm>
          <a:prstGeom prst="rect">
            <a:avLst/>
          </a:prstGeom>
          <a:noFill/>
        </p:spPr>
        <p:txBody>
          <a:bodyPr wrap="square" rtlCol="0">
            <a:spAutoFit/>
          </a:bodyPr>
          <a:lstStyle/>
          <a:p>
            <a:pPr>
              <a:spcAft>
                <a:spcPts val="0"/>
              </a:spcAft>
            </a:pPr>
            <a:r>
              <a:rPr lang="fr-FR" dirty="0" err="1" smtClean="0">
                <a:solidFill>
                  <a:srgbClr val="A626A4"/>
                </a:solidFill>
                <a:latin typeface="Consolas"/>
                <a:ea typeface="Times New Roman"/>
                <a:cs typeface="Times New Roman"/>
              </a:rPr>
              <a:t>switch</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true</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case</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age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&gt;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0</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&amp;&amp;</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age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&lt;=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12</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"enfant"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break</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case</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age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&gt;=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13</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&amp;&amp;</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age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&lt;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18</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"adolescent"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break</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case</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age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&gt;=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18</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"majeur"</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break</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default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"erreur"</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dirty="0">
              <a:ea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Les fonctions</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16</a:t>
            </a:fld>
            <a:endParaRPr lang="fr-BE" sz="1800" dirty="0">
              <a:solidFill>
                <a:schemeClr val="tx1"/>
              </a:solidFill>
            </a:endParaRPr>
          </a:p>
        </p:txBody>
      </p:sp>
      <p:sp>
        <p:nvSpPr>
          <p:cNvPr id="6" name="ZoneTexte 5"/>
          <p:cNvSpPr txBox="1"/>
          <p:nvPr/>
        </p:nvSpPr>
        <p:spPr>
          <a:xfrm>
            <a:off x="285720" y="1000108"/>
            <a:ext cx="6143668" cy="5909310"/>
          </a:xfrm>
          <a:prstGeom prst="rect">
            <a:avLst/>
          </a:prstGeom>
          <a:noFill/>
        </p:spPr>
        <p:txBody>
          <a:bodyPr wrap="square" rtlCol="0">
            <a:spAutoFit/>
          </a:bodyPr>
          <a:lstStyle/>
          <a:p>
            <a:pPr>
              <a:spcAft>
                <a:spcPts val="0"/>
              </a:spcAft>
            </a:pP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implementation</a:t>
            </a:r>
            <a:r>
              <a:rPr lang="fr-FR" i="1" dirty="0" smtClean="0">
                <a:solidFill>
                  <a:srgbClr val="A0A1A7"/>
                </a:solidFill>
                <a:latin typeface="Consolas"/>
                <a:ea typeface="Times New Roman"/>
                <a:cs typeface="Times New Roman"/>
              </a:rPr>
              <a:t> d'une fonction</a:t>
            </a:r>
            <a:endParaRPr lang="fr-FR" dirty="0" smtClean="0">
              <a:ea typeface="Times New Roman"/>
              <a:cs typeface="Times New Roman"/>
            </a:endParaRPr>
          </a:p>
          <a:p>
            <a:pPr>
              <a:spcAft>
                <a:spcPts val="0"/>
              </a:spcAft>
            </a:pPr>
            <a:r>
              <a:rPr lang="fr-FR" i="1" dirty="0" smtClean="0">
                <a:solidFill>
                  <a:srgbClr val="A0A1A7"/>
                </a:solidFill>
                <a:latin typeface="Consolas"/>
                <a:ea typeface="Times New Roman"/>
                <a:cs typeface="Times New Roman"/>
              </a:rPr>
              <a:t>// fonction avec </a:t>
            </a:r>
            <a:r>
              <a:rPr lang="fr-FR" i="1" dirty="0" err="1" smtClean="0">
                <a:solidFill>
                  <a:srgbClr val="A0A1A7"/>
                </a:solidFill>
                <a:latin typeface="Consolas"/>
                <a:ea typeface="Times New Roman"/>
                <a:cs typeface="Times New Roman"/>
              </a:rPr>
              <a:t>param</a:t>
            </a:r>
            <a:r>
              <a:rPr lang="fr-FR" i="1" dirty="0" smtClean="0">
                <a:solidFill>
                  <a:srgbClr val="A0A1A7"/>
                </a:solidFill>
                <a:latin typeface="Consolas"/>
                <a:ea typeface="Times New Roman"/>
                <a:cs typeface="Times New Roman"/>
              </a:rPr>
              <a:t> et retour de valeur</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function</a:t>
            </a:r>
            <a:r>
              <a:rPr lang="fr-FR" dirty="0" smtClean="0">
                <a:solidFill>
                  <a:srgbClr val="383A42"/>
                </a:solidFill>
                <a:latin typeface="Consolas"/>
                <a:ea typeface="Times New Roman"/>
                <a:cs typeface="Times New Roman"/>
              </a:rPr>
              <a:t> </a:t>
            </a:r>
            <a:r>
              <a:rPr lang="fr-FR" dirty="0" smtClean="0">
                <a:solidFill>
                  <a:srgbClr val="4078F2"/>
                </a:solidFill>
                <a:latin typeface="Consolas"/>
                <a:ea typeface="Times New Roman"/>
                <a:cs typeface="Times New Roman"/>
              </a:rPr>
              <a:t>somme</a:t>
            </a:r>
            <a:r>
              <a:rPr lang="fr-FR" dirty="0" smtClean="0">
                <a:solidFill>
                  <a:srgbClr val="383A42"/>
                </a:solidFill>
                <a:latin typeface="Consolas"/>
                <a:ea typeface="Times New Roman"/>
                <a:cs typeface="Times New Roman"/>
              </a:rPr>
              <a:t>(a, b)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return</a:t>
            </a:r>
            <a:r>
              <a:rPr lang="fr-FR" dirty="0" smtClean="0">
                <a:solidFill>
                  <a:srgbClr val="383A42"/>
                </a:solidFill>
                <a:latin typeface="Consolas"/>
                <a:ea typeface="Times New Roman"/>
                <a:cs typeface="Times New Roman"/>
              </a:rPr>
              <a:t> a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b;</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p>
          <a:p>
            <a:pPr>
              <a:spcAft>
                <a:spcPts val="0"/>
              </a:spcAft>
            </a:pPr>
            <a:endParaRPr lang="fr-FR" dirty="0" smtClean="0">
              <a:solidFill>
                <a:srgbClr val="383A42"/>
              </a:solidFill>
              <a:latin typeface="Consolas"/>
              <a:ea typeface="Times New Roman"/>
              <a:cs typeface="Times New Roman"/>
            </a:endParaRPr>
          </a:p>
          <a:p>
            <a:pPr>
              <a:spcAft>
                <a:spcPts val="0"/>
              </a:spcAft>
            </a:pPr>
            <a:r>
              <a:rPr lang="fr-FR" i="1" dirty="0" smtClean="0">
                <a:solidFill>
                  <a:srgbClr val="A0A1A7"/>
                </a:solidFill>
                <a:latin typeface="Consolas"/>
                <a:ea typeface="Times New Roman"/>
                <a:cs typeface="Times New Roman"/>
              </a:rPr>
              <a:t>// fonction sans </a:t>
            </a:r>
            <a:r>
              <a:rPr lang="fr-FR" i="1" dirty="0" err="1" smtClean="0">
                <a:solidFill>
                  <a:srgbClr val="A0A1A7"/>
                </a:solidFill>
                <a:latin typeface="Consolas"/>
                <a:ea typeface="Times New Roman"/>
                <a:cs typeface="Times New Roman"/>
              </a:rPr>
              <a:t>param</a:t>
            </a:r>
            <a:r>
              <a:rPr lang="fr-FR" i="1" dirty="0" smtClean="0">
                <a:solidFill>
                  <a:srgbClr val="A0A1A7"/>
                </a:solidFill>
                <a:latin typeface="Consolas"/>
                <a:ea typeface="Times New Roman"/>
                <a:cs typeface="Times New Roman"/>
              </a:rPr>
              <a:t> et sans retour de valeur</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function</a:t>
            </a:r>
            <a:r>
              <a:rPr lang="fr-FR" dirty="0" smtClean="0">
                <a:solidFill>
                  <a:srgbClr val="383A42"/>
                </a:solidFill>
                <a:latin typeface="Consolas"/>
                <a:ea typeface="Times New Roman"/>
                <a:cs typeface="Times New Roman"/>
              </a:rPr>
              <a:t> </a:t>
            </a:r>
            <a:r>
              <a:rPr lang="fr-FR" dirty="0" err="1" smtClean="0">
                <a:solidFill>
                  <a:srgbClr val="4078F2"/>
                </a:solidFill>
                <a:latin typeface="Consolas"/>
                <a:ea typeface="Times New Roman"/>
                <a:cs typeface="Times New Roman"/>
              </a:rPr>
              <a:t>affichageDate</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date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new</a:t>
            </a:r>
            <a:r>
              <a:rPr lang="fr-FR" dirty="0" smtClean="0">
                <a:solidFill>
                  <a:srgbClr val="383A42"/>
                </a:solidFill>
                <a:latin typeface="Consolas"/>
                <a:ea typeface="Times New Roman"/>
                <a:cs typeface="Times New Roman"/>
              </a:rPr>
              <a:t> </a:t>
            </a:r>
            <a:r>
              <a:rPr lang="fr-FR" dirty="0" smtClean="0">
                <a:solidFill>
                  <a:srgbClr val="C18401"/>
                </a:solidFill>
                <a:latin typeface="Consolas"/>
                <a:ea typeface="Times New Roman"/>
                <a:cs typeface="Times New Roman"/>
              </a:rPr>
              <a:t>Date</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write</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`aujourd'hui il est le </a:t>
            </a:r>
            <a:r>
              <a:rPr lang="fr-FR" dirty="0" smtClean="0">
                <a:solidFill>
                  <a:srgbClr val="CA1243"/>
                </a:solidFill>
                <a:latin typeface="Consolas"/>
                <a:ea typeface="Times New Roman"/>
                <a:cs typeface="Times New Roman"/>
              </a:rPr>
              <a:t>${</a:t>
            </a:r>
            <a:r>
              <a:rPr lang="fr-FR" dirty="0" err="1" smtClean="0">
                <a:solidFill>
                  <a:srgbClr val="383A42"/>
                </a:solidFill>
                <a:latin typeface="Consolas"/>
                <a:ea typeface="Times New Roman"/>
                <a:cs typeface="Times New Roman"/>
              </a:rPr>
              <a:t>date</a:t>
            </a:r>
            <a:r>
              <a:rPr lang="fr-FR" dirty="0" err="1" smtClean="0">
                <a:solidFill>
                  <a:srgbClr val="50A14F"/>
                </a:solidFill>
                <a:latin typeface="Consolas"/>
                <a:ea typeface="Times New Roman"/>
                <a:cs typeface="Times New Roman"/>
              </a:rPr>
              <a:t>.</a:t>
            </a:r>
            <a:r>
              <a:rPr lang="fr-FR" dirty="0" err="1" smtClean="0">
                <a:solidFill>
                  <a:srgbClr val="4078F2"/>
                </a:solidFill>
                <a:latin typeface="Consolas"/>
                <a:ea typeface="Times New Roman"/>
                <a:cs typeface="Times New Roman"/>
              </a:rPr>
              <a:t>getDate</a:t>
            </a:r>
            <a:r>
              <a:rPr lang="fr-FR" dirty="0" smtClean="0">
                <a:solidFill>
                  <a:srgbClr val="383A42"/>
                </a:solidFill>
                <a:latin typeface="Consolas"/>
                <a:ea typeface="Times New Roman"/>
                <a:cs typeface="Times New Roman"/>
              </a:rPr>
              <a:t>()</a:t>
            </a:r>
            <a:r>
              <a:rPr lang="fr-FR" dirty="0" smtClean="0">
                <a:solidFill>
                  <a:srgbClr val="CA1243"/>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smtClean="0">
                <a:solidFill>
                  <a:srgbClr val="CA1243"/>
                </a:solidFill>
                <a:latin typeface="Consolas"/>
                <a:ea typeface="Times New Roman"/>
                <a:cs typeface="Times New Roman"/>
              </a:rPr>
              <a:t>${</a:t>
            </a:r>
            <a:r>
              <a:rPr lang="fr-FR" dirty="0" err="1" smtClean="0">
                <a:solidFill>
                  <a:srgbClr val="383A42"/>
                </a:solidFill>
                <a:latin typeface="Consolas"/>
                <a:ea typeface="Times New Roman"/>
                <a:cs typeface="Times New Roman"/>
              </a:rPr>
              <a:t>date</a:t>
            </a:r>
            <a:r>
              <a:rPr lang="fr-FR" dirty="0" err="1" smtClean="0">
                <a:solidFill>
                  <a:srgbClr val="50A14F"/>
                </a:solidFill>
                <a:latin typeface="Consolas"/>
                <a:ea typeface="Times New Roman"/>
                <a:cs typeface="Times New Roman"/>
              </a:rPr>
              <a:t>.</a:t>
            </a:r>
            <a:r>
              <a:rPr lang="fr-FR" dirty="0" err="1" smtClean="0">
                <a:solidFill>
                  <a:srgbClr val="4078F2"/>
                </a:solidFill>
                <a:latin typeface="Consolas"/>
                <a:ea typeface="Times New Roman"/>
                <a:cs typeface="Times New Roman"/>
              </a:rPr>
              <a:t>getMonth</a:t>
            </a:r>
            <a:r>
              <a:rPr lang="fr-FR" dirty="0" smtClean="0">
                <a:solidFill>
                  <a:srgbClr val="383A42"/>
                </a:solidFill>
                <a:latin typeface="Consolas"/>
                <a:ea typeface="Times New Roman"/>
                <a:cs typeface="Times New Roman"/>
              </a:rPr>
              <a:t>()</a:t>
            </a:r>
            <a:r>
              <a:rPr lang="fr-FR" dirty="0" smtClean="0">
                <a:solidFill>
                  <a:srgbClr val="CA1243"/>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smtClean="0">
                <a:solidFill>
                  <a:srgbClr val="CA1243"/>
                </a:solidFill>
                <a:latin typeface="Consolas"/>
                <a:ea typeface="Times New Roman"/>
                <a:cs typeface="Times New Roman"/>
              </a:rPr>
              <a:t>${</a:t>
            </a:r>
            <a:r>
              <a:rPr lang="fr-FR" dirty="0" err="1" smtClean="0">
                <a:solidFill>
                  <a:srgbClr val="383A42"/>
                </a:solidFill>
                <a:latin typeface="Consolas"/>
                <a:ea typeface="Times New Roman"/>
                <a:cs typeface="Times New Roman"/>
              </a:rPr>
              <a:t>date</a:t>
            </a:r>
            <a:r>
              <a:rPr lang="fr-FR" dirty="0" err="1" smtClean="0">
                <a:solidFill>
                  <a:srgbClr val="50A14F"/>
                </a:solidFill>
                <a:latin typeface="Consolas"/>
                <a:ea typeface="Times New Roman"/>
                <a:cs typeface="Times New Roman"/>
              </a:rPr>
              <a:t>.</a:t>
            </a:r>
            <a:r>
              <a:rPr lang="fr-FR" dirty="0" err="1" smtClean="0">
                <a:solidFill>
                  <a:srgbClr val="4078F2"/>
                </a:solidFill>
                <a:latin typeface="Consolas"/>
                <a:ea typeface="Times New Roman"/>
                <a:cs typeface="Times New Roman"/>
              </a:rPr>
              <a:t>getFullYear</a:t>
            </a:r>
            <a:r>
              <a:rPr lang="fr-FR" dirty="0" smtClean="0">
                <a:solidFill>
                  <a:srgbClr val="383A42"/>
                </a:solidFill>
                <a:latin typeface="Consolas"/>
                <a:ea typeface="Times New Roman"/>
                <a:cs typeface="Times New Roman"/>
              </a:rPr>
              <a:t>()</a:t>
            </a:r>
            <a:r>
              <a:rPr lang="fr-FR" dirty="0" smtClean="0">
                <a:solidFill>
                  <a:srgbClr val="CA1243"/>
                </a:solidFill>
                <a:latin typeface="Consolas"/>
                <a:ea typeface="Times New Roman"/>
                <a:cs typeface="Times New Roman"/>
              </a:rPr>
              <a:t>}</a:t>
            </a:r>
            <a:r>
              <a:rPr lang="fr-FR" dirty="0" smtClean="0">
                <a:solidFill>
                  <a:srgbClr val="50A14F"/>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x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5</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y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10</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i="1" dirty="0" smtClean="0">
                <a:solidFill>
                  <a:srgbClr val="A0A1A7"/>
                </a:solidFill>
                <a:latin typeface="Consolas"/>
                <a:ea typeface="Times New Roman"/>
                <a:cs typeface="Times New Roman"/>
              </a:rPr>
              <a:t> </a:t>
            </a:r>
            <a:endParaRPr lang="fr-FR" dirty="0" smtClean="0">
              <a:ea typeface="Times New Roman"/>
              <a:cs typeface="Times New Roman"/>
            </a:endParaRPr>
          </a:p>
          <a:p>
            <a:pPr>
              <a:spcAft>
                <a:spcPts val="0"/>
              </a:spcAft>
            </a:pP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17</a:t>
            </a:fld>
            <a:endParaRPr lang="fr-BE" sz="1800" dirty="0">
              <a:solidFill>
                <a:schemeClr val="tx1"/>
              </a:solidFill>
            </a:endParaRPr>
          </a:p>
        </p:txBody>
      </p:sp>
      <p:sp>
        <p:nvSpPr>
          <p:cNvPr id="6" name="ZoneTexte 5"/>
          <p:cNvSpPr txBox="1"/>
          <p:nvPr/>
        </p:nvSpPr>
        <p:spPr>
          <a:xfrm>
            <a:off x="71406" y="1000108"/>
            <a:ext cx="5072098" cy="2893100"/>
          </a:xfrm>
          <a:prstGeom prst="rect">
            <a:avLst/>
          </a:prstGeom>
          <a:noFill/>
        </p:spPr>
        <p:txBody>
          <a:bodyPr wrap="square" rtlCol="0">
            <a:spAutoFit/>
          </a:bodyPr>
          <a:lstStyle/>
          <a:p>
            <a:pPr>
              <a:spcAft>
                <a:spcPts val="0"/>
              </a:spcAft>
            </a:pPr>
            <a:r>
              <a:rPr lang="fr-FR" i="1" dirty="0" smtClean="0">
                <a:solidFill>
                  <a:srgbClr val="A0A1A7"/>
                </a:solidFill>
                <a:latin typeface="Consolas"/>
                <a:ea typeface="Times New Roman"/>
                <a:cs typeface="Times New Roman"/>
              </a:rPr>
              <a:t>// appel des fonctions</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total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4078F2"/>
                </a:solidFill>
                <a:latin typeface="Consolas"/>
                <a:ea typeface="Times New Roman"/>
                <a:cs typeface="Times New Roman"/>
              </a:rPr>
              <a:t>somme</a:t>
            </a:r>
            <a:r>
              <a:rPr lang="fr-FR" dirty="0" smtClean="0">
                <a:solidFill>
                  <a:srgbClr val="383A42"/>
                </a:solidFill>
                <a:latin typeface="Consolas"/>
                <a:ea typeface="Times New Roman"/>
                <a:cs typeface="Times New Roman"/>
              </a:rPr>
              <a:t>(x, y);</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write</a:t>
            </a:r>
            <a:r>
              <a:rPr lang="fr-FR" smtClean="0">
                <a:solidFill>
                  <a:srgbClr val="383A42"/>
                </a:solidFill>
                <a:latin typeface="Consolas"/>
                <a:ea typeface="Times New Roman"/>
                <a:cs typeface="Times New Roman"/>
              </a:rPr>
              <a:t>(total);</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write</a:t>
            </a:r>
            <a:r>
              <a:rPr lang="fr-FR" dirty="0" smtClean="0">
                <a:solidFill>
                  <a:srgbClr val="383A42"/>
                </a:solidFill>
                <a:latin typeface="Consolas"/>
                <a:ea typeface="Times New Roman"/>
                <a:cs typeface="Times New Roman"/>
              </a:rPr>
              <a:t>(</a:t>
            </a:r>
            <a:r>
              <a:rPr lang="fr-FR" dirty="0" smtClean="0">
                <a:solidFill>
                  <a:srgbClr val="4078F2"/>
                </a:solidFill>
                <a:latin typeface="Consolas"/>
                <a:ea typeface="Times New Roman"/>
                <a:cs typeface="Times New Roman"/>
              </a:rPr>
              <a:t>somme</a:t>
            </a:r>
            <a:r>
              <a:rPr lang="fr-FR" dirty="0" smtClean="0">
                <a:solidFill>
                  <a:srgbClr val="383A42"/>
                </a:solidFill>
                <a:latin typeface="Consolas"/>
                <a:ea typeface="Times New Roman"/>
                <a:cs typeface="Times New Roman"/>
              </a:rPr>
              <a:t>(x, y));</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write</a:t>
            </a:r>
            <a:r>
              <a:rPr lang="fr-FR" dirty="0" smtClean="0">
                <a:solidFill>
                  <a:srgbClr val="383A42"/>
                </a:solidFill>
                <a:latin typeface="Consolas"/>
                <a:ea typeface="Times New Roman"/>
                <a:cs typeface="Times New Roman"/>
              </a:rPr>
              <a:t>(</a:t>
            </a:r>
            <a:r>
              <a:rPr lang="fr-FR" dirty="0" smtClean="0">
                <a:solidFill>
                  <a:srgbClr val="4078F2"/>
                </a:solidFill>
                <a:latin typeface="Consolas"/>
                <a:ea typeface="Times New Roman"/>
                <a:cs typeface="Times New Roman"/>
              </a:rPr>
              <a:t>somme</a:t>
            </a:r>
            <a:r>
              <a:rPr lang="fr-FR" dirty="0" smtClean="0">
                <a:solidFill>
                  <a:srgbClr val="383A42"/>
                </a:solidFill>
                <a:latin typeface="Consolas"/>
                <a:ea typeface="Times New Roman"/>
                <a:cs typeface="Times New Roman"/>
              </a:rPr>
              <a:t>(</a:t>
            </a:r>
            <a:r>
              <a:rPr lang="fr-FR" dirty="0" smtClean="0">
                <a:solidFill>
                  <a:srgbClr val="986801"/>
                </a:solidFill>
                <a:latin typeface="Consolas"/>
                <a:ea typeface="Times New Roman"/>
                <a:cs typeface="Times New Roman"/>
              </a:rPr>
              <a:t>12</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20</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err="1" smtClean="0">
                <a:solidFill>
                  <a:srgbClr val="4078F2"/>
                </a:solidFill>
                <a:latin typeface="Consolas"/>
                <a:ea typeface="Times New Roman"/>
                <a:cs typeface="Times New Roman"/>
              </a:rPr>
              <a:t>affichageDate</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sz="2000" dirty="0" smtClean="0">
                <a:ea typeface="Times New Roman"/>
                <a:cs typeface="Times New Roman"/>
              </a:rPr>
              <a:t> </a:t>
            </a:r>
            <a:endParaRPr lang="fr-FR" dirty="0" smtClean="0">
              <a:ea typeface="Times New Roman"/>
              <a:cs typeface="Times New Roman"/>
            </a:endParaRPr>
          </a:p>
          <a:p>
            <a:endParaRPr lang="fr-FR" dirty="0"/>
          </a:p>
        </p:txBody>
      </p:sp>
      <p:sp>
        <p:nvSpPr>
          <p:cNvPr id="8" name="ZoneTexte 7"/>
          <p:cNvSpPr txBox="1"/>
          <p:nvPr/>
        </p:nvSpPr>
        <p:spPr>
          <a:xfrm>
            <a:off x="0" y="3429000"/>
            <a:ext cx="4500594" cy="461665"/>
          </a:xfrm>
          <a:prstGeom prst="rect">
            <a:avLst/>
          </a:prstGeom>
          <a:noFill/>
        </p:spPr>
        <p:txBody>
          <a:bodyPr wrap="square" rtlCol="0">
            <a:spAutoFit/>
          </a:bodyPr>
          <a:lstStyle/>
          <a:p>
            <a:r>
              <a:rPr lang="fr-FR" sz="2400" b="1" dirty="0" smtClean="0">
                <a:solidFill>
                  <a:srgbClr val="0070C0"/>
                </a:solidFill>
              </a:rPr>
              <a:t>Fonctions fléchées</a:t>
            </a:r>
          </a:p>
        </p:txBody>
      </p:sp>
      <p:sp>
        <p:nvSpPr>
          <p:cNvPr id="10" name="ZoneTexte 9"/>
          <p:cNvSpPr txBox="1"/>
          <p:nvPr/>
        </p:nvSpPr>
        <p:spPr>
          <a:xfrm>
            <a:off x="142844" y="4000504"/>
            <a:ext cx="3571900" cy="1643527"/>
          </a:xfrm>
          <a:prstGeom prst="rect">
            <a:avLst/>
          </a:prstGeom>
          <a:noFill/>
        </p:spPr>
        <p:txBody>
          <a:bodyPr wrap="square" rtlCol="0">
            <a:spAutoFit/>
          </a:bodyPr>
          <a:lstStyle/>
          <a:p>
            <a:pPr>
              <a:lnSpc>
                <a:spcPct val="115000"/>
              </a:lnSpc>
              <a:spcAft>
                <a:spcPts val="0"/>
              </a:spcAft>
            </a:pPr>
            <a:r>
              <a:rPr lang="fr-FR" b="1" dirty="0" smtClean="0">
                <a:ea typeface="Times New Roman"/>
                <a:cs typeface="Times New Roman"/>
              </a:rPr>
              <a:t>Syntaxe</a:t>
            </a:r>
            <a:endParaRPr lang="fr-FR" sz="1600" dirty="0" smtClean="0">
              <a:ea typeface="Times New Roman"/>
              <a:cs typeface="Times New Roman"/>
            </a:endParaRPr>
          </a:p>
          <a:p>
            <a:pPr>
              <a:lnSpc>
                <a:spcPct val="115000"/>
              </a:lnSpc>
              <a:spcAft>
                <a:spcPts val="0"/>
              </a:spcAft>
            </a:pPr>
            <a:r>
              <a:rPr lang="fr-FR" dirty="0" smtClean="0">
                <a:ea typeface="Times New Roman"/>
                <a:cs typeface="Times New Roman"/>
              </a:rPr>
              <a:t>(</a:t>
            </a:r>
            <a:r>
              <a:rPr lang="fr-FR" dirty="0" err="1" smtClean="0">
                <a:ea typeface="Times New Roman"/>
                <a:cs typeface="Times New Roman"/>
              </a:rPr>
              <a:t>param</a:t>
            </a:r>
            <a:r>
              <a:rPr lang="fr-FR" dirty="0" smtClean="0">
                <a:ea typeface="Times New Roman"/>
                <a:cs typeface="Times New Roman"/>
              </a:rPr>
              <a:t> 1, </a:t>
            </a:r>
            <a:r>
              <a:rPr lang="fr-FR" dirty="0" err="1" smtClean="0">
                <a:ea typeface="Times New Roman"/>
                <a:cs typeface="Times New Roman"/>
              </a:rPr>
              <a:t>param</a:t>
            </a:r>
            <a:r>
              <a:rPr lang="fr-FR" dirty="0" smtClean="0">
                <a:ea typeface="Times New Roman"/>
                <a:cs typeface="Times New Roman"/>
              </a:rPr>
              <a:t> 2, … </a:t>
            </a:r>
            <a:r>
              <a:rPr lang="fr-FR" dirty="0" err="1" smtClean="0">
                <a:ea typeface="Times New Roman"/>
                <a:cs typeface="Times New Roman"/>
              </a:rPr>
              <a:t>param</a:t>
            </a:r>
            <a:r>
              <a:rPr lang="fr-FR" dirty="0" smtClean="0">
                <a:ea typeface="Times New Roman"/>
                <a:cs typeface="Times New Roman"/>
              </a:rPr>
              <a:t> n) =&gt; {</a:t>
            </a:r>
            <a:endParaRPr lang="fr-FR" sz="1600" dirty="0" smtClean="0">
              <a:ea typeface="Times New Roman"/>
              <a:cs typeface="Times New Roman"/>
            </a:endParaRPr>
          </a:p>
          <a:p>
            <a:pPr>
              <a:lnSpc>
                <a:spcPct val="115000"/>
              </a:lnSpc>
              <a:spcAft>
                <a:spcPts val="0"/>
              </a:spcAft>
            </a:pPr>
            <a:r>
              <a:rPr lang="fr-FR" dirty="0" smtClean="0">
                <a:ea typeface="Times New Roman"/>
                <a:cs typeface="Times New Roman"/>
              </a:rPr>
              <a:t>  // instructions</a:t>
            </a:r>
            <a:endParaRPr lang="fr-FR" sz="1600" dirty="0" smtClean="0">
              <a:ea typeface="Times New Roman"/>
              <a:cs typeface="Times New Roman"/>
            </a:endParaRPr>
          </a:p>
          <a:p>
            <a:pPr>
              <a:lnSpc>
                <a:spcPct val="115000"/>
              </a:lnSpc>
              <a:spcAft>
                <a:spcPts val="0"/>
              </a:spcAft>
            </a:pPr>
            <a:r>
              <a:rPr lang="fr-FR" dirty="0" smtClean="0">
                <a:ea typeface="Times New Roman"/>
                <a:cs typeface="Times New Roman"/>
              </a:rPr>
              <a:t>}</a:t>
            </a:r>
            <a:endParaRPr lang="fr-FR" sz="1600" dirty="0" smtClean="0">
              <a:ea typeface="Times New Roman"/>
              <a:cs typeface="Times New Roman"/>
            </a:endParaRPr>
          </a:p>
          <a:p>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18</a:t>
            </a:fld>
            <a:endParaRPr lang="fr-BE" sz="1800" dirty="0">
              <a:solidFill>
                <a:schemeClr val="tx1"/>
              </a:solidFill>
            </a:endParaRPr>
          </a:p>
        </p:txBody>
      </p:sp>
      <p:sp>
        <p:nvSpPr>
          <p:cNvPr id="8" name="ZoneTexte 7"/>
          <p:cNvSpPr txBox="1"/>
          <p:nvPr/>
        </p:nvSpPr>
        <p:spPr>
          <a:xfrm>
            <a:off x="0" y="1071546"/>
            <a:ext cx="8358246" cy="3236271"/>
          </a:xfrm>
          <a:prstGeom prst="rect">
            <a:avLst/>
          </a:prstGeom>
          <a:noFill/>
        </p:spPr>
        <p:txBody>
          <a:bodyPr wrap="square" rtlCol="0">
            <a:spAutoFit/>
          </a:bodyPr>
          <a:lstStyle/>
          <a:p>
            <a:pPr>
              <a:lnSpc>
                <a:spcPct val="115000"/>
              </a:lnSpc>
              <a:spcAft>
                <a:spcPts val="0"/>
              </a:spcAft>
            </a:pPr>
            <a:r>
              <a:rPr lang="fr-FR" b="1" dirty="0" smtClean="0">
                <a:ea typeface="Times New Roman"/>
                <a:cs typeface="Times New Roman"/>
              </a:rPr>
              <a:t> Exemple : </a:t>
            </a:r>
            <a:endParaRPr lang="fr-FR" sz="1600" dirty="0" smtClean="0">
              <a:ea typeface="Times New Roman"/>
              <a:cs typeface="Times New Roman"/>
            </a:endParaRPr>
          </a:p>
          <a:p>
            <a:pPr>
              <a:lnSpc>
                <a:spcPct val="115000"/>
              </a:lnSpc>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voitures</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endParaRPr lang="fr-FR" sz="1600"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'Ferrari'</a:t>
            </a:r>
            <a:r>
              <a:rPr lang="fr-FR" dirty="0" smtClean="0">
                <a:solidFill>
                  <a:srgbClr val="383A42"/>
                </a:solidFill>
                <a:latin typeface="Consolas"/>
                <a:ea typeface="Times New Roman"/>
                <a:cs typeface="Times New Roman"/>
              </a:rPr>
              <a:t>,</a:t>
            </a:r>
            <a:endParaRPr lang="fr-FR" sz="1600"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'Mercedes'</a:t>
            </a:r>
            <a:r>
              <a:rPr lang="fr-FR" dirty="0" smtClean="0">
                <a:solidFill>
                  <a:srgbClr val="383A42"/>
                </a:solidFill>
                <a:latin typeface="Consolas"/>
                <a:ea typeface="Times New Roman"/>
                <a:cs typeface="Times New Roman"/>
              </a:rPr>
              <a:t>,</a:t>
            </a:r>
            <a:endParaRPr lang="fr-FR" sz="1600"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'BMW'</a:t>
            </a:r>
            <a:r>
              <a:rPr lang="fr-FR" dirty="0" smtClean="0">
                <a:solidFill>
                  <a:srgbClr val="383A42"/>
                </a:solidFill>
                <a:latin typeface="Consolas"/>
                <a:ea typeface="Times New Roman"/>
                <a:cs typeface="Times New Roman"/>
              </a:rPr>
              <a:t>,</a:t>
            </a:r>
            <a:endParaRPr lang="fr-FR" sz="1600"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'Maserati'</a:t>
            </a:r>
            <a:endParaRPr lang="fr-FR" sz="1600"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a:t>
            </a:r>
            <a:endParaRPr lang="fr-FR" sz="1600"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(voitures.</a:t>
            </a:r>
            <a:r>
              <a:rPr lang="fr-FR" dirty="0" smtClean="0">
                <a:solidFill>
                  <a:srgbClr val="4078F2"/>
                </a:solidFill>
                <a:latin typeface="Consolas"/>
                <a:ea typeface="Times New Roman"/>
                <a:cs typeface="Times New Roman"/>
              </a:rPr>
              <a:t>map</a:t>
            </a:r>
            <a:r>
              <a:rPr lang="fr-FR" dirty="0" smtClean="0">
                <a:solidFill>
                  <a:srgbClr val="383A42"/>
                </a:solidFill>
                <a:latin typeface="Consolas"/>
                <a:ea typeface="Times New Roman"/>
                <a:cs typeface="Times New Roman"/>
              </a:rPr>
              <a:t>((voiture) </a:t>
            </a:r>
            <a:r>
              <a:rPr lang="fr-FR" dirty="0" smtClean="0">
                <a:solidFill>
                  <a:srgbClr val="A626A4"/>
                </a:solidFill>
                <a:latin typeface="Consolas"/>
                <a:ea typeface="Times New Roman"/>
                <a:cs typeface="Times New Roman"/>
              </a:rPr>
              <a:t>=&gt;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voiture.</a:t>
            </a:r>
            <a:r>
              <a:rPr lang="fr-FR" dirty="0" err="1" smtClean="0">
                <a:solidFill>
                  <a:srgbClr val="E45649"/>
                </a:solidFill>
                <a:latin typeface="Consolas"/>
                <a:ea typeface="Times New Roman"/>
                <a:cs typeface="Times New Roman"/>
              </a:rPr>
              <a:t>length</a:t>
            </a:r>
            <a:r>
              <a:rPr lang="fr-FR" dirty="0" smtClean="0">
                <a:solidFill>
                  <a:srgbClr val="383A42"/>
                </a:solidFill>
                <a:latin typeface="Consolas"/>
                <a:ea typeface="Times New Roman"/>
                <a:cs typeface="Times New Roman"/>
              </a:rPr>
              <a:t>)); </a:t>
            </a:r>
            <a:endParaRPr lang="fr-FR" sz="1600" dirty="0" smtClean="0">
              <a:ea typeface="Times New Roman"/>
              <a:cs typeface="Times New Roman"/>
            </a:endParaRPr>
          </a:p>
          <a:p>
            <a:pPr>
              <a:lnSpc>
                <a:spcPct val="115000"/>
              </a:lnSpc>
              <a:spcAft>
                <a:spcPts val="0"/>
              </a:spcAft>
            </a:pP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Array</a:t>
            </a:r>
            <a:r>
              <a:rPr lang="fr-FR" i="1" dirty="0" smtClean="0">
                <a:solidFill>
                  <a:srgbClr val="A0A1A7"/>
                </a:solidFill>
                <a:latin typeface="Consolas"/>
                <a:ea typeface="Times New Roman"/>
                <a:cs typeface="Times New Roman"/>
              </a:rPr>
              <a:t>(4) [ 7, 8, 3, 8 ]</a:t>
            </a:r>
            <a:endParaRPr lang="fr-FR" sz="1600" dirty="0" smtClean="0">
              <a:ea typeface="Times New Roman"/>
              <a:cs typeface="Times New Roman"/>
            </a:endParaRPr>
          </a:p>
          <a:p>
            <a:endParaRPr lang="fr-FR" dirty="0"/>
          </a:p>
        </p:txBody>
      </p:sp>
      <p:sp>
        <p:nvSpPr>
          <p:cNvPr id="9" name="ZoneTexte 8"/>
          <p:cNvSpPr txBox="1"/>
          <p:nvPr/>
        </p:nvSpPr>
        <p:spPr>
          <a:xfrm>
            <a:off x="-32" y="4283713"/>
            <a:ext cx="5500726" cy="2431435"/>
          </a:xfrm>
          <a:prstGeom prst="rect">
            <a:avLst/>
          </a:prstGeom>
          <a:noFill/>
        </p:spPr>
        <p:txBody>
          <a:bodyPr wrap="square" rtlCol="0">
            <a:spAutoFit/>
          </a:bodyPr>
          <a:lstStyle/>
          <a:p>
            <a:pPr>
              <a:spcAft>
                <a:spcPts val="0"/>
              </a:spcAft>
            </a:pPr>
            <a:r>
              <a:rPr lang="fr-FR" sz="2000" b="1" dirty="0" smtClean="0">
                <a:solidFill>
                  <a:srgbClr val="383A42"/>
                </a:solidFill>
                <a:latin typeface="Consolas"/>
                <a:ea typeface="Times New Roman"/>
                <a:cs typeface="Times New Roman"/>
              </a:rPr>
              <a:t>Fonction classique vs fonction fléchée</a:t>
            </a:r>
            <a:endParaRPr lang="fr-FR" i="1" dirty="0" smtClean="0">
              <a:solidFill>
                <a:srgbClr val="A0A1A7"/>
              </a:solidFill>
              <a:latin typeface="Consolas"/>
              <a:ea typeface="Times New Roman"/>
              <a:cs typeface="Times New Roman"/>
            </a:endParaRPr>
          </a:p>
          <a:p>
            <a:pPr>
              <a:spcAft>
                <a:spcPts val="0"/>
              </a:spcAft>
            </a:pPr>
            <a:r>
              <a:rPr lang="fr-FR" i="1" dirty="0" smtClean="0">
                <a:solidFill>
                  <a:srgbClr val="A0A1A7"/>
                </a:solidFill>
                <a:latin typeface="Consolas"/>
                <a:ea typeface="Times New Roman"/>
                <a:cs typeface="Times New Roman"/>
              </a:rPr>
              <a:t>/* fonction classique :</a:t>
            </a:r>
            <a:endParaRPr lang="fr-FR" dirty="0" smtClean="0">
              <a:ea typeface="Times New Roman"/>
              <a:cs typeface="Times New Roman"/>
            </a:endParaRPr>
          </a:p>
          <a:p>
            <a:pPr>
              <a:spcAft>
                <a:spcPts val="0"/>
              </a:spcAft>
            </a:pPr>
            <a:r>
              <a:rPr lang="fr-FR" dirty="0" smtClean="0">
                <a:solidFill>
                  <a:srgbClr val="A626A4"/>
                </a:solidFill>
                <a:latin typeface="Consolas"/>
                <a:ea typeface="Times New Roman"/>
                <a:cs typeface="Times New Roman"/>
              </a:rPr>
              <a:t>let</a:t>
            </a:r>
            <a:r>
              <a:rPr lang="fr-FR" dirty="0" smtClean="0">
                <a:solidFill>
                  <a:srgbClr val="383A42"/>
                </a:solidFill>
                <a:latin typeface="Consolas"/>
                <a:ea typeface="Times New Roman"/>
                <a:cs typeface="Times New Roman"/>
              </a:rPr>
              <a:t> </a:t>
            </a:r>
            <a:r>
              <a:rPr lang="fr-FR" dirty="0" smtClean="0">
                <a:solidFill>
                  <a:srgbClr val="4078F2"/>
                </a:solidFill>
                <a:latin typeface="Consolas"/>
                <a:ea typeface="Times New Roman"/>
                <a:cs typeface="Times New Roman"/>
              </a:rPr>
              <a:t>somme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err="1" smtClean="0">
                <a:solidFill>
                  <a:srgbClr val="A626A4"/>
                </a:solidFill>
                <a:latin typeface="Consolas"/>
                <a:ea typeface="Times New Roman"/>
                <a:cs typeface="Times New Roman"/>
              </a:rPr>
              <a:t>function</a:t>
            </a:r>
            <a:r>
              <a:rPr lang="fr-FR" dirty="0" smtClean="0">
                <a:solidFill>
                  <a:srgbClr val="383A42"/>
                </a:solidFill>
                <a:latin typeface="Consolas"/>
                <a:ea typeface="Times New Roman"/>
                <a:cs typeface="Times New Roman"/>
              </a:rPr>
              <a:t> (a, b) {</a:t>
            </a:r>
            <a:endParaRPr lang="fr-FR" sz="2400"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return</a:t>
            </a:r>
            <a:r>
              <a:rPr lang="fr-FR" dirty="0" smtClean="0">
                <a:solidFill>
                  <a:srgbClr val="383A42"/>
                </a:solidFill>
                <a:latin typeface="Consolas"/>
                <a:ea typeface="Times New Roman"/>
                <a:cs typeface="Times New Roman"/>
              </a:rPr>
              <a:t> a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b;</a:t>
            </a:r>
            <a:endParaRPr lang="fr-FR" sz="2400"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endParaRPr lang="fr-FR" sz="2400" dirty="0" smtClean="0">
              <a:ea typeface="Times New Roman"/>
              <a:cs typeface="Times New Roman"/>
            </a:endParaRPr>
          </a:p>
          <a:p>
            <a:pPr>
              <a:spcAft>
                <a:spcPts val="0"/>
              </a:spcAft>
            </a:pPr>
            <a:r>
              <a:rPr lang="fr-FR" sz="2400" i="1" dirty="0" smtClean="0">
                <a:solidFill>
                  <a:srgbClr val="A0A1A7"/>
                </a:solidFill>
                <a:latin typeface="Consolas"/>
                <a:ea typeface="Times New Roman"/>
                <a:cs typeface="Times New Roman"/>
              </a:rPr>
              <a:t>*/</a:t>
            </a:r>
            <a:endParaRPr lang="fr-FR" sz="2400" dirty="0" smtClean="0">
              <a:ea typeface="Times New Roman"/>
              <a:cs typeface="Times New Roman"/>
            </a:endParaRPr>
          </a:p>
          <a:p>
            <a:pPr>
              <a:spcAft>
                <a:spcPts val="0"/>
              </a:spcAft>
            </a:pP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p>
        </p:txBody>
      </p:sp>
      <p:sp>
        <p:nvSpPr>
          <p:cNvPr id="10" name="ZoneTexte 9"/>
          <p:cNvSpPr txBox="1"/>
          <p:nvPr/>
        </p:nvSpPr>
        <p:spPr>
          <a:xfrm>
            <a:off x="4286248" y="4357694"/>
            <a:ext cx="5072098" cy="1754326"/>
          </a:xfrm>
          <a:prstGeom prst="rect">
            <a:avLst/>
          </a:prstGeom>
          <a:noFill/>
        </p:spPr>
        <p:txBody>
          <a:bodyPr wrap="square" rtlCol="0">
            <a:spAutoFit/>
          </a:bodyPr>
          <a:lstStyle/>
          <a:p>
            <a:pPr>
              <a:spcAft>
                <a:spcPts val="0"/>
              </a:spcAft>
            </a:pPr>
            <a:endParaRPr lang="fr-FR" dirty="0" smtClean="0">
              <a:ea typeface="Times New Roman"/>
              <a:cs typeface="Times New Roman"/>
            </a:endParaRPr>
          </a:p>
          <a:p>
            <a:pPr>
              <a:spcAft>
                <a:spcPts val="0"/>
              </a:spcAft>
            </a:pPr>
            <a:r>
              <a:rPr lang="fr-FR" i="1" dirty="0" smtClean="0">
                <a:solidFill>
                  <a:srgbClr val="A0A1A7"/>
                </a:solidFill>
                <a:latin typeface="Consolas"/>
                <a:ea typeface="Times New Roman"/>
                <a:cs typeface="Times New Roman"/>
              </a:rPr>
              <a:t>//Equivalent en fonction fléchée : ES6</a:t>
            </a:r>
            <a:endParaRPr lang="fr-FR" dirty="0" smtClean="0">
              <a:ea typeface="Times New Roman"/>
              <a:cs typeface="Times New Roman"/>
            </a:endParaRPr>
          </a:p>
          <a:p>
            <a:pPr>
              <a:spcAft>
                <a:spcPts val="0"/>
              </a:spcAft>
            </a:pPr>
            <a:r>
              <a:rPr lang="fr-FR" dirty="0" smtClean="0">
                <a:solidFill>
                  <a:srgbClr val="A626A4"/>
                </a:solidFill>
                <a:latin typeface="Consolas"/>
                <a:ea typeface="Times New Roman"/>
                <a:cs typeface="Times New Roman"/>
              </a:rPr>
              <a:t>let</a:t>
            </a:r>
            <a:r>
              <a:rPr lang="fr-FR" dirty="0" smtClean="0">
                <a:solidFill>
                  <a:srgbClr val="383A42"/>
                </a:solidFill>
                <a:latin typeface="Consolas"/>
                <a:ea typeface="Times New Roman"/>
                <a:cs typeface="Times New Roman"/>
              </a:rPr>
              <a:t> </a:t>
            </a:r>
            <a:r>
              <a:rPr lang="fr-FR" dirty="0" smtClean="0">
                <a:solidFill>
                  <a:srgbClr val="4078F2"/>
                </a:solidFill>
                <a:latin typeface="Consolas"/>
                <a:ea typeface="Times New Roman"/>
                <a:cs typeface="Times New Roman"/>
              </a:rPr>
              <a:t>somme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 b) </a:t>
            </a:r>
            <a:r>
              <a:rPr lang="fr-FR" dirty="0" smtClean="0">
                <a:solidFill>
                  <a:srgbClr val="A626A4"/>
                </a:solidFill>
                <a:latin typeface="Consolas"/>
                <a:ea typeface="Times New Roman"/>
                <a:cs typeface="Times New Roman"/>
              </a:rPr>
              <a:t>=&gt;</a:t>
            </a:r>
            <a:r>
              <a:rPr lang="fr-FR" dirty="0" smtClean="0">
                <a:solidFill>
                  <a:srgbClr val="383A42"/>
                </a:solidFill>
                <a:latin typeface="Consolas"/>
                <a:ea typeface="Times New Roman"/>
                <a:cs typeface="Times New Roman"/>
              </a:rPr>
              <a:t> a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b;</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4078F2"/>
                </a:solidFill>
                <a:latin typeface="Consolas"/>
                <a:ea typeface="Times New Roman"/>
                <a:cs typeface="Times New Roman"/>
              </a:rPr>
              <a:t>somme</a:t>
            </a:r>
            <a:r>
              <a:rPr lang="fr-FR" dirty="0" smtClean="0">
                <a:solidFill>
                  <a:srgbClr val="383A42"/>
                </a:solidFill>
                <a:latin typeface="Consolas"/>
                <a:ea typeface="Times New Roman"/>
                <a:cs typeface="Times New Roman"/>
              </a:rPr>
              <a:t>(</a:t>
            </a:r>
            <a:r>
              <a:rPr lang="fr-FR" dirty="0" smtClean="0">
                <a:solidFill>
                  <a:srgbClr val="986801"/>
                </a:solidFill>
                <a:latin typeface="Consolas"/>
                <a:ea typeface="Times New Roman"/>
                <a:cs typeface="Times New Roman"/>
              </a:rPr>
              <a:t>1</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2</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endParaRPr lang="fr-FR" dirty="0"/>
          </a:p>
        </p:txBody>
      </p:sp>
      <p:cxnSp>
        <p:nvCxnSpPr>
          <p:cNvPr id="12" name="Connecteur droit 11"/>
          <p:cNvCxnSpPr/>
          <p:nvPr/>
        </p:nvCxnSpPr>
        <p:spPr>
          <a:xfrm rot="5400000">
            <a:off x="3535355" y="5250669"/>
            <a:ext cx="1215240" cy="79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Le DOM</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19</a:t>
            </a:fld>
            <a:endParaRPr lang="fr-BE" sz="1800" dirty="0">
              <a:solidFill>
                <a:schemeClr val="tx1"/>
              </a:solidFill>
            </a:endParaRPr>
          </a:p>
        </p:txBody>
      </p:sp>
      <p:sp>
        <p:nvSpPr>
          <p:cNvPr id="6" name="ZoneTexte 5"/>
          <p:cNvSpPr txBox="1"/>
          <p:nvPr/>
        </p:nvSpPr>
        <p:spPr>
          <a:xfrm>
            <a:off x="0" y="1071546"/>
            <a:ext cx="4500594" cy="461665"/>
          </a:xfrm>
          <a:prstGeom prst="rect">
            <a:avLst/>
          </a:prstGeom>
          <a:noFill/>
        </p:spPr>
        <p:txBody>
          <a:bodyPr wrap="square" rtlCol="0">
            <a:spAutoFit/>
          </a:bodyPr>
          <a:lstStyle/>
          <a:p>
            <a:r>
              <a:rPr lang="fr-FR" sz="2400" b="1" dirty="0" smtClean="0">
                <a:solidFill>
                  <a:srgbClr val="0070C0"/>
                </a:solidFill>
              </a:rPr>
              <a:t>Récupérer des éléments du DOM</a:t>
            </a:r>
          </a:p>
        </p:txBody>
      </p:sp>
      <p:sp>
        <p:nvSpPr>
          <p:cNvPr id="8" name="ZoneTexte 7"/>
          <p:cNvSpPr txBox="1"/>
          <p:nvPr/>
        </p:nvSpPr>
        <p:spPr>
          <a:xfrm>
            <a:off x="-32" y="1571612"/>
            <a:ext cx="8929750" cy="4247317"/>
          </a:xfrm>
          <a:prstGeom prst="rect">
            <a:avLst/>
          </a:prstGeom>
          <a:noFill/>
        </p:spPr>
        <p:txBody>
          <a:bodyPr wrap="square" rtlCol="0">
            <a:spAutoFit/>
          </a:bodyPr>
          <a:lstStyle/>
          <a:p>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recuperer</a:t>
            </a:r>
            <a:r>
              <a:rPr lang="fr-FR" i="1" dirty="0" smtClean="0">
                <a:solidFill>
                  <a:srgbClr val="A0A1A7"/>
                </a:solidFill>
                <a:latin typeface="Consolas"/>
                <a:ea typeface="Times New Roman"/>
                <a:cs typeface="Times New Roman"/>
              </a:rPr>
              <a:t> l'</a:t>
            </a:r>
            <a:r>
              <a:rPr lang="fr-FR" i="1" dirty="0" err="1" smtClean="0">
                <a:solidFill>
                  <a:srgbClr val="A0A1A7"/>
                </a:solidFill>
                <a:latin typeface="Consolas"/>
                <a:ea typeface="Times New Roman"/>
                <a:cs typeface="Times New Roman"/>
              </a:rPr>
              <a:t>element</a:t>
            </a:r>
            <a:r>
              <a:rPr lang="fr-FR" i="1" dirty="0" smtClean="0">
                <a:solidFill>
                  <a:srgbClr val="A0A1A7"/>
                </a:solidFill>
                <a:latin typeface="Consolas"/>
                <a:ea typeface="Times New Roman"/>
                <a:cs typeface="Times New Roman"/>
              </a:rPr>
              <a:t> qui a l'id </a:t>
            </a:r>
            <a:r>
              <a:rPr lang="fr-FR" i="1" dirty="0" err="1" smtClean="0">
                <a:solidFill>
                  <a:srgbClr val="A0A1A7"/>
                </a:solidFill>
                <a:latin typeface="Consolas"/>
                <a:ea typeface="Times New Roman"/>
                <a:cs typeface="Times New Roman"/>
              </a:rPr>
              <a:t>my</a:t>
            </a:r>
            <a:r>
              <a:rPr lang="fr-FR" i="1" dirty="0" smtClean="0">
                <a:solidFill>
                  <a:srgbClr val="A0A1A7"/>
                </a:solidFill>
                <a:latin typeface="Consolas"/>
                <a:ea typeface="Times New Roman"/>
                <a:cs typeface="Times New Roman"/>
              </a:rPr>
              <a:t>-</a:t>
            </a:r>
            <a:r>
              <a:rPr lang="fr-FR" i="1" dirty="0" err="1" smtClean="0">
                <a:solidFill>
                  <a:srgbClr val="A0A1A7"/>
                </a:solidFill>
                <a:latin typeface="Consolas"/>
                <a:ea typeface="Times New Roman"/>
                <a:cs typeface="Times New Roman"/>
              </a:rPr>
              <a:t>form</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form</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getElementById</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my</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form</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form</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endParaRPr lang="fr-FR" i="1" dirty="0" smtClean="0">
              <a:solidFill>
                <a:srgbClr val="A0A1A7"/>
              </a:solidFill>
              <a:latin typeface="Consolas"/>
              <a:ea typeface="Times New Roman"/>
              <a:cs typeface="Times New Roman"/>
            </a:endParaRPr>
          </a:p>
          <a:p>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recuperer</a:t>
            </a:r>
            <a:r>
              <a:rPr lang="fr-FR" i="1" dirty="0" smtClean="0">
                <a:solidFill>
                  <a:srgbClr val="A0A1A7"/>
                </a:solidFill>
                <a:latin typeface="Consolas"/>
                <a:ea typeface="Times New Roman"/>
                <a:cs typeface="Times New Roman"/>
              </a:rPr>
              <a:t> une collection d'</a:t>
            </a:r>
            <a:r>
              <a:rPr lang="fr-FR" i="1" dirty="0" err="1" smtClean="0">
                <a:solidFill>
                  <a:srgbClr val="A0A1A7"/>
                </a:solidFill>
                <a:latin typeface="Consolas"/>
                <a:ea typeface="Times New Roman"/>
                <a:cs typeface="Times New Roman"/>
              </a:rPr>
              <a:t>elements</a:t>
            </a:r>
            <a:r>
              <a:rPr lang="fr-FR" i="1" dirty="0" smtClean="0">
                <a:solidFill>
                  <a:srgbClr val="A0A1A7"/>
                </a:solidFill>
                <a:latin typeface="Consolas"/>
                <a:ea typeface="Times New Roman"/>
                <a:cs typeface="Times New Roman"/>
              </a:rPr>
              <a:t> qui ont la classe container</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conteneurs</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getElementsByClassName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"container"</a:t>
            </a:r>
            <a:r>
              <a:rPr lang="fr-FR" dirty="0" smtClean="0">
                <a:solidFill>
                  <a:srgbClr val="383A42"/>
                </a:solidFill>
                <a:latin typeface="Consolas"/>
                <a:ea typeface="Times New Roman"/>
                <a:cs typeface="Times New Roman"/>
              </a:rPr>
              <a:t>); </a:t>
            </a: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(conteneurs);</a:t>
            </a:r>
            <a:endParaRPr lang="fr-FR" dirty="0" smtClean="0">
              <a:ea typeface="Times New Roman"/>
              <a:cs typeface="Times New Roman"/>
            </a:endParaRPr>
          </a:p>
          <a:p>
            <a:endParaRPr lang="fr-FR" i="1" dirty="0" smtClean="0">
              <a:solidFill>
                <a:srgbClr val="A0A1A7"/>
              </a:solidFill>
              <a:latin typeface="Consolas"/>
              <a:ea typeface="Times New Roman"/>
              <a:cs typeface="Times New Roman"/>
            </a:endParaRPr>
          </a:p>
          <a:p>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recuperer</a:t>
            </a:r>
            <a:r>
              <a:rPr lang="fr-FR" i="1" dirty="0" smtClean="0">
                <a:solidFill>
                  <a:srgbClr val="A0A1A7"/>
                </a:solidFill>
                <a:latin typeface="Consolas"/>
                <a:ea typeface="Times New Roman"/>
                <a:cs typeface="Times New Roman"/>
              </a:rPr>
              <a:t> une collection d'</a:t>
            </a:r>
            <a:r>
              <a:rPr lang="fr-FR" i="1" dirty="0" err="1" smtClean="0">
                <a:solidFill>
                  <a:srgbClr val="A0A1A7"/>
                </a:solidFill>
                <a:latin typeface="Consolas"/>
                <a:ea typeface="Times New Roman"/>
                <a:cs typeface="Times New Roman"/>
              </a:rPr>
              <a:t>elements</a:t>
            </a:r>
            <a:r>
              <a:rPr lang="fr-FR" i="1" dirty="0" smtClean="0">
                <a:solidFill>
                  <a:srgbClr val="A0A1A7"/>
                </a:solidFill>
                <a:latin typeface="Consolas"/>
                <a:ea typeface="Times New Roman"/>
                <a:cs typeface="Times New Roman"/>
              </a:rPr>
              <a:t> qui ont l'attribut </a:t>
            </a:r>
            <a:r>
              <a:rPr lang="fr-FR" i="1" dirty="0" err="1" smtClean="0">
                <a:solidFill>
                  <a:srgbClr val="A0A1A7"/>
                </a:solidFill>
                <a:latin typeface="Consolas"/>
                <a:ea typeface="Times New Roman"/>
                <a:cs typeface="Times New Roman"/>
              </a:rPr>
              <a:t>name</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inputName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getElementsByName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name</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p>
          <a:p>
            <a:endParaRPr lang="fr-FR" i="1" dirty="0" smtClean="0">
              <a:solidFill>
                <a:srgbClr val="A0A1A7"/>
              </a:solidFill>
              <a:latin typeface="Consolas"/>
              <a:ea typeface="Times New Roman"/>
              <a:cs typeface="Times New Roman"/>
            </a:endParaRPr>
          </a:p>
          <a:p>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recuperer</a:t>
            </a:r>
            <a:r>
              <a:rPr lang="fr-FR" i="1" dirty="0" smtClean="0">
                <a:solidFill>
                  <a:srgbClr val="A0A1A7"/>
                </a:solidFill>
                <a:latin typeface="Consolas"/>
                <a:ea typeface="Times New Roman"/>
                <a:cs typeface="Times New Roman"/>
              </a:rPr>
              <a:t> une collection d'</a:t>
            </a:r>
            <a:r>
              <a:rPr lang="fr-FR" i="1" dirty="0" err="1" smtClean="0">
                <a:solidFill>
                  <a:srgbClr val="A0A1A7"/>
                </a:solidFill>
                <a:latin typeface="Consolas"/>
                <a:ea typeface="Times New Roman"/>
                <a:cs typeface="Times New Roman"/>
              </a:rPr>
              <a:t>elements</a:t>
            </a:r>
            <a:r>
              <a:rPr lang="fr-FR" i="1" dirty="0" smtClean="0">
                <a:solidFill>
                  <a:srgbClr val="A0A1A7"/>
                </a:solidFill>
                <a:latin typeface="Consolas"/>
                <a:ea typeface="Times New Roman"/>
                <a:cs typeface="Times New Roman"/>
              </a:rPr>
              <a:t> qui ont la balise </a:t>
            </a:r>
            <a:r>
              <a:rPr lang="fr-FR" i="1" dirty="0" err="1" smtClean="0">
                <a:solidFill>
                  <a:srgbClr val="A0A1A7"/>
                </a:solidFill>
                <a:latin typeface="Consolas"/>
                <a:ea typeface="Times New Roman"/>
                <a:cs typeface="Times New Roman"/>
              </a:rPr>
              <a:t>ul</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ul</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getElementsByName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ul</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p>
          <a:p>
            <a:pPr>
              <a:spcAft>
                <a:spcPts val="0"/>
              </a:spcAft>
            </a:pPr>
            <a:endParaRPr lang="fr-FR" dirty="0" smtClean="0">
              <a:solidFill>
                <a:srgbClr val="383A42"/>
              </a:solidFill>
              <a:latin typeface="Consolas"/>
              <a:ea typeface="Times New Roman"/>
              <a:cs typeface="Times New Roman"/>
            </a:endParaRP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JavaScript</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a:t>
            </a:fld>
            <a:endParaRPr lang="fr-BE" sz="1800" dirty="0">
              <a:solidFill>
                <a:schemeClr val="tx1"/>
              </a:solidFill>
            </a:endParaRPr>
          </a:p>
        </p:txBody>
      </p:sp>
      <p:sp>
        <p:nvSpPr>
          <p:cNvPr id="6" name="ZoneTexte 5"/>
          <p:cNvSpPr txBox="1"/>
          <p:nvPr/>
        </p:nvSpPr>
        <p:spPr>
          <a:xfrm>
            <a:off x="214282" y="1571612"/>
            <a:ext cx="8715436" cy="3477875"/>
          </a:xfrm>
          <a:prstGeom prst="rect">
            <a:avLst/>
          </a:prstGeom>
          <a:noFill/>
        </p:spPr>
        <p:txBody>
          <a:bodyPr wrap="square" rtlCol="0">
            <a:spAutoFit/>
          </a:bodyPr>
          <a:lstStyle/>
          <a:p>
            <a:r>
              <a:rPr lang="fr-FR" sz="2000" dirty="0" smtClean="0"/>
              <a:t>(Ne doit pas être confondu avec Java)</a:t>
            </a:r>
          </a:p>
          <a:p>
            <a:r>
              <a:rPr lang="fr-FR" sz="2000" dirty="0" smtClean="0"/>
              <a:t>JavaScript est un langage de programmation de scripts principalement employé dans les pages web interactives et à ce titre est une partie essentielle des applications web. </a:t>
            </a:r>
          </a:p>
          <a:p>
            <a:endParaRPr lang="fr-FR" sz="2000" dirty="0" smtClean="0"/>
          </a:p>
          <a:p>
            <a:r>
              <a:rPr lang="fr-FR" sz="2000" dirty="0" smtClean="0"/>
              <a:t>Avec les technologies HTML et CSS, JavaScript est parfois considéré comme l'une des technologies cœur du World </a:t>
            </a:r>
            <a:r>
              <a:rPr lang="fr-FR" sz="2000" dirty="0" err="1" smtClean="0"/>
              <a:t>Wide</a:t>
            </a:r>
            <a:r>
              <a:rPr lang="fr-FR" sz="2000" dirty="0" smtClean="0"/>
              <a:t> Web. Une grande majorité des sites web l'utilisent, et la majorité des navigateurs web disposent d'un moteur JavaScript dédié pour l'interpréter, indépendamment des considérations de sécurité qui peuvent se poser le cas échéant.</a:t>
            </a:r>
          </a:p>
          <a:p>
            <a:endParaRPr lang="fr-F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20</a:t>
            </a:fld>
            <a:endParaRPr lang="fr-BE" sz="1800" dirty="0">
              <a:solidFill>
                <a:schemeClr val="tx1"/>
              </a:solidFill>
            </a:endParaRPr>
          </a:p>
        </p:txBody>
      </p:sp>
      <p:sp>
        <p:nvSpPr>
          <p:cNvPr id="6" name="ZoneTexte 5"/>
          <p:cNvSpPr txBox="1"/>
          <p:nvPr/>
        </p:nvSpPr>
        <p:spPr>
          <a:xfrm>
            <a:off x="0" y="1071546"/>
            <a:ext cx="9001156" cy="2308324"/>
          </a:xfrm>
          <a:prstGeom prst="rect">
            <a:avLst/>
          </a:prstGeom>
          <a:noFill/>
        </p:spPr>
        <p:txBody>
          <a:bodyPr wrap="square" rtlCol="0">
            <a:spAutoFit/>
          </a:bodyPr>
          <a:lstStyle/>
          <a:p>
            <a:pPr>
              <a:spcAft>
                <a:spcPts val="0"/>
              </a:spcAft>
            </a:pP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recuperer</a:t>
            </a:r>
            <a:r>
              <a:rPr lang="fr-FR" i="1" dirty="0" smtClean="0">
                <a:solidFill>
                  <a:srgbClr val="A0A1A7"/>
                </a:solidFill>
                <a:latin typeface="Consolas"/>
                <a:ea typeface="Times New Roman"/>
                <a:cs typeface="Times New Roman"/>
              </a:rPr>
              <a:t> le 1ere </a:t>
            </a:r>
            <a:r>
              <a:rPr lang="fr-FR" i="1" dirty="0" err="1" smtClean="0">
                <a:solidFill>
                  <a:srgbClr val="A0A1A7"/>
                </a:solidFill>
                <a:latin typeface="Consolas"/>
                <a:ea typeface="Times New Roman"/>
                <a:cs typeface="Times New Roman"/>
              </a:rPr>
              <a:t>element</a:t>
            </a:r>
            <a:r>
              <a:rPr lang="fr-FR" i="1" dirty="0" smtClean="0">
                <a:solidFill>
                  <a:srgbClr val="A0A1A7"/>
                </a:solidFill>
                <a:latin typeface="Consolas"/>
                <a:ea typeface="Times New Roman"/>
                <a:cs typeface="Times New Roman"/>
              </a:rPr>
              <a:t> qui </a:t>
            </a:r>
            <a:r>
              <a:rPr lang="fr-FR" i="1" dirty="0" err="1" smtClean="0">
                <a:solidFill>
                  <a:srgbClr val="A0A1A7"/>
                </a:solidFill>
                <a:latin typeface="Consolas"/>
                <a:ea typeface="Times New Roman"/>
                <a:cs typeface="Times New Roman"/>
              </a:rPr>
              <a:t>repond</a:t>
            </a:r>
            <a:r>
              <a:rPr lang="fr-FR" i="1" dirty="0" smtClean="0">
                <a:solidFill>
                  <a:srgbClr val="A0A1A7"/>
                </a:solidFill>
                <a:latin typeface="Consolas"/>
                <a:ea typeface="Times New Roman"/>
                <a:cs typeface="Times New Roman"/>
              </a:rPr>
              <a:t> au </a:t>
            </a:r>
            <a:r>
              <a:rPr lang="fr-FR" i="1" dirty="0" err="1" smtClean="0">
                <a:solidFill>
                  <a:srgbClr val="A0A1A7"/>
                </a:solidFill>
                <a:latin typeface="Consolas"/>
                <a:ea typeface="Times New Roman"/>
                <a:cs typeface="Times New Roman"/>
              </a:rPr>
              <a:t>selecteur</a:t>
            </a:r>
            <a:r>
              <a:rPr lang="fr-FR" i="1" dirty="0" smtClean="0">
                <a:solidFill>
                  <a:srgbClr val="A0A1A7"/>
                </a:solidFill>
                <a:latin typeface="Consolas"/>
                <a:ea typeface="Times New Roman"/>
                <a:cs typeface="Times New Roman"/>
              </a:rPr>
              <a:t> CSS spécifié en </a:t>
            </a:r>
            <a:r>
              <a:rPr lang="fr-FR" i="1" dirty="0" err="1" smtClean="0">
                <a:solidFill>
                  <a:srgbClr val="A0A1A7"/>
                </a:solidFill>
                <a:latin typeface="Consolas"/>
                <a:ea typeface="Times New Roman"/>
                <a:cs typeface="Times New Roman"/>
              </a:rPr>
              <a:t>param</a:t>
            </a:r>
            <a:endParaRPr lang="fr-FR" dirty="0" smtClean="0">
              <a:ea typeface="Times New Roman"/>
              <a:cs typeface="Times New Roman"/>
            </a:endParaRPr>
          </a:p>
          <a:p>
            <a:r>
              <a:rPr lang="fr-FR" dirty="0" smtClean="0">
                <a:solidFill>
                  <a:srgbClr val="383A42"/>
                </a:solidFill>
                <a:latin typeface="Consolas"/>
                <a:ea typeface="Times New Roman"/>
                <a:cs typeface="Times New Roman"/>
              </a:rPr>
              <a:t> </a:t>
            </a: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sectionContainer</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querySelector</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section.container</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a:t>
            </a:r>
            <a:r>
              <a:rPr lang="fr-FR" i="1" dirty="0" smtClean="0">
                <a:solidFill>
                  <a:srgbClr val="A0A1A7"/>
                </a:solidFill>
                <a:latin typeface="Consolas"/>
                <a:ea typeface="Times New Roman"/>
                <a:cs typeface="Times New Roman"/>
              </a:rPr>
              <a:t> </a:t>
            </a:r>
          </a:p>
          <a:p>
            <a:endParaRPr lang="fr-FR" i="1" dirty="0" smtClean="0">
              <a:solidFill>
                <a:srgbClr val="A0A1A7"/>
              </a:solidFill>
              <a:latin typeface="Consolas"/>
              <a:ea typeface="Times New Roman"/>
              <a:cs typeface="Times New Roman"/>
            </a:endParaRPr>
          </a:p>
          <a:p>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recuperer</a:t>
            </a:r>
            <a:r>
              <a:rPr lang="fr-FR" i="1" dirty="0" smtClean="0">
                <a:solidFill>
                  <a:srgbClr val="A0A1A7"/>
                </a:solidFill>
                <a:latin typeface="Consolas"/>
                <a:ea typeface="Times New Roman"/>
                <a:cs typeface="Times New Roman"/>
              </a:rPr>
              <a:t> une collection d'</a:t>
            </a:r>
            <a:r>
              <a:rPr lang="fr-FR" i="1" dirty="0" err="1" smtClean="0">
                <a:solidFill>
                  <a:srgbClr val="A0A1A7"/>
                </a:solidFill>
                <a:latin typeface="Consolas"/>
                <a:ea typeface="Times New Roman"/>
                <a:cs typeface="Times New Roman"/>
              </a:rPr>
              <a:t>elements</a:t>
            </a:r>
            <a:r>
              <a:rPr lang="fr-FR" i="1" dirty="0" smtClean="0">
                <a:solidFill>
                  <a:srgbClr val="A0A1A7"/>
                </a:solidFill>
                <a:latin typeface="Consolas"/>
                <a:ea typeface="Times New Roman"/>
                <a:cs typeface="Times New Roman"/>
              </a:rPr>
              <a:t> qui ont </a:t>
            </a:r>
            <a:r>
              <a:rPr lang="fr-FR" i="1" dirty="0" err="1" smtClean="0">
                <a:solidFill>
                  <a:srgbClr val="A0A1A7"/>
                </a:solidFill>
                <a:latin typeface="Consolas"/>
                <a:ea typeface="Times New Roman"/>
                <a:cs typeface="Times New Roman"/>
              </a:rPr>
              <a:t>repondent</a:t>
            </a:r>
            <a:r>
              <a:rPr lang="fr-FR" i="1" dirty="0" smtClean="0">
                <a:solidFill>
                  <a:srgbClr val="A0A1A7"/>
                </a:solidFill>
                <a:latin typeface="Consolas"/>
                <a:ea typeface="Times New Roman"/>
                <a:cs typeface="Times New Roman"/>
              </a:rPr>
              <a:t> au </a:t>
            </a:r>
            <a:r>
              <a:rPr lang="fr-FR" i="1" dirty="0" err="1" smtClean="0">
                <a:solidFill>
                  <a:srgbClr val="A0A1A7"/>
                </a:solidFill>
                <a:latin typeface="Consolas"/>
                <a:ea typeface="Times New Roman"/>
                <a:cs typeface="Times New Roman"/>
              </a:rPr>
              <a:t>selecteur</a:t>
            </a:r>
            <a:r>
              <a:rPr lang="fr-FR" i="1" dirty="0" smtClean="0">
                <a:solidFill>
                  <a:srgbClr val="A0A1A7"/>
                </a:solidFill>
                <a:latin typeface="Consolas"/>
                <a:ea typeface="Times New Roman"/>
                <a:cs typeface="Times New Roman"/>
              </a:rPr>
              <a:t> CSS spécifié en </a:t>
            </a:r>
            <a:r>
              <a:rPr lang="fr-FR" i="1" dirty="0" err="1" smtClean="0">
                <a:solidFill>
                  <a:srgbClr val="A0A1A7"/>
                </a:solidFill>
                <a:latin typeface="Consolas"/>
                <a:ea typeface="Times New Roman"/>
                <a:cs typeface="Times New Roman"/>
              </a:rPr>
              <a:t>param</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allInputs</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querySelectorAll</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"input"</a:t>
            </a:r>
            <a:r>
              <a:rPr lang="fr-FR" dirty="0" smtClean="0">
                <a:solidFill>
                  <a:srgbClr val="383A42"/>
                </a:solidFill>
                <a:latin typeface="Consolas"/>
                <a:ea typeface="Times New Roman"/>
                <a:cs typeface="Times New Roman"/>
              </a:rPr>
              <a:t>); </a:t>
            </a:r>
          </a:p>
          <a:p>
            <a:endParaRPr lang="fr-FR" dirty="0"/>
          </a:p>
        </p:txBody>
      </p:sp>
      <p:sp>
        <p:nvSpPr>
          <p:cNvPr id="8" name="ZoneTexte 7"/>
          <p:cNvSpPr txBox="1"/>
          <p:nvPr/>
        </p:nvSpPr>
        <p:spPr>
          <a:xfrm>
            <a:off x="0" y="3324525"/>
            <a:ext cx="4500594" cy="461665"/>
          </a:xfrm>
          <a:prstGeom prst="rect">
            <a:avLst/>
          </a:prstGeom>
          <a:noFill/>
        </p:spPr>
        <p:txBody>
          <a:bodyPr wrap="square" rtlCol="0">
            <a:spAutoFit/>
          </a:bodyPr>
          <a:lstStyle/>
          <a:p>
            <a:r>
              <a:rPr lang="fr-FR" sz="2400" b="1" dirty="0" err="1" smtClean="0">
                <a:solidFill>
                  <a:srgbClr val="0070C0"/>
                </a:solidFill>
              </a:rPr>
              <a:t>Manipilation</a:t>
            </a:r>
            <a:r>
              <a:rPr lang="fr-FR" sz="2400" b="1" dirty="0" smtClean="0">
                <a:solidFill>
                  <a:srgbClr val="0070C0"/>
                </a:solidFill>
              </a:rPr>
              <a:t> du DOM</a:t>
            </a:r>
          </a:p>
        </p:txBody>
      </p:sp>
      <p:sp>
        <p:nvSpPr>
          <p:cNvPr id="9" name="ZoneTexte 8"/>
          <p:cNvSpPr txBox="1"/>
          <p:nvPr/>
        </p:nvSpPr>
        <p:spPr>
          <a:xfrm>
            <a:off x="-32" y="3858474"/>
            <a:ext cx="8929750" cy="2308324"/>
          </a:xfrm>
          <a:prstGeom prst="rect">
            <a:avLst/>
          </a:prstGeom>
          <a:noFill/>
        </p:spPr>
        <p:txBody>
          <a:bodyPr wrap="square" rtlCol="0">
            <a:spAutoFit/>
          </a:bodyPr>
          <a:lstStyle/>
          <a:p>
            <a:r>
              <a:rPr lang="fr-FR" i="1" dirty="0" smtClean="0">
                <a:solidFill>
                  <a:srgbClr val="A0A1A7"/>
                </a:solidFill>
                <a:latin typeface="Consolas"/>
                <a:ea typeface="Times New Roman"/>
                <a:cs typeface="Times New Roman"/>
              </a:rPr>
              <a:t>// supprimer l'</a:t>
            </a:r>
            <a:r>
              <a:rPr lang="fr-FR" i="1" dirty="0" err="1" smtClean="0">
                <a:solidFill>
                  <a:srgbClr val="A0A1A7"/>
                </a:solidFill>
                <a:latin typeface="Consolas"/>
                <a:ea typeface="Times New Roman"/>
                <a:cs typeface="Times New Roman"/>
              </a:rPr>
              <a:t>element</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querySelector</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".para1"</a:t>
            </a:r>
            <a:r>
              <a:rPr lang="fr-FR" dirty="0" smtClean="0">
                <a:solidFill>
                  <a:srgbClr val="383A42"/>
                </a:solidFill>
                <a:latin typeface="Consolas"/>
                <a:ea typeface="Times New Roman"/>
                <a:cs typeface="Times New Roman"/>
              </a:rPr>
              <a:t>).</a:t>
            </a:r>
            <a:r>
              <a:rPr lang="fr-FR" dirty="0" err="1" smtClean="0">
                <a:solidFill>
                  <a:srgbClr val="4078F2"/>
                </a:solidFill>
                <a:latin typeface="Consolas"/>
                <a:ea typeface="Times New Roman"/>
                <a:cs typeface="Times New Roman"/>
              </a:rPr>
              <a:t>remove</a:t>
            </a:r>
            <a:r>
              <a:rPr lang="fr-FR" dirty="0" smtClean="0">
                <a:solidFill>
                  <a:srgbClr val="383A42"/>
                </a:solidFill>
                <a:latin typeface="Consolas"/>
                <a:ea typeface="Times New Roman"/>
                <a:cs typeface="Times New Roman"/>
              </a:rPr>
              <a:t>();  </a:t>
            </a: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querySelector</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".para1"</a:t>
            </a:r>
            <a:r>
              <a:rPr lang="fr-FR" dirty="0" smtClean="0">
                <a:solidFill>
                  <a:srgbClr val="383A42"/>
                </a:solidFill>
                <a:latin typeface="Consolas"/>
                <a:ea typeface="Times New Roman"/>
                <a:cs typeface="Times New Roman"/>
              </a:rPr>
              <a:t>).</a:t>
            </a:r>
            <a:r>
              <a:rPr lang="fr-FR" dirty="0" err="1" smtClean="0">
                <a:solidFill>
                  <a:srgbClr val="E45649"/>
                </a:solidFill>
                <a:latin typeface="Consolas"/>
                <a:ea typeface="Times New Roman"/>
                <a:cs typeface="Times New Roman"/>
              </a:rPr>
              <a:t>textContent</a:t>
            </a:r>
            <a:r>
              <a:rPr lang="fr-FR" dirty="0" smtClean="0">
                <a:solidFill>
                  <a:srgbClr val="383A42"/>
                </a:solidFill>
                <a:latin typeface="Consolas"/>
                <a:ea typeface="Times New Roman"/>
                <a:cs typeface="Times New Roman"/>
              </a:rPr>
              <a:t>);</a:t>
            </a:r>
          </a:p>
          <a:p>
            <a:pPr>
              <a:spcAft>
                <a:spcPts val="0"/>
              </a:spcAft>
            </a:pPr>
            <a:endParaRPr lang="fr-FR" dirty="0" smtClean="0">
              <a:solidFill>
                <a:srgbClr val="383A42"/>
              </a:solidFill>
              <a:latin typeface="Consolas"/>
              <a:ea typeface="Times New Roman"/>
              <a:cs typeface="Times New Roman"/>
            </a:endParaRPr>
          </a:p>
          <a:p>
            <a:pPr>
              <a:spcAft>
                <a:spcPts val="0"/>
              </a:spcAft>
            </a:pPr>
            <a:r>
              <a:rPr lang="fr-FR" i="1" dirty="0" smtClean="0">
                <a:solidFill>
                  <a:srgbClr val="A0A1A7"/>
                </a:solidFill>
                <a:latin typeface="Consolas"/>
                <a:ea typeface="Times New Roman"/>
                <a:cs typeface="Times New Roman"/>
              </a:rPr>
              <a:t>// modifie le contenu textuel d'un </a:t>
            </a:r>
            <a:r>
              <a:rPr lang="fr-FR" i="1" dirty="0" err="1" smtClean="0">
                <a:solidFill>
                  <a:srgbClr val="A0A1A7"/>
                </a:solidFill>
                <a:latin typeface="Consolas"/>
                <a:ea typeface="Times New Roman"/>
                <a:cs typeface="Times New Roman"/>
              </a:rPr>
              <a:t>element</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querySelector</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".para1"</a:t>
            </a:r>
            <a:r>
              <a:rPr lang="fr-FR" dirty="0" smtClean="0">
                <a:solidFill>
                  <a:srgbClr val="383A42"/>
                </a:solidFill>
                <a:latin typeface="Consolas"/>
                <a:ea typeface="Times New Roman"/>
                <a:cs typeface="Times New Roman"/>
              </a:rPr>
              <a:t>).</a:t>
            </a:r>
            <a:r>
              <a:rPr lang="fr-FR" dirty="0" err="1" smtClean="0">
                <a:solidFill>
                  <a:srgbClr val="E45649"/>
                </a:solidFill>
                <a:latin typeface="Consolas"/>
                <a:ea typeface="Times New Roman"/>
                <a:cs typeface="Times New Roman"/>
              </a:rPr>
              <a:t>textContent</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"para modifié"</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endParaRPr lang="fr-FR" dirty="0" smtClean="0">
              <a:ea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21</a:t>
            </a:fld>
            <a:endParaRPr lang="fr-BE" sz="1800" dirty="0">
              <a:solidFill>
                <a:schemeClr val="tx1"/>
              </a:solidFill>
            </a:endParaRPr>
          </a:p>
        </p:txBody>
      </p:sp>
      <p:sp>
        <p:nvSpPr>
          <p:cNvPr id="6" name="ZoneTexte 5"/>
          <p:cNvSpPr txBox="1"/>
          <p:nvPr/>
        </p:nvSpPr>
        <p:spPr>
          <a:xfrm>
            <a:off x="-32" y="1071546"/>
            <a:ext cx="9144032" cy="3785652"/>
          </a:xfrm>
          <a:prstGeom prst="rect">
            <a:avLst/>
          </a:prstGeom>
          <a:noFill/>
        </p:spPr>
        <p:txBody>
          <a:bodyPr wrap="square" rtlCol="0">
            <a:spAutoFit/>
          </a:bodyPr>
          <a:lstStyle/>
          <a:p>
            <a:pPr>
              <a:spcAft>
                <a:spcPts val="0"/>
              </a:spcAft>
            </a:pPr>
            <a:r>
              <a:rPr lang="fr-FR" i="1" dirty="0" smtClean="0">
                <a:solidFill>
                  <a:srgbClr val="A0A1A7"/>
                </a:solidFill>
                <a:latin typeface="Consolas"/>
                <a:ea typeface="Times New Roman"/>
                <a:cs typeface="Times New Roman"/>
              </a:rPr>
              <a:t>// modifie le contenu textuel d'un </a:t>
            </a:r>
            <a:r>
              <a:rPr lang="fr-FR" i="1" dirty="0" err="1" smtClean="0">
                <a:solidFill>
                  <a:srgbClr val="A0A1A7"/>
                </a:solidFill>
                <a:latin typeface="Consolas"/>
                <a:ea typeface="Times New Roman"/>
                <a:cs typeface="Times New Roman"/>
              </a:rPr>
              <a:t>element</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querySelector</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".para1"</a:t>
            </a:r>
            <a:r>
              <a:rPr lang="fr-FR" dirty="0" smtClean="0">
                <a:solidFill>
                  <a:srgbClr val="383A42"/>
                </a:solidFill>
                <a:latin typeface="Consolas"/>
                <a:ea typeface="Times New Roman"/>
                <a:cs typeface="Times New Roman"/>
              </a:rPr>
              <a:t>).</a:t>
            </a:r>
            <a:r>
              <a:rPr lang="fr-FR" dirty="0" err="1" smtClean="0">
                <a:solidFill>
                  <a:srgbClr val="E45649"/>
                </a:solidFill>
                <a:latin typeface="Consolas"/>
                <a:ea typeface="Times New Roman"/>
                <a:cs typeface="Times New Roman"/>
              </a:rPr>
              <a:t>innerText</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"para modifié 2eme fois"</a:t>
            </a:r>
            <a:r>
              <a:rPr lang="fr-FR" dirty="0" smtClean="0">
                <a:solidFill>
                  <a:srgbClr val="383A42"/>
                </a:solidFill>
                <a:latin typeface="Consolas"/>
                <a:ea typeface="Times New Roman"/>
                <a:cs typeface="Times New Roman"/>
              </a:rPr>
              <a:t>; </a:t>
            </a:r>
          </a:p>
          <a:p>
            <a:pPr>
              <a:spcAft>
                <a:spcPts val="0"/>
              </a:spcAft>
            </a:pPr>
            <a:endParaRPr lang="fr-FR" dirty="0" smtClean="0">
              <a:solidFill>
                <a:srgbClr val="383A42"/>
              </a:solidFill>
              <a:latin typeface="Consolas"/>
              <a:ea typeface="Times New Roman"/>
              <a:cs typeface="Times New Roman"/>
            </a:endParaRPr>
          </a:p>
          <a:p>
            <a:pPr>
              <a:spcAft>
                <a:spcPts val="0"/>
              </a:spcAft>
            </a:pPr>
            <a:endParaRPr lang="fr-FR" dirty="0" smtClean="0">
              <a:solidFill>
                <a:srgbClr val="383A42"/>
              </a:solidFill>
              <a:latin typeface="Consolas"/>
              <a:ea typeface="Times New Roman"/>
              <a:cs typeface="Times New Roman"/>
            </a:endParaRPr>
          </a:p>
          <a:p>
            <a:r>
              <a:rPr lang="fr-FR" i="1" dirty="0" smtClean="0">
                <a:solidFill>
                  <a:srgbClr val="A0A1A7"/>
                </a:solidFill>
                <a:latin typeface="Consolas"/>
                <a:ea typeface="Times New Roman"/>
                <a:cs typeface="Times New Roman"/>
              </a:rPr>
              <a:t>// modifie le contenu html (on peut mettre des balises) d'un </a:t>
            </a:r>
            <a:r>
              <a:rPr lang="fr-FR" i="1" dirty="0" err="1" smtClean="0">
                <a:solidFill>
                  <a:srgbClr val="A0A1A7"/>
                </a:solidFill>
                <a:latin typeface="Consolas"/>
                <a:ea typeface="Times New Roman"/>
                <a:cs typeface="Times New Roman"/>
              </a:rPr>
              <a:t>element</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document.</a:t>
            </a:r>
            <a:r>
              <a:rPr lang="fr-FR" dirty="0" err="1" smtClean="0">
                <a:solidFill>
                  <a:srgbClr val="4078F2"/>
                </a:solidFill>
                <a:latin typeface="Consolas"/>
                <a:ea typeface="Times New Roman"/>
                <a:cs typeface="Times New Roman"/>
              </a:rPr>
              <a:t>querySelector</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".para1"</a:t>
            </a:r>
            <a:r>
              <a:rPr lang="fr-FR" dirty="0" smtClean="0">
                <a:solidFill>
                  <a:srgbClr val="383A42"/>
                </a:solidFill>
                <a:latin typeface="Consolas"/>
                <a:ea typeface="Times New Roman"/>
                <a:cs typeface="Times New Roman"/>
              </a:rPr>
              <a:t>).</a:t>
            </a:r>
            <a:r>
              <a:rPr lang="fr-FR" dirty="0" err="1" smtClean="0">
                <a:solidFill>
                  <a:srgbClr val="E45649"/>
                </a:solidFill>
                <a:latin typeface="Consolas"/>
                <a:ea typeface="Times New Roman"/>
                <a:cs typeface="Times New Roman"/>
              </a:rPr>
              <a:t>innerHTML</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"&lt;</a:t>
            </a:r>
            <a:r>
              <a:rPr lang="fr-FR" dirty="0" err="1" smtClean="0">
                <a:solidFill>
                  <a:srgbClr val="50A14F"/>
                </a:solidFill>
                <a:latin typeface="Consolas"/>
                <a:ea typeface="Times New Roman"/>
                <a:cs typeface="Times New Roman"/>
              </a:rPr>
              <a:t>span</a:t>
            </a:r>
            <a:r>
              <a:rPr lang="fr-FR" dirty="0" smtClean="0">
                <a:solidFill>
                  <a:srgbClr val="50A14F"/>
                </a:solidFill>
                <a:latin typeface="Consolas"/>
                <a:ea typeface="Times New Roman"/>
                <a:cs typeface="Times New Roman"/>
              </a:rPr>
              <a:t> class='p2'&gt;para  de classe p2 &lt;</a:t>
            </a:r>
            <a:r>
              <a:rPr lang="fr-FR" dirty="0" err="1" smtClean="0">
                <a:solidFill>
                  <a:srgbClr val="50A14F"/>
                </a:solidFill>
                <a:latin typeface="Consolas"/>
                <a:ea typeface="Times New Roman"/>
                <a:cs typeface="Times New Roman"/>
              </a:rPr>
              <a:t>span</a:t>
            </a:r>
            <a:r>
              <a:rPr lang="fr-FR" dirty="0" smtClean="0">
                <a:solidFill>
                  <a:srgbClr val="50A14F"/>
                </a:solidFill>
                <a:latin typeface="Consolas"/>
                <a:ea typeface="Times New Roman"/>
                <a:cs typeface="Times New Roman"/>
              </a:rPr>
              <a:t>&gt;"</a:t>
            </a:r>
            <a:r>
              <a:rPr lang="fr-FR" dirty="0" smtClean="0">
                <a:solidFill>
                  <a:srgbClr val="383A42"/>
                </a:solidFill>
                <a:latin typeface="Consolas"/>
                <a:ea typeface="Times New Roman"/>
                <a:cs typeface="Times New Roman"/>
              </a:rPr>
              <a:t>; </a:t>
            </a:r>
          </a:p>
          <a:p>
            <a:pPr>
              <a:spcAft>
                <a:spcPts val="0"/>
              </a:spcAft>
            </a:pPr>
            <a:r>
              <a:rPr lang="fr-FR" sz="2000" dirty="0" smtClean="0">
                <a:ea typeface="Times New Roman"/>
                <a:cs typeface="Times New Roman"/>
              </a:rPr>
              <a:t> </a:t>
            </a:r>
            <a:endParaRPr lang="fr-FR" dirty="0" smtClean="0">
              <a:ea typeface="Times New Roman"/>
              <a:cs typeface="Times New Roman"/>
            </a:endParaRPr>
          </a:p>
          <a:p>
            <a:pPr>
              <a:spcAft>
                <a:spcPts val="0"/>
              </a:spcAft>
            </a:pPr>
            <a:r>
              <a:rPr lang="fr-FR" sz="2000" dirty="0" smtClean="0">
                <a:ea typeface="Times New Roman"/>
                <a:cs typeface="Times New Roman"/>
              </a:rPr>
              <a:t>Liste des attributs et méthodes du DOM</a:t>
            </a:r>
            <a:endParaRPr lang="fr-FR" dirty="0" smtClean="0">
              <a:ea typeface="Times New Roman"/>
              <a:cs typeface="Times New Roman"/>
            </a:endParaRPr>
          </a:p>
          <a:p>
            <a:pPr>
              <a:spcAft>
                <a:spcPts val="0"/>
              </a:spcAft>
            </a:pPr>
            <a:r>
              <a:rPr lang="fr-FR" sz="2000" dirty="0" smtClean="0">
                <a:solidFill>
                  <a:srgbClr val="548DD4"/>
                </a:solidFill>
                <a:ea typeface="Times New Roman"/>
                <a:cs typeface="Times New Roman"/>
              </a:rPr>
              <a:t>https://www.w3schools.com/jsref/dom_obj_document.asp</a:t>
            </a:r>
            <a:endParaRPr lang="fr-FR" dirty="0" smtClean="0">
              <a:ea typeface="Times New Roman"/>
              <a:cs typeface="Times New Roman"/>
            </a:endParaRPr>
          </a:p>
          <a:p>
            <a:pPr>
              <a:spcAft>
                <a:spcPts val="0"/>
              </a:spcAft>
            </a:pPr>
            <a:endParaRPr lang="fr-FR" dirty="0" smtClean="0">
              <a:solidFill>
                <a:srgbClr val="383A42"/>
              </a:solidFill>
              <a:latin typeface="Consolas"/>
              <a:ea typeface="Times New Roman"/>
              <a:cs typeface="Times New Roman"/>
            </a:endParaRPr>
          </a:p>
          <a:p>
            <a:pPr>
              <a:spcAft>
                <a:spcPts val="0"/>
              </a:spcAft>
            </a:pPr>
            <a:endParaRPr lang="fr-FR" dirty="0" smtClean="0">
              <a:ea typeface="Times New Roman"/>
              <a:cs typeface="Times New Roman"/>
            </a:endParaRPr>
          </a:p>
          <a:p>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Les évènements </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22</a:t>
            </a:fld>
            <a:endParaRPr lang="fr-BE" sz="1800" dirty="0">
              <a:solidFill>
                <a:schemeClr val="tx1"/>
              </a:solidFill>
            </a:endParaRPr>
          </a:p>
        </p:txBody>
      </p:sp>
      <p:sp>
        <p:nvSpPr>
          <p:cNvPr id="6" name="ZoneTexte 5"/>
          <p:cNvSpPr txBox="1"/>
          <p:nvPr/>
        </p:nvSpPr>
        <p:spPr>
          <a:xfrm>
            <a:off x="142908" y="1034722"/>
            <a:ext cx="9144000" cy="5466112"/>
          </a:xfrm>
          <a:prstGeom prst="rect">
            <a:avLst/>
          </a:prstGeom>
          <a:noFill/>
        </p:spPr>
        <p:txBody>
          <a:bodyPr wrap="square" rtlCol="0">
            <a:spAutoFit/>
          </a:bodyPr>
          <a:lstStyle/>
          <a:p>
            <a:pPr>
              <a:lnSpc>
                <a:spcPct val="115000"/>
              </a:lnSpc>
              <a:spcAft>
                <a:spcPts val="0"/>
              </a:spcAft>
            </a:pPr>
            <a:r>
              <a:rPr lang="fr-FR" dirty="0" smtClean="0">
                <a:solidFill>
                  <a:srgbClr val="383A42"/>
                </a:solidFill>
                <a:latin typeface="Consolas"/>
                <a:ea typeface="Times New Roman"/>
                <a:cs typeface="Times New Roman"/>
              </a:rPr>
              <a:t>&lt;!</a:t>
            </a:r>
            <a:r>
              <a:rPr lang="fr-FR" dirty="0" err="1" smtClean="0">
                <a:solidFill>
                  <a:srgbClr val="383A42"/>
                </a:solidFill>
                <a:latin typeface="Consolas"/>
                <a:ea typeface="Times New Roman"/>
                <a:cs typeface="Times New Roman"/>
              </a:rPr>
              <a:t>doctype</a:t>
            </a:r>
            <a:r>
              <a:rPr lang="fr-FR" dirty="0" smtClean="0">
                <a:solidFill>
                  <a:srgbClr val="383A42"/>
                </a:solidFill>
                <a:latin typeface="Consolas"/>
                <a:ea typeface="Times New Roman"/>
                <a:cs typeface="Times New Roman"/>
              </a:rPr>
              <a:t> html&gt;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html</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lang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fr</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err="1" smtClean="0">
                <a:solidFill>
                  <a:srgbClr val="E45649"/>
                </a:solidFill>
                <a:latin typeface="Consolas"/>
                <a:ea typeface="Times New Roman"/>
                <a:cs typeface="Times New Roman"/>
              </a:rPr>
              <a:t>head</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meta</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charset</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utf</a:t>
            </a:r>
            <a:r>
              <a:rPr lang="fr-FR" dirty="0" smtClean="0">
                <a:solidFill>
                  <a:srgbClr val="50A14F"/>
                </a:solidFill>
                <a:latin typeface="Consolas"/>
                <a:ea typeface="Times New Roman"/>
                <a:cs typeface="Times New Roman"/>
              </a:rPr>
              <a:t>-8"</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meta</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name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viewport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content</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width</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device</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width</a:t>
            </a:r>
            <a:r>
              <a:rPr lang="fr-FR" dirty="0" smtClean="0">
                <a:solidFill>
                  <a:srgbClr val="50A14F"/>
                </a:solidFill>
                <a:latin typeface="Consolas"/>
                <a:ea typeface="Times New Roman"/>
                <a:cs typeface="Times New Roman"/>
              </a:rPr>
              <a:t>, initial-</a:t>
            </a:r>
            <a:r>
              <a:rPr lang="fr-FR" dirty="0" err="1" smtClean="0">
                <a:solidFill>
                  <a:srgbClr val="50A14F"/>
                </a:solidFill>
                <a:latin typeface="Consolas"/>
                <a:ea typeface="Times New Roman"/>
                <a:cs typeface="Times New Roman"/>
              </a:rPr>
              <a:t>scale</a:t>
            </a:r>
            <a:r>
              <a:rPr lang="fr-FR" dirty="0" smtClean="0">
                <a:solidFill>
                  <a:srgbClr val="50A14F"/>
                </a:solidFill>
                <a:latin typeface="Consolas"/>
                <a:ea typeface="Times New Roman"/>
                <a:cs typeface="Times New Roman"/>
              </a:rPr>
              <a:t>=1, </a:t>
            </a:r>
            <a:r>
              <a:rPr lang="fr-FR" dirty="0" err="1" smtClean="0">
                <a:solidFill>
                  <a:srgbClr val="50A14F"/>
                </a:solidFill>
                <a:latin typeface="Consolas"/>
                <a:ea typeface="Times New Roman"/>
                <a:cs typeface="Times New Roman"/>
              </a:rPr>
              <a:t>shrink</a:t>
            </a:r>
            <a:r>
              <a:rPr lang="fr-FR" dirty="0" smtClean="0">
                <a:solidFill>
                  <a:srgbClr val="50A14F"/>
                </a:solidFill>
                <a:latin typeface="Consolas"/>
                <a:ea typeface="Times New Roman"/>
                <a:cs typeface="Times New Roman"/>
              </a:rPr>
              <a:t>-to-fit=no"</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title</a:t>
            </a:r>
            <a:r>
              <a:rPr lang="fr-FR" dirty="0" smtClean="0">
                <a:solidFill>
                  <a:srgbClr val="383A42"/>
                </a:solidFill>
                <a:latin typeface="Consolas"/>
                <a:ea typeface="Times New Roman"/>
                <a:cs typeface="Times New Roman"/>
              </a:rPr>
              <a:t>&gt;Cours JS&lt;/</a:t>
            </a:r>
            <a:r>
              <a:rPr lang="fr-FR" dirty="0" err="1" smtClean="0">
                <a:solidFill>
                  <a:srgbClr val="E45649"/>
                </a:solidFill>
                <a:latin typeface="Consolas"/>
                <a:ea typeface="Times New Roman"/>
                <a:cs typeface="Times New Roman"/>
              </a:rPr>
              <a:t>title</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link</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rel</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stylesheet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href</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"styles.css"</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err="1" smtClean="0">
                <a:solidFill>
                  <a:srgbClr val="E45649"/>
                </a:solidFill>
                <a:latin typeface="Consolas"/>
                <a:ea typeface="Times New Roman"/>
                <a:cs typeface="Times New Roman"/>
              </a:rPr>
              <a:t>head</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body</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h1</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class</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"titre"</a:t>
            </a:r>
            <a:r>
              <a:rPr lang="fr-FR" dirty="0" smtClean="0">
                <a:solidFill>
                  <a:srgbClr val="383A42"/>
                </a:solidFill>
                <a:latin typeface="Consolas"/>
                <a:ea typeface="Times New Roman"/>
                <a:cs typeface="Times New Roman"/>
              </a:rPr>
              <a:t>&gt;Cours JS&lt;/</a:t>
            </a:r>
            <a:r>
              <a:rPr lang="fr-FR" dirty="0" smtClean="0">
                <a:solidFill>
                  <a:srgbClr val="E45649"/>
                </a:solidFill>
                <a:latin typeface="Consolas"/>
                <a:ea typeface="Times New Roman"/>
                <a:cs typeface="Times New Roman"/>
              </a:rPr>
              <a:t>h1</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p</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class</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"para1"</a:t>
            </a:r>
            <a:r>
              <a:rPr lang="fr-FR" dirty="0" smtClean="0">
                <a:solidFill>
                  <a:srgbClr val="383A42"/>
                </a:solidFill>
                <a:latin typeface="Consolas"/>
                <a:ea typeface="Times New Roman"/>
                <a:cs typeface="Times New Roman"/>
              </a:rPr>
              <a:t>&gt;</a:t>
            </a:r>
            <a:r>
              <a:rPr lang="fr-FR" dirty="0" err="1" smtClean="0">
                <a:solidFill>
                  <a:srgbClr val="383A42"/>
                </a:solidFill>
                <a:latin typeface="Consolas"/>
                <a:ea typeface="Times New Roman"/>
                <a:cs typeface="Times New Roman"/>
              </a:rPr>
              <a:t>Lorem</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ipsum</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dolor</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sit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amet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consectetur</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adipisicing</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elit</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Illo</a:t>
            </a:r>
            <a:r>
              <a:rPr lang="fr-FR" dirty="0" smtClean="0">
                <a:solidFill>
                  <a:srgbClr val="383A42"/>
                </a:solidFill>
                <a:latin typeface="Consolas"/>
                <a:ea typeface="Times New Roman"/>
                <a:cs typeface="Times New Roman"/>
              </a:rPr>
              <a:t> maxime </a:t>
            </a:r>
            <a:r>
              <a:rPr lang="fr-FR" dirty="0" err="1" smtClean="0">
                <a:solidFill>
                  <a:srgbClr val="383A42"/>
                </a:solidFill>
                <a:latin typeface="Consolas"/>
                <a:ea typeface="Times New Roman"/>
                <a:cs typeface="Times New Roman"/>
              </a:rPr>
              <a:t>explicabo</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cupiditate</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ipsam</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autem</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Estnecessitatibus</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architecto</a:t>
            </a:r>
            <a:r>
              <a:rPr lang="fr-FR" dirty="0" smtClean="0">
                <a:solidFill>
                  <a:srgbClr val="383A42"/>
                </a:solidFill>
                <a:latin typeface="Consolas"/>
                <a:ea typeface="Times New Roman"/>
                <a:cs typeface="Times New Roman"/>
              </a:rPr>
              <a:t> esse </a:t>
            </a:r>
            <a:r>
              <a:rPr lang="fr-FR" dirty="0" err="1" smtClean="0">
                <a:solidFill>
                  <a:srgbClr val="383A42"/>
                </a:solidFill>
                <a:latin typeface="Consolas"/>
                <a:ea typeface="Times New Roman"/>
                <a:cs typeface="Times New Roman"/>
              </a:rPr>
              <a:t>quaerat</a:t>
            </a:r>
            <a:r>
              <a:rPr lang="fr-FR" dirty="0" smtClean="0">
                <a:solidFill>
                  <a:srgbClr val="383A42"/>
                </a:solidFill>
                <a:latin typeface="Consolas"/>
                <a:ea typeface="Times New Roman"/>
                <a:cs typeface="Times New Roman"/>
              </a:rPr>
              <a:t> hic </a:t>
            </a:r>
            <a:r>
              <a:rPr lang="fr-FR" dirty="0" err="1" smtClean="0">
                <a:solidFill>
                  <a:srgbClr val="383A42"/>
                </a:solidFill>
                <a:latin typeface="Consolas"/>
                <a:ea typeface="Times New Roman"/>
                <a:cs typeface="Times New Roman"/>
              </a:rPr>
              <a:t>repellat</a:t>
            </a:r>
            <a:r>
              <a:rPr lang="fr-FR" dirty="0" smtClean="0">
                <a:solidFill>
                  <a:srgbClr val="383A42"/>
                </a:solidFill>
                <a:latin typeface="Consolas"/>
                <a:ea typeface="Times New Roman"/>
                <a:cs typeface="Times New Roman"/>
              </a:rPr>
              <a:t> libero </a:t>
            </a:r>
            <a:r>
              <a:rPr lang="fr-FR" dirty="0" err="1" smtClean="0">
                <a:solidFill>
                  <a:srgbClr val="383A42"/>
                </a:solidFill>
                <a:latin typeface="Consolas"/>
                <a:ea typeface="Times New Roman"/>
                <a:cs typeface="Times New Roman"/>
              </a:rPr>
              <a:t>nisi</a:t>
            </a:r>
            <a:r>
              <a:rPr lang="fr-FR" dirty="0" smtClean="0">
                <a:solidFill>
                  <a:srgbClr val="383A42"/>
                </a:solidFill>
                <a:latin typeface="Consolas"/>
                <a:ea typeface="Times New Roman"/>
                <a:cs typeface="Times New Roman"/>
              </a:rPr>
              <a:t> ad </a:t>
            </a:r>
            <a:r>
              <a:rPr lang="fr-FR" dirty="0" err="1" smtClean="0">
                <a:solidFill>
                  <a:srgbClr val="383A42"/>
                </a:solidFill>
                <a:latin typeface="Consolas"/>
                <a:ea typeface="Times New Roman"/>
                <a:cs typeface="Times New Roman"/>
              </a:rPr>
              <a:t>eos</a:t>
            </a:r>
            <a:r>
              <a:rPr lang="fr-FR" dirty="0" smtClean="0">
                <a:solidFill>
                  <a:srgbClr val="383A42"/>
                </a:solidFill>
                <a:latin typeface="Consolas"/>
                <a:ea typeface="Times New Roman"/>
                <a:cs typeface="Times New Roman"/>
              </a:rPr>
              <a:t> ex </a:t>
            </a:r>
            <a:r>
              <a:rPr lang="fr-FR" dirty="0" err="1" smtClean="0">
                <a:solidFill>
                  <a:srgbClr val="383A42"/>
                </a:solidFill>
                <a:latin typeface="Consolas"/>
                <a:ea typeface="Times New Roman"/>
                <a:cs typeface="Times New Roman"/>
              </a:rPr>
              <a:t>vero</a:t>
            </a:r>
            <a:r>
              <a:rPr lang="fr-FR" dirty="0" smtClean="0">
                <a:solidFill>
                  <a:srgbClr val="383A42"/>
                </a:solidFill>
                <a:latin typeface="Consolas"/>
                <a:ea typeface="Times New Roman"/>
                <a:cs typeface="Times New Roman"/>
              </a:rPr>
              <a:t> </a:t>
            </a:r>
            <a:r>
              <a:rPr lang="fr-FR" dirty="0" err="1" smtClean="0">
                <a:solidFill>
                  <a:srgbClr val="383A42"/>
                </a:solidFill>
                <a:latin typeface="Consolas"/>
                <a:ea typeface="Times New Roman"/>
                <a:cs typeface="Times New Roman"/>
              </a:rPr>
              <a:t>at</a:t>
            </a:r>
            <a:r>
              <a:rPr lang="fr-FR" dirty="0" smtClean="0">
                <a:solidFill>
                  <a:srgbClr val="383A42"/>
                </a:solidFill>
                <a:latin typeface="Consolas"/>
                <a:ea typeface="Times New Roman"/>
                <a:cs typeface="Times New Roman"/>
              </a:rPr>
              <a:t> in </a:t>
            </a:r>
            <a:r>
              <a:rPr lang="fr-FR" dirty="0" err="1" smtClean="0">
                <a:solidFill>
                  <a:srgbClr val="383A42"/>
                </a:solidFill>
                <a:latin typeface="Consolas"/>
                <a:ea typeface="Times New Roman"/>
                <a:cs typeface="Times New Roman"/>
              </a:rPr>
              <a:t>velit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p</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endParaRPr lang="fr-FR" dirty="0"/>
          </a:p>
        </p:txBody>
      </p:sp>
      <p:sp>
        <p:nvSpPr>
          <p:cNvPr id="8" name="ZoneTexte 7"/>
          <p:cNvSpPr txBox="1"/>
          <p:nvPr/>
        </p:nvSpPr>
        <p:spPr>
          <a:xfrm>
            <a:off x="5715008" y="1038509"/>
            <a:ext cx="4500594" cy="461665"/>
          </a:xfrm>
          <a:prstGeom prst="rect">
            <a:avLst/>
          </a:prstGeom>
          <a:noFill/>
        </p:spPr>
        <p:txBody>
          <a:bodyPr wrap="square" rtlCol="0">
            <a:spAutoFit/>
          </a:bodyPr>
          <a:lstStyle/>
          <a:p>
            <a:pPr algn="ctr"/>
            <a:r>
              <a:rPr lang="fr-FR" sz="2400" b="1" dirty="0" smtClean="0">
                <a:solidFill>
                  <a:srgbClr val="0070C0"/>
                </a:solidFill>
              </a:rPr>
              <a:t>Partie HTML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23</a:t>
            </a:fld>
            <a:endParaRPr lang="fr-BE" sz="1800" dirty="0">
              <a:solidFill>
                <a:schemeClr val="tx1"/>
              </a:solidFill>
            </a:endParaRPr>
          </a:p>
        </p:txBody>
      </p:sp>
      <p:sp>
        <p:nvSpPr>
          <p:cNvPr id="6" name="ZoneTexte 5"/>
          <p:cNvSpPr txBox="1"/>
          <p:nvPr/>
        </p:nvSpPr>
        <p:spPr>
          <a:xfrm>
            <a:off x="0" y="1000108"/>
            <a:ext cx="8786842" cy="5466112"/>
          </a:xfrm>
          <a:prstGeom prst="rect">
            <a:avLst/>
          </a:prstGeom>
          <a:noFill/>
        </p:spPr>
        <p:txBody>
          <a:bodyPr wrap="square" rtlCol="0">
            <a:spAutoFit/>
          </a:bodyPr>
          <a:lstStyle/>
          <a:p>
            <a:pPr>
              <a:lnSpc>
                <a:spcPct val="115000"/>
              </a:lnSpc>
              <a:spcAft>
                <a:spcPts val="0"/>
              </a:spcAft>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section</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class</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"container"</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form</a:t>
            </a:r>
            <a:r>
              <a:rPr lang="fr-FR" dirty="0" smtClean="0">
                <a:solidFill>
                  <a:srgbClr val="383A42"/>
                </a:solidFill>
                <a:latin typeface="Consolas"/>
                <a:ea typeface="Times New Roman"/>
                <a:cs typeface="Times New Roman"/>
              </a:rPr>
              <a:t> </a:t>
            </a:r>
            <a:r>
              <a:rPr lang="fr-FR" dirty="0" smtClean="0">
                <a:solidFill>
                  <a:srgbClr val="4078F2"/>
                </a:solidFill>
                <a:latin typeface="Consolas"/>
                <a:ea typeface="Times New Roman"/>
                <a:cs typeface="Times New Roman"/>
              </a:rPr>
              <a:t>id</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my</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form</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h1</a:t>
            </a:r>
            <a:r>
              <a:rPr lang="fr-FR" dirty="0" smtClean="0">
                <a:solidFill>
                  <a:srgbClr val="383A42"/>
                </a:solidFill>
                <a:latin typeface="Consolas"/>
                <a:ea typeface="Times New Roman"/>
                <a:cs typeface="Times New Roman"/>
              </a:rPr>
              <a:t>&gt;</a:t>
            </a:r>
            <a:r>
              <a:rPr lang="fr-FR" dirty="0" err="1" smtClean="0">
                <a:solidFill>
                  <a:srgbClr val="383A42"/>
                </a:solidFill>
                <a:latin typeface="Consolas"/>
                <a:ea typeface="Times New Roman"/>
                <a:cs typeface="Times New Roman"/>
              </a:rPr>
              <a:t>Add</a:t>
            </a:r>
            <a:r>
              <a:rPr lang="fr-FR" dirty="0" smtClean="0">
                <a:solidFill>
                  <a:srgbClr val="383A42"/>
                </a:solidFill>
                <a:latin typeface="Consolas"/>
                <a:ea typeface="Times New Roman"/>
                <a:cs typeface="Times New Roman"/>
              </a:rPr>
              <a:t> User&lt;/</a:t>
            </a:r>
            <a:r>
              <a:rPr lang="fr-FR" dirty="0" smtClean="0">
                <a:solidFill>
                  <a:srgbClr val="E45649"/>
                </a:solidFill>
                <a:latin typeface="Consolas"/>
                <a:ea typeface="Times New Roman"/>
                <a:cs typeface="Times New Roman"/>
              </a:rPr>
              <a:t>h1</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div</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class</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msg</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&gt;&lt;/</a:t>
            </a:r>
            <a:r>
              <a:rPr lang="fr-FR" dirty="0" err="1" smtClean="0">
                <a:solidFill>
                  <a:srgbClr val="E45649"/>
                </a:solidFill>
                <a:latin typeface="Consolas"/>
                <a:ea typeface="Times New Roman"/>
                <a:cs typeface="Times New Roman"/>
              </a:rPr>
              <a:t>div</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div</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label</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for</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name</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&gt;Name:&lt;/</a:t>
            </a:r>
            <a:r>
              <a:rPr lang="fr-FR" dirty="0" smtClean="0">
                <a:solidFill>
                  <a:srgbClr val="E45649"/>
                </a:solidFill>
                <a:latin typeface="Consolas"/>
                <a:ea typeface="Times New Roman"/>
                <a:cs typeface="Times New Roman"/>
              </a:rPr>
              <a:t>label</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input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type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text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4078F2"/>
                </a:solidFill>
                <a:latin typeface="Consolas"/>
                <a:ea typeface="Times New Roman"/>
                <a:cs typeface="Times New Roman"/>
              </a:rPr>
              <a:t>id</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name</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name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name</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div</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div</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label</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for</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"email"</a:t>
            </a:r>
            <a:r>
              <a:rPr lang="fr-FR" dirty="0" smtClean="0">
                <a:solidFill>
                  <a:srgbClr val="383A42"/>
                </a:solidFill>
                <a:latin typeface="Consolas"/>
                <a:ea typeface="Times New Roman"/>
                <a:cs typeface="Times New Roman"/>
              </a:rPr>
              <a:t>&gt;Email:&lt;/</a:t>
            </a:r>
            <a:r>
              <a:rPr lang="fr-FR" dirty="0" smtClean="0">
                <a:solidFill>
                  <a:srgbClr val="E45649"/>
                </a:solidFill>
                <a:latin typeface="Consolas"/>
                <a:ea typeface="Times New Roman"/>
                <a:cs typeface="Times New Roman"/>
              </a:rPr>
              <a:t>label</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input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type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text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4078F2"/>
                </a:solidFill>
                <a:latin typeface="Consolas"/>
                <a:ea typeface="Times New Roman"/>
                <a:cs typeface="Times New Roman"/>
              </a:rPr>
              <a:t>id</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"email"</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name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"email"</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div</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input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class</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btn</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type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submit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value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Submit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form</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ul</a:t>
            </a:r>
            <a:r>
              <a:rPr lang="fr-FR" dirty="0" smtClean="0">
                <a:solidFill>
                  <a:srgbClr val="383A42"/>
                </a:solidFill>
                <a:latin typeface="Consolas"/>
                <a:ea typeface="Times New Roman"/>
                <a:cs typeface="Times New Roman"/>
              </a:rPr>
              <a:t> </a:t>
            </a:r>
            <a:r>
              <a:rPr lang="fr-FR" dirty="0" smtClean="0">
                <a:solidFill>
                  <a:srgbClr val="4078F2"/>
                </a:solidFill>
                <a:latin typeface="Consolas"/>
                <a:ea typeface="Times New Roman"/>
                <a:cs typeface="Times New Roman"/>
              </a:rPr>
              <a:t>id</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users</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&gt;&lt;/</a:t>
            </a:r>
            <a:r>
              <a:rPr lang="fr-FR" dirty="0" err="1" smtClean="0">
                <a:solidFill>
                  <a:srgbClr val="E45649"/>
                </a:solidFill>
                <a:latin typeface="Consolas"/>
                <a:ea typeface="Times New Roman"/>
                <a:cs typeface="Times New Roman"/>
              </a:rPr>
              <a:t>ul</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section</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24</a:t>
            </a:fld>
            <a:endParaRPr lang="fr-BE" sz="1800" dirty="0">
              <a:solidFill>
                <a:schemeClr val="tx1"/>
              </a:solidFill>
            </a:endParaRPr>
          </a:p>
        </p:txBody>
      </p:sp>
      <p:sp>
        <p:nvSpPr>
          <p:cNvPr id="6" name="ZoneTexte 5"/>
          <p:cNvSpPr txBox="1"/>
          <p:nvPr/>
        </p:nvSpPr>
        <p:spPr>
          <a:xfrm>
            <a:off x="-32" y="1071546"/>
            <a:ext cx="8715404" cy="1324978"/>
          </a:xfrm>
          <a:prstGeom prst="rect">
            <a:avLst/>
          </a:prstGeom>
          <a:noFill/>
        </p:spPr>
        <p:txBody>
          <a:bodyPr wrap="square" rtlCol="0">
            <a:spAutoFit/>
          </a:bodyPr>
          <a:lstStyle/>
          <a:p>
            <a:pPr>
              <a:lnSpc>
                <a:spcPct val="115000"/>
              </a:lnSpc>
              <a:spcAft>
                <a:spcPts val="0"/>
              </a:spcAft>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script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src</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"main.js"</a:t>
            </a:r>
            <a:r>
              <a:rPr lang="fr-FR" dirty="0" smtClean="0">
                <a:solidFill>
                  <a:srgbClr val="383A42"/>
                </a:solidFill>
                <a:latin typeface="Consolas"/>
                <a:ea typeface="Times New Roman"/>
                <a:cs typeface="Times New Roman"/>
              </a:rPr>
              <a:t>&gt;&lt;/</a:t>
            </a:r>
            <a:r>
              <a:rPr lang="fr-FR" dirty="0" smtClean="0">
                <a:solidFill>
                  <a:srgbClr val="E45649"/>
                </a:solidFill>
                <a:latin typeface="Consolas"/>
                <a:ea typeface="Times New Roman"/>
                <a:cs typeface="Times New Roman"/>
              </a:rPr>
              <a:t>script</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body</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html</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endParaRPr lang="fr-FR" dirty="0"/>
          </a:p>
        </p:txBody>
      </p:sp>
      <p:sp>
        <p:nvSpPr>
          <p:cNvPr id="8" name="ZoneTexte 7"/>
          <p:cNvSpPr txBox="1"/>
          <p:nvPr/>
        </p:nvSpPr>
        <p:spPr>
          <a:xfrm>
            <a:off x="-32" y="2030450"/>
            <a:ext cx="8858312" cy="4247317"/>
          </a:xfrm>
          <a:prstGeom prst="rect">
            <a:avLst/>
          </a:prstGeom>
          <a:noFill/>
        </p:spPr>
        <p:txBody>
          <a:bodyPr wrap="square" rtlCol="0">
            <a:spAutoFit/>
          </a:bodyPr>
          <a:lstStyle/>
          <a:p>
            <a:r>
              <a:rPr lang="fr-FR" dirty="0" smtClean="0">
                <a:solidFill>
                  <a:srgbClr val="383A42"/>
                </a:solidFill>
                <a:latin typeface="Consolas"/>
              </a:rPr>
              <a:t/>
            </a:r>
            <a:br>
              <a:rPr lang="fr-FR" dirty="0" smtClean="0">
                <a:solidFill>
                  <a:srgbClr val="383A42"/>
                </a:solidFill>
                <a:latin typeface="Consolas"/>
              </a:rPr>
            </a:br>
            <a:r>
              <a:rPr lang="fr-FR" i="1" dirty="0" smtClean="0">
                <a:solidFill>
                  <a:srgbClr val="A0A1A7"/>
                </a:solidFill>
                <a:latin typeface="Consolas"/>
              </a:rPr>
              <a:t>// USER FORM SCRIPT</a:t>
            </a:r>
            <a:endParaRPr lang="fr-FR" dirty="0" smtClean="0">
              <a:solidFill>
                <a:srgbClr val="383A42"/>
              </a:solidFill>
              <a:latin typeface="Consolas"/>
            </a:endParaRPr>
          </a:p>
          <a:p>
            <a:r>
              <a:rPr lang="fr-FR" dirty="0" smtClean="0">
                <a:solidFill>
                  <a:srgbClr val="383A42"/>
                </a:solidFill>
                <a:latin typeface="Consolas"/>
              </a:rPr>
              <a:t/>
            </a:r>
            <a:br>
              <a:rPr lang="fr-FR" dirty="0" smtClean="0">
                <a:solidFill>
                  <a:srgbClr val="383A42"/>
                </a:solidFill>
                <a:latin typeface="Consolas"/>
              </a:rPr>
            </a:br>
            <a:r>
              <a:rPr lang="fr-FR" i="1" dirty="0" smtClean="0">
                <a:solidFill>
                  <a:srgbClr val="A0A1A7"/>
                </a:solidFill>
                <a:latin typeface="Consolas"/>
              </a:rPr>
              <a:t>// Mettre les </a:t>
            </a:r>
            <a:r>
              <a:rPr lang="fr-FR" i="1" dirty="0" err="1" smtClean="0">
                <a:solidFill>
                  <a:srgbClr val="A0A1A7"/>
                </a:solidFill>
                <a:latin typeface="Consolas"/>
              </a:rPr>
              <a:t>elements</a:t>
            </a:r>
            <a:r>
              <a:rPr lang="fr-FR" i="1" dirty="0" smtClean="0">
                <a:solidFill>
                  <a:srgbClr val="A0A1A7"/>
                </a:solidFill>
                <a:latin typeface="Consolas"/>
              </a:rPr>
              <a:t> du DOM dans des variables</a:t>
            </a:r>
            <a:endParaRPr lang="fr-FR" dirty="0" smtClean="0">
              <a:solidFill>
                <a:srgbClr val="383A42"/>
              </a:solidFill>
              <a:latin typeface="Consolas"/>
            </a:endParaRPr>
          </a:p>
          <a:p>
            <a:r>
              <a:rPr lang="fr-FR" dirty="0" err="1" smtClean="0">
                <a:solidFill>
                  <a:srgbClr val="A626A4"/>
                </a:solidFill>
                <a:latin typeface="Consolas"/>
              </a:rPr>
              <a:t>const</a:t>
            </a:r>
            <a:r>
              <a:rPr lang="fr-FR" dirty="0" smtClean="0">
                <a:solidFill>
                  <a:srgbClr val="383A42"/>
                </a:solidFill>
                <a:latin typeface="Consolas"/>
              </a:rPr>
              <a:t> </a:t>
            </a:r>
            <a:r>
              <a:rPr lang="fr-FR" dirty="0" err="1" smtClean="0">
                <a:solidFill>
                  <a:srgbClr val="986801"/>
                </a:solidFill>
                <a:latin typeface="Consolas"/>
              </a:rPr>
              <a:t>myForm</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err="1" smtClean="0">
                <a:solidFill>
                  <a:srgbClr val="383A42"/>
                </a:solidFill>
                <a:latin typeface="Consolas"/>
              </a:rPr>
              <a:t>document.</a:t>
            </a:r>
            <a:r>
              <a:rPr lang="fr-FR" dirty="0" err="1" smtClean="0">
                <a:solidFill>
                  <a:srgbClr val="4078F2"/>
                </a:solidFill>
                <a:latin typeface="Consolas"/>
              </a:rPr>
              <a:t>querySelector</a:t>
            </a:r>
            <a:r>
              <a:rPr lang="fr-FR" dirty="0" smtClean="0">
                <a:solidFill>
                  <a:srgbClr val="383A42"/>
                </a:solidFill>
                <a:latin typeface="Consolas"/>
              </a:rPr>
              <a:t>(</a:t>
            </a:r>
            <a:r>
              <a:rPr lang="fr-FR" dirty="0" smtClean="0">
                <a:solidFill>
                  <a:srgbClr val="50A14F"/>
                </a:solidFill>
                <a:latin typeface="Consolas"/>
              </a:rPr>
              <a:t>"#</a:t>
            </a:r>
            <a:r>
              <a:rPr lang="fr-FR" dirty="0" err="1" smtClean="0">
                <a:solidFill>
                  <a:srgbClr val="50A14F"/>
                </a:solidFill>
                <a:latin typeface="Consolas"/>
              </a:rPr>
              <a:t>my</a:t>
            </a:r>
            <a:r>
              <a:rPr lang="fr-FR" dirty="0" smtClean="0">
                <a:solidFill>
                  <a:srgbClr val="50A14F"/>
                </a:solidFill>
                <a:latin typeface="Consolas"/>
              </a:rPr>
              <a:t>-</a:t>
            </a:r>
            <a:r>
              <a:rPr lang="fr-FR" dirty="0" err="1" smtClean="0">
                <a:solidFill>
                  <a:srgbClr val="50A14F"/>
                </a:solidFill>
                <a:latin typeface="Consolas"/>
              </a:rPr>
              <a:t>form</a:t>
            </a:r>
            <a:r>
              <a:rPr lang="fr-FR" dirty="0" smtClean="0">
                <a:solidFill>
                  <a:srgbClr val="50A14F"/>
                </a:solidFill>
                <a:latin typeface="Consolas"/>
              </a:rPr>
              <a:t>"</a:t>
            </a:r>
            <a:r>
              <a:rPr lang="fr-FR" dirty="0" smtClean="0">
                <a:solidFill>
                  <a:srgbClr val="383A42"/>
                </a:solidFill>
                <a:latin typeface="Consolas"/>
              </a:rPr>
              <a:t>);</a:t>
            </a:r>
          </a:p>
          <a:p>
            <a:r>
              <a:rPr lang="fr-FR" dirty="0" err="1" smtClean="0">
                <a:solidFill>
                  <a:srgbClr val="A626A4"/>
                </a:solidFill>
                <a:latin typeface="Consolas"/>
              </a:rPr>
              <a:t>const</a:t>
            </a:r>
            <a:r>
              <a:rPr lang="fr-FR" dirty="0" smtClean="0">
                <a:solidFill>
                  <a:srgbClr val="383A42"/>
                </a:solidFill>
                <a:latin typeface="Consolas"/>
              </a:rPr>
              <a:t> </a:t>
            </a:r>
            <a:r>
              <a:rPr lang="fr-FR" dirty="0" err="1" smtClean="0">
                <a:solidFill>
                  <a:srgbClr val="986801"/>
                </a:solidFill>
                <a:latin typeface="Consolas"/>
              </a:rPr>
              <a:t>nameInput</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err="1" smtClean="0">
                <a:solidFill>
                  <a:srgbClr val="383A42"/>
                </a:solidFill>
                <a:latin typeface="Consolas"/>
              </a:rPr>
              <a:t>document.</a:t>
            </a:r>
            <a:r>
              <a:rPr lang="fr-FR" dirty="0" err="1" smtClean="0">
                <a:solidFill>
                  <a:srgbClr val="4078F2"/>
                </a:solidFill>
                <a:latin typeface="Consolas"/>
              </a:rPr>
              <a:t>querySelector</a:t>
            </a:r>
            <a:r>
              <a:rPr lang="fr-FR" dirty="0" smtClean="0">
                <a:solidFill>
                  <a:srgbClr val="383A42"/>
                </a:solidFill>
                <a:latin typeface="Consolas"/>
              </a:rPr>
              <a:t>(</a:t>
            </a:r>
            <a:r>
              <a:rPr lang="fr-FR" dirty="0" smtClean="0">
                <a:solidFill>
                  <a:srgbClr val="50A14F"/>
                </a:solidFill>
                <a:latin typeface="Consolas"/>
              </a:rPr>
              <a:t>"#</a:t>
            </a:r>
            <a:r>
              <a:rPr lang="fr-FR" dirty="0" err="1" smtClean="0">
                <a:solidFill>
                  <a:srgbClr val="50A14F"/>
                </a:solidFill>
                <a:latin typeface="Consolas"/>
              </a:rPr>
              <a:t>name</a:t>
            </a:r>
            <a:r>
              <a:rPr lang="fr-FR" dirty="0" smtClean="0">
                <a:solidFill>
                  <a:srgbClr val="50A14F"/>
                </a:solidFill>
                <a:latin typeface="Consolas"/>
              </a:rPr>
              <a:t>"</a:t>
            </a:r>
            <a:r>
              <a:rPr lang="fr-FR" dirty="0" smtClean="0">
                <a:solidFill>
                  <a:srgbClr val="383A42"/>
                </a:solidFill>
                <a:latin typeface="Consolas"/>
              </a:rPr>
              <a:t>);</a:t>
            </a:r>
          </a:p>
          <a:p>
            <a:r>
              <a:rPr lang="fr-FR" dirty="0" err="1" smtClean="0">
                <a:solidFill>
                  <a:srgbClr val="A626A4"/>
                </a:solidFill>
                <a:latin typeface="Consolas"/>
              </a:rPr>
              <a:t>const</a:t>
            </a:r>
            <a:r>
              <a:rPr lang="fr-FR" dirty="0" smtClean="0">
                <a:solidFill>
                  <a:srgbClr val="383A42"/>
                </a:solidFill>
                <a:latin typeface="Consolas"/>
              </a:rPr>
              <a:t> </a:t>
            </a:r>
            <a:r>
              <a:rPr lang="fr-FR" dirty="0" err="1" smtClean="0">
                <a:solidFill>
                  <a:srgbClr val="986801"/>
                </a:solidFill>
                <a:latin typeface="Consolas"/>
              </a:rPr>
              <a:t>emailInput</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err="1" smtClean="0">
                <a:solidFill>
                  <a:srgbClr val="383A42"/>
                </a:solidFill>
                <a:latin typeface="Consolas"/>
              </a:rPr>
              <a:t>document.</a:t>
            </a:r>
            <a:r>
              <a:rPr lang="fr-FR" dirty="0" err="1" smtClean="0">
                <a:solidFill>
                  <a:srgbClr val="4078F2"/>
                </a:solidFill>
                <a:latin typeface="Consolas"/>
              </a:rPr>
              <a:t>querySelector</a:t>
            </a:r>
            <a:r>
              <a:rPr lang="fr-FR" dirty="0" smtClean="0">
                <a:solidFill>
                  <a:srgbClr val="383A42"/>
                </a:solidFill>
                <a:latin typeface="Consolas"/>
              </a:rPr>
              <a:t>(</a:t>
            </a:r>
            <a:r>
              <a:rPr lang="fr-FR" dirty="0" smtClean="0">
                <a:solidFill>
                  <a:srgbClr val="50A14F"/>
                </a:solidFill>
                <a:latin typeface="Consolas"/>
              </a:rPr>
              <a:t>"#email"</a:t>
            </a:r>
            <a:r>
              <a:rPr lang="fr-FR" dirty="0" smtClean="0">
                <a:solidFill>
                  <a:srgbClr val="383A42"/>
                </a:solidFill>
                <a:latin typeface="Consolas"/>
              </a:rPr>
              <a:t>);</a:t>
            </a:r>
          </a:p>
          <a:p>
            <a:r>
              <a:rPr lang="fr-FR" dirty="0" err="1" smtClean="0">
                <a:solidFill>
                  <a:srgbClr val="A626A4"/>
                </a:solidFill>
                <a:latin typeface="Consolas"/>
              </a:rPr>
              <a:t>const</a:t>
            </a:r>
            <a:r>
              <a:rPr lang="fr-FR" dirty="0" smtClean="0">
                <a:solidFill>
                  <a:srgbClr val="383A42"/>
                </a:solidFill>
                <a:latin typeface="Consolas"/>
              </a:rPr>
              <a:t> </a:t>
            </a:r>
            <a:r>
              <a:rPr lang="fr-FR" dirty="0" err="1" smtClean="0">
                <a:solidFill>
                  <a:srgbClr val="986801"/>
                </a:solidFill>
                <a:latin typeface="Consolas"/>
              </a:rPr>
              <a:t>msg</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err="1" smtClean="0">
                <a:solidFill>
                  <a:srgbClr val="383A42"/>
                </a:solidFill>
                <a:latin typeface="Consolas"/>
              </a:rPr>
              <a:t>document.</a:t>
            </a:r>
            <a:r>
              <a:rPr lang="fr-FR" dirty="0" err="1" smtClean="0">
                <a:solidFill>
                  <a:srgbClr val="4078F2"/>
                </a:solidFill>
                <a:latin typeface="Consolas"/>
              </a:rPr>
              <a:t>querySelector</a:t>
            </a:r>
            <a:r>
              <a:rPr lang="fr-FR" dirty="0" smtClean="0">
                <a:solidFill>
                  <a:srgbClr val="383A42"/>
                </a:solidFill>
                <a:latin typeface="Consolas"/>
              </a:rPr>
              <a:t>(</a:t>
            </a:r>
            <a:r>
              <a:rPr lang="fr-FR" dirty="0" smtClean="0">
                <a:solidFill>
                  <a:srgbClr val="50A14F"/>
                </a:solidFill>
                <a:latin typeface="Consolas"/>
              </a:rPr>
              <a:t>".</a:t>
            </a:r>
            <a:r>
              <a:rPr lang="fr-FR" dirty="0" err="1" smtClean="0">
                <a:solidFill>
                  <a:srgbClr val="50A14F"/>
                </a:solidFill>
                <a:latin typeface="Consolas"/>
              </a:rPr>
              <a:t>msg</a:t>
            </a:r>
            <a:r>
              <a:rPr lang="fr-FR" dirty="0" smtClean="0">
                <a:solidFill>
                  <a:srgbClr val="50A14F"/>
                </a:solidFill>
                <a:latin typeface="Consolas"/>
              </a:rPr>
              <a:t>"</a:t>
            </a:r>
            <a:r>
              <a:rPr lang="fr-FR" dirty="0" smtClean="0">
                <a:solidFill>
                  <a:srgbClr val="383A42"/>
                </a:solidFill>
                <a:latin typeface="Consolas"/>
              </a:rPr>
              <a:t>);</a:t>
            </a:r>
          </a:p>
          <a:p>
            <a:r>
              <a:rPr lang="fr-FR" dirty="0" err="1" smtClean="0">
                <a:solidFill>
                  <a:srgbClr val="A626A4"/>
                </a:solidFill>
                <a:latin typeface="Consolas"/>
              </a:rPr>
              <a:t>const</a:t>
            </a:r>
            <a:r>
              <a:rPr lang="fr-FR" dirty="0" smtClean="0">
                <a:solidFill>
                  <a:srgbClr val="383A42"/>
                </a:solidFill>
                <a:latin typeface="Consolas"/>
              </a:rPr>
              <a:t> </a:t>
            </a:r>
            <a:r>
              <a:rPr lang="fr-FR" dirty="0" err="1" smtClean="0">
                <a:solidFill>
                  <a:srgbClr val="986801"/>
                </a:solidFill>
                <a:latin typeface="Consolas"/>
              </a:rPr>
              <a:t>userList</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err="1" smtClean="0">
                <a:solidFill>
                  <a:srgbClr val="383A42"/>
                </a:solidFill>
                <a:latin typeface="Consolas"/>
              </a:rPr>
              <a:t>document.</a:t>
            </a:r>
            <a:r>
              <a:rPr lang="fr-FR" dirty="0" err="1" smtClean="0">
                <a:solidFill>
                  <a:srgbClr val="4078F2"/>
                </a:solidFill>
                <a:latin typeface="Consolas"/>
              </a:rPr>
              <a:t>querySelector</a:t>
            </a:r>
            <a:r>
              <a:rPr lang="fr-FR" dirty="0" smtClean="0">
                <a:solidFill>
                  <a:srgbClr val="383A42"/>
                </a:solidFill>
                <a:latin typeface="Consolas"/>
              </a:rPr>
              <a:t>(</a:t>
            </a:r>
            <a:r>
              <a:rPr lang="fr-FR" dirty="0" smtClean="0">
                <a:solidFill>
                  <a:srgbClr val="50A14F"/>
                </a:solidFill>
                <a:latin typeface="Consolas"/>
              </a:rPr>
              <a:t>"#</a:t>
            </a:r>
            <a:r>
              <a:rPr lang="fr-FR" dirty="0" err="1" smtClean="0">
                <a:solidFill>
                  <a:srgbClr val="50A14F"/>
                </a:solidFill>
                <a:latin typeface="Consolas"/>
              </a:rPr>
              <a:t>users</a:t>
            </a:r>
            <a:r>
              <a:rPr lang="fr-FR" dirty="0" smtClean="0">
                <a:solidFill>
                  <a:srgbClr val="50A14F"/>
                </a:solidFill>
                <a:latin typeface="Consolas"/>
              </a:rPr>
              <a:t>"</a:t>
            </a:r>
            <a:r>
              <a:rPr lang="fr-FR" dirty="0" smtClean="0">
                <a:solidFill>
                  <a:srgbClr val="383A42"/>
                </a:solidFill>
                <a:latin typeface="Consolas"/>
              </a:rPr>
              <a:t>);</a:t>
            </a:r>
          </a:p>
          <a:p>
            <a:endParaRPr lang="fr-FR" dirty="0" smtClean="0">
              <a:solidFill>
                <a:srgbClr val="383A42"/>
              </a:solidFill>
              <a:latin typeface="Consolas"/>
            </a:endParaRPr>
          </a:p>
          <a:p>
            <a:r>
              <a:rPr lang="fr-FR" dirty="0" err="1" smtClean="0">
                <a:solidFill>
                  <a:srgbClr val="383A42"/>
                </a:solidFill>
                <a:latin typeface="Consolas"/>
              </a:rPr>
              <a:t>myForm.</a:t>
            </a:r>
            <a:r>
              <a:rPr lang="fr-FR" dirty="0" err="1" smtClean="0">
                <a:solidFill>
                  <a:srgbClr val="4078F2"/>
                </a:solidFill>
                <a:latin typeface="Consolas"/>
              </a:rPr>
              <a:t>addEventListener</a:t>
            </a:r>
            <a:r>
              <a:rPr lang="fr-FR" dirty="0" smtClean="0">
                <a:solidFill>
                  <a:srgbClr val="383A42"/>
                </a:solidFill>
                <a:latin typeface="Consolas"/>
              </a:rPr>
              <a:t>(</a:t>
            </a:r>
            <a:r>
              <a:rPr lang="fr-FR" dirty="0" smtClean="0">
                <a:solidFill>
                  <a:srgbClr val="50A14F"/>
                </a:solidFill>
                <a:latin typeface="Consolas"/>
              </a:rPr>
              <a:t>"</a:t>
            </a:r>
            <a:r>
              <a:rPr lang="fr-FR" dirty="0" err="1" smtClean="0">
                <a:solidFill>
                  <a:srgbClr val="50A14F"/>
                </a:solidFill>
                <a:latin typeface="Consolas"/>
              </a:rPr>
              <a:t>submit</a:t>
            </a:r>
            <a:r>
              <a:rPr lang="fr-FR" dirty="0" smtClean="0">
                <a:solidFill>
                  <a:srgbClr val="50A14F"/>
                </a:solidFill>
                <a:latin typeface="Consolas"/>
              </a:rPr>
              <a:t>"</a:t>
            </a:r>
            <a:r>
              <a:rPr lang="fr-FR" dirty="0" smtClean="0">
                <a:solidFill>
                  <a:srgbClr val="383A42"/>
                </a:solidFill>
                <a:latin typeface="Consolas"/>
              </a:rPr>
              <a:t>, </a:t>
            </a:r>
            <a:r>
              <a:rPr lang="fr-FR" dirty="0" err="1" smtClean="0">
                <a:solidFill>
                  <a:srgbClr val="383A42"/>
                </a:solidFill>
                <a:latin typeface="Consolas"/>
              </a:rPr>
              <a:t>onSubmit</a:t>
            </a:r>
            <a:r>
              <a:rPr lang="fr-FR" dirty="0" smtClean="0">
                <a:solidFill>
                  <a:srgbClr val="383A42"/>
                </a:solidFill>
                <a:latin typeface="Consolas"/>
              </a:rPr>
              <a:t>);</a:t>
            </a:r>
          </a:p>
          <a:p>
            <a:endParaRPr lang="fr-FR" dirty="0" smtClean="0">
              <a:solidFill>
                <a:srgbClr val="383A42"/>
              </a:solidFill>
              <a:latin typeface="Consolas"/>
            </a:endParaRPr>
          </a:p>
          <a:p>
            <a:endParaRPr lang="fr-FR" dirty="0" smtClean="0">
              <a:solidFill>
                <a:srgbClr val="383A42"/>
              </a:solidFill>
              <a:latin typeface="Consolas"/>
            </a:endParaRPr>
          </a:p>
          <a:p>
            <a:endParaRPr lang="fr-FR" dirty="0" smtClean="0">
              <a:solidFill>
                <a:srgbClr val="383A42"/>
              </a:solidFill>
              <a:latin typeface="Consolas"/>
            </a:endParaRPr>
          </a:p>
          <a:p>
            <a:endParaRPr lang="fr-FR" dirty="0"/>
          </a:p>
        </p:txBody>
      </p:sp>
      <p:sp>
        <p:nvSpPr>
          <p:cNvPr id="9" name="ZoneTexte 8"/>
          <p:cNvSpPr txBox="1"/>
          <p:nvPr/>
        </p:nvSpPr>
        <p:spPr>
          <a:xfrm>
            <a:off x="5715008" y="2214554"/>
            <a:ext cx="4500594" cy="461665"/>
          </a:xfrm>
          <a:prstGeom prst="rect">
            <a:avLst/>
          </a:prstGeom>
          <a:noFill/>
        </p:spPr>
        <p:txBody>
          <a:bodyPr wrap="square" rtlCol="0">
            <a:spAutoFit/>
          </a:bodyPr>
          <a:lstStyle/>
          <a:p>
            <a:pPr algn="ctr"/>
            <a:r>
              <a:rPr lang="fr-FR" sz="2400" b="1" dirty="0" smtClean="0">
                <a:solidFill>
                  <a:srgbClr val="0070C0"/>
                </a:solidFill>
              </a:rPr>
              <a:t>Partie JS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25</a:t>
            </a:fld>
            <a:endParaRPr lang="fr-BE" sz="1800" dirty="0">
              <a:solidFill>
                <a:schemeClr val="tx1"/>
              </a:solidFill>
            </a:endParaRPr>
          </a:p>
        </p:txBody>
      </p:sp>
      <p:sp>
        <p:nvSpPr>
          <p:cNvPr id="6" name="ZoneTexte 5"/>
          <p:cNvSpPr txBox="1"/>
          <p:nvPr/>
        </p:nvSpPr>
        <p:spPr>
          <a:xfrm>
            <a:off x="214282" y="1288398"/>
            <a:ext cx="8429684" cy="5355312"/>
          </a:xfrm>
          <a:prstGeom prst="rect">
            <a:avLst/>
          </a:prstGeom>
          <a:noFill/>
        </p:spPr>
        <p:txBody>
          <a:bodyPr wrap="square" rtlCol="0">
            <a:spAutoFit/>
          </a:bodyPr>
          <a:lstStyle/>
          <a:p>
            <a:r>
              <a:rPr lang="fr-FR" dirty="0" err="1" smtClean="0">
                <a:solidFill>
                  <a:srgbClr val="A626A4"/>
                </a:solidFill>
                <a:latin typeface="Consolas"/>
              </a:rPr>
              <a:t>function</a:t>
            </a:r>
            <a:r>
              <a:rPr lang="fr-FR" dirty="0" smtClean="0">
                <a:solidFill>
                  <a:srgbClr val="383A42"/>
                </a:solidFill>
                <a:latin typeface="Consolas"/>
              </a:rPr>
              <a:t> </a:t>
            </a:r>
            <a:r>
              <a:rPr lang="fr-FR" dirty="0" err="1" smtClean="0">
                <a:solidFill>
                  <a:srgbClr val="4078F2"/>
                </a:solidFill>
                <a:latin typeface="Consolas"/>
              </a:rPr>
              <a:t>onSubmit</a:t>
            </a:r>
            <a:r>
              <a:rPr lang="fr-FR" dirty="0" smtClean="0">
                <a:solidFill>
                  <a:srgbClr val="383A42"/>
                </a:solidFill>
                <a:latin typeface="Consolas"/>
              </a:rPr>
              <a:t>(e) {</a:t>
            </a:r>
          </a:p>
          <a:p>
            <a:r>
              <a:rPr lang="fr-FR" dirty="0" smtClean="0">
                <a:solidFill>
                  <a:srgbClr val="383A42"/>
                </a:solidFill>
                <a:latin typeface="Consolas"/>
              </a:rPr>
              <a:t>  </a:t>
            </a:r>
            <a:r>
              <a:rPr lang="fr-FR" dirty="0" err="1" smtClean="0">
                <a:solidFill>
                  <a:srgbClr val="383A42"/>
                </a:solidFill>
                <a:latin typeface="Consolas"/>
              </a:rPr>
              <a:t>e.</a:t>
            </a:r>
            <a:r>
              <a:rPr lang="fr-FR" dirty="0" err="1" smtClean="0">
                <a:solidFill>
                  <a:srgbClr val="4078F2"/>
                </a:solidFill>
                <a:latin typeface="Consolas"/>
              </a:rPr>
              <a:t>preventDefault</a:t>
            </a:r>
            <a:r>
              <a:rPr lang="fr-FR" dirty="0" smtClean="0">
                <a:solidFill>
                  <a:srgbClr val="383A42"/>
                </a:solidFill>
                <a:latin typeface="Consolas"/>
              </a:rPr>
              <a:t>();</a:t>
            </a:r>
            <a:br>
              <a:rPr lang="fr-FR" dirty="0" smtClean="0">
                <a:solidFill>
                  <a:srgbClr val="383A42"/>
                </a:solidFill>
                <a:latin typeface="Consolas"/>
              </a:rPr>
            </a:br>
            <a:r>
              <a:rPr lang="fr-FR" dirty="0" smtClean="0">
                <a:solidFill>
                  <a:srgbClr val="383A42"/>
                </a:solidFill>
                <a:latin typeface="Consolas"/>
              </a:rPr>
              <a:t>  </a:t>
            </a:r>
            <a:r>
              <a:rPr lang="fr-FR" dirty="0" smtClean="0">
                <a:solidFill>
                  <a:srgbClr val="A626A4"/>
                </a:solidFill>
                <a:latin typeface="Consolas"/>
              </a:rPr>
              <a:t>if</a:t>
            </a:r>
            <a:r>
              <a:rPr lang="fr-FR" dirty="0" smtClean="0">
                <a:solidFill>
                  <a:srgbClr val="383A42"/>
                </a:solidFill>
                <a:latin typeface="Consolas"/>
              </a:rPr>
              <a:t> (</a:t>
            </a:r>
            <a:r>
              <a:rPr lang="fr-FR" dirty="0" err="1" smtClean="0">
                <a:solidFill>
                  <a:srgbClr val="383A42"/>
                </a:solidFill>
                <a:latin typeface="Consolas"/>
              </a:rPr>
              <a:t>nameInput.</a:t>
            </a:r>
            <a:r>
              <a:rPr lang="fr-FR" dirty="0" err="1" smtClean="0">
                <a:solidFill>
                  <a:srgbClr val="E45649"/>
                </a:solidFill>
                <a:latin typeface="Consolas"/>
              </a:rPr>
              <a:t>value</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smtClean="0">
                <a:solidFill>
                  <a:srgbClr val="50A14F"/>
                </a:solidFill>
                <a:latin typeface="Consolas"/>
              </a:rPr>
              <a:t>""</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err="1" smtClean="0">
                <a:solidFill>
                  <a:srgbClr val="383A42"/>
                </a:solidFill>
                <a:latin typeface="Consolas"/>
              </a:rPr>
              <a:t>emailInput.</a:t>
            </a:r>
            <a:r>
              <a:rPr lang="fr-FR" dirty="0" err="1" smtClean="0">
                <a:solidFill>
                  <a:srgbClr val="E45649"/>
                </a:solidFill>
                <a:latin typeface="Consolas"/>
              </a:rPr>
              <a:t>value</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smtClean="0">
                <a:solidFill>
                  <a:srgbClr val="50A14F"/>
                </a:solidFill>
                <a:latin typeface="Consolas"/>
              </a:rPr>
              <a:t>""</a:t>
            </a:r>
            <a:r>
              <a:rPr lang="fr-FR" dirty="0" smtClean="0">
                <a:solidFill>
                  <a:srgbClr val="383A42"/>
                </a:solidFill>
                <a:latin typeface="Consolas"/>
              </a:rPr>
              <a:t>) {</a:t>
            </a:r>
          </a:p>
          <a:p>
            <a:r>
              <a:rPr lang="fr-FR" dirty="0" smtClean="0">
                <a:solidFill>
                  <a:srgbClr val="383A42"/>
                </a:solidFill>
                <a:latin typeface="Consolas"/>
              </a:rPr>
              <a:t>    </a:t>
            </a:r>
            <a:r>
              <a:rPr lang="fr-FR" dirty="0" err="1" smtClean="0">
                <a:solidFill>
                  <a:srgbClr val="383A42"/>
                </a:solidFill>
                <a:latin typeface="Consolas"/>
              </a:rPr>
              <a:t>msg.</a:t>
            </a:r>
            <a:r>
              <a:rPr lang="fr-FR" dirty="0" err="1" smtClean="0">
                <a:solidFill>
                  <a:srgbClr val="E45649"/>
                </a:solidFill>
                <a:latin typeface="Consolas"/>
              </a:rPr>
              <a:t>classList</a:t>
            </a:r>
            <a:r>
              <a:rPr lang="fr-FR" dirty="0" err="1" smtClean="0">
                <a:solidFill>
                  <a:srgbClr val="383A42"/>
                </a:solidFill>
                <a:latin typeface="Consolas"/>
              </a:rPr>
              <a:t>.</a:t>
            </a:r>
            <a:r>
              <a:rPr lang="fr-FR" dirty="0" err="1" smtClean="0">
                <a:solidFill>
                  <a:srgbClr val="4078F2"/>
                </a:solidFill>
                <a:latin typeface="Consolas"/>
              </a:rPr>
              <a:t>add</a:t>
            </a:r>
            <a:r>
              <a:rPr lang="fr-FR" dirty="0" smtClean="0">
                <a:solidFill>
                  <a:srgbClr val="383A42"/>
                </a:solidFill>
                <a:latin typeface="Consolas"/>
              </a:rPr>
              <a:t>(</a:t>
            </a:r>
            <a:r>
              <a:rPr lang="fr-FR" dirty="0" smtClean="0">
                <a:solidFill>
                  <a:srgbClr val="50A14F"/>
                </a:solidFill>
                <a:latin typeface="Consolas"/>
              </a:rPr>
              <a:t>"</a:t>
            </a:r>
            <a:r>
              <a:rPr lang="fr-FR" dirty="0" err="1" smtClean="0">
                <a:solidFill>
                  <a:srgbClr val="50A14F"/>
                </a:solidFill>
                <a:latin typeface="Consolas"/>
              </a:rPr>
              <a:t>error</a:t>
            </a:r>
            <a:r>
              <a:rPr lang="fr-FR" dirty="0" smtClean="0">
                <a:solidFill>
                  <a:srgbClr val="50A14F"/>
                </a:solidFill>
                <a:latin typeface="Consolas"/>
              </a:rPr>
              <a:t>"</a:t>
            </a:r>
            <a:r>
              <a:rPr lang="fr-FR" dirty="0" smtClean="0">
                <a:solidFill>
                  <a:srgbClr val="383A42"/>
                </a:solidFill>
                <a:latin typeface="Consolas"/>
              </a:rPr>
              <a:t>);</a:t>
            </a:r>
          </a:p>
          <a:p>
            <a:r>
              <a:rPr lang="fr-FR" dirty="0" smtClean="0">
                <a:solidFill>
                  <a:srgbClr val="383A42"/>
                </a:solidFill>
                <a:latin typeface="Consolas"/>
              </a:rPr>
              <a:t>    </a:t>
            </a:r>
            <a:r>
              <a:rPr lang="fr-FR" dirty="0" err="1" smtClean="0">
                <a:solidFill>
                  <a:srgbClr val="383A42"/>
                </a:solidFill>
                <a:latin typeface="Consolas"/>
              </a:rPr>
              <a:t>msg.</a:t>
            </a:r>
            <a:r>
              <a:rPr lang="fr-FR" dirty="0" err="1" smtClean="0">
                <a:solidFill>
                  <a:srgbClr val="E45649"/>
                </a:solidFill>
                <a:latin typeface="Consolas"/>
              </a:rPr>
              <a:t>innerHTML</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smtClean="0">
                <a:solidFill>
                  <a:srgbClr val="50A14F"/>
                </a:solidFill>
                <a:latin typeface="Consolas"/>
              </a:rPr>
              <a:t>"Merci de compléter tous les champs"</a:t>
            </a:r>
            <a:r>
              <a:rPr lang="fr-FR" dirty="0" smtClean="0">
                <a:solidFill>
                  <a:srgbClr val="383A42"/>
                </a:solidFill>
                <a:latin typeface="Consolas"/>
              </a:rPr>
              <a:t>;</a:t>
            </a:r>
          </a:p>
          <a:p>
            <a:r>
              <a:rPr lang="fr-FR" dirty="0" smtClean="0">
                <a:solidFill>
                  <a:srgbClr val="383A42"/>
                </a:solidFill>
                <a:latin typeface="Consolas"/>
              </a:rPr>
              <a:t/>
            </a:r>
            <a:br>
              <a:rPr lang="fr-FR" dirty="0" smtClean="0">
                <a:solidFill>
                  <a:srgbClr val="383A42"/>
                </a:solidFill>
                <a:latin typeface="Consolas"/>
              </a:rPr>
            </a:br>
            <a:r>
              <a:rPr lang="fr-FR" dirty="0" smtClean="0">
                <a:solidFill>
                  <a:srgbClr val="383A42"/>
                </a:solidFill>
                <a:latin typeface="Consolas"/>
              </a:rPr>
              <a:t>    </a:t>
            </a:r>
            <a:r>
              <a:rPr lang="fr-FR" dirty="0" err="1" smtClean="0">
                <a:solidFill>
                  <a:srgbClr val="0184BC"/>
                </a:solidFill>
                <a:latin typeface="Consolas"/>
              </a:rPr>
              <a:t>setTimeout</a:t>
            </a:r>
            <a:r>
              <a:rPr lang="fr-FR" dirty="0" smtClean="0">
                <a:solidFill>
                  <a:srgbClr val="383A42"/>
                </a:solidFill>
                <a:latin typeface="Consolas"/>
              </a:rPr>
              <a:t>(() </a:t>
            </a:r>
            <a:r>
              <a:rPr lang="fr-FR" dirty="0" smtClean="0">
                <a:solidFill>
                  <a:srgbClr val="A626A4"/>
                </a:solidFill>
                <a:latin typeface="Consolas"/>
              </a:rPr>
              <a:t>=&gt;</a:t>
            </a:r>
            <a:r>
              <a:rPr lang="fr-FR" dirty="0" smtClean="0">
                <a:solidFill>
                  <a:srgbClr val="383A42"/>
                </a:solidFill>
                <a:latin typeface="Consolas"/>
              </a:rPr>
              <a:t> {</a:t>
            </a:r>
          </a:p>
          <a:p>
            <a:r>
              <a:rPr lang="fr-FR" dirty="0" smtClean="0">
                <a:solidFill>
                  <a:srgbClr val="383A42"/>
                </a:solidFill>
                <a:latin typeface="Consolas"/>
              </a:rPr>
              <a:t>      </a:t>
            </a:r>
            <a:r>
              <a:rPr lang="fr-FR" dirty="0" err="1" smtClean="0">
                <a:solidFill>
                  <a:srgbClr val="383A42"/>
                </a:solidFill>
                <a:latin typeface="Consolas"/>
              </a:rPr>
              <a:t>msg.</a:t>
            </a:r>
            <a:r>
              <a:rPr lang="fr-FR" dirty="0" err="1" smtClean="0">
                <a:solidFill>
                  <a:srgbClr val="E45649"/>
                </a:solidFill>
                <a:latin typeface="Consolas"/>
              </a:rPr>
              <a:t>classList</a:t>
            </a:r>
            <a:r>
              <a:rPr lang="fr-FR" dirty="0" err="1" smtClean="0">
                <a:solidFill>
                  <a:srgbClr val="383A42"/>
                </a:solidFill>
                <a:latin typeface="Consolas"/>
              </a:rPr>
              <a:t>.</a:t>
            </a:r>
            <a:r>
              <a:rPr lang="fr-FR" dirty="0" err="1" smtClean="0">
                <a:solidFill>
                  <a:srgbClr val="4078F2"/>
                </a:solidFill>
                <a:latin typeface="Consolas"/>
              </a:rPr>
              <a:t>remove</a:t>
            </a:r>
            <a:r>
              <a:rPr lang="fr-FR" dirty="0" smtClean="0">
                <a:solidFill>
                  <a:srgbClr val="383A42"/>
                </a:solidFill>
                <a:latin typeface="Consolas"/>
              </a:rPr>
              <a:t>(</a:t>
            </a:r>
            <a:r>
              <a:rPr lang="fr-FR" dirty="0" smtClean="0">
                <a:solidFill>
                  <a:srgbClr val="50A14F"/>
                </a:solidFill>
                <a:latin typeface="Consolas"/>
              </a:rPr>
              <a:t>"</a:t>
            </a:r>
            <a:r>
              <a:rPr lang="fr-FR" dirty="0" err="1" smtClean="0">
                <a:solidFill>
                  <a:srgbClr val="50A14F"/>
                </a:solidFill>
                <a:latin typeface="Consolas"/>
              </a:rPr>
              <a:t>error</a:t>
            </a:r>
            <a:r>
              <a:rPr lang="fr-FR" dirty="0" smtClean="0">
                <a:solidFill>
                  <a:srgbClr val="50A14F"/>
                </a:solidFill>
                <a:latin typeface="Consolas"/>
              </a:rPr>
              <a:t>"</a:t>
            </a:r>
            <a:r>
              <a:rPr lang="fr-FR" dirty="0" smtClean="0">
                <a:solidFill>
                  <a:srgbClr val="383A42"/>
                </a:solidFill>
                <a:latin typeface="Consolas"/>
              </a:rPr>
              <a:t>);</a:t>
            </a:r>
          </a:p>
          <a:p>
            <a:r>
              <a:rPr lang="fr-FR" dirty="0" smtClean="0">
                <a:solidFill>
                  <a:srgbClr val="383A42"/>
                </a:solidFill>
                <a:latin typeface="Consolas"/>
              </a:rPr>
              <a:t>      </a:t>
            </a:r>
            <a:r>
              <a:rPr lang="fr-FR" dirty="0" err="1" smtClean="0">
                <a:solidFill>
                  <a:srgbClr val="383A42"/>
                </a:solidFill>
                <a:latin typeface="Consolas"/>
              </a:rPr>
              <a:t>msg.</a:t>
            </a:r>
            <a:r>
              <a:rPr lang="fr-FR" dirty="0" err="1" smtClean="0">
                <a:solidFill>
                  <a:srgbClr val="E45649"/>
                </a:solidFill>
                <a:latin typeface="Consolas"/>
              </a:rPr>
              <a:t>innerHTML</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smtClean="0">
                <a:solidFill>
                  <a:srgbClr val="50A14F"/>
                </a:solidFill>
                <a:latin typeface="Consolas"/>
              </a:rPr>
              <a:t>""</a:t>
            </a:r>
            <a:r>
              <a:rPr lang="fr-FR" dirty="0" smtClean="0">
                <a:solidFill>
                  <a:srgbClr val="383A42"/>
                </a:solidFill>
                <a:latin typeface="Consolas"/>
              </a:rPr>
              <a:t>;</a:t>
            </a:r>
          </a:p>
          <a:p>
            <a:r>
              <a:rPr lang="fr-FR" dirty="0" smtClean="0">
                <a:solidFill>
                  <a:srgbClr val="383A42"/>
                </a:solidFill>
                <a:latin typeface="Consolas"/>
              </a:rPr>
              <a:t>    }, </a:t>
            </a:r>
            <a:r>
              <a:rPr lang="fr-FR" dirty="0" smtClean="0">
                <a:solidFill>
                  <a:srgbClr val="986801"/>
                </a:solidFill>
                <a:latin typeface="Consolas"/>
              </a:rPr>
              <a:t>2000</a:t>
            </a:r>
            <a:r>
              <a:rPr lang="fr-FR" dirty="0" smtClean="0">
                <a:solidFill>
                  <a:srgbClr val="383A42"/>
                </a:solidFill>
                <a:latin typeface="Consolas"/>
              </a:rPr>
              <a:t>);</a:t>
            </a:r>
          </a:p>
          <a:p>
            <a:r>
              <a:rPr lang="fr-FR" dirty="0" smtClean="0">
                <a:solidFill>
                  <a:srgbClr val="383A42"/>
                </a:solidFill>
                <a:latin typeface="Consolas"/>
              </a:rPr>
              <a:t>  } </a:t>
            </a:r>
          </a:p>
          <a:p>
            <a:r>
              <a:rPr lang="fr-FR" dirty="0" err="1" smtClean="0">
                <a:solidFill>
                  <a:srgbClr val="A626A4"/>
                </a:solidFill>
                <a:latin typeface="Consolas"/>
              </a:rPr>
              <a:t>else</a:t>
            </a:r>
            <a:r>
              <a:rPr lang="fr-FR" dirty="0" smtClean="0">
                <a:solidFill>
                  <a:srgbClr val="383A42"/>
                </a:solidFill>
                <a:latin typeface="Consolas"/>
              </a:rPr>
              <a:t> {</a:t>
            </a:r>
          </a:p>
          <a:p>
            <a:r>
              <a:rPr lang="fr-FR" dirty="0" smtClean="0">
                <a:solidFill>
                  <a:srgbClr val="383A42"/>
                </a:solidFill>
                <a:latin typeface="Consolas"/>
              </a:rPr>
              <a:t>    </a:t>
            </a:r>
            <a:r>
              <a:rPr lang="fr-FR" dirty="0" err="1" smtClean="0">
                <a:solidFill>
                  <a:srgbClr val="A626A4"/>
                </a:solidFill>
                <a:latin typeface="Consolas"/>
              </a:rPr>
              <a:t>const</a:t>
            </a:r>
            <a:r>
              <a:rPr lang="fr-FR" dirty="0" smtClean="0">
                <a:solidFill>
                  <a:srgbClr val="383A42"/>
                </a:solidFill>
                <a:latin typeface="Consolas"/>
              </a:rPr>
              <a:t> </a:t>
            </a:r>
            <a:r>
              <a:rPr lang="fr-FR" dirty="0" smtClean="0">
                <a:solidFill>
                  <a:srgbClr val="986801"/>
                </a:solidFill>
                <a:latin typeface="Consolas"/>
              </a:rPr>
              <a:t>li</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err="1" smtClean="0">
                <a:solidFill>
                  <a:srgbClr val="383A42"/>
                </a:solidFill>
                <a:latin typeface="Consolas"/>
              </a:rPr>
              <a:t>document.</a:t>
            </a:r>
            <a:r>
              <a:rPr lang="fr-FR" dirty="0" err="1" smtClean="0">
                <a:solidFill>
                  <a:srgbClr val="4078F2"/>
                </a:solidFill>
                <a:latin typeface="Consolas"/>
              </a:rPr>
              <a:t>createElement</a:t>
            </a:r>
            <a:r>
              <a:rPr lang="fr-FR" dirty="0" smtClean="0">
                <a:solidFill>
                  <a:srgbClr val="383A42"/>
                </a:solidFill>
                <a:latin typeface="Consolas"/>
              </a:rPr>
              <a:t>(</a:t>
            </a:r>
            <a:r>
              <a:rPr lang="fr-FR" dirty="0" smtClean="0">
                <a:solidFill>
                  <a:srgbClr val="50A14F"/>
                </a:solidFill>
                <a:latin typeface="Consolas"/>
              </a:rPr>
              <a:t>"li"</a:t>
            </a:r>
            <a:r>
              <a:rPr lang="fr-FR" dirty="0" smtClean="0">
                <a:solidFill>
                  <a:srgbClr val="383A42"/>
                </a:solidFill>
                <a:latin typeface="Consolas"/>
              </a:rPr>
              <a:t>);</a:t>
            </a:r>
            <a:br>
              <a:rPr lang="fr-FR" dirty="0" smtClean="0">
                <a:solidFill>
                  <a:srgbClr val="383A42"/>
                </a:solidFill>
                <a:latin typeface="Consolas"/>
              </a:rPr>
            </a:br>
            <a:r>
              <a:rPr lang="fr-FR" dirty="0" smtClean="0">
                <a:solidFill>
                  <a:srgbClr val="383A42"/>
                </a:solidFill>
                <a:latin typeface="Consolas"/>
              </a:rPr>
              <a:t>    </a:t>
            </a:r>
            <a:r>
              <a:rPr lang="fr-FR" i="1" dirty="0" smtClean="0">
                <a:solidFill>
                  <a:srgbClr val="A0A1A7"/>
                </a:solidFill>
                <a:latin typeface="Consolas"/>
              </a:rPr>
              <a:t>// </a:t>
            </a:r>
            <a:r>
              <a:rPr lang="fr-FR" i="1" dirty="0" err="1" smtClean="0">
                <a:solidFill>
                  <a:srgbClr val="A0A1A7"/>
                </a:solidFill>
                <a:latin typeface="Consolas"/>
              </a:rPr>
              <a:t>li.appendChild</a:t>
            </a:r>
            <a:r>
              <a:rPr lang="fr-FR" i="1" dirty="0" smtClean="0">
                <a:solidFill>
                  <a:srgbClr val="A0A1A7"/>
                </a:solidFill>
                <a:latin typeface="Consolas"/>
              </a:rPr>
              <a:t>(</a:t>
            </a:r>
            <a:endParaRPr lang="fr-FR" dirty="0" smtClean="0">
              <a:solidFill>
                <a:srgbClr val="383A42"/>
              </a:solidFill>
              <a:latin typeface="Consolas"/>
            </a:endParaRPr>
          </a:p>
          <a:p>
            <a:r>
              <a:rPr lang="fr-FR" dirty="0" smtClean="0">
                <a:solidFill>
                  <a:srgbClr val="383A42"/>
                </a:solidFill>
                <a:latin typeface="Consolas"/>
              </a:rPr>
              <a:t>    </a:t>
            </a:r>
            <a:r>
              <a:rPr lang="fr-FR" i="1" dirty="0" smtClean="0">
                <a:solidFill>
                  <a:srgbClr val="A0A1A7"/>
                </a:solidFill>
                <a:latin typeface="Consolas"/>
              </a:rPr>
              <a:t>//   </a:t>
            </a:r>
            <a:r>
              <a:rPr lang="fr-FR" i="1" dirty="0" err="1" smtClean="0">
                <a:solidFill>
                  <a:srgbClr val="A0A1A7"/>
                </a:solidFill>
                <a:latin typeface="Consolas"/>
              </a:rPr>
              <a:t>document.createTextNode</a:t>
            </a:r>
            <a:r>
              <a:rPr lang="fr-FR" i="1" dirty="0" smtClean="0">
                <a:solidFill>
                  <a:srgbClr val="A0A1A7"/>
                </a:solidFill>
                <a:latin typeface="Consolas"/>
              </a:rPr>
              <a:t>(`${</a:t>
            </a:r>
            <a:r>
              <a:rPr lang="fr-FR" i="1" dirty="0" err="1" smtClean="0">
                <a:solidFill>
                  <a:srgbClr val="A0A1A7"/>
                </a:solidFill>
                <a:latin typeface="Consolas"/>
              </a:rPr>
              <a:t>nameInput.value</a:t>
            </a:r>
            <a:r>
              <a:rPr lang="fr-FR" i="1" dirty="0" smtClean="0">
                <a:solidFill>
                  <a:srgbClr val="A0A1A7"/>
                </a:solidFill>
                <a:latin typeface="Consolas"/>
              </a:rPr>
              <a:t>}:${</a:t>
            </a:r>
            <a:r>
              <a:rPr lang="fr-FR" i="1" dirty="0" err="1" smtClean="0">
                <a:solidFill>
                  <a:srgbClr val="A0A1A7"/>
                </a:solidFill>
                <a:latin typeface="Consolas"/>
              </a:rPr>
              <a:t>emailInput</a:t>
            </a:r>
            <a:r>
              <a:rPr lang="fr-FR" i="1" dirty="0" smtClean="0">
                <a:solidFill>
                  <a:srgbClr val="A0A1A7"/>
                </a:solidFill>
                <a:latin typeface="Consolas"/>
              </a:rPr>
              <a:t>		  .value}`)</a:t>
            </a:r>
            <a:endParaRPr lang="fr-FR" dirty="0" smtClean="0">
              <a:solidFill>
                <a:srgbClr val="383A42"/>
              </a:solidFill>
              <a:latin typeface="Consolas"/>
            </a:endParaRPr>
          </a:p>
          <a:p>
            <a:r>
              <a:rPr lang="fr-FR" dirty="0" smtClean="0">
                <a:solidFill>
                  <a:srgbClr val="383A42"/>
                </a:solidFill>
                <a:latin typeface="Consolas"/>
              </a:rPr>
              <a:t>    </a:t>
            </a:r>
            <a:r>
              <a:rPr lang="fr-FR" i="1" dirty="0" smtClean="0">
                <a:solidFill>
                  <a:srgbClr val="A0A1A7"/>
                </a:solidFill>
                <a:latin typeface="Consolas"/>
              </a:rPr>
              <a:t>// );</a:t>
            </a:r>
            <a:endParaRPr lang="fr-FR" dirty="0" smtClean="0">
              <a:solidFill>
                <a:srgbClr val="383A42"/>
              </a:solidFill>
              <a:latin typeface="Consolas"/>
            </a:endParaRPr>
          </a:p>
          <a:p>
            <a:endParaRPr lang="fr-FR" dirty="0" smtClean="0">
              <a:solidFill>
                <a:srgbClr val="383A42"/>
              </a:solidFill>
              <a:latin typeface="Consolas"/>
            </a:endParaRPr>
          </a:p>
          <a:p>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26</a:t>
            </a:fld>
            <a:endParaRPr lang="fr-BE" sz="1800" dirty="0">
              <a:solidFill>
                <a:schemeClr val="tx1"/>
              </a:solidFill>
            </a:endParaRPr>
          </a:p>
        </p:txBody>
      </p:sp>
      <p:sp>
        <p:nvSpPr>
          <p:cNvPr id="6" name="ZoneTexte 5"/>
          <p:cNvSpPr txBox="1"/>
          <p:nvPr/>
        </p:nvSpPr>
        <p:spPr>
          <a:xfrm>
            <a:off x="142844" y="1357298"/>
            <a:ext cx="8643998" cy="2862322"/>
          </a:xfrm>
          <a:prstGeom prst="rect">
            <a:avLst/>
          </a:prstGeom>
          <a:noFill/>
        </p:spPr>
        <p:txBody>
          <a:bodyPr wrap="square" rtlCol="0">
            <a:spAutoFit/>
          </a:bodyPr>
          <a:lstStyle/>
          <a:p>
            <a:r>
              <a:rPr lang="fr-FR" dirty="0" err="1" smtClean="0">
                <a:solidFill>
                  <a:srgbClr val="383A42"/>
                </a:solidFill>
                <a:latin typeface="Consolas"/>
              </a:rPr>
              <a:t>li.</a:t>
            </a:r>
            <a:r>
              <a:rPr lang="fr-FR" dirty="0" err="1" smtClean="0">
                <a:solidFill>
                  <a:srgbClr val="E45649"/>
                </a:solidFill>
                <a:latin typeface="Consolas"/>
              </a:rPr>
              <a:t>innerHTML</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smtClean="0">
                <a:solidFill>
                  <a:srgbClr val="50A14F"/>
                </a:solidFill>
                <a:latin typeface="Consolas"/>
              </a:rPr>
              <a:t>`&lt;</a:t>
            </a:r>
            <a:r>
              <a:rPr lang="fr-FR" dirty="0" err="1" smtClean="0">
                <a:solidFill>
                  <a:srgbClr val="50A14F"/>
                </a:solidFill>
                <a:latin typeface="Consolas"/>
              </a:rPr>
              <a:t>strong</a:t>
            </a:r>
            <a:r>
              <a:rPr lang="fr-FR" dirty="0" smtClean="0">
                <a:solidFill>
                  <a:srgbClr val="50A14F"/>
                </a:solidFill>
                <a:latin typeface="Consolas"/>
              </a:rPr>
              <a:t>&gt;</a:t>
            </a:r>
            <a:r>
              <a:rPr lang="fr-FR" dirty="0" smtClean="0">
                <a:solidFill>
                  <a:srgbClr val="CA1243"/>
                </a:solidFill>
                <a:latin typeface="Consolas"/>
              </a:rPr>
              <a:t>${</a:t>
            </a:r>
            <a:r>
              <a:rPr lang="fr-FR" dirty="0" err="1" smtClean="0">
                <a:solidFill>
                  <a:srgbClr val="383A42"/>
                </a:solidFill>
                <a:latin typeface="Consolas"/>
              </a:rPr>
              <a:t>nameInput</a:t>
            </a:r>
            <a:r>
              <a:rPr lang="fr-FR" dirty="0" err="1" smtClean="0">
                <a:solidFill>
                  <a:srgbClr val="50A14F"/>
                </a:solidFill>
                <a:latin typeface="Consolas"/>
              </a:rPr>
              <a:t>.</a:t>
            </a:r>
            <a:r>
              <a:rPr lang="fr-FR" dirty="0" err="1" smtClean="0">
                <a:solidFill>
                  <a:srgbClr val="E45649"/>
                </a:solidFill>
                <a:latin typeface="Consolas"/>
              </a:rPr>
              <a:t>value</a:t>
            </a:r>
            <a:r>
              <a:rPr lang="fr-FR" dirty="0" smtClean="0">
                <a:solidFill>
                  <a:srgbClr val="CA1243"/>
                </a:solidFill>
                <a:latin typeface="Consolas"/>
              </a:rPr>
              <a:t>}</a:t>
            </a:r>
            <a:r>
              <a:rPr lang="fr-FR" dirty="0" smtClean="0">
                <a:solidFill>
                  <a:srgbClr val="50A14F"/>
                </a:solidFill>
                <a:latin typeface="Consolas"/>
              </a:rPr>
              <a:t>&lt;/</a:t>
            </a:r>
            <a:r>
              <a:rPr lang="fr-FR" dirty="0" err="1" smtClean="0">
                <a:solidFill>
                  <a:srgbClr val="50A14F"/>
                </a:solidFill>
                <a:latin typeface="Consolas"/>
              </a:rPr>
              <a:t>strong</a:t>
            </a:r>
            <a:r>
              <a:rPr lang="fr-FR" dirty="0" smtClean="0">
                <a:solidFill>
                  <a:srgbClr val="50A14F"/>
                </a:solidFill>
                <a:latin typeface="Consolas"/>
              </a:rPr>
              <a:t>&gt; </a:t>
            </a:r>
            <a:r>
              <a:rPr lang="fr-FR" dirty="0" smtClean="0">
                <a:solidFill>
                  <a:srgbClr val="CA1243"/>
                </a:solidFill>
                <a:latin typeface="Consolas"/>
              </a:rPr>
              <a:t>${</a:t>
            </a:r>
            <a:r>
              <a:rPr lang="fr-FR" dirty="0" err="1" smtClean="0">
                <a:solidFill>
                  <a:srgbClr val="383A42"/>
                </a:solidFill>
                <a:latin typeface="Consolas"/>
              </a:rPr>
              <a:t>emailInput</a:t>
            </a:r>
            <a:r>
              <a:rPr lang="fr-FR" dirty="0" err="1" smtClean="0">
                <a:solidFill>
                  <a:srgbClr val="50A14F"/>
                </a:solidFill>
                <a:latin typeface="Consolas"/>
              </a:rPr>
              <a:t>.</a:t>
            </a:r>
            <a:r>
              <a:rPr lang="fr-FR" dirty="0" err="1" smtClean="0">
                <a:solidFill>
                  <a:srgbClr val="E45649"/>
                </a:solidFill>
                <a:latin typeface="Consolas"/>
              </a:rPr>
              <a:t>value</a:t>
            </a:r>
            <a:r>
              <a:rPr lang="fr-FR" dirty="0" smtClean="0">
                <a:solidFill>
                  <a:srgbClr val="CA1243"/>
                </a:solidFill>
                <a:latin typeface="Consolas"/>
              </a:rPr>
              <a:t>}</a:t>
            </a:r>
            <a:r>
              <a:rPr lang="fr-FR" dirty="0" smtClean="0">
                <a:solidFill>
                  <a:srgbClr val="50A14F"/>
                </a:solidFill>
                <a:latin typeface="Consolas"/>
              </a:rPr>
              <a:t>`</a:t>
            </a:r>
            <a:r>
              <a:rPr lang="fr-FR" dirty="0" smtClean="0">
                <a:solidFill>
                  <a:srgbClr val="383A42"/>
                </a:solidFill>
                <a:latin typeface="Consolas"/>
              </a:rPr>
              <a:t>;</a:t>
            </a:r>
          </a:p>
          <a:p>
            <a:r>
              <a:rPr lang="fr-FR" dirty="0" smtClean="0">
                <a:solidFill>
                  <a:srgbClr val="383A42"/>
                </a:solidFill>
                <a:latin typeface="Consolas"/>
              </a:rPr>
              <a:t/>
            </a:r>
            <a:br>
              <a:rPr lang="fr-FR" dirty="0" smtClean="0">
                <a:solidFill>
                  <a:srgbClr val="383A42"/>
                </a:solidFill>
                <a:latin typeface="Consolas"/>
              </a:rPr>
            </a:br>
            <a:r>
              <a:rPr lang="fr-FR" dirty="0" smtClean="0">
                <a:solidFill>
                  <a:srgbClr val="383A42"/>
                </a:solidFill>
                <a:latin typeface="Consolas"/>
              </a:rPr>
              <a:t>    </a:t>
            </a:r>
            <a:r>
              <a:rPr lang="fr-FR" dirty="0" err="1" smtClean="0">
                <a:solidFill>
                  <a:srgbClr val="383A42"/>
                </a:solidFill>
                <a:latin typeface="Consolas"/>
              </a:rPr>
              <a:t>userList.</a:t>
            </a:r>
            <a:r>
              <a:rPr lang="fr-FR" dirty="0" err="1" smtClean="0">
                <a:solidFill>
                  <a:srgbClr val="4078F2"/>
                </a:solidFill>
                <a:latin typeface="Consolas"/>
              </a:rPr>
              <a:t>appendChild</a:t>
            </a:r>
            <a:r>
              <a:rPr lang="fr-FR" dirty="0" smtClean="0">
                <a:solidFill>
                  <a:srgbClr val="383A42"/>
                </a:solidFill>
                <a:latin typeface="Consolas"/>
              </a:rPr>
              <a:t>(li);</a:t>
            </a:r>
          </a:p>
          <a:p>
            <a:r>
              <a:rPr lang="fr-FR" dirty="0" smtClean="0">
                <a:solidFill>
                  <a:srgbClr val="383A42"/>
                </a:solidFill>
                <a:latin typeface="Consolas"/>
              </a:rPr>
              <a:t/>
            </a:r>
            <a:br>
              <a:rPr lang="fr-FR" dirty="0" smtClean="0">
                <a:solidFill>
                  <a:srgbClr val="383A42"/>
                </a:solidFill>
                <a:latin typeface="Consolas"/>
              </a:rPr>
            </a:br>
            <a:r>
              <a:rPr lang="fr-FR" dirty="0" smtClean="0">
                <a:solidFill>
                  <a:srgbClr val="383A42"/>
                </a:solidFill>
                <a:latin typeface="Consolas"/>
              </a:rPr>
              <a:t>    </a:t>
            </a:r>
            <a:r>
              <a:rPr lang="fr-FR" dirty="0" err="1" smtClean="0">
                <a:solidFill>
                  <a:srgbClr val="383A42"/>
                </a:solidFill>
                <a:latin typeface="Consolas"/>
              </a:rPr>
              <a:t>nameInput.</a:t>
            </a:r>
            <a:r>
              <a:rPr lang="fr-FR" dirty="0" err="1" smtClean="0">
                <a:solidFill>
                  <a:srgbClr val="E45649"/>
                </a:solidFill>
                <a:latin typeface="Consolas"/>
              </a:rPr>
              <a:t>value</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smtClean="0">
                <a:solidFill>
                  <a:srgbClr val="50A14F"/>
                </a:solidFill>
                <a:latin typeface="Consolas"/>
              </a:rPr>
              <a:t>""</a:t>
            </a:r>
            <a:r>
              <a:rPr lang="fr-FR" dirty="0" smtClean="0">
                <a:solidFill>
                  <a:srgbClr val="383A42"/>
                </a:solidFill>
                <a:latin typeface="Consolas"/>
              </a:rPr>
              <a:t>;</a:t>
            </a:r>
          </a:p>
          <a:p>
            <a:r>
              <a:rPr lang="fr-FR" dirty="0" smtClean="0">
                <a:solidFill>
                  <a:srgbClr val="383A42"/>
                </a:solidFill>
                <a:latin typeface="Consolas"/>
              </a:rPr>
              <a:t>    </a:t>
            </a:r>
            <a:r>
              <a:rPr lang="fr-FR" dirty="0" err="1" smtClean="0">
                <a:solidFill>
                  <a:srgbClr val="383A42"/>
                </a:solidFill>
                <a:latin typeface="Consolas"/>
              </a:rPr>
              <a:t>emailInput.</a:t>
            </a:r>
            <a:r>
              <a:rPr lang="fr-FR" dirty="0" err="1" smtClean="0">
                <a:solidFill>
                  <a:srgbClr val="E45649"/>
                </a:solidFill>
                <a:latin typeface="Consolas"/>
              </a:rPr>
              <a:t>value</a:t>
            </a:r>
            <a:r>
              <a:rPr lang="fr-FR" dirty="0" smtClean="0">
                <a:solidFill>
                  <a:srgbClr val="383A42"/>
                </a:solidFill>
                <a:latin typeface="Consolas"/>
              </a:rPr>
              <a:t> </a:t>
            </a:r>
            <a:r>
              <a:rPr lang="fr-FR" dirty="0" smtClean="0">
                <a:solidFill>
                  <a:srgbClr val="0184BC"/>
                </a:solidFill>
                <a:latin typeface="Consolas"/>
              </a:rPr>
              <a:t>=</a:t>
            </a:r>
            <a:r>
              <a:rPr lang="fr-FR" dirty="0" smtClean="0">
                <a:solidFill>
                  <a:srgbClr val="383A42"/>
                </a:solidFill>
                <a:latin typeface="Consolas"/>
              </a:rPr>
              <a:t> </a:t>
            </a:r>
            <a:r>
              <a:rPr lang="fr-FR" dirty="0" smtClean="0">
                <a:solidFill>
                  <a:srgbClr val="50A14F"/>
                </a:solidFill>
                <a:latin typeface="Consolas"/>
              </a:rPr>
              <a:t>""</a:t>
            </a:r>
            <a:r>
              <a:rPr lang="fr-FR" dirty="0" smtClean="0">
                <a:solidFill>
                  <a:srgbClr val="383A42"/>
                </a:solidFill>
                <a:latin typeface="Consolas"/>
              </a:rPr>
              <a:t>;</a:t>
            </a:r>
          </a:p>
          <a:p>
            <a:r>
              <a:rPr lang="fr-FR" dirty="0" smtClean="0">
                <a:solidFill>
                  <a:srgbClr val="383A42"/>
                </a:solidFill>
                <a:latin typeface="Consolas"/>
              </a:rPr>
              <a:t>  }</a:t>
            </a:r>
          </a:p>
          <a:p>
            <a:r>
              <a:rPr lang="fr-FR" dirty="0" smtClean="0">
                <a:solidFill>
                  <a:srgbClr val="383A42"/>
                </a:solidFill>
                <a:latin typeface="Consolas"/>
              </a:rPr>
              <a:t>}</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Intégration du JS dans le HTML</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3</a:t>
            </a:fld>
            <a:endParaRPr lang="fr-BE" sz="1800" dirty="0">
              <a:solidFill>
                <a:schemeClr val="tx1"/>
              </a:solidFill>
            </a:endParaRPr>
          </a:p>
        </p:txBody>
      </p:sp>
      <p:sp>
        <p:nvSpPr>
          <p:cNvPr id="6" name="ZoneTexte 5"/>
          <p:cNvSpPr txBox="1"/>
          <p:nvPr/>
        </p:nvSpPr>
        <p:spPr>
          <a:xfrm>
            <a:off x="0" y="891846"/>
            <a:ext cx="9144000" cy="5085495"/>
          </a:xfrm>
          <a:prstGeom prst="rect">
            <a:avLst/>
          </a:prstGeom>
          <a:noFill/>
        </p:spPr>
        <p:txBody>
          <a:bodyPr wrap="square" rtlCol="0">
            <a:spAutoFit/>
          </a:bodyPr>
          <a:lstStyle/>
          <a:p>
            <a:pPr>
              <a:lnSpc>
                <a:spcPct val="115000"/>
              </a:lnSpc>
              <a:spcAft>
                <a:spcPts val="0"/>
              </a:spcAft>
            </a:pPr>
            <a:r>
              <a:rPr lang="fr-FR" dirty="0" smtClean="0">
                <a:solidFill>
                  <a:srgbClr val="383A42"/>
                </a:solidFill>
                <a:latin typeface="Consolas"/>
                <a:ea typeface="Times New Roman"/>
                <a:cs typeface="Times New Roman"/>
              </a:rPr>
              <a:t>&lt;!</a:t>
            </a:r>
            <a:r>
              <a:rPr lang="fr-FR" dirty="0" err="1" smtClean="0">
                <a:solidFill>
                  <a:srgbClr val="383A42"/>
                </a:solidFill>
                <a:latin typeface="Consolas"/>
                <a:ea typeface="Times New Roman"/>
                <a:cs typeface="Times New Roman"/>
              </a:rPr>
              <a:t>doctype</a:t>
            </a:r>
            <a:r>
              <a:rPr lang="fr-FR" dirty="0" smtClean="0">
                <a:solidFill>
                  <a:srgbClr val="383A42"/>
                </a:solidFill>
                <a:latin typeface="Consolas"/>
                <a:ea typeface="Times New Roman"/>
                <a:cs typeface="Times New Roman"/>
              </a:rPr>
              <a:t> html&gt;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html</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lang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fr</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err="1" smtClean="0">
                <a:solidFill>
                  <a:srgbClr val="E45649"/>
                </a:solidFill>
                <a:latin typeface="Consolas"/>
                <a:ea typeface="Times New Roman"/>
                <a:cs typeface="Times New Roman"/>
              </a:rPr>
              <a:t>head</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meta</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charset</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utf</a:t>
            </a:r>
            <a:r>
              <a:rPr lang="fr-FR" dirty="0" smtClean="0">
                <a:solidFill>
                  <a:srgbClr val="50A14F"/>
                </a:solidFill>
                <a:latin typeface="Consolas"/>
                <a:ea typeface="Times New Roman"/>
                <a:cs typeface="Times New Roman"/>
              </a:rPr>
              <a:t>-8"</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meta</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name</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viewport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content</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width</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device</a:t>
            </a:r>
            <a:r>
              <a:rPr lang="fr-FR" dirty="0" smtClean="0">
                <a:solidFill>
                  <a:srgbClr val="50A14F"/>
                </a:solidFill>
                <a:latin typeface="Consolas"/>
                <a:ea typeface="Times New Roman"/>
                <a:cs typeface="Times New Roman"/>
              </a:rPr>
              <a:t>-</a:t>
            </a:r>
            <a:r>
              <a:rPr lang="fr-FR" dirty="0" err="1" smtClean="0">
                <a:solidFill>
                  <a:srgbClr val="50A14F"/>
                </a:solidFill>
                <a:latin typeface="Consolas"/>
                <a:ea typeface="Times New Roman"/>
                <a:cs typeface="Times New Roman"/>
              </a:rPr>
              <a:t>width</a:t>
            </a:r>
            <a:r>
              <a:rPr lang="fr-FR" dirty="0" smtClean="0">
                <a:solidFill>
                  <a:srgbClr val="50A14F"/>
                </a:solidFill>
                <a:latin typeface="Consolas"/>
                <a:ea typeface="Times New Roman"/>
                <a:cs typeface="Times New Roman"/>
              </a:rPr>
              <a:t>, </a:t>
            </a:r>
          </a:p>
          <a:p>
            <a:pPr>
              <a:lnSpc>
                <a:spcPct val="115000"/>
              </a:lnSpc>
              <a:spcAft>
                <a:spcPts val="0"/>
              </a:spcAft>
            </a:pPr>
            <a:r>
              <a:rPr lang="fr-FR" dirty="0" smtClean="0">
                <a:solidFill>
                  <a:srgbClr val="50A14F"/>
                </a:solidFill>
                <a:latin typeface="Consolas"/>
                <a:ea typeface="Times New Roman"/>
                <a:cs typeface="Times New Roman"/>
              </a:rPr>
              <a:t>		</a:t>
            </a:r>
            <a:r>
              <a:rPr lang="fr-FR" dirty="0" err="1" smtClean="0">
                <a:solidFill>
                  <a:srgbClr val="50A14F"/>
                </a:solidFill>
                <a:latin typeface="Consolas"/>
                <a:ea typeface="Times New Roman"/>
                <a:cs typeface="Times New Roman"/>
              </a:rPr>
              <a:t>initialscale</a:t>
            </a:r>
            <a:r>
              <a:rPr lang="fr-FR" dirty="0" smtClean="0">
                <a:solidFill>
                  <a:srgbClr val="50A14F"/>
                </a:solidFill>
                <a:latin typeface="Consolas"/>
                <a:ea typeface="Times New Roman"/>
                <a:cs typeface="Times New Roman"/>
              </a:rPr>
              <a:t>=1, </a:t>
            </a:r>
            <a:r>
              <a:rPr lang="fr-FR" dirty="0" err="1" smtClean="0">
                <a:solidFill>
                  <a:srgbClr val="50A14F"/>
                </a:solidFill>
                <a:latin typeface="Consolas"/>
                <a:ea typeface="Times New Roman"/>
                <a:cs typeface="Times New Roman"/>
              </a:rPr>
              <a:t>shrink</a:t>
            </a:r>
            <a:r>
              <a:rPr lang="fr-FR" dirty="0" smtClean="0">
                <a:solidFill>
                  <a:srgbClr val="50A14F"/>
                </a:solidFill>
                <a:latin typeface="Consolas"/>
                <a:ea typeface="Times New Roman"/>
                <a:cs typeface="Times New Roman"/>
              </a:rPr>
              <a:t>-to-fit=no"</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err="1" smtClean="0">
                <a:solidFill>
                  <a:srgbClr val="E45649"/>
                </a:solidFill>
                <a:latin typeface="Consolas"/>
                <a:ea typeface="Times New Roman"/>
                <a:cs typeface="Times New Roman"/>
              </a:rPr>
              <a:t>title</a:t>
            </a:r>
            <a:r>
              <a:rPr lang="fr-FR" dirty="0" smtClean="0">
                <a:solidFill>
                  <a:srgbClr val="383A42"/>
                </a:solidFill>
                <a:latin typeface="Consolas"/>
                <a:ea typeface="Times New Roman"/>
                <a:cs typeface="Times New Roman"/>
              </a:rPr>
              <a:t>&gt;Cours JS&lt;/</a:t>
            </a:r>
            <a:r>
              <a:rPr lang="fr-FR" dirty="0" err="1" smtClean="0">
                <a:solidFill>
                  <a:srgbClr val="E45649"/>
                </a:solidFill>
                <a:latin typeface="Consolas"/>
                <a:ea typeface="Times New Roman"/>
                <a:cs typeface="Times New Roman"/>
              </a:rPr>
              <a:t>title</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err="1" smtClean="0">
                <a:solidFill>
                  <a:srgbClr val="E45649"/>
                </a:solidFill>
                <a:latin typeface="Consolas"/>
                <a:ea typeface="Times New Roman"/>
                <a:cs typeface="Times New Roman"/>
              </a:rPr>
              <a:t>head</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body</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h1</a:t>
            </a:r>
            <a:r>
              <a:rPr lang="fr-FR" dirty="0" smtClean="0">
                <a:solidFill>
                  <a:srgbClr val="383A42"/>
                </a:solidFill>
                <a:latin typeface="Consolas"/>
                <a:ea typeface="Times New Roman"/>
                <a:cs typeface="Times New Roman"/>
              </a:rPr>
              <a:t>&gt;Cours JS&lt;/</a:t>
            </a:r>
            <a:r>
              <a:rPr lang="fr-FR" dirty="0" smtClean="0">
                <a:solidFill>
                  <a:srgbClr val="E45649"/>
                </a:solidFill>
                <a:latin typeface="Consolas"/>
                <a:ea typeface="Times New Roman"/>
                <a:cs typeface="Times New Roman"/>
              </a:rPr>
              <a:t>h1</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100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script</a:t>
            </a:r>
            <a:r>
              <a:rPr lang="fr-FR" dirty="0" smtClean="0">
                <a:solidFill>
                  <a:srgbClr val="383A42"/>
                </a:solidFill>
                <a:latin typeface="Consolas"/>
                <a:ea typeface="Times New Roman"/>
                <a:cs typeface="Times New Roman"/>
              </a:rPr>
              <a:t>&gt;</a:t>
            </a:r>
          </a:p>
          <a:p>
            <a:pPr>
              <a:lnSpc>
                <a:spcPct val="115000"/>
              </a:lnSpc>
              <a:spcAft>
                <a:spcPts val="1000"/>
              </a:spcAft>
            </a:pPr>
            <a:r>
              <a:rPr lang="fr-FR" dirty="0" smtClean="0">
                <a:solidFill>
                  <a:srgbClr val="383A42"/>
                </a:solidFill>
                <a:latin typeface="Consolas"/>
                <a:ea typeface="Times New Roman"/>
                <a:cs typeface="Times New Roman"/>
              </a:rPr>
              <a:t>  &lt;/</a:t>
            </a:r>
            <a:r>
              <a:rPr lang="fr-FR" dirty="0" smtClean="0">
                <a:solidFill>
                  <a:srgbClr val="E45649"/>
                </a:solidFill>
                <a:latin typeface="Consolas"/>
                <a:ea typeface="Times New Roman"/>
                <a:cs typeface="Times New Roman"/>
              </a:rPr>
              <a:t>script</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body</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pPr>
              <a:lnSpc>
                <a:spcPct val="115000"/>
              </a:lnSpc>
              <a:spcAft>
                <a:spcPts val="0"/>
              </a:spcAft>
            </a:pPr>
            <a:r>
              <a:rPr lang="fr-FR" dirty="0" smtClean="0">
                <a:solidFill>
                  <a:srgbClr val="383A42"/>
                </a:solidFill>
                <a:latin typeface="Consolas"/>
                <a:ea typeface="Times New Roman"/>
                <a:cs typeface="Times New Roman"/>
              </a:rPr>
              <a:t>&lt;/</a:t>
            </a:r>
            <a:r>
              <a:rPr lang="fr-FR" dirty="0" smtClean="0">
                <a:solidFill>
                  <a:srgbClr val="E45649"/>
                </a:solidFill>
                <a:latin typeface="Consolas"/>
                <a:ea typeface="Times New Roman"/>
                <a:cs typeface="Times New Roman"/>
              </a:rPr>
              <a:t>html</a:t>
            </a:r>
            <a:r>
              <a:rPr lang="fr-FR" dirty="0" smtClean="0">
                <a:solidFill>
                  <a:srgbClr val="383A42"/>
                </a:solidFill>
                <a:latin typeface="Consolas"/>
                <a:ea typeface="Times New Roman"/>
                <a:cs typeface="Times New Roman"/>
              </a:rPr>
              <a:t>&gt;</a:t>
            </a:r>
            <a:endParaRPr lang="fr-FR" dirty="0" smtClean="0">
              <a:ea typeface="Times New Roman"/>
              <a:cs typeface="Times New Roman"/>
            </a:endParaRP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Déclaration de constantes et variables</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4</a:t>
            </a:fld>
            <a:endParaRPr lang="fr-BE" sz="1800" dirty="0">
              <a:solidFill>
                <a:schemeClr val="tx1"/>
              </a:solidFill>
            </a:endParaRPr>
          </a:p>
        </p:txBody>
      </p:sp>
      <p:sp>
        <p:nvSpPr>
          <p:cNvPr id="8" name="ZoneTexte 7"/>
          <p:cNvSpPr txBox="1"/>
          <p:nvPr/>
        </p:nvSpPr>
        <p:spPr>
          <a:xfrm>
            <a:off x="142844" y="1428736"/>
            <a:ext cx="8786874" cy="3323987"/>
          </a:xfrm>
          <a:prstGeom prst="rect">
            <a:avLst/>
          </a:prstGeom>
          <a:noFill/>
        </p:spPr>
        <p:txBody>
          <a:bodyPr wrap="square" rtlCol="0">
            <a:spAutoFit/>
          </a:bodyPr>
          <a:lstStyle/>
          <a:p>
            <a:pPr>
              <a:lnSpc>
                <a:spcPct val="150000"/>
              </a:lnSpc>
              <a:spcAft>
                <a:spcPts val="0"/>
              </a:spcAft>
            </a:pPr>
            <a:r>
              <a:rPr lang="fr-FR" sz="2000" dirty="0" smtClean="0">
                <a:solidFill>
                  <a:srgbClr val="A626A4"/>
                </a:solidFill>
                <a:latin typeface="Consolas"/>
                <a:ea typeface="Times New Roman"/>
                <a:cs typeface="Times New Roman"/>
              </a:rPr>
              <a:t>let adresse ;</a:t>
            </a:r>
            <a:endParaRPr lang="fr-FR" sz="2000" dirty="0" smtClean="0">
              <a:ea typeface="Times New Roman"/>
              <a:cs typeface="Times New Roman"/>
            </a:endParaRPr>
          </a:p>
          <a:p>
            <a:pPr>
              <a:lnSpc>
                <a:spcPct val="150000"/>
              </a:lnSpc>
              <a:spcAft>
                <a:spcPts val="0"/>
              </a:spcAft>
            </a:pPr>
            <a:r>
              <a:rPr lang="fr-FR" sz="2000" dirty="0" smtClean="0">
                <a:solidFill>
                  <a:srgbClr val="A626A4"/>
                </a:solidFill>
                <a:latin typeface="Consolas"/>
                <a:ea typeface="Times New Roman"/>
                <a:cs typeface="Times New Roman"/>
              </a:rPr>
              <a:t>let</a:t>
            </a:r>
            <a:r>
              <a:rPr lang="fr-FR" sz="2000" dirty="0" smtClean="0">
                <a:solidFill>
                  <a:srgbClr val="383A42"/>
                </a:solidFill>
                <a:latin typeface="Consolas"/>
                <a:ea typeface="Times New Roman"/>
                <a:cs typeface="Times New Roman"/>
              </a:rPr>
              <a:t> </a:t>
            </a:r>
            <a:r>
              <a:rPr lang="fr-FR" sz="2000" dirty="0" err="1" smtClean="0">
                <a:solidFill>
                  <a:srgbClr val="383A42"/>
                </a:solidFill>
                <a:latin typeface="Consolas"/>
                <a:ea typeface="Times New Roman"/>
                <a:cs typeface="Times New Roman"/>
              </a:rPr>
              <a:t>age</a:t>
            </a:r>
            <a:r>
              <a:rPr lang="fr-FR" sz="2000" dirty="0" smtClean="0">
                <a:solidFill>
                  <a:srgbClr val="383A42"/>
                </a:solidFill>
                <a:latin typeface="Consolas"/>
                <a:ea typeface="Times New Roman"/>
                <a:cs typeface="Times New Roman"/>
              </a:rPr>
              <a:t> </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30</a:t>
            </a:r>
            <a:r>
              <a:rPr lang="fr-FR" sz="2000" dirty="0" smtClean="0">
                <a:solidFill>
                  <a:srgbClr val="383A42"/>
                </a:solidFill>
                <a:latin typeface="Consolas"/>
                <a:ea typeface="Times New Roman"/>
                <a:cs typeface="Times New Roman"/>
              </a:rPr>
              <a:t>; </a:t>
            </a:r>
            <a:endParaRPr lang="fr-FR" sz="2000" dirty="0" smtClean="0">
              <a:ea typeface="Times New Roman"/>
              <a:cs typeface="Times New Roman"/>
            </a:endParaRPr>
          </a:p>
          <a:p>
            <a:pPr>
              <a:lnSpc>
                <a:spcPct val="150000"/>
              </a:lnSpc>
              <a:spcAft>
                <a:spcPts val="0"/>
              </a:spcAft>
            </a:pPr>
            <a:r>
              <a:rPr lang="fr-FR" sz="2000" dirty="0" smtClean="0">
                <a:solidFill>
                  <a:srgbClr val="383A42"/>
                </a:solidFill>
                <a:latin typeface="Consolas"/>
                <a:ea typeface="Times New Roman"/>
                <a:cs typeface="Times New Roman"/>
              </a:rPr>
              <a:t>console.</a:t>
            </a:r>
            <a:r>
              <a:rPr lang="fr-FR" sz="2000" dirty="0" smtClean="0">
                <a:solidFill>
                  <a:srgbClr val="4078F2"/>
                </a:solidFill>
                <a:latin typeface="Consolas"/>
                <a:ea typeface="Times New Roman"/>
                <a:cs typeface="Times New Roman"/>
              </a:rPr>
              <a:t>log</a:t>
            </a:r>
            <a:r>
              <a:rPr lang="fr-FR" sz="2000" dirty="0" smtClean="0">
                <a:solidFill>
                  <a:srgbClr val="383A42"/>
                </a:solidFill>
                <a:latin typeface="Consolas"/>
                <a:ea typeface="Times New Roman"/>
                <a:cs typeface="Times New Roman"/>
              </a:rPr>
              <a:t>(</a:t>
            </a:r>
            <a:r>
              <a:rPr lang="fr-FR" sz="2000" dirty="0" err="1" smtClean="0">
                <a:solidFill>
                  <a:srgbClr val="383A42"/>
                </a:solidFill>
                <a:latin typeface="Consolas"/>
                <a:ea typeface="Times New Roman"/>
                <a:cs typeface="Times New Roman"/>
              </a:rPr>
              <a:t>age</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lnSpc>
                <a:spcPct val="150000"/>
              </a:lnSpc>
              <a:spcAft>
                <a:spcPts val="0"/>
              </a:spcAft>
            </a:pPr>
            <a:r>
              <a:rPr lang="fr-FR" sz="2000" dirty="0" err="1" smtClean="0">
                <a:solidFill>
                  <a:srgbClr val="383A42"/>
                </a:solidFill>
                <a:latin typeface="Consolas"/>
                <a:ea typeface="Times New Roman"/>
                <a:cs typeface="Times New Roman"/>
              </a:rPr>
              <a:t>age</a:t>
            </a:r>
            <a:r>
              <a:rPr lang="fr-FR" sz="2000" dirty="0" smtClean="0">
                <a:solidFill>
                  <a:srgbClr val="383A42"/>
                </a:solidFill>
                <a:latin typeface="Consolas"/>
                <a:ea typeface="Times New Roman"/>
                <a:cs typeface="Times New Roman"/>
              </a:rPr>
              <a:t> </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35</a:t>
            </a:r>
            <a:r>
              <a:rPr lang="fr-FR" sz="2000" dirty="0" smtClean="0">
                <a:solidFill>
                  <a:srgbClr val="383A42"/>
                </a:solidFill>
                <a:latin typeface="Consolas"/>
                <a:ea typeface="Times New Roman"/>
                <a:cs typeface="Times New Roman"/>
              </a:rPr>
              <a:t>; </a:t>
            </a:r>
            <a:endParaRPr lang="fr-FR" sz="2000" dirty="0" smtClean="0">
              <a:ea typeface="Times New Roman"/>
              <a:cs typeface="Times New Roman"/>
            </a:endParaRPr>
          </a:p>
          <a:p>
            <a:pPr>
              <a:lnSpc>
                <a:spcPct val="150000"/>
              </a:lnSpc>
              <a:spcAft>
                <a:spcPts val="0"/>
              </a:spcAft>
            </a:pPr>
            <a:r>
              <a:rPr lang="fr-FR" sz="2000" dirty="0" smtClean="0">
                <a:solidFill>
                  <a:srgbClr val="383A42"/>
                </a:solidFill>
                <a:latin typeface="Consolas"/>
                <a:ea typeface="Times New Roman"/>
                <a:cs typeface="Times New Roman"/>
              </a:rPr>
              <a:t>console.</a:t>
            </a:r>
            <a:r>
              <a:rPr lang="fr-FR" sz="2000" dirty="0" smtClean="0">
                <a:solidFill>
                  <a:srgbClr val="4078F2"/>
                </a:solidFill>
                <a:latin typeface="Consolas"/>
                <a:ea typeface="Times New Roman"/>
                <a:cs typeface="Times New Roman"/>
              </a:rPr>
              <a:t>log</a:t>
            </a:r>
            <a:r>
              <a:rPr lang="fr-FR" sz="2000" dirty="0" smtClean="0">
                <a:solidFill>
                  <a:srgbClr val="383A42"/>
                </a:solidFill>
                <a:latin typeface="Consolas"/>
                <a:ea typeface="Times New Roman"/>
                <a:cs typeface="Times New Roman"/>
              </a:rPr>
              <a:t>(</a:t>
            </a:r>
            <a:r>
              <a:rPr lang="fr-FR" sz="2000" dirty="0" err="1" smtClean="0">
                <a:solidFill>
                  <a:srgbClr val="383A42"/>
                </a:solidFill>
                <a:latin typeface="Consolas"/>
                <a:ea typeface="Times New Roman"/>
                <a:cs typeface="Times New Roman"/>
              </a:rPr>
              <a:t>age</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lnSpc>
                <a:spcPct val="150000"/>
              </a:lnSpc>
              <a:spcAft>
                <a:spcPts val="0"/>
              </a:spcAft>
            </a:pPr>
            <a:r>
              <a:rPr lang="fr-FR" sz="2000" dirty="0" smtClean="0">
                <a:solidFill>
                  <a:srgbClr val="383A42"/>
                </a:solidFill>
                <a:latin typeface="Consolas"/>
                <a:ea typeface="Times New Roman"/>
                <a:cs typeface="Times New Roman"/>
              </a:rPr>
              <a:t>console.log("Mon </a:t>
            </a:r>
            <a:r>
              <a:rPr lang="fr-FR" sz="2000" dirty="0" err="1" smtClean="0">
                <a:solidFill>
                  <a:srgbClr val="383A42"/>
                </a:solidFill>
                <a:latin typeface="Consolas"/>
                <a:ea typeface="Times New Roman"/>
                <a:cs typeface="Times New Roman"/>
              </a:rPr>
              <a:t>age</a:t>
            </a:r>
            <a:r>
              <a:rPr lang="fr-FR" sz="2000" dirty="0" smtClean="0">
                <a:solidFill>
                  <a:srgbClr val="383A42"/>
                </a:solidFill>
                <a:latin typeface="Consolas"/>
                <a:ea typeface="Times New Roman"/>
                <a:cs typeface="Times New Roman"/>
              </a:rPr>
              <a:t> est : "+</a:t>
            </a:r>
            <a:r>
              <a:rPr lang="fr-FR" sz="2000" dirty="0" err="1" smtClean="0">
                <a:solidFill>
                  <a:srgbClr val="383A42"/>
                </a:solidFill>
                <a:latin typeface="Consolas"/>
                <a:ea typeface="Times New Roman"/>
                <a:cs typeface="Times New Roman"/>
              </a:rPr>
              <a:t>age</a:t>
            </a:r>
            <a:r>
              <a:rPr lang="fr-FR" sz="2000" dirty="0" smtClean="0">
                <a:solidFill>
                  <a:srgbClr val="383A42"/>
                </a:solidFill>
                <a:latin typeface="Consolas"/>
                <a:ea typeface="Times New Roman"/>
                <a:cs typeface="Times New Roman"/>
              </a:rPr>
              <a:t>); </a:t>
            </a:r>
            <a:r>
              <a:rPr lang="fr-FR" sz="2000" i="1" dirty="0" smtClean="0">
                <a:solidFill>
                  <a:srgbClr val="383A42"/>
                </a:solidFill>
                <a:latin typeface="Consolas"/>
                <a:ea typeface="Times New Roman"/>
                <a:cs typeface="Times New Roman"/>
              </a:rPr>
              <a:t>// affichage soigné</a:t>
            </a:r>
            <a:endParaRPr lang="fr-FR" sz="2000" dirty="0" smtClean="0">
              <a:ea typeface="Times New Roman"/>
              <a:cs typeface="Times New Roman"/>
            </a:endParaRPr>
          </a:p>
          <a:p>
            <a:pPr>
              <a:lnSpc>
                <a:spcPct val="150000"/>
              </a:lnSpc>
            </a:pPr>
            <a:endParaRPr lang="fr-F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Les types de données</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5</a:t>
            </a:fld>
            <a:endParaRPr lang="fr-BE" sz="1800" dirty="0">
              <a:solidFill>
                <a:schemeClr val="tx1"/>
              </a:solidFill>
            </a:endParaRPr>
          </a:p>
        </p:txBody>
      </p:sp>
      <p:sp>
        <p:nvSpPr>
          <p:cNvPr id="6" name="ZoneTexte 5"/>
          <p:cNvSpPr txBox="1"/>
          <p:nvPr/>
        </p:nvSpPr>
        <p:spPr>
          <a:xfrm>
            <a:off x="428596" y="1571612"/>
            <a:ext cx="8429684" cy="369332"/>
          </a:xfrm>
          <a:prstGeom prst="rect">
            <a:avLst/>
          </a:prstGeom>
          <a:noFill/>
        </p:spPr>
        <p:txBody>
          <a:bodyPr wrap="square" rtlCol="0">
            <a:spAutoFit/>
          </a:bodyPr>
          <a:lstStyle/>
          <a:p>
            <a:endParaRPr lang="fr-FR" dirty="0"/>
          </a:p>
        </p:txBody>
      </p:sp>
      <p:sp>
        <p:nvSpPr>
          <p:cNvPr id="9" name="ZoneTexte 8"/>
          <p:cNvSpPr txBox="1"/>
          <p:nvPr/>
        </p:nvSpPr>
        <p:spPr>
          <a:xfrm>
            <a:off x="285720" y="1428736"/>
            <a:ext cx="8358246" cy="3323987"/>
          </a:xfrm>
          <a:prstGeom prst="rect">
            <a:avLst/>
          </a:prstGeom>
          <a:noFill/>
        </p:spPr>
        <p:txBody>
          <a:bodyPr wrap="square" rtlCol="0">
            <a:spAutoFit/>
          </a:bodyPr>
          <a:lstStyle/>
          <a:p>
            <a:pPr>
              <a:lnSpc>
                <a:spcPct val="150000"/>
              </a:lnSpc>
              <a:spcAft>
                <a:spcPts val="0"/>
              </a:spcAft>
            </a:pPr>
            <a:r>
              <a:rPr lang="fr-FR" sz="2000" dirty="0" err="1" smtClean="0">
                <a:solidFill>
                  <a:srgbClr val="A626A4"/>
                </a:solidFill>
                <a:latin typeface="Consolas"/>
                <a:ea typeface="Times New Roman"/>
                <a:cs typeface="Times New Roman"/>
              </a:rPr>
              <a:t>const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nom</a:t>
            </a:r>
            <a:r>
              <a:rPr lang="fr-FR" sz="2000" dirty="0" smtClean="0">
                <a:solidFill>
                  <a:srgbClr val="0184BC"/>
                </a:solidFill>
                <a:latin typeface="Consolas"/>
                <a:ea typeface="Times New Roman"/>
                <a:cs typeface="Times New Roman"/>
              </a:rPr>
              <a:t>=</a:t>
            </a:r>
            <a:r>
              <a:rPr lang="fr-FR" sz="2000" dirty="0" smtClean="0">
                <a:solidFill>
                  <a:srgbClr val="50A14F"/>
                </a:solidFill>
                <a:latin typeface="Consolas"/>
                <a:ea typeface="Times New Roman"/>
                <a:cs typeface="Times New Roman"/>
              </a:rPr>
              <a:t>"Julien"</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lnSpc>
                <a:spcPct val="150000"/>
              </a:lnSpc>
              <a:spcAft>
                <a:spcPts val="0"/>
              </a:spcAft>
            </a:pPr>
            <a:r>
              <a:rPr lang="fr-FR" sz="2000" dirty="0" err="1" smtClean="0">
                <a:solidFill>
                  <a:srgbClr val="A626A4"/>
                </a:solidFill>
                <a:latin typeface="Consolas"/>
                <a:ea typeface="Times New Roman"/>
                <a:cs typeface="Times New Roman"/>
              </a:rPr>
              <a:t>const</a:t>
            </a:r>
            <a:r>
              <a:rPr lang="fr-FR" sz="2000" dirty="0" smtClean="0">
                <a:solidFill>
                  <a:srgbClr val="383A42"/>
                </a:solidFill>
                <a:latin typeface="Consolas"/>
                <a:ea typeface="Times New Roman"/>
                <a:cs typeface="Times New Roman"/>
              </a:rPr>
              <a:t> </a:t>
            </a:r>
            <a:r>
              <a:rPr lang="fr-FR" sz="2000" dirty="0" err="1" smtClean="0">
                <a:solidFill>
                  <a:srgbClr val="986801"/>
                </a:solidFill>
                <a:latin typeface="Consolas"/>
                <a:ea typeface="Times New Roman"/>
                <a:cs typeface="Times New Roman"/>
              </a:rPr>
              <a:t>age</a:t>
            </a:r>
            <a:r>
              <a:rPr lang="fr-FR" sz="2000" dirty="0" smtClean="0">
                <a:solidFill>
                  <a:srgbClr val="383A42"/>
                </a:solidFill>
                <a:latin typeface="Consolas"/>
                <a:ea typeface="Times New Roman"/>
                <a:cs typeface="Times New Roman"/>
              </a:rPr>
              <a:t> </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33</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lnSpc>
                <a:spcPct val="150000"/>
              </a:lnSpc>
              <a:spcAft>
                <a:spcPts val="0"/>
              </a:spcAft>
            </a:pPr>
            <a:r>
              <a:rPr lang="fr-FR" sz="2000" dirty="0" err="1" smtClean="0">
                <a:solidFill>
                  <a:srgbClr val="A626A4"/>
                </a:solidFill>
                <a:latin typeface="Consolas"/>
                <a:ea typeface="Times New Roman"/>
                <a:cs typeface="Times New Roman"/>
              </a:rPr>
              <a:t>const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moyenne</a:t>
            </a:r>
            <a:r>
              <a:rPr lang="fr-FR" sz="2000" dirty="0" smtClean="0">
                <a:solidFill>
                  <a:srgbClr val="0184BC"/>
                </a:solidFill>
                <a:latin typeface="Consolas"/>
                <a:ea typeface="Times New Roman"/>
                <a:cs typeface="Times New Roman"/>
              </a:rPr>
              <a: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18.5</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lnSpc>
                <a:spcPct val="150000"/>
              </a:lnSpc>
              <a:spcAft>
                <a:spcPts val="0"/>
              </a:spcAft>
            </a:pPr>
            <a:r>
              <a:rPr lang="fr-FR" sz="2000" dirty="0" err="1" smtClean="0">
                <a:solidFill>
                  <a:srgbClr val="A626A4"/>
                </a:solidFill>
                <a:latin typeface="Consolas"/>
                <a:ea typeface="Times New Roman"/>
                <a:cs typeface="Times New Roman"/>
              </a:rPr>
              <a:t>const</a:t>
            </a:r>
            <a:r>
              <a:rPr lang="fr-FR" sz="2000" dirty="0" smtClean="0">
                <a:solidFill>
                  <a:srgbClr val="383A42"/>
                </a:solidFill>
                <a:latin typeface="Consolas"/>
                <a:ea typeface="Times New Roman"/>
                <a:cs typeface="Times New Roman"/>
              </a:rPr>
              <a:t> </a:t>
            </a:r>
            <a:r>
              <a:rPr lang="fr-FR" sz="2000" dirty="0" err="1" smtClean="0">
                <a:solidFill>
                  <a:srgbClr val="986801"/>
                </a:solidFill>
                <a:latin typeface="Consolas"/>
                <a:ea typeface="Times New Roman"/>
                <a:cs typeface="Times New Roman"/>
              </a:rPr>
              <a:t>isCool</a:t>
            </a:r>
            <a:r>
              <a:rPr lang="fr-FR" sz="2000" dirty="0" smtClean="0">
                <a:solidFill>
                  <a:srgbClr val="0184BC"/>
                </a:solidFill>
                <a:latin typeface="Consolas"/>
                <a:ea typeface="Times New Roman"/>
                <a:cs typeface="Times New Roman"/>
              </a:rPr>
              <a:t>=</a:t>
            </a:r>
            <a:r>
              <a:rPr lang="fr-FR" sz="2000" dirty="0" err="1" smtClean="0">
                <a:solidFill>
                  <a:srgbClr val="986801"/>
                </a:solidFill>
                <a:latin typeface="Consolas"/>
                <a:ea typeface="Times New Roman"/>
                <a:cs typeface="Times New Roman"/>
              </a:rPr>
              <a:t>true</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lnSpc>
                <a:spcPct val="150000"/>
              </a:lnSpc>
              <a:spcAft>
                <a:spcPts val="0"/>
              </a:spcAft>
            </a:pPr>
            <a:r>
              <a:rPr lang="fr-FR" sz="2000" dirty="0" err="1" smtClean="0">
                <a:solidFill>
                  <a:srgbClr val="A626A4"/>
                </a:solidFill>
                <a:latin typeface="Consolas"/>
                <a:ea typeface="Times New Roman"/>
                <a:cs typeface="Times New Roman"/>
              </a:rPr>
              <a:t>const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x</a:t>
            </a:r>
            <a:r>
              <a:rPr lang="fr-FR" sz="2000" dirty="0" smtClean="0">
                <a:solidFill>
                  <a:srgbClr val="0184BC"/>
                </a:solidFill>
                <a:latin typeface="Consolas"/>
                <a:ea typeface="Times New Roman"/>
                <a:cs typeface="Times New Roman"/>
              </a:rPr>
              <a:t>=</a:t>
            </a:r>
            <a:r>
              <a:rPr lang="fr-FR" sz="2000" dirty="0" err="1" smtClean="0">
                <a:solidFill>
                  <a:srgbClr val="986801"/>
                </a:solidFill>
                <a:latin typeface="Consolas"/>
                <a:ea typeface="Times New Roman"/>
                <a:cs typeface="Times New Roman"/>
              </a:rPr>
              <a:t>null</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lnSpc>
                <a:spcPct val="150000"/>
              </a:lnSpc>
              <a:spcAft>
                <a:spcPts val="0"/>
              </a:spcAft>
            </a:pPr>
            <a:r>
              <a:rPr lang="fr-FR" sz="2000" dirty="0" err="1" smtClean="0">
                <a:solidFill>
                  <a:srgbClr val="A626A4"/>
                </a:solidFill>
                <a:latin typeface="Consolas"/>
                <a:ea typeface="Times New Roman"/>
                <a:cs typeface="Times New Roman"/>
              </a:rPr>
              <a:t>const</a:t>
            </a:r>
            <a:r>
              <a:rPr lang="fr-FR" sz="2000" dirty="0" smtClean="0">
                <a:solidFill>
                  <a:srgbClr val="383A42"/>
                </a:solidFill>
                <a:latin typeface="Consolas"/>
                <a:ea typeface="Times New Roman"/>
                <a:cs typeface="Times New Roman"/>
              </a:rPr>
              <a:t> </a:t>
            </a:r>
            <a:r>
              <a:rPr lang="fr-FR" sz="2000" dirty="0" smtClean="0">
                <a:solidFill>
                  <a:srgbClr val="986801"/>
                </a:solidFill>
                <a:latin typeface="Consolas"/>
                <a:ea typeface="Times New Roman"/>
                <a:cs typeface="Times New Roman"/>
              </a:rPr>
              <a:t>y</a:t>
            </a:r>
            <a:r>
              <a:rPr lang="fr-FR" sz="2000" dirty="0" smtClean="0">
                <a:solidFill>
                  <a:srgbClr val="0184BC"/>
                </a:solidFill>
                <a:latin typeface="Consolas"/>
                <a:ea typeface="Times New Roman"/>
                <a:cs typeface="Times New Roman"/>
              </a:rPr>
              <a:t>=</a:t>
            </a:r>
            <a:r>
              <a:rPr lang="fr-FR" sz="2000" dirty="0" err="1" smtClean="0">
                <a:solidFill>
                  <a:srgbClr val="986801"/>
                </a:solidFill>
                <a:latin typeface="Consolas"/>
                <a:ea typeface="Times New Roman"/>
                <a:cs typeface="Times New Roman"/>
              </a:rPr>
              <a:t>undefined</a:t>
            </a:r>
            <a:r>
              <a:rPr lang="fr-FR" sz="2000" dirty="0" smtClean="0">
                <a:solidFill>
                  <a:srgbClr val="383A42"/>
                </a:solidFill>
                <a:latin typeface="Consolas"/>
                <a:ea typeface="Times New Roman"/>
                <a:cs typeface="Times New Roman"/>
              </a:rPr>
              <a:t>;</a:t>
            </a:r>
            <a:endParaRPr lang="fr-FR" sz="2000" dirty="0" smtClean="0">
              <a:ea typeface="Times New Roman"/>
              <a:cs typeface="Times New Roman"/>
            </a:endParaRPr>
          </a:p>
          <a:p>
            <a:pPr>
              <a:lnSpc>
                <a:spcPct val="150000"/>
              </a:lnSpc>
            </a:pPr>
            <a:endParaRPr lang="fr-F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 Les chaines de caractères</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6</a:t>
            </a:fld>
            <a:endParaRPr lang="fr-BE" sz="1800" dirty="0">
              <a:solidFill>
                <a:schemeClr val="tx1"/>
              </a:solidFill>
            </a:endParaRPr>
          </a:p>
        </p:txBody>
      </p:sp>
      <p:sp>
        <p:nvSpPr>
          <p:cNvPr id="6" name="ZoneTexte 5"/>
          <p:cNvSpPr txBox="1"/>
          <p:nvPr/>
        </p:nvSpPr>
        <p:spPr>
          <a:xfrm>
            <a:off x="142844" y="1000108"/>
            <a:ext cx="6715172" cy="461665"/>
          </a:xfrm>
          <a:prstGeom prst="rect">
            <a:avLst/>
          </a:prstGeom>
          <a:noFill/>
        </p:spPr>
        <p:txBody>
          <a:bodyPr wrap="square" rtlCol="0">
            <a:spAutoFit/>
          </a:bodyPr>
          <a:lstStyle/>
          <a:p>
            <a:r>
              <a:rPr lang="fr-FR" sz="2400" b="1" dirty="0" smtClean="0">
                <a:solidFill>
                  <a:srgbClr val="0070C0"/>
                </a:solidFill>
              </a:rPr>
              <a:t>Concaténation</a:t>
            </a:r>
            <a:endParaRPr lang="fr-FR" dirty="0">
              <a:solidFill>
                <a:srgbClr val="0070C0"/>
              </a:solidFill>
            </a:endParaRPr>
          </a:p>
        </p:txBody>
      </p:sp>
      <p:sp>
        <p:nvSpPr>
          <p:cNvPr id="8" name="ZoneTexte 7"/>
          <p:cNvSpPr txBox="1"/>
          <p:nvPr/>
        </p:nvSpPr>
        <p:spPr>
          <a:xfrm>
            <a:off x="142844" y="1451606"/>
            <a:ext cx="7143800" cy="1477328"/>
          </a:xfrm>
          <a:prstGeom prst="rect">
            <a:avLst/>
          </a:prstGeom>
          <a:noFill/>
        </p:spPr>
        <p:txBody>
          <a:bodyPr wrap="square" rtlCol="0">
            <a:spAutoFit/>
          </a:bodyPr>
          <a:lstStyle/>
          <a:p>
            <a:r>
              <a:rPr lang="fr-FR" dirty="0" smtClean="0">
                <a:solidFill>
                  <a:srgbClr val="383A42"/>
                </a:solidFill>
                <a:latin typeface="Consolas"/>
                <a:ea typeface="Times New Roman"/>
                <a:cs typeface="Times New Roman"/>
              </a:rPr>
              <a:t>//affichage classique</a:t>
            </a:r>
            <a:endParaRPr lang="fr-FR" dirty="0" smtClean="0">
              <a:ea typeface="Times New Roman"/>
              <a:cs typeface="Times New Roman"/>
            </a:endParaRPr>
          </a:p>
          <a:p>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"Ma note en JS est : "</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moyenne); </a:t>
            </a:r>
          </a:p>
          <a:p>
            <a:r>
              <a:rPr lang="fr-FR" dirty="0" smtClean="0">
                <a:solidFill>
                  <a:srgbClr val="383A42"/>
                </a:solidFill>
                <a:latin typeface="Consolas"/>
                <a:ea typeface="Times New Roman"/>
                <a:cs typeface="Times New Roman"/>
              </a:rPr>
              <a:t>// JS moderne ES6</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`Ma note en JS est : </a:t>
            </a:r>
            <a:r>
              <a:rPr lang="fr-FR" dirty="0" smtClean="0">
                <a:solidFill>
                  <a:srgbClr val="CA1243"/>
                </a:solidFill>
                <a:latin typeface="Consolas"/>
                <a:ea typeface="Times New Roman"/>
                <a:cs typeface="Times New Roman"/>
              </a:rPr>
              <a:t>${</a:t>
            </a:r>
            <a:r>
              <a:rPr lang="fr-FR" dirty="0" smtClean="0">
                <a:solidFill>
                  <a:srgbClr val="383A42"/>
                </a:solidFill>
                <a:latin typeface="Consolas"/>
                <a:ea typeface="Times New Roman"/>
                <a:cs typeface="Times New Roman"/>
              </a:rPr>
              <a:t>moyenne</a:t>
            </a:r>
            <a:r>
              <a:rPr lang="fr-FR" dirty="0" smtClean="0">
                <a:solidFill>
                  <a:srgbClr val="CA1243"/>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p>
          <a:p>
            <a:endParaRPr lang="fr-FR" dirty="0"/>
          </a:p>
        </p:txBody>
      </p:sp>
      <p:sp>
        <p:nvSpPr>
          <p:cNvPr id="9" name="ZoneTexte 8"/>
          <p:cNvSpPr txBox="1"/>
          <p:nvPr/>
        </p:nvSpPr>
        <p:spPr>
          <a:xfrm>
            <a:off x="142844" y="2681583"/>
            <a:ext cx="6715172" cy="461665"/>
          </a:xfrm>
          <a:prstGeom prst="rect">
            <a:avLst/>
          </a:prstGeom>
          <a:noFill/>
        </p:spPr>
        <p:txBody>
          <a:bodyPr wrap="square" rtlCol="0">
            <a:spAutoFit/>
          </a:bodyPr>
          <a:lstStyle/>
          <a:p>
            <a:r>
              <a:rPr lang="fr-FR" sz="2400" b="1" dirty="0" smtClean="0">
                <a:solidFill>
                  <a:srgbClr val="0070C0"/>
                </a:solidFill>
              </a:rPr>
              <a:t>La longueur</a:t>
            </a:r>
            <a:endParaRPr lang="fr-FR" dirty="0">
              <a:solidFill>
                <a:srgbClr val="0070C0"/>
              </a:solidFill>
            </a:endParaRPr>
          </a:p>
        </p:txBody>
      </p:sp>
      <p:sp>
        <p:nvSpPr>
          <p:cNvPr id="10" name="ZoneTexte 9"/>
          <p:cNvSpPr txBox="1"/>
          <p:nvPr/>
        </p:nvSpPr>
        <p:spPr>
          <a:xfrm>
            <a:off x="142844" y="3204356"/>
            <a:ext cx="8286808" cy="510396"/>
          </a:xfrm>
          <a:prstGeom prst="rect">
            <a:avLst/>
          </a:prstGeom>
          <a:noFill/>
        </p:spPr>
        <p:txBody>
          <a:bodyPr wrap="square" rtlCol="0">
            <a:spAutoFit/>
          </a:bodyPr>
          <a:lstStyle/>
          <a:p>
            <a:pPr>
              <a:lnSpc>
                <a:spcPts val="1100"/>
              </a:lnSpc>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`Mon nom est composé de </a:t>
            </a:r>
            <a:r>
              <a:rPr lang="fr-FR" dirty="0" smtClean="0">
                <a:solidFill>
                  <a:srgbClr val="CA1243"/>
                </a:solidFill>
                <a:latin typeface="Consolas"/>
                <a:ea typeface="Times New Roman"/>
                <a:cs typeface="Times New Roman"/>
              </a:rPr>
              <a:t>${</a:t>
            </a:r>
            <a:r>
              <a:rPr lang="fr-FR" dirty="0" err="1" smtClean="0">
                <a:solidFill>
                  <a:srgbClr val="383A42"/>
                </a:solidFill>
                <a:latin typeface="Consolas"/>
                <a:ea typeface="Times New Roman"/>
                <a:cs typeface="Times New Roman"/>
              </a:rPr>
              <a:t>nom</a:t>
            </a:r>
            <a:r>
              <a:rPr lang="fr-FR" dirty="0" err="1" smtClean="0">
                <a:solidFill>
                  <a:srgbClr val="50A14F"/>
                </a:solidFill>
                <a:latin typeface="Consolas"/>
                <a:ea typeface="Times New Roman"/>
                <a:cs typeface="Times New Roman"/>
              </a:rPr>
              <a:t>.</a:t>
            </a:r>
            <a:r>
              <a:rPr lang="fr-FR" dirty="0" err="1" smtClean="0">
                <a:solidFill>
                  <a:srgbClr val="E45649"/>
                </a:solidFill>
                <a:latin typeface="Consolas"/>
                <a:ea typeface="Times New Roman"/>
                <a:cs typeface="Times New Roman"/>
              </a:rPr>
              <a:t>length</a:t>
            </a:r>
            <a:r>
              <a:rPr lang="fr-FR" dirty="0" smtClean="0">
                <a:solidFill>
                  <a:srgbClr val="CA1243"/>
                </a:solidFill>
                <a:latin typeface="Consolas"/>
                <a:ea typeface="Times New Roman"/>
                <a:cs typeface="Times New Roman"/>
              </a:rPr>
              <a:t>}</a:t>
            </a:r>
            <a:r>
              <a:rPr lang="fr-FR" dirty="0" smtClean="0">
                <a:solidFill>
                  <a:srgbClr val="50A14F"/>
                </a:solidFill>
                <a:latin typeface="Consolas"/>
                <a:ea typeface="Times New Roman"/>
                <a:cs typeface="Times New Roman"/>
              </a:rPr>
              <a:t> caractères`</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endParaRPr lang="fr-FR" dirty="0"/>
          </a:p>
        </p:txBody>
      </p:sp>
      <p:sp>
        <p:nvSpPr>
          <p:cNvPr id="11" name="ZoneTexte 10"/>
          <p:cNvSpPr txBox="1"/>
          <p:nvPr/>
        </p:nvSpPr>
        <p:spPr>
          <a:xfrm>
            <a:off x="142844" y="3571876"/>
            <a:ext cx="6715172" cy="461665"/>
          </a:xfrm>
          <a:prstGeom prst="rect">
            <a:avLst/>
          </a:prstGeom>
          <a:noFill/>
        </p:spPr>
        <p:txBody>
          <a:bodyPr wrap="square" rtlCol="0">
            <a:spAutoFit/>
          </a:bodyPr>
          <a:lstStyle/>
          <a:p>
            <a:r>
              <a:rPr lang="fr-FR" sz="2400" b="1" dirty="0" smtClean="0">
                <a:solidFill>
                  <a:srgbClr val="0070C0"/>
                </a:solidFill>
              </a:rPr>
              <a:t>Fonctions de chaines de caractères</a:t>
            </a:r>
            <a:endParaRPr lang="fr-FR" dirty="0">
              <a:solidFill>
                <a:srgbClr val="0070C0"/>
              </a:solidFill>
            </a:endParaRPr>
          </a:p>
        </p:txBody>
      </p:sp>
      <p:sp>
        <p:nvSpPr>
          <p:cNvPr id="12" name="ZoneTexte 11"/>
          <p:cNvSpPr txBox="1"/>
          <p:nvPr/>
        </p:nvSpPr>
        <p:spPr>
          <a:xfrm>
            <a:off x="142844" y="4000504"/>
            <a:ext cx="8715436" cy="1754326"/>
          </a:xfrm>
          <a:prstGeom prst="rect">
            <a:avLst/>
          </a:prstGeom>
          <a:noFill/>
        </p:spPr>
        <p:txBody>
          <a:bodyPr wrap="square" rtlCol="0">
            <a:spAutoFit/>
          </a:bodyPr>
          <a:lstStyle/>
          <a:p>
            <a:r>
              <a:rPr lang="fr-FR" dirty="0" smtClean="0">
                <a:solidFill>
                  <a:srgbClr val="383A42"/>
                </a:solidFill>
                <a:latin typeface="Consolas"/>
                <a:ea typeface="Times New Roman"/>
                <a:cs typeface="Times New Roman"/>
              </a:rPr>
              <a:t>// nom en </a:t>
            </a:r>
            <a:r>
              <a:rPr lang="fr-FR" dirty="0" err="1" smtClean="0">
                <a:solidFill>
                  <a:srgbClr val="383A42"/>
                </a:solidFill>
                <a:latin typeface="Consolas"/>
                <a:ea typeface="Times New Roman"/>
                <a:cs typeface="Times New Roman"/>
              </a:rPr>
              <a:t>maj</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`Mon nom en </a:t>
            </a:r>
            <a:r>
              <a:rPr lang="fr-FR" dirty="0" err="1" smtClean="0">
                <a:solidFill>
                  <a:srgbClr val="50A14F"/>
                </a:solidFill>
                <a:latin typeface="Consolas"/>
                <a:ea typeface="Times New Roman"/>
                <a:cs typeface="Times New Roman"/>
              </a:rPr>
              <a:t>maj</a:t>
            </a:r>
            <a:r>
              <a:rPr lang="fr-FR" dirty="0" smtClean="0">
                <a:solidFill>
                  <a:srgbClr val="50A14F"/>
                </a:solidFill>
                <a:latin typeface="Consolas"/>
                <a:ea typeface="Times New Roman"/>
                <a:cs typeface="Times New Roman"/>
              </a:rPr>
              <a:t> : </a:t>
            </a:r>
            <a:r>
              <a:rPr lang="fr-FR" dirty="0" smtClean="0">
                <a:solidFill>
                  <a:srgbClr val="CA1243"/>
                </a:solidFill>
                <a:latin typeface="Consolas"/>
                <a:ea typeface="Times New Roman"/>
                <a:cs typeface="Times New Roman"/>
              </a:rPr>
              <a:t>${</a:t>
            </a:r>
            <a:r>
              <a:rPr lang="fr-FR" dirty="0" err="1" smtClean="0">
                <a:solidFill>
                  <a:srgbClr val="383A42"/>
                </a:solidFill>
                <a:latin typeface="Consolas"/>
                <a:ea typeface="Times New Roman"/>
                <a:cs typeface="Times New Roman"/>
              </a:rPr>
              <a:t>nom</a:t>
            </a:r>
            <a:r>
              <a:rPr lang="fr-FR" dirty="0" err="1" smtClean="0">
                <a:solidFill>
                  <a:srgbClr val="50A14F"/>
                </a:solidFill>
                <a:latin typeface="Consolas"/>
                <a:ea typeface="Times New Roman"/>
                <a:cs typeface="Times New Roman"/>
              </a:rPr>
              <a:t>.</a:t>
            </a:r>
            <a:r>
              <a:rPr lang="fr-FR" dirty="0" err="1" smtClean="0">
                <a:solidFill>
                  <a:srgbClr val="4078F2"/>
                </a:solidFill>
                <a:latin typeface="Consolas"/>
                <a:ea typeface="Times New Roman"/>
                <a:cs typeface="Times New Roman"/>
              </a:rPr>
              <a:t>toUpperCase</a:t>
            </a:r>
            <a:r>
              <a:rPr lang="fr-FR" dirty="0" smtClean="0">
                <a:solidFill>
                  <a:srgbClr val="383A42"/>
                </a:solidFill>
                <a:latin typeface="Consolas"/>
                <a:ea typeface="Times New Roman"/>
                <a:cs typeface="Times New Roman"/>
              </a:rPr>
              <a:t>()</a:t>
            </a:r>
            <a:r>
              <a:rPr lang="fr-FR" dirty="0" smtClean="0">
                <a:solidFill>
                  <a:srgbClr val="CA1243"/>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p>
          <a:p>
            <a:r>
              <a:rPr lang="fr-FR" dirty="0" smtClean="0">
                <a:solidFill>
                  <a:srgbClr val="383A42"/>
                </a:solidFill>
                <a:latin typeface="Consolas"/>
                <a:ea typeface="Times New Roman"/>
                <a:cs typeface="Times New Roman"/>
              </a:rPr>
              <a:t>// nom en min</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`Mon nom en min : </a:t>
            </a:r>
            <a:r>
              <a:rPr lang="fr-FR" dirty="0" smtClean="0">
                <a:solidFill>
                  <a:srgbClr val="CA1243"/>
                </a:solidFill>
                <a:latin typeface="Consolas"/>
                <a:ea typeface="Times New Roman"/>
                <a:cs typeface="Times New Roman"/>
              </a:rPr>
              <a:t>${</a:t>
            </a:r>
            <a:r>
              <a:rPr lang="fr-FR" dirty="0" err="1" smtClean="0">
                <a:solidFill>
                  <a:srgbClr val="383A42"/>
                </a:solidFill>
                <a:latin typeface="Consolas"/>
                <a:ea typeface="Times New Roman"/>
                <a:cs typeface="Times New Roman"/>
              </a:rPr>
              <a:t>nom</a:t>
            </a:r>
            <a:r>
              <a:rPr lang="fr-FR" dirty="0" err="1" smtClean="0">
                <a:solidFill>
                  <a:srgbClr val="50A14F"/>
                </a:solidFill>
                <a:latin typeface="Consolas"/>
                <a:ea typeface="Times New Roman"/>
                <a:cs typeface="Times New Roman"/>
              </a:rPr>
              <a:t>.</a:t>
            </a:r>
            <a:r>
              <a:rPr lang="fr-FR" dirty="0" err="1" smtClean="0">
                <a:solidFill>
                  <a:srgbClr val="4078F2"/>
                </a:solidFill>
                <a:latin typeface="Consolas"/>
                <a:ea typeface="Times New Roman"/>
                <a:cs typeface="Times New Roman"/>
              </a:rPr>
              <a:t>toLowerCase</a:t>
            </a:r>
            <a:r>
              <a:rPr lang="fr-FR" dirty="0" smtClean="0">
                <a:solidFill>
                  <a:srgbClr val="383A42"/>
                </a:solidFill>
                <a:latin typeface="Consolas"/>
                <a:ea typeface="Times New Roman"/>
                <a:cs typeface="Times New Roman"/>
              </a:rPr>
              <a:t>()</a:t>
            </a:r>
            <a:r>
              <a:rPr lang="fr-FR" dirty="0" smtClean="0">
                <a:solidFill>
                  <a:srgbClr val="CA1243"/>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a:t>
            </a:r>
          </a:p>
          <a:p>
            <a:r>
              <a:rPr lang="fr-FR" i="1" dirty="0" smtClean="0">
                <a:solidFill>
                  <a:srgbClr val="A0A1A7"/>
                </a:solidFill>
                <a:latin typeface="Consolas"/>
                <a:ea typeface="Times New Roman"/>
                <a:cs typeface="Times New Roman"/>
              </a:rPr>
              <a:t>// extrait une sous chaine, les index de 0 à 4 ==&gt; 5 </a:t>
            </a:r>
            <a:r>
              <a:rPr lang="fr-FR" i="1" dirty="0" err="1" smtClean="0">
                <a:solidFill>
                  <a:srgbClr val="A0A1A7"/>
                </a:solidFill>
                <a:latin typeface="Consolas"/>
                <a:ea typeface="Times New Roman"/>
                <a:cs typeface="Times New Roman"/>
              </a:rPr>
              <a:t>caract</a:t>
            </a:r>
            <a:r>
              <a:rPr lang="fr-FR" dirty="0" smtClean="0">
                <a:solidFill>
                  <a:srgbClr val="383A42"/>
                </a:solidFill>
                <a:latin typeface="Consolas"/>
                <a:ea typeface="Times New Roman"/>
                <a:cs typeface="Times New Roman"/>
              </a:rPr>
              <a:t>	</a:t>
            </a: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`Sous chaine : </a:t>
            </a:r>
            <a:r>
              <a:rPr lang="fr-FR" dirty="0" smtClean="0">
                <a:solidFill>
                  <a:srgbClr val="CA1243"/>
                </a:solidFill>
                <a:latin typeface="Consolas"/>
                <a:ea typeface="Times New Roman"/>
                <a:cs typeface="Times New Roman"/>
              </a:rPr>
              <a:t>${</a:t>
            </a:r>
            <a:r>
              <a:rPr lang="fr-FR" dirty="0" err="1" smtClean="0">
                <a:solidFill>
                  <a:srgbClr val="383A42"/>
                </a:solidFill>
                <a:latin typeface="Consolas"/>
                <a:ea typeface="Times New Roman"/>
                <a:cs typeface="Times New Roman"/>
              </a:rPr>
              <a:t>nom</a:t>
            </a:r>
            <a:r>
              <a:rPr lang="fr-FR" dirty="0" err="1" smtClean="0">
                <a:solidFill>
                  <a:srgbClr val="50A14F"/>
                </a:solidFill>
                <a:latin typeface="Consolas"/>
                <a:ea typeface="Times New Roman"/>
                <a:cs typeface="Times New Roman"/>
              </a:rPr>
              <a:t>.</a:t>
            </a:r>
            <a:r>
              <a:rPr lang="fr-FR" dirty="0" err="1" smtClean="0">
                <a:solidFill>
                  <a:srgbClr val="4078F2"/>
                </a:solidFill>
                <a:latin typeface="Consolas"/>
                <a:ea typeface="Times New Roman"/>
                <a:cs typeface="Times New Roman"/>
              </a:rPr>
              <a:t>substring</a:t>
            </a:r>
            <a:r>
              <a:rPr lang="fr-FR" dirty="0" smtClean="0">
                <a:solidFill>
                  <a:srgbClr val="383A42"/>
                </a:solidFill>
                <a:latin typeface="Consolas"/>
                <a:ea typeface="Times New Roman"/>
                <a:cs typeface="Times New Roman"/>
              </a:rPr>
              <a:t>(</a:t>
            </a:r>
            <a:r>
              <a:rPr lang="fr-FR" dirty="0" smtClean="0">
                <a:solidFill>
                  <a:srgbClr val="986801"/>
                </a:solidFill>
                <a:latin typeface="Consolas"/>
                <a:ea typeface="Times New Roman"/>
                <a:cs typeface="Times New Roman"/>
              </a:rPr>
              <a:t>0</a:t>
            </a:r>
            <a:r>
              <a:rPr lang="fr-FR" dirty="0" smtClean="0">
                <a:solidFill>
                  <a:srgbClr val="383A42"/>
                </a:solidFill>
                <a:latin typeface="Consolas"/>
                <a:ea typeface="Times New Roman"/>
                <a:cs typeface="Times New Roman"/>
              </a:rPr>
              <a:t>,</a:t>
            </a:r>
            <a:r>
              <a:rPr lang="fr-FR" dirty="0" smtClean="0">
                <a:solidFill>
                  <a:srgbClr val="986801"/>
                </a:solidFill>
                <a:latin typeface="Consolas"/>
                <a:ea typeface="Times New Roman"/>
                <a:cs typeface="Times New Roman"/>
              </a:rPr>
              <a:t>4</a:t>
            </a:r>
            <a:r>
              <a:rPr lang="fr-FR" dirty="0" smtClean="0">
                <a:solidFill>
                  <a:srgbClr val="383A42"/>
                </a:solidFill>
                <a:latin typeface="Consolas"/>
                <a:ea typeface="Times New Roman"/>
                <a:cs typeface="Times New Roman"/>
              </a:rPr>
              <a:t>)</a:t>
            </a:r>
            <a:r>
              <a:rPr lang="fr-FR" dirty="0" smtClean="0">
                <a:solidFill>
                  <a:srgbClr val="CA1243"/>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(suite)</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7</a:t>
            </a:fld>
            <a:endParaRPr lang="fr-BE" sz="1800" dirty="0">
              <a:solidFill>
                <a:schemeClr val="tx1"/>
              </a:solidFill>
            </a:endParaRPr>
          </a:p>
        </p:txBody>
      </p:sp>
      <p:sp>
        <p:nvSpPr>
          <p:cNvPr id="6" name="ZoneTexte 5"/>
          <p:cNvSpPr txBox="1"/>
          <p:nvPr/>
        </p:nvSpPr>
        <p:spPr>
          <a:xfrm>
            <a:off x="71406" y="1428736"/>
            <a:ext cx="8858312" cy="3447098"/>
          </a:xfrm>
          <a:prstGeom prst="rect">
            <a:avLst/>
          </a:prstGeom>
          <a:noFill/>
        </p:spPr>
        <p:txBody>
          <a:bodyPr wrap="square" rtlCol="0">
            <a:spAutoFit/>
          </a:bodyPr>
          <a:lstStyle/>
          <a:p>
            <a:r>
              <a:rPr lang="fr-FR" i="1" dirty="0" smtClean="0">
                <a:solidFill>
                  <a:srgbClr val="A0A1A7"/>
                </a:solidFill>
                <a:latin typeface="Consolas"/>
                <a:ea typeface="Times New Roman"/>
                <a:cs typeface="Times New Roman"/>
              </a:rPr>
              <a:t>// prend les 4 </a:t>
            </a:r>
            <a:r>
              <a:rPr lang="fr-FR" i="1" dirty="0" err="1" smtClean="0">
                <a:solidFill>
                  <a:srgbClr val="A0A1A7"/>
                </a:solidFill>
                <a:latin typeface="Consolas"/>
                <a:ea typeface="Times New Roman"/>
                <a:cs typeface="Times New Roman"/>
              </a:rPr>
              <a:t>caract</a:t>
            </a:r>
            <a:r>
              <a:rPr lang="fr-FR" i="1" dirty="0" smtClean="0">
                <a:solidFill>
                  <a:srgbClr val="A0A1A7"/>
                </a:solidFill>
                <a:latin typeface="Consolas"/>
                <a:ea typeface="Times New Roman"/>
                <a:cs typeface="Times New Roman"/>
              </a:rPr>
              <a:t> et les transforme en </a:t>
            </a:r>
            <a:r>
              <a:rPr lang="fr-FR" i="1" dirty="0" err="1" smtClean="0">
                <a:solidFill>
                  <a:srgbClr val="A0A1A7"/>
                </a:solidFill>
                <a:latin typeface="Consolas"/>
                <a:ea typeface="Times New Roman"/>
                <a:cs typeface="Times New Roman"/>
              </a:rPr>
              <a:t>maj</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`Sous chaine : </a:t>
            </a:r>
            <a:r>
              <a:rPr lang="fr-FR" dirty="0" smtClean="0">
                <a:solidFill>
                  <a:srgbClr val="CA1243"/>
                </a:solidFill>
                <a:latin typeface="Consolas"/>
                <a:ea typeface="Times New Roman"/>
                <a:cs typeface="Times New Roman"/>
              </a:rPr>
              <a:t>${</a:t>
            </a:r>
            <a:r>
              <a:rPr lang="fr-FR" dirty="0" err="1" smtClean="0">
                <a:solidFill>
                  <a:srgbClr val="383A42"/>
                </a:solidFill>
                <a:latin typeface="Consolas"/>
                <a:ea typeface="Times New Roman"/>
                <a:cs typeface="Times New Roman"/>
              </a:rPr>
              <a:t>nom</a:t>
            </a:r>
            <a:r>
              <a:rPr lang="fr-FR" dirty="0" err="1" smtClean="0">
                <a:solidFill>
                  <a:srgbClr val="50A14F"/>
                </a:solidFill>
                <a:latin typeface="Consolas"/>
                <a:ea typeface="Times New Roman"/>
                <a:cs typeface="Times New Roman"/>
              </a:rPr>
              <a:t>.</a:t>
            </a:r>
            <a:r>
              <a:rPr lang="fr-FR" dirty="0" err="1" smtClean="0">
                <a:solidFill>
                  <a:srgbClr val="4078F2"/>
                </a:solidFill>
                <a:latin typeface="Consolas"/>
                <a:ea typeface="Times New Roman"/>
                <a:cs typeface="Times New Roman"/>
              </a:rPr>
              <a:t>substring</a:t>
            </a:r>
            <a:r>
              <a:rPr lang="fr-FR" dirty="0" smtClean="0">
                <a:solidFill>
                  <a:srgbClr val="383A42"/>
                </a:solidFill>
                <a:latin typeface="Consolas"/>
                <a:ea typeface="Times New Roman"/>
                <a:cs typeface="Times New Roman"/>
              </a:rPr>
              <a:t>(</a:t>
            </a:r>
            <a:r>
              <a:rPr lang="fr-FR" dirty="0" smtClean="0">
                <a:solidFill>
                  <a:srgbClr val="986801"/>
                </a:solidFill>
                <a:latin typeface="Consolas"/>
                <a:ea typeface="Times New Roman"/>
                <a:cs typeface="Times New Roman"/>
              </a:rPr>
              <a:t>0</a:t>
            </a:r>
            <a:r>
              <a:rPr lang="fr-FR" dirty="0" smtClean="0">
                <a:solidFill>
                  <a:srgbClr val="383A42"/>
                </a:solidFill>
                <a:latin typeface="Consolas"/>
                <a:ea typeface="Times New Roman"/>
                <a:cs typeface="Times New Roman"/>
              </a:rPr>
              <a:t>,</a:t>
            </a:r>
            <a:r>
              <a:rPr lang="fr-FR" dirty="0" smtClean="0">
                <a:solidFill>
                  <a:srgbClr val="986801"/>
                </a:solidFill>
                <a:latin typeface="Consolas"/>
                <a:ea typeface="Times New Roman"/>
                <a:cs typeface="Times New Roman"/>
              </a:rPr>
              <a:t>4</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err="1" smtClean="0">
                <a:solidFill>
                  <a:srgbClr val="4078F2"/>
                </a:solidFill>
                <a:latin typeface="Consolas"/>
                <a:ea typeface="Times New Roman"/>
                <a:cs typeface="Times New Roman"/>
              </a:rPr>
              <a:t>toUpperCase</a:t>
            </a:r>
            <a:r>
              <a:rPr lang="fr-FR" dirty="0" smtClean="0">
                <a:solidFill>
                  <a:srgbClr val="383A42"/>
                </a:solidFill>
                <a:latin typeface="Consolas"/>
                <a:ea typeface="Times New Roman"/>
                <a:cs typeface="Times New Roman"/>
              </a:rPr>
              <a:t>()</a:t>
            </a:r>
            <a:r>
              <a:rPr lang="fr-FR" dirty="0" smtClean="0">
                <a:solidFill>
                  <a:srgbClr val="CA1243"/>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p>
          <a:p>
            <a:pPr>
              <a:spcAft>
                <a:spcPts val="0"/>
              </a:spcAft>
            </a:pPr>
            <a:r>
              <a:rPr lang="fr-FR" sz="2000" dirty="0" smtClean="0">
                <a:ea typeface="Times New Roman"/>
                <a:cs typeface="Times New Roman"/>
                <a:sym typeface="Wingdings"/>
              </a:rPr>
              <a:t></a:t>
            </a:r>
            <a:r>
              <a:rPr lang="fr-FR" sz="2000" dirty="0" smtClean="0">
                <a:ea typeface="Times New Roman"/>
                <a:cs typeface="Times New Roman"/>
              </a:rPr>
              <a:t> chainage de fonctions : appliquer une fonction à la suite de l’autre</a:t>
            </a:r>
            <a:endParaRPr lang="fr-FR" dirty="0" smtClean="0">
              <a:ea typeface="Times New Roman"/>
              <a:cs typeface="Times New Roman"/>
            </a:endParaRPr>
          </a:p>
          <a:p>
            <a:pPr>
              <a:spcAft>
                <a:spcPts val="0"/>
              </a:spcAft>
            </a:pPr>
            <a:endParaRPr lang="fr-FR" dirty="0" smtClean="0">
              <a:solidFill>
                <a:srgbClr val="383A42"/>
              </a:solidFill>
              <a:latin typeface="Consolas"/>
              <a:ea typeface="Times New Roman"/>
              <a:cs typeface="Times New Roman"/>
            </a:endParaRPr>
          </a:p>
          <a:p>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decoupe</a:t>
            </a:r>
            <a:r>
              <a:rPr lang="fr-FR" i="1" dirty="0" smtClean="0">
                <a:solidFill>
                  <a:srgbClr val="A0A1A7"/>
                </a:solidFill>
                <a:latin typeface="Consolas"/>
                <a:ea typeface="Times New Roman"/>
                <a:cs typeface="Times New Roman"/>
              </a:rPr>
              <a:t> la chaine en caractères</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nom.</a:t>
            </a:r>
            <a:r>
              <a:rPr lang="fr-FR" dirty="0" err="1" smtClean="0">
                <a:solidFill>
                  <a:srgbClr val="4078F2"/>
                </a:solidFill>
                <a:latin typeface="Consolas"/>
                <a:ea typeface="Times New Roman"/>
                <a:cs typeface="Times New Roman"/>
              </a:rPr>
              <a:t>split</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 </a:t>
            </a:r>
          </a:p>
          <a:p>
            <a:pPr>
              <a:spcAft>
                <a:spcPts val="0"/>
              </a:spcAft>
            </a:pPr>
            <a:endParaRPr lang="fr-FR" dirty="0" smtClean="0">
              <a:solidFill>
                <a:srgbClr val="A626A4"/>
              </a:solidFill>
              <a:latin typeface="Consolas"/>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nomComplet</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"Julien La Garde"</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decoupe</a:t>
            </a:r>
            <a:r>
              <a:rPr lang="fr-FR" i="1" dirty="0" smtClean="0">
                <a:solidFill>
                  <a:srgbClr val="A0A1A7"/>
                </a:solidFill>
                <a:latin typeface="Consolas"/>
                <a:ea typeface="Times New Roman"/>
                <a:cs typeface="Times New Roman"/>
              </a:rPr>
              <a:t> la chaine selon un séparateur (dans ce cas, c'est l'espace) </a:t>
            </a:r>
            <a:r>
              <a:rPr lang="fr-FR" i="1" dirty="0" smtClean="0">
                <a:solidFill>
                  <a:srgbClr val="A0A1A7"/>
                </a:solidFill>
                <a:latin typeface="Consolas"/>
                <a:ea typeface="Times New Roman"/>
                <a:cs typeface="Times New Roman"/>
                <a:sym typeface="Wingdings"/>
              </a:rPr>
              <a:t></a:t>
            </a:r>
            <a:r>
              <a:rPr lang="fr-FR" i="1" dirty="0" smtClean="0">
                <a:solidFill>
                  <a:srgbClr val="A0A1A7"/>
                </a:solidFill>
                <a:latin typeface="Consolas"/>
                <a:ea typeface="Times New Roman"/>
                <a:cs typeface="Times New Roman"/>
              </a:rPr>
              <a:t> 3 mots</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986801"/>
                </a:solidFill>
                <a:latin typeface="Consolas"/>
                <a:ea typeface="Times New Roman"/>
                <a:cs typeface="Times New Roman"/>
              </a:rPr>
              <a:t>nomComplet</a:t>
            </a:r>
            <a:r>
              <a:rPr lang="fr-FR" dirty="0" err="1" smtClean="0">
                <a:solidFill>
                  <a:srgbClr val="383A42"/>
                </a:solidFill>
                <a:latin typeface="Consolas"/>
                <a:ea typeface="Times New Roman"/>
                <a:cs typeface="Times New Roman"/>
              </a:rPr>
              <a:t>.</a:t>
            </a:r>
            <a:r>
              <a:rPr lang="fr-FR" dirty="0" err="1" smtClean="0">
                <a:solidFill>
                  <a:srgbClr val="4078F2"/>
                </a:solidFill>
                <a:latin typeface="Consolas"/>
                <a:ea typeface="Times New Roman"/>
                <a:cs typeface="Times New Roman"/>
              </a:rPr>
              <a:t>split</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 '</a:t>
            </a:r>
            <a:r>
              <a:rPr lang="fr-FR" dirty="0" smtClean="0">
                <a:solidFill>
                  <a:srgbClr val="383A42"/>
                </a:solidFill>
                <a:latin typeface="Consolas"/>
                <a:ea typeface="Times New Roman"/>
                <a:cs typeface="Times New Roman"/>
              </a:rPr>
              <a:t>)); </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Les tableaux</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8</a:t>
            </a:fld>
            <a:endParaRPr lang="fr-BE" sz="1800" dirty="0">
              <a:solidFill>
                <a:schemeClr val="tx1"/>
              </a:solidFill>
            </a:endParaRPr>
          </a:p>
        </p:txBody>
      </p:sp>
      <p:sp>
        <p:nvSpPr>
          <p:cNvPr id="6" name="ZoneTexte 5"/>
          <p:cNvSpPr txBox="1"/>
          <p:nvPr/>
        </p:nvSpPr>
        <p:spPr>
          <a:xfrm>
            <a:off x="142844" y="1071546"/>
            <a:ext cx="8786874" cy="4755148"/>
          </a:xfrm>
          <a:prstGeom prst="rect">
            <a:avLst/>
          </a:prstGeom>
          <a:noFill/>
        </p:spPr>
        <p:txBody>
          <a:bodyPr wrap="square" rtlCol="0">
            <a:spAutoFit/>
          </a:bodyPr>
          <a:lstStyle/>
          <a:p>
            <a:pPr>
              <a:spcAft>
                <a:spcPts val="0"/>
              </a:spcAft>
            </a:pP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decla</a:t>
            </a:r>
            <a:r>
              <a:rPr lang="fr-FR" i="1" dirty="0" smtClean="0">
                <a:solidFill>
                  <a:srgbClr val="A0A1A7"/>
                </a:solidFill>
                <a:latin typeface="Consolas"/>
                <a:ea typeface="Times New Roman"/>
                <a:cs typeface="Times New Roman"/>
              </a:rPr>
              <a:t> de tableaux</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err="1" smtClean="0">
                <a:solidFill>
                  <a:srgbClr val="986801"/>
                </a:solidFill>
                <a:latin typeface="Consolas"/>
                <a:ea typeface="Times New Roman"/>
                <a:cs typeface="Times New Roman"/>
              </a:rPr>
              <a:t>numbers</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A626A4"/>
                </a:solidFill>
                <a:latin typeface="Consolas"/>
                <a:ea typeface="Times New Roman"/>
                <a:cs typeface="Times New Roman"/>
              </a:rPr>
              <a:t>new</a:t>
            </a:r>
            <a:r>
              <a:rPr lang="fr-FR" dirty="0" smtClean="0">
                <a:solidFill>
                  <a:srgbClr val="383A42"/>
                </a:solidFill>
                <a:latin typeface="Consolas"/>
                <a:ea typeface="Times New Roman"/>
                <a:cs typeface="Times New Roman"/>
              </a:rPr>
              <a:t> </a:t>
            </a:r>
            <a:r>
              <a:rPr lang="fr-FR" dirty="0" err="1" smtClean="0">
                <a:solidFill>
                  <a:srgbClr val="C18401"/>
                </a:solidFill>
                <a:latin typeface="Consolas"/>
                <a:ea typeface="Times New Roman"/>
                <a:cs typeface="Times New Roman"/>
              </a:rPr>
              <a:t>Array</a:t>
            </a:r>
            <a:r>
              <a:rPr lang="fr-FR" dirty="0" smtClean="0">
                <a:solidFill>
                  <a:srgbClr val="383A42"/>
                </a:solidFill>
                <a:latin typeface="Consolas"/>
                <a:ea typeface="Times New Roman"/>
                <a:cs typeface="Times New Roman"/>
              </a:rPr>
              <a:t>(</a:t>
            </a:r>
            <a:r>
              <a:rPr lang="fr-FR" dirty="0" smtClean="0">
                <a:solidFill>
                  <a:srgbClr val="986801"/>
                </a:solidFill>
                <a:latin typeface="Consolas"/>
                <a:ea typeface="Times New Roman"/>
                <a:cs typeface="Times New Roman"/>
              </a:rPr>
              <a:t>1</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2</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3</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4</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5</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6</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7</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8</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9</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10</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fruits</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"mangue"</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"pastèque"</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"poire"</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"orange"</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"ananas"</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acces</a:t>
            </a:r>
            <a:r>
              <a:rPr lang="fr-FR" i="1" dirty="0" smtClean="0">
                <a:solidFill>
                  <a:srgbClr val="A0A1A7"/>
                </a:solidFill>
                <a:latin typeface="Consolas"/>
                <a:ea typeface="Times New Roman"/>
                <a:cs typeface="Times New Roman"/>
              </a:rPr>
              <a:t> a un </a:t>
            </a:r>
            <a:r>
              <a:rPr lang="fr-FR" i="1" dirty="0" err="1" smtClean="0">
                <a:solidFill>
                  <a:srgbClr val="A0A1A7"/>
                </a:solidFill>
                <a:latin typeface="Consolas"/>
                <a:ea typeface="Times New Roman"/>
                <a:cs typeface="Times New Roman"/>
              </a:rPr>
              <a:t>element</a:t>
            </a:r>
            <a:r>
              <a:rPr lang="fr-FR" i="1" dirty="0" smtClean="0">
                <a:solidFill>
                  <a:srgbClr val="A0A1A7"/>
                </a:solidFill>
                <a:latin typeface="Consolas"/>
                <a:ea typeface="Times New Roman"/>
                <a:cs typeface="Times New Roman"/>
              </a:rPr>
              <a:t> du tableau</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(fruits[</a:t>
            </a:r>
            <a:r>
              <a:rPr lang="fr-FR" dirty="0" smtClean="0">
                <a:solidFill>
                  <a:srgbClr val="986801"/>
                </a:solidFill>
                <a:latin typeface="Consolas"/>
                <a:ea typeface="Times New Roman"/>
                <a:cs typeface="Times New Roman"/>
              </a:rPr>
              <a:t>0</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acces</a:t>
            </a:r>
            <a:r>
              <a:rPr lang="fr-FR" i="1" dirty="0" smtClean="0">
                <a:solidFill>
                  <a:srgbClr val="A0A1A7"/>
                </a:solidFill>
                <a:latin typeface="Consolas"/>
                <a:ea typeface="Times New Roman"/>
                <a:cs typeface="Times New Roman"/>
              </a:rPr>
              <a:t> au 1ere </a:t>
            </a:r>
            <a:r>
              <a:rPr lang="fr-FR" i="1" dirty="0" err="1" smtClean="0">
                <a:solidFill>
                  <a:srgbClr val="A0A1A7"/>
                </a:solidFill>
                <a:latin typeface="Consolas"/>
                <a:ea typeface="Times New Roman"/>
                <a:cs typeface="Times New Roman"/>
              </a:rPr>
              <a:t>element</a:t>
            </a:r>
            <a:r>
              <a:rPr lang="fr-FR" i="1" dirty="0" smtClean="0">
                <a:solidFill>
                  <a:srgbClr val="A0A1A7"/>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(fruits[</a:t>
            </a:r>
            <a:r>
              <a:rPr lang="fr-FR" dirty="0" smtClean="0">
                <a:solidFill>
                  <a:srgbClr val="986801"/>
                </a:solidFill>
                <a:latin typeface="Consolas"/>
                <a:ea typeface="Times New Roman"/>
                <a:cs typeface="Times New Roman"/>
              </a:rPr>
              <a:t>7</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acces</a:t>
            </a:r>
            <a:r>
              <a:rPr lang="fr-FR" i="1" dirty="0" smtClean="0">
                <a:solidFill>
                  <a:srgbClr val="A0A1A7"/>
                </a:solidFill>
                <a:latin typeface="Consolas"/>
                <a:ea typeface="Times New Roman"/>
                <a:cs typeface="Times New Roman"/>
              </a:rPr>
              <a:t> au 8eme </a:t>
            </a:r>
            <a:r>
              <a:rPr lang="fr-FR" i="1" dirty="0" err="1" smtClean="0">
                <a:solidFill>
                  <a:srgbClr val="A0A1A7"/>
                </a:solidFill>
                <a:latin typeface="Consolas"/>
                <a:ea typeface="Times New Roman"/>
                <a:cs typeface="Times New Roman"/>
              </a:rPr>
              <a:t>element</a:t>
            </a:r>
            <a:r>
              <a:rPr lang="fr-FR" i="1" dirty="0" smtClean="0">
                <a:solidFill>
                  <a:srgbClr val="A0A1A7"/>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fruits.</a:t>
            </a:r>
            <a:r>
              <a:rPr lang="fr-FR" dirty="0" err="1" smtClean="0">
                <a:solidFill>
                  <a:srgbClr val="4078F2"/>
                </a:solidFill>
                <a:latin typeface="Consolas"/>
                <a:ea typeface="Times New Roman"/>
                <a:cs typeface="Times New Roman"/>
              </a:rPr>
              <a:t>unshift</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"fraise"</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ajout au </a:t>
            </a:r>
            <a:r>
              <a:rPr lang="fr-FR" i="1" dirty="0" err="1" smtClean="0">
                <a:solidFill>
                  <a:srgbClr val="A0A1A7"/>
                </a:solidFill>
                <a:latin typeface="Consolas"/>
                <a:ea typeface="Times New Roman"/>
                <a:cs typeface="Times New Roman"/>
              </a:rPr>
              <a:t>debut</a:t>
            </a:r>
            <a:r>
              <a:rPr lang="fr-FR" i="1" dirty="0" smtClean="0">
                <a:solidFill>
                  <a:srgbClr val="A0A1A7"/>
                </a:solidFill>
                <a:latin typeface="Consolas"/>
                <a:ea typeface="Times New Roman"/>
                <a:cs typeface="Times New Roman"/>
              </a:rPr>
              <a:t> du tableau</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fruits.</a:t>
            </a:r>
            <a:r>
              <a:rPr lang="fr-FR" dirty="0" err="1" smtClean="0">
                <a:solidFill>
                  <a:srgbClr val="4078F2"/>
                </a:solidFill>
                <a:latin typeface="Consolas"/>
                <a:ea typeface="Times New Roman"/>
                <a:cs typeface="Times New Roman"/>
              </a:rPr>
              <a:t>push</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"banane"</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ajout en fin de tableau</a:t>
            </a:r>
            <a:endParaRPr lang="fr-FR" dirty="0" smtClean="0">
              <a:ea typeface="Times New Roman"/>
              <a:cs typeface="Times New Roman"/>
            </a:endParaRPr>
          </a:p>
          <a:p>
            <a:pPr>
              <a:spcAft>
                <a:spcPts val="0"/>
              </a:spcAft>
            </a:pPr>
            <a:r>
              <a:rPr lang="fr-FR" dirty="0" err="1" smtClean="0">
                <a:solidFill>
                  <a:srgbClr val="383A42"/>
                </a:solidFill>
                <a:latin typeface="Consolas"/>
                <a:ea typeface="Times New Roman"/>
                <a:cs typeface="Times New Roman"/>
              </a:rPr>
              <a:t>fruits.</a:t>
            </a:r>
            <a:r>
              <a:rPr lang="fr-FR" dirty="0" err="1" smtClean="0">
                <a:solidFill>
                  <a:srgbClr val="4078F2"/>
                </a:solidFill>
                <a:latin typeface="Consolas"/>
                <a:ea typeface="Times New Roman"/>
                <a:cs typeface="Times New Roman"/>
              </a:rPr>
              <a:t>shift</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supprimer le 1er </a:t>
            </a:r>
            <a:r>
              <a:rPr lang="fr-FR" i="1" dirty="0" err="1" smtClean="0">
                <a:solidFill>
                  <a:srgbClr val="A0A1A7"/>
                </a:solidFill>
                <a:latin typeface="Consolas"/>
                <a:ea typeface="Times New Roman"/>
                <a:cs typeface="Times New Roman"/>
              </a:rPr>
              <a:t>element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fruits.</a:t>
            </a:r>
            <a:r>
              <a:rPr lang="fr-FR" dirty="0" smtClean="0">
                <a:solidFill>
                  <a:srgbClr val="4078F2"/>
                </a:solidFill>
                <a:latin typeface="Consolas"/>
                <a:ea typeface="Times New Roman"/>
                <a:cs typeface="Times New Roman"/>
              </a:rPr>
              <a:t>pop</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supprimer le dernier </a:t>
            </a:r>
            <a:r>
              <a:rPr lang="fr-FR" i="1" dirty="0" err="1" smtClean="0">
                <a:solidFill>
                  <a:srgbClr val="A0A1A7"/>
                </a:solidFill>
                <a:latin typeface="Consolas"/>
                <a:ea typeface="Times New Roman"/>
                <a:cs typeface="Times New Roman"/>
              </a:rPr>
              <a:t>element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fruits.</a:t>
            </a:r>
            <a:r>
              <a:rPr lang="fr-FR" dirty="0" err="1" smtClean="0">
                <a:solidFill>
                  <a:srgbClr val="4078F2"/>
                </a:solidFill>
                <a:latin typeface="Consolas"/>
                <a:ea typeface="Times New Roman"/>
                <a:cs typeface="Times New Roman"/>
              </a:rPr>
              <a:t>indexOf</a:t>
            </a:r>
            <a:r>
              <a:rPr lang="fr-FR" dirty="0" smtClean="0">
                <a:solidFill>
                  <a:srgbClr val="383A42"/>
                </a:solidFill>
                <a:latin typeface="Consolas"/>
                <a:ea typeface="Times New Roman"/>
                <a:cs typeface="Times New Roman"/>
              </a:rPr>
              <a:t>(</a:t>
            </a:r>
            <a:r>
              <a:rPr lang="fr-FR" dirty="0" smtClean="0">
                <a:solidFill>
                  <a:srgbClr val="50A14F"/>
                </a:solidFill>
                <a:latin typeface="Consolas"/>
                <a:ea typeface="Times New Roman"/>
                <a:cs typeface="Times New Roman"/>
              </a:rPr>
              <a:t>"orange"</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retourne la position de l'</a:t>
            </a:r>
            <a:r>
              <a:rPr lang="fr-FR" i="1" dirty="0" err="1" smtClean="0">
                <a:solidFill>
                  <a:srgbClr val="A0A1A7"/>
                </a:solidFill>
                <a:latin typeface="Consolas"/>
                <a:ea typeface="Times New Roman"/>
                <a:cs typeface="Times New Roman"/>
              </a:rPr>
              <a:t>element</a:t>
            </a:r>
            <a:r>
              <a:rPr lang="fr-FR" i="1" dirty="0" smtClean="0">
                <a:solidFill>
                  <a:srgbClr val="A0A1A7"/>
                </a:solidFill>
                <a:latin typeface="Consolas"/>
                <a:ea typeface="Times New Roman"/>
                <a:cs typeface="Times New Roman"/>
              </a:rPr>
              <a:t> orange</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C18401"/>
                </a:solidFill>
                <a:latin typeface="Consolas"/>
                <a:ea typeface="Times New Roman"/>
                <a:cs typeface="Times New Roman"/>
              </a:rPr>
              <a:t>Array</a:t>
            </a:r>
            <a:r>
              <a:rPr lang="fr-FR" dirty="0" err="1" smtClean="0">
                <a:solidFill>
                  <a:srgbClr val="383A42"/>
                </a:solidFill>
                <a:latin typeface="Consolas"/>
                <a:ea typeface="Times New Roman"/>
                <a:cs typeface="Times New Roman"/>
              </a:rPr>
              <a:t>.</a:t>
            </a:r>
            <a:r>
              <a:rPr lang="fr-FR" dirty="0" err="1" smtClean="0">
                <a:solidFill>
                  <a:srgbClr val="4078F2"/>
                </a:solidFill>
                <a:latin typeface="Consolas"/>
                <a:ea typeface="Times New Roman"/>
                <a:cs typeface="Times New Roman"/>
              </a:rPr>
              <a:t>isArray</a:t>
            </a:r>
            <a:r>
              <a:rPr lang="fr-FR" dirty="0" smtClean="0">
                <a:solidFill>
                  <a:srgbClr val="383A42"/>
                </a:solidFill>
                <a:latin typeface="Consolas"/>
                <a:ea typeface="Times New Roman"/>
                <a:cs typeface="Times New Roman"/>
              </a:rPr>
              <a:t>(fruits));  </a:t>
            </a: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true</a:t>
            </a:r>
            <a:endParaRPr lang="fr-FR" dirty="0" smtClean="0">
              <a:ea typeface="Times New Roman"/>
              <a:cs typeface="Times New Roman"/>
            </a:endParaRPr>
          </a:p>
          <a:p>
            <a:pPr>
              <a:spcAft>
                <a:spcPts val="0"/>
              </a:spcAft>
            </a:pPr>
            <a:r>
              <a:rPr lang="fr-FR" sz="1100"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sz="2000" dirty="0" smtClean="0">
                <a:ea typeface="Times New Roman"/>
                <a:cs typeface="Times New Roman"/>
              </a:rPr>
              <a:t>liste complète des fonctions de tableaux</a:t>
            </a:r>
            <a:endParaRPr lang="fr-FR" dirty="0" smtClean="0">
              <a:ea typeface="Times New Roman"/>
              <a:cs typeface="Times New Roman"/>
            </a:endParaRPr>
          </a:p>
          <a:p>
            <a:r>
              <a:rPr lang="fr-FR" sz="2000" dirty="0" smtClean="0">
                <a:solidFill>
                  <a:srgbClr val="548DD4"/>
                </a:solidFill>
                <a:ea typeface="Times New Roman"/>
                <a:cs typeface="Times New Roman"/>
              </a:rPr>
              <a:t>https://www.w3schools.com/jsref/jsref_obj_array.asp</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dirty="0" smtClean="0"/>
              <a:t>Les objets</a:t>
            </a:r>
            <a:endParaRPr lang="fr-FR" b="1" dirty="0"/>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9</a:t>
            </a:fld>
            <a:endParaRPr lang="fr-BE" sz="1800" dirty="0">
              <a:solidFill>
                <a:schemeClr val="tx1"/>
              </a:solidFill>
            </a:endParaRPr>
          </a:p>
        </p:txBody>
      </p:sp>
      <p:sp>
        <p:nvSpPr>
          <p:cNvPr id="6" name="ZoneTexte 5"/>
          <p:cNvSpPr txBox="1"/>
          <p:nvPr/>
        </p:nvSpPr>
        <p:spPr>
          <a:xfrm>
            <a:off x="285720" y="1428736"/>
            <a:ext cx="7929618" cy="4801314"/>
          </a:xfrm>
          <a:prstGeom prst="rect">
            <a:avLst/>
          </a:prstGeom>
          <a:noFill/>
        </p:spPr>
        <p:txBody>
          <a:bodyPr wrap="square" rtlCol="0">
            <a:spAutoFit/>
          </a:bodyPr>
          <a:lstStyle/>
          <a:p>
            <a:pPr>
              <a:spcAft>
                <a:spcPts val="0"/>
              </a:spcAft>
            </a:pPr>
            <a:r>
              <a:rPr lang="fr-FR" dirty="0" err="1" smtClean="0">
                <a:solidFill>
                  <a:srgbClr val="A626A4"/>
                </a:solidFill>
                <a:latin typeface="Consolas"/>
                <a:ea typeface="Times New Roman"/>
                <a:cs typeface="Times New Roman"/>
              </a:rPr>
              <a:t>const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personne</a:t>
            </a:r>
            <a:r>
              <a:rPr lang="fr-FR" dirty="0" smtClean="0">
                <a:solidFill>
                  <a:srgbClr val="383A42"/>
                </a:solidFill>
                <a:latin typeface="Consolas"/>
                <a:ea typeface="Times New Roman"/>
                <a:cs typeface="Times New Roman"/>
              </a:rPr>
              <a:t>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E45649"/>
                </a:solidFill>
                <a:latin typeface="Consolas"/>
                <a:ea typeface="Times New Roman"/>
                <a:cs typeface="Times New Roman"/>
              </a:rPr>
              <a:t>prenom</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"Julien"</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E45649"/>
                </a:solidFill>
                <a:latin typeface="Consolas"/>
                <a:ea typeface="Times New Roman"/>
                <a:cs typeface="Times New Roman"/>
              </a:rPr>
              <a:t>nom</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"La garde"</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err="1" smtClean="0">
                <a:solidFill>
                  <a:srgbClr val="E45649"/>
                </a:solidFill>
                <a:latin typeface="Consolas"/>
                <a:ea typeface="Times New Roman"/>
                <a:cs typeface="Times New Roman"/>
              </a:rPr>
              <a:t>age</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986801"/>
                </a:solidFill>
                <a:latin typeface="Consolas"/>
                <a:ea typeface="Times New Roman"/>
                <a:cs typeface="Times New Roman"/>
              </a:rPr>
              <a:t>30</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E45649"/>
                </a:solidFill>
                <a:latin typeface="Consolas"/>
                <a:ea typeface="Times New Roman"/>
                <a:cs typeface="Times New Roman"/>
              </a:rPr>
              <a:t>passions</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"foot"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"natation"</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"jeux </a:t>
            </a:r>
            <a:r>
              <a:rPr lang="fr-FR" dirty="0" err="1" smtClean="0">
                <a:solidFill>
                  <a:srgbClr val="50A14F"/>
                </a:solidFill>
                <a:latin typeface="Consolas"/>
                <a:ea typeface="Times New Roman"/>
                <a:cs typeface="Times New Roman"/>
              </a:rPr>
              <a:t>videos</a:t>
            </a:r>
            <a:r>
              <a:rPr lang="fr-FR" dirty="0" smtClean="0">
                <a:solidFill>
                  <a:srgbClr val="50A14F"/>
                </a:solidFill>
                <a:latin typeface="Consolas"/>
                <a:ea typeface="Times New Roman"/>
                <a:cs typeface="Times New Roman"/>
              </a:rPr>
              <a:t>"</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E45649"/>
                </a:solidFill>
                <a:latin typeface="Consolas"/>
                <a:ea typeface="Times New Roman"/>
                <a:cs typeface="Times New Roman"/>
              </a:rPr>
              <a:t>adresse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E45649"/>
                </a:solidFill>
                <a:latin typeface="Consolas"/>
                <a:ea typeface="Times New Roman"/>
                <a:cs typeface="Times New Roman"/>
              </a:rPr>
              <a:t>rue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"rue Nationale"</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E45649"/>
                </a:solidFill>
                <a:latin typeface="Consolas"/>
                <a:ea typeface="Times New Roman"/>
                <a:cs typeface="Times New Roman"/>
              </a:rPr>
              <a:t>ville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"Lille"</a:t>
            </a:r>
            <a:r>
              <a:rPr lang="fr-FR" dirty="0" smtClean="0">
                <a:solidFill>
                  <a:srgbClr val="383A42"/>
                </a:solidFill>
                <a:latin typeface="Consolas"/>
                <a:ea typeface="Times New Roman"/>
                <a:cs typeface="Times New Roman"/>
              </a:rPr>
              <a: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r>
              <a:rPr lang="fr-FR" dirty="0" smtClean="0">
                <a:solidFill>
                  <a:srgbClr val="E45649"/>
                </a:solidFill>
                <a:latin typeface="Consolas"/>
                <a:ea typeface="Times New Roman"/>
                <a:cs typeface="Times New Roman"/>
              </a:rPr>
              <a:t>pays </a:t>
            </a:r>
            <a:r>
              <a:rPr lang="fr-FR" dirty="0" smtClean="0">
                <a:solidFill>
                  <a:srgbClr val="0184BC"/>
                </a:solidFill>
                <a:latin typeface="Consolas"/>
                <a:ea typeface="Times New Roman"/>
                <a:cs typeface="Times New Roman"/>
              </a:rPr>
              <a:t>:</a:t>
            </a:r>
            <a:r>
              <a:rPr lang="fr-FR" dirty="0" smtClean="0">
                <a:solidFill>
                  <a:srgbClr val="383A42"/>
                </a:solidFill>
                <a:latin typeface="Consolas"/>
                <a:ea typeface="Times New Roman"/>
                <a:cs typeface="Times New Roman"/>
              </a:rPr>
              <a:t> </a:t>
            </a:r>
            <a:r>
              <a:rPr lang="fr-FR" dirty="0" smtClean="0">
                <a:solidFill>
                  <a:srgbClr val="50A14F"/>
                </a:solidFill>
                <a:latin typeface="Consolas"/>
                <a:ea typeface="Times New Roman"/>
                <a:cs typeface="Times New Roman"/>
              </a:rPr>
              <a:t>"France"</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  }</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a:t>
            </a:r>
          </a:p>
          <a:p>
            <a:pPr>
              <a:spcAft>
                <a:spcPts val="0"/>
              </a:spcAft>
            </a:pPr>
            <a:endParaRPr lang="fr-FR" dirty="0" smtClean="0">
              <a:solidFill>
                <a:srgbClr val="383A42"/>
              </a:solidFill>
              <a:latin typeface="Consolas"/>
              <a:ea typeface="Times New Roman"/>
              <a:cs typeface="Times New Roman"/>
            </a:endParaRPr>
          </a:p>
          <a:p>
            <a:pPr>
              <a:spcAft>
                <a:spcPts val="0"/>
              </a:spcAft>
            </a:pPr>
            <a:r>
              <a:rPr lang="fr-FR" i="1" dirty="0" smtClean="0">
                <a:solidFill>
                  <a:srgbClr val="A0A1A7"/>
                </a:solidFill>
                <a:latin typeface="Consolas"/>
                <a:ea typeface="Times New Roman"/>
                <a:cs typeface="Times New Roman"/>
              </a:rPr>
              <a:t>//  afficher un objet</a:t>
            </a:r>
            <a:endParaRPr lang="fr-FR" dirty="0" smtClean="0">
              <a:solidFill>
                <a:srgbClr val="383A42"/>
              </a:solidFill>
              <a:latin typeface="Consolas"/>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(personne); </a:t>
            </a:r>
            <a:endParaRPr lang="fr-FR" dirty="0" smtClean="0">
              <a:ea typeface="Times New Roman"/>
              <a:cs typeface="Times New Roman"/>
            </a:endParaRPr>
          </a:p>
          <a:p>
            <a:pPr>
              <a:spcAft>
                <a:spcPts val="0"/>
              </a:spcAft>
            </a:pP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acces</a:t>
            </a:r>
            <a:r>
              <a:rPr lang="fr-FR" i="1" dirty="0" smtClean="0">
                <a:solidFill>
                  <a:srgbClr val="A0A1A7"/>
                </a:solidFill>
                <a:latin typeface="Consolas"/>
                <a:ea typeface="Times New Roman"/>
                <a:cs typeface="Times New Roman"/>
              </a:rPr>
              <a:t> aux attributs de l'objet</a:t>
            </a:r>
            <a:endParaRPr lang="fr-FR" dirty="0" smtClean="0">
              <a:ea typeface="Times New Roman"/>
              <a:cs typeface="Times New Roman"/>
            </a:endParaRPr>
          </a:p>
          <a:p>
            <a:pPr>
              <a:spcAft>
                <a:spcPts val="0"/>
              </a:spcAft>
            </a:pPr>
            <a:r>
              <a:rPr lang="fr-FR" dirty="0" smtClean="0">
                <a:solidFill>
                  <a:srgbClr val="383A42"/>
                </a:solidFill>
                <a:latin typeface="Consolas"/>
                <a:ea typeface="Times New Roman"/>
                <a:cs typeface="Times New Roman"/>
              </a:rPr>
              <a:t>console.</a:t>
            </a:r>
            <a:r>
              <a:rPr lang="fr-FR" dirty="0" smtClean="0">
                <a:solidFill>
                  <a:srgbClr val="4078F2"/>
                </a:solidFill>
                <a:latin typeface="Consolas"/>
                <a:ea typeface="Times New Roman"/>
                <a:cs typeface="Times New Roman"/>
              </a:rPr>
              <a:t>log</a:t>
            </a:r>
            <a:r>
              <a:rPr lang="fr-FR" dirty="0" smtClean="0">
                <a:solidFill>
                  <a:srgbClr val="383A42"/>
                </a:solidFill>
                <a:latin typeface="Consolas"/>
                <a:ea typeface="Times New Roman"/>
                <a:cs typeface="Times New Roman"/>
              </a:rPr>
              <a:t>(</a:t>
            </a:r>
            <a:r>
              <a:rPr lang="fr-FR" dirty="0" err="1" smtClean="0">
                <a:solidFill>
                  <a:srgbClr val="383A42"/>
                </a:solidFill>
                <a:latin typeface="Consolas"/>
                <a:ea typeface="Times New Roman"/>
                <a:cs typeface="Times New Roman"/>
              </a:rPr>
              <a:t>personne.</a:t>
            </a:r>
            <a:r>
              <a:rPr lang="fr-FR" dirty="0" err="1" smtClean="0">
                <a:solidFill>
                  <a:srgbClr val="E45649"/>
                </a:solidFill>
                <a:latin typeface="Consolas"/>
                <a:ea typeface="Times New Roman"/>
                <a:cs typeface="Times New Roman"/>
              </a:rPr>
              <a:t>prenom</a:t>
            </a:r>
            <a:r>
              <a:rPr lang="fr-FR" dirty="0" smtClean="0">
                <a:solidFill>
                  <a:srgbClr val="383A42"/>
                </a:solidFill>
                <a:latin typeface="Consolas"/>
                <a:ea typeface="Times New Roman"/>
                <a:cs typeface="Times New Roman"/>
              </a:rPr>
              <a:t>); </a:t>
            </a:r>
            <a:r>
              <a:rPr lang="fr-FR" i="1" dirty="0" smtClean="0">
                <a:solidFill>
                  <a:srgbClr val="A0A1A7"/>
                </a:solidFill>
                <a:latin typeface="Consolas"/>
                <a:ea typeface="Times New Roman"/>
                <a:cs typeface="Times New Roman"/>
              </a:rPr>
              <a:t>// </a:t>
            </a:r>
            <a:r>
              <a:rPr lang="fr-FR" i="1" dirty="0" err="1" smtClean="0">
                <a:solidFill>
                  <a:srgbClr val="A0A1A7"/>
                </a:solidFill>
                <a:latin typeface="Consolas"/>
                <a:ea typeface="Times New Roman"/>
                <a:cs typeface="Times New Roman"/>
              </a:rPr>
              <a:t>acces</a:t>
            </a:r>
            <a:r>
              <a:rPr lang="fr-FR" i="1" dirty="0" smtClean="0">
                <a:solidFill>
                  <a:srgbClr val="A0A1A7"/>
                </a:solidFill>
                <a:latin typeface="Consolas"/>
                <a:ea typeface="Times New Roman"/>
                <a:cs typeface="Times New Roman"/>
              </a:rPr>
              <a:t> au </a:t>
            </a:r>
            <a:r>
              <a:rPr lang="fr-FR" i="1" dirty="0" err="1" smtClean="0">
                <a:solidFill>
                  <a:srgbClr val="A0A1A7"/>
                </a:solidFill>
                <a:latin typeface="Consolas"/>
                <a:ea typeface="Times New Roman"/>
                <a:cs typeface="Times New Roman"/>
              </a:rPr>
              <a:t>prenom</a:t>
            </a:r>
            <a:endParaRPr lang="fr-FR" dirty="0" smtClean="0">
              <a:ea typeface="Times New Roman"/>
              <a:cs typeface="Times New Roman"/>
            </a:endParaRPr>
          </a:p>
          <a:p>
            <a:pPr>
              <a:spcAft>
                <a:spcPts val="0"/>
              </a:spcAft>
            </a:pPr>
            <a:endParaRPr lang="fr-FR" dirty="0">
              <a:ea typeface="Times New Roman"/>
              <a:cs typeface="Times New Roman"/>
            </a:endParaRP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373</Words>
  <PresentationFormat>Affichage à l'écran (4:3)</PresentationFormat>
  <Paragraphs>431</Paragraphs>
  <Slides>26</Slides>
  <Notes>26</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Thème Office</vt:lpstr>
      <vt:lpstr>Support de cours JS</vt:lpstr>
      <vt:lpstr>JavaScript</vt:lpstr>
      <vt:lpstr>Intégration du JS dans le HTML</vt:lpstr>
      <vt:lpstr>Déclaration de constantes et variables</vt:lpstr>
      <vt:lpstr>Les types de données</vt:lpstr>
      <vt:lpstr> Les chaines de caractères</vt:lpstr>
      <vt:lpstr>(suite)</vt:lpstr>
      <vt:lpstr>Les tableaux</vt:lpstr>
      <vt:lpstr>Les objets</vt:lpstr>
      <vt:lpstr>(suite)</vt:lpstr>
      <vt:lpstr>(suite)</vt:lpstr>
      <vt:lpstr>Les boucles</vt:lpstr>
      <vt:lpstr>Les structures de contrôle</vt:lpstr>
      <vt:lpstr>(suite)</vt:lpstr>
      <vt:lpstr>(suite)</vt:lpstr>
      <vt:lpstr>Les fonctions</vt:lpstr>
      <vt:lpstr>(suite)</vt:lpstr>
      <vt:lpstr>(suite)</vt:lpstr>
      <vt:lpstr>Le DOM</vt:lpstr>
      <vt:lpstr>(suite)</vt:lpstr>
      <vt:lpstr>(suite)</vt:lpstr>
      <vt:lpstr>Les évènements </vt:lpstr>
      <vt:lpstr>(suite)</vt:lpstr>
      <vt:lpstr>(suite)</vt:lpstr>
      <vt:lpstr>(suite)</vt:lpstr>
      <vt:lpstr>(suite)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dgzgh</dc:title>
  <dc:creator>rayen</dc:creator>
  <cp:lastModifiedBy>rayen</cp:lastModifiedBy>
  <cp:revision>71</cp:revision>
  <dcterms:created xsi:type="dcterms:W3CDTF">2021-10-02T23:15:31Z</dcterms:created>
  <dcterms:modified xsi:type="dcterms:W3CDTF">2021-10-28T09:36:21Z</dcterms:modified>
</cp:coreProperties>
</file>