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2" r:id="rId3"/>
    <p:sldId id="257" r:id="rId4"/>
    <p:sldId id="258" r:id="rId5"/>
    <p:sldId id="259" r:id="rId6"/>
    <p:sldId id="260" r:id="rId7"/>
    <p:sldId id="277" r:id="rId8"/>
    <p:sldId id="279" r:id="rId9"/>
    <p:sldId id="261" r:id="rId10"/>
    <p:sldId id="280" r:id="rId11"/>
    <p:sldId id="262" r:id="rId12"/>
    <p:sldId id="263" r:id="rId13"/>
    <p:sldId id="264" r:id="rId14"/>
    <p:sldId id="265" r:id="rId15"/>
    <p:sldId id="267" r:id="rId16"/>
    <p:sldId id="269" r:id="rId17"/>
    <p:sldId id="268" r:id="rId18"/>
    <p:sldId id="271" r:id="rId19"/>
    <p:sldId id="273" r:id="rId20"/>
    <p:sldId id="275" r:id="rId21"/>
    <p:sldId id="274" r:id="rId22"/>
    <p:sldId id="276"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361789-7F4D-4C97-A4EF-C49C2E6A5AD4}"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263F4E-1FD4-4F1F-AE5A-969EB9FD2170}" type="slidenum">
              <a:rPr lang="en-US" smtClean="0"/>
              <a:t>‹#›</a:t>
            </a:fld>
            <a:endParaRPr lang="en-US"/>
          </a:p>
        </p:txBody>
      </p:sp>
    </p:spTree>
    <p:extLst>
      <p:ext uri="{BB962C8B-B14F-4D97-AF65-F5344CB8AC3E}">
        <p14:creationId xmlns:p14="http://schemas.microsoft.com/office/powerpoint/2010/main" val="2911141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5361789-7F4D-4C97-A4EF-C49C2E6A5AD4}" type="datetimeFigureOut">
              <a:rPr lang="en-US" smtClean="0"/>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263F4E-1FD4-4F1F-AE5A-969EB9FD2170}" type="slidenum">
              <a:rPr lang="en-US" smtClean="0"/>
              <a:t>‹#›</a:t>
            </a:fld>
            <a:endParaRPr lang="en-US"/>
          </a:p>
        </p:txBody>
      </p:sp>
    </p:spTree>
    <p:extLst>
      <p:ext uri="{BB962C8B-B14F-4D97-AF65-F5344CB8AC3E}">
        <p14:creationId xmlns:p14="http://schemas.microsoft.com/office/powerpoint/2010/main" val="151231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361789-7F4D-4C97-A4EF-C49C2E6A5AD4}"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263F4E-1FD4-4F1F-AE5A-969EB9FD2170}" type="slidenum">
              <a:rPr lang="en-US" smtClean="0"/>
              <a:t>‹#›</a:t>
            </a:fld>
            <a:endParaRPr lang="en-US"/>
          </a:p>
        </p:txBody>
      </p:sp>
    </p:spTree>
    <p:extLst>
      <p:ext uri="{BB962C8B-B14F-4D97-AF65-F5344CB8AC3E}">
        <p14:creationId xmlns:p14="http://schemas.microsoft.com/office/powerpoint/2010/main" val="690202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5361789-7F4D-4C97-A4EF-C49C2E6A5AD4}"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263F4E-1FD4-4F1F-AE5A-969EB9FD2170}" type="slidenum">
              <a:rPr lang="en-US" smtClean="0"/>
              <a:t>‹#›</a:t>
            </a:fld>
            <a:endParaRPr lang="en-US"/>
          </a:p>
        </p:txBody>
      </p:sp>
    </p:spTree>
    <p:extLst>
      <p:ext uri="{BB962C8B-B14F-4D97-AF65-F5344CB8AC3E}">
        <p14:creationId xmlns:p14="http://schemas.microsoft.com/office/powerpoint/2010/main" val="3953318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5361789-7F4D-4C97-A4EF-C49C2E6A5AD4}"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263F4E-1FD4-4F1F-AE5A-969EB9FD2170}" type="slidenum">
              <a:rPr lang="en-US" smtClean="0"/>
              <a:t>‹#›</a:t>
            </a:fld>
            <a:endParaRPr lang="en-US"/>
          </a:p>
        </p:txBody>
      </p:sp>
    </p:spTree>
    <p:extLst>
      <p:ext uri="{BB962C8B-B14F-4D97-AF65-F5344CB8AC3E}">
        <p14:creationId xmlns:p14="http://schemas.microsoft.com/office/powerpoint/2010/main" val="1072205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361789-7F4D-4C97-A4EF-C49C2E6A5AD4}"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263F4E-1FD4-4F1F-AE5A-969EB9FD2170}" type="slidenum">
              <a:rPr lang="en-US" smtClean="0"/>
              <a:t>‹#›</a:t>
            </a:fld>
            <a:endParaRPr lang="en-US"/>
          </a:p>
        </p:txBody>
      </p:sp>
    </p:spTree>
    <p:extLst>
      <p:ext uri="{BB962C8B-B14F-4D97-AF65-F5344CB8AC3E}">
        <p14:creationId xmlns:p14="http://schemas.microsoft.com/office/powerpoint/2010/main" val="646124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361789-7F4D-4C97-A4EF-C49C2E6A5AD4}"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263F4E-1FD4-4F1F-AE5A-969EB9FD2170}" type="slidenum">
              <a:rPr lang="en-US" smtClean="0"/>
              <a:t>‹#›</a:t>
            </a:fld>
            <a:endParaRPr lang="en-US"/>
          </a:p>
        </p:txBody>
      </p:sp>
    </p:spTree>
    <p:extLst>
      <p:ext uri="{BB962C8B-B14F-4D97-AF65-F5344CB8AC3E}">
        <p14:creationId xmlns:p14="http://schemas.microsoft.com/office/powerpoint/2010/main" val="399920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361789-7F4D-4C97-A4EF-C49C2E6A5AD4}"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263F4E-1FD4-4F1F-AE5A-969EB9FD2170}" type="slidenum">
              <a:rPr lang="en-US" smtClean="0"/>
              <a:t>‹#›</a:t>
            </a:fld>
            <a:endParaRPr lang="en-US"/>
          </a:p>
        </p:txBody>
      </p:sp>
    </p:spTree>
    <p:extLst>
      <p:ext uri="{BB962C8B-B14F-4D97-AF65-F5344CB8AC3E}">
        <p14:creationId xmlns:p14="http://schemas.microsoft.com/office/powerpoint/2010/main" val="19948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361789-7F4D-4C97-A4EF-C49C2E6A5AD4}"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263F4E-1FD4-4F1F-AE5A-969EB9FD2170}" type="slidenum">
              <a:rPr lang="en-US" smtClean="0"/>
              <a:t>‹#›</a:t>
            </a:fld>
            <a:endParaRPr lang="en-US"/>
          </a:p>
        </p:txBody>
      </p:sp>
    </p:spTree>
    <p:extLst>
      <p:ext uri="{BB962C8B-B14F-4D97-AF65-F5344CB8AC3E}">
        <p14:creationId xmlns:p14="http://schemas.microsoft.com/office/powerpoint/2010/main" val="567799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361789-7F4D-4C97-A4EF-C49C2E6A5AD4}"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263F4E-1FD4-4F1F-AE5A-969EB9FD2170}" type="slidenum">
              <a:rPr lang="en-US" smtClean="0"/>
              <a:t>‹#›</a:t>
            </a:fld>
            <a:endParaRPr lang="en-US"/>
          </a:p>
        </p:txBody>
      </p:sp>
    </p:spTree>
    <p:extLst>
      <p:ext uri="{BB962C8B-B14F-4D97-AF65-F5344CB8AC3E}">
        <p14:creationId xmlns:p14="http://schemas.microsoft.com/office/powerpoint/2010/main" val="3123321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361789-7F4D-4C97-A4EF-C49C2E6A5AD4}"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263F4E-1FD4-4F1F-AE5A-969EB9FD2170}" type="slidenum">
              <a:rPr lang="en-US" smtClean="0"/>
              <a:t>‹#›</a:t>
            </a:fld>
            <a:endParaRPr lang="en-US"/>
          </a:p>
        </p:txBody>
      </p:sp>
    </p:spTree>
    <p:extLst>
      <p:ext uri="{BB962C8B-B14F-4D97-AF65-F5344CB8AC3E}">
        <p14:creationId xmlns:p14="http://schemas.microsoft.com/office/powerpoint/2010/main" val="442313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361789-7F4D-4C97-A4EF-C49C2E6A5AD4}" type="datetimeFigureOut">
              <a:rPr lang="en-US" smtClean="0"/>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263F4E-1FD4-4F1F-AE5A-969EB9FD2170}" type="slidenum">
              <a:rPr lang="en-US" smtClean="0"/>
              <a:t>‹#›</a:t>
            </a:fld>
            <a:endParaRPr lang="en-US"/>
          </a:p>
        </p:txBody>
      </p:sp>
    </p:spTree>
    <p:extLst>
      <p:ext uri="{BB962C8B-B14F-4D97-AF65-F5344CB8AC3E}">
        <p14:creationId xmlns:p14="http://schemas.microsoft.com/office/powerpoint/2010/main" val="1305443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361789-7F4D-4C97-A4EF-C49C2E6A5AD4}" type="datetimeFigureOut">
              <a:rPr lang="en-US" smtClean="0"/>
              <a:t>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263F4E-1FD4-4F1F-AE5A-969EB9FD2170}" type="slidenum">
              <a:rPr lang="en-US" smtClean="0"/>
              <a:t>‹#›</a:t>
            </a:fld>
            <a:endParaRPr lang="en-US"/>
          </a:p>
        </p:txBody>
      </p:sp>
    </p:spTree>
    <p:extLst>
      <p:ext uri="{BB962C8B-B14F-4D97-AF65-F5344CB8AC3E}">
        <p14:creationId xmlns:p14="http://schemas.microsoft.com/office/powerpoint/2010/main" val="212466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361789-7F4D-4C97-A4EF-C49C2E6A5AD4}" type="datetimeFigureOut">
              <a:rPr lang="en-US" smtClean="0"/>
              <a:t>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263F4E-1FD4-4F1F-AE5A-969EB9FD2170}" type="slidenum">
              <a:rPr lang="en-US" smtClean="0"/>
              <a:t>‹#›</a:t>
            </a:fld>
            <a:endParaRPr lang="en-US"/>
          </a:p>
        </p:txBody>
      </p:sp>
    </p:spTree>
    <p:extLst>
      <p:ext uri="{BB962C8B-B14F-4D97-AF65-F5344CB8AC3E}">
        <p14:creationId xmlns:p14="http://schemas.microsoft.com/office/powerpoint/2010/main" val="1491786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361789-7F4D-4C97-A4EF-C49C2E6A5AD4}" type="datetimeFigureOut">
              <a:rPr lang="en-US" smtClean="0"/>
              <a:t>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263F4E-1FD4-4F1F-AE5A-969EB9FD2170}" type="slidenum">
              <a:rPr lang="en-US" smtClean="0"/>
              <a:t>‹#›</a:t>
            </a:fld>
            <a:endParaRPr lang="en-US"/>
          </a:p>
        </p:txBody>
      </p:sp>
    </p:spTree>
    <p:extLst>
      <p:ext uri="{BB962C8B-B14F-4D97-AF65-F5344CB8AC3E}">
        <p14:creationId xmlns:p14="http://schemas.microsoft.com/office/powerpoint/2010/main" val="316435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5361789-7F4D-4C97-A4EF-C49C2E6A5AD4}" type="datetimeFigureOut">
              <a:rPr lang="en-US" smtClean="0"/>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263F4E-1FD4-4F1F-AE5A-969EB9FD2170}" type="slidenum">
              <a:rPr lang="en-US" smtClean="0"/>
              <a:t>‹#›</a:t>
            </a:fld>
            <a:endParaRPr lang="en-US"/>
          </a:p>
        </p:txBody>
      </p:sp>
    </p:spTree>
    <p:extLst>
      <p:ext uri="{BB962C8B-B14F-4D97-AF65-F5344CB8AC3E}">
        <p14:creationId xmlns:p14="http://schemas.microsoft.com/office/powerpoint/2010/main" val="275044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5361789-7F4D-4C97-A4EF-C49C2E6A5AD4}" type="datetimeFigureOut">
              <a:rPr lang="en-US" smtClean="0"/>
              <a:t>1/6/2025</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51263F4E-1FD4-4F1F-AE5A-969EB9FD2170}" type="slidenum">
              <a:rPr lang="en-US" smtClean="0"/>
              <a:t>‹#›</a:t>
            </a:fld>
            <a:endParaRPr lang="en-US"/>
          </a:p>
        </p:txBody>
      </p:sp>
    </p:spTree>
    <p:extLst>
      <p:ext uri="{BB962C8B-B14F-4D97-AF65-F5344CB8AC3E}">
        <p14:creationId xmlns:p14="http://schemas.microsoft.com/office/powerpoint/2010/main" val="3372354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5361789-7F4D-4C97-A4EF-C49C2E6A5AD4}" type="datetimeFigureOut">
              <a:rPr lang="en-US" smtClean="0"/>
              <a:t>1/6/2025</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1263F4E-1FD4-4F1F-AE5A-969EB9FD2170}" type="slidenum">
              <a:rPr lang="en-US" smtClean="0"/>
              <a:t>‹#›</a:t>
            </a:fld>
            <a:endParaRPr lang="en-US"/>
          </a:p>
        </p:txBody>
      </p:sp>
    </p:spTree>
    <p:extLst>
      <p:ext uri="{BB962C8B-B14F-4D97-AF65-F5344CB8AC3E}">
        <p14:creationId xmlns:p14="http://schemas.microsoft.com/office/powerpoint/2010/main" val="36477044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jpeg"/></Relationships>
</file>

<file path=ppt/slides/_rels/slide1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jpg"/></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119556"/>
            <a:ext cx="8676222" cy="902676"/>
          </a:xfrm>
        </p:spPr>
        <p:txBody>
          <a:bodyPr>
            <a:noAutofit/>
          </a:bodyPr>
          <a:lstStyle/>
          <a:p>
            <a:r>
              <a:rPr lang="fa-IR" sz="7200" dirty="0">
                <a:cs typeface="B Nazanin" panose="00000400000000000000" pitchFamily="2" charset="-78"/>
              </a:rPr>
              <a:t>به نام خدا</a:t>
            </a:r>
            <a:endParaRPr lang="en-US" sz="7200" dirty="0">
              <a:cs typeface="B Nazanin" panose="00000400000000000000" pitchFamily="2" charset="-78"/>
            </a:endParaRPr>
          </a:p>
        </p:txBody>
      </p:sp>
      <p:sp>
        <p:nvSpPr>
          <p:cNvPr id="3" name="Subtitle 2"/>
          <p:cNvSpPr>
            <a:spLocks noGrp="1"/>
          </p:cNvSpPr>
          <p:nvPr>
            <p:ph type="subTitle" idx="1"/>
          </p:nvPr>
        </p:nvSpPr>
        <p:spPr>
          <a:xfrm>
            <a:off x="1751012" y="2549768"/>
            <a:ext cx="8676222" cy="3165232"/>
          </a:xfrm>
        </p:spPr>
        <p:txBody>
          <a:bodyPr>
            <a:noAutofit/>
          </a:bodyPr>
          <a:lstStyle/>
          <a:p>
            <a:r>
              <a:rPr lang="fa-IR" sz="2400" dirty="0">
                <a:cs typeface="B Nazanin" panose="00000400000000000000" pitchFamily="2" charset="-78"/>
              </a:rPr>
              <a:t>پروژه هوش مصنوعی </a:t>
            </a:r>
          </a:p>
          <a:p>
            <a:r>
              <a:rPr lang="fa-IR" sz="2400" dirty="0">
                <a:cs typeface="B Nazanin" panose="00000400000000000000" pitchFamily="2" charset="-78"/>
              </a:rPr>
              <a:t>موضوع پروژه : حل پازل</a:t>
            </a:r>
          </a:p>
          <a:p>
            <a:r>
              <a:rPr lang="fa-IR" sz="2400" dirty="0">
                <a:cs typeface="B Nazanin" panose="00000400000000000000" pitchFamily="2" charset="-78"/>
              </a:rPr>
              <a:t>اعضای گروه : حسن اشکنانی – علیرضا خوشنود – محمد رضا ارجمندی</a:t>
            </a:r>
          </a:p>
          <a:p>
            <a:r>
              <a:rPr lang="fa-IR" sz="2400" dirty="0">
                <a:cs typeface="B Nazanin" panose="00000400000000000000" pitchFamily="2" charset="-78"/>
              </a:rPr>
              <a:t>استاد دکتر ذبیحی فر</a:t>
            </a:r>
          </a:p>
          <a:p>
            <a:r>
              <a:rPr lang="fa-IR" sz="2400" dirty="0">
                <a:cs typeface="B Nazanin" panose="00000400000000000000" pitchFamily="2" charset="-78"/>
              </a:rPr>
              <a:t>نیمسال اول-سال تحصیلی(1403-1404)</a:t>
            </a:r>
          </a:p>
          <a:p>
            <a:r>
              <a:rPr lang="fa-IR" sz="2400" dirty="0">
                <a:cs typeface="B Nazanin" panose="00000400000000000000" pitchFamily="2" charset="-78"/>
              </a:rPr>
              <a:t>دی 1403</a:t>
            </a:r>
            <a:endParaRPr lang="en-US" sz="2400" dirty="0">
              <a:cs typeface="B Nazanin" panose="00000400000000000000" pitchFamily="2" charset="-78"/>
            </a:endParaRPr>
          </a:p>
        </p:txBody>
      </p:sp>
    </p:spTree>
    <p:extLst>
      <p:ext uri="{BB962C8B-B14F-4D97-AF65-F5344CB8AC3E}">
        <p14:creationId xmlns:p14="http://schemas.microsoft.com/office/powerpoint/2010/main" val="26357978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DFFBA-D8A5-49D3-A507-849078C13C49}"/>
              </a:ext>
            </a:extLst>
          </p:cNvPr>
          <p:cNvSpPr>
            <a:spLocks noGrp="1"/>
          </p:cNvSpPr>
          <p:nvPr>
            <p:ph type="title"/>
          </p:nvPr>
        </p:nvSpPr>
        <p:spPr/>
        <p:txBody>
          <a:bodyPr>
            <a:normAutofit/>
          </a:bodyPr>
          <a:lstStyle/>
          <a:p>
            <a:pPr algn="ctr" rtl="1"/>
            <a:r>
              <a:rPr lang="fa-IR" sz="3600" dirty="0"/>
              <a:t>مثالی از </a:t>
            </a:r>
            <a:r>
              <a:rPr lang="en-US" sz="3600" dirty="0"/>
              <a:t>HSV</a:t>
            </a:r>
          </a:p>
        </p:txBody>
      </p:sp>
      <p:pic>
        <p:nvPicPr>
          <p:cNvPr id="4" name="Picture 3">
            <a:extLst>
              <a:ext uri="{FF2B5EF4-FFF2-40B4-BE49-F238E27FC236}">
                <a16:creationId xmlns:a16="http://schemas.microsoft.com/office/drawing/2014/main" id="{B481769C-B205-41DB-8E56-B21E2D1C34DB}"/>
              </a:ext>
            </a:extLst>
          </p:cNvPr>
          <p:cNvPicPr>
            <a:picLocks noChangeAspect="1"/>
          </p:cNvPicPr>
          <p:nvPr/>
        </p:nvPicPr>
        <p:blipFill>
          <a:blip r:embed="rId2"/>
          <a:stretch>
            <a:fillRect/>
          </a:stretch>
        </p:blipFill>
        <p:spPr>
          <a:xfrm>
            <a:off x="2314564" y="2345913"/>
            <a:ext cx="7559695" cy="3475021"/>
          </a:xfrm>
          <a:prstGeom prst="rect">
            <a:avLst/>
          </a:prstGeom>
        </p:spPr>
      </p:pic>
    </p:spTree>
    <p:extLst>
      <p:ext uri="{BB962C8B-B14F-4D97-AF65-F5344CB8AC3E}">
        <p14:creationId xmlns:p14="http://schemas.microsoft.com/office/powerpoint/2010/main" val="3456126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7626" y="1424355"/>
            <a:ext cx="9905998" cy="1825869"/>
          </a:xfrm>
        </p:spPr>
        <p:txBody>
          <a:bodyPr>
            <a:normAutofit fontScale="77500" lnSpcReduction="20000"/>
          </a:bodyPr>
          <a:lstStyle/>
          <a:p>
            <a:pPr marL="0" indent="0" algn="r" rtl="1">
              <a:lnSpc>
                <a:spcPct val="150000"/>
              </a:lnSpc>
              <a:buNone/>
            </a:pPr>
            <a:r>
              <a:rPr lang="en-US" sz="3200" dirty="0">
                <a:effectLst>
                  <a:glow rad="38100">
                    <a:schemeClr val="bg1">
                      <a:lumMod val="50000"/>
                      <a:lumOff val="50000"/>
                      <a:alpha val="20000"/>
                    </a:schemeClr>
                  </a:glow>
                </a:effectLst>
              </a:rPr>
              <a:t>Combined Similarity</a:t>
            </a:r>
          </a:p>
          <a:p>
            <a:pPr marL="0" indent="0" algn="r" rtl="1">
              <a:lnSpc>
                <a:spcPct val="150000"/>
              </a:lnSpc>
              <a:buNone/>
            </a:pPr>
            <a:r>
              <a:rPr lang="fa-IR" sz="2800" dirty="0">
                <a:cs typeface="B Nazanin" panose="00000400000000000000" pitchFamily="2" charset="-78"/>
              </a:rPr>
              <a:t>شباهت نهایی با ترکیب چهار معیار (</a:t>
            </a:r>
            <a:r>
              <a:rPr lang="en-US" sz="2800" dirty="0">
                <a:cs typeface="B Nazanin" panose="00000400000000000000" pitchFamily="2" charset="-78"/>
              </a:rPr>
              <a:t>SSIM، ORB، </a:t>
            </a:r>
            <a:r>
              <a:rPr lang="fa-IR" sz="2800" dirty="0">
                <a:cs typeface="B Nazanin" panose="00000400000000000000" pitchFamily="2" charset="-78"/>
              </a:rPr>
              <a:t>فرکانس و رنگ) محاسبه می‌شود.</a:t>
            </a:r>
          </a:p>
          <a:p>
            <a:pPr marL="0" indent="0" algn="r" rtl="1">
              <a:lnSpc>
                <a:spcPct val="150000"/>
              </a:lnSpc>
              <a:buNone/>
            </a:pPr>
            <a:r>
              <a:rPr lang="fa-IR" sz="2800" dirty="0">
                <a:effectLst>
                  <a:glow rad="38100">
                    <a:schemeClr val="bg1">
                      <a:lumMod val="50000"/>
                      <a:lumOff val="50000"/>
                      <a:alpha val="20000"/>
                    </a:schemeClr>
                  </a:glow>
                </a:effectLst>
                <a:cs typeface="B Nazanin" panose="00000400000000000000" pitchFamily="2" charset="-78"/>
              </a:rPr>
              <a:t>در این قسمت به تابع هایمان بر اساس نمونه ی ورودیمان وزن دهی میکنیم</a:t>
            </a:r>
            <a:endParaRPr lang="en-US" sz="2800" dirty="0">
              <a:effectLst>
                <a:glow rad="38100">
                  <a:schemeClr val="bg1">
                    <a:lumMod val="50000"/>
                    <a:lumOff val="50000"/>
                    <a:alpha val="20000"/>
                  </a:schemeClr>
                </a:glow>
              </a:effectLst>
              <a:cs typeface="B Nazanin" panose="00000400000000000000" pitchFamily="2" charset="-78"/>
            </a:endParaRPr>
          </a:p>
        </p:txBody>
      </p:sp>
      <p:sp>
        <p:nvSpPr>
          <p:cNvPr id="4" name="Title 1"/>
          <p:cNvSpPr txBox="1">
            <a:spLocks/>
          </p:cNvSpPr>
          <p:nvPr/>
        </p:nvSpPr>
        <p:spPr>
          <a:xfrm>
            <a:off x="967626" y="460132"/>
            <a:ext cx="9905998" cy="96422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fa-IR" sz="4400" b="1" dirty="0">
                <a:cs typeface="B Nazanin" panose="00000400000000000000" pitchFamily="2" charset="-78"/>
              </a:rPr>
              <a:t>بخش اول :‌ تشریح کد</a:t>
            </a:r>
            <a:endParaRPr lang="en-US" sz="4400" b="1" dirty="0">
              <a:cs typeface="B Nazanin" panose="00000400000000000000" pitchFamily="2" charset="-78"/>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5955" b="4223"/>
          <a:stretch/>
        </p:blipFill>
        <p:spPr>
          <a:xfrm>
            <a:off x="2600377" y="3288323"/>
            <a:ext cx="6640496" cy="3182815"/>
          </a:xfrm>
          <a:prstGeom prst="rect">
            <a:avLst/>
          </a:prstGeom>
        </p:spPr>
      </p:pic>
    </p:spTree>
    <p:extLst>
      <p:ext uri="{BB962C8B-B14F-4D97-AF65-F5344CB8AC3E}">
        <p14:creationId xmlns:p14="http://schemas.microsoft.com/office/powerpoint/2010/main" val="37492987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7626" y="1424355"/>
            <a:ext cx="9905998" cy="1746738"/>
          </a:xfrm>
        </p:spPr>
        <p:txBody>
          <a:bodyPr/>
          <a:lstStyle/>
          <a:p>
            <a:pPr marL="0" indent="0" algn="r" rtl="1">
              <a:buNone/>
            </a:pPr>
            <a:r>
              <a:rPr lang="en-US" sz="3200" dirty="0"/>
              <a:t>Rotate Image</a:t>
            </a:r>
          </a:p>
          <a:p>
            <a:pPr marL="0" indent="0" algn="r" rtl="1">
              <a:lnSpc>
                <a:spcPct val="150000"/>
              </a:lnSpc>
              <a:buNone/>
            </a:pPr>
            <a:r>
              <a:rPr lang="fa-IR" sz="2800" dirty="0">
                <a:cs typeface="B Nazanin" panose="00000400000000000000" pitchFamily="2" charset="-78"/>
              </a:rPr>
              <a:t>تصویر را به زاویه‌های ۹۰، ۱۸۰ یا ۲۷۰ درجه می‌چرخاند.</a:t>
            </a:r>
            <a:endParaRPr lang="en-US" sz="2800" dirty="0">
              <a:cs typeface="B Nazanin" panose="00000400000000000000" pitchFamily="2" charset="-78"/>
            </a:endParaRPr>
          </a:p>
        </p:txBody>
      </p:sp>
      <p:sp>
        <p:nvSpPr>
          <p:cNvPr id="4" name="Title 1"/>
          <p:cNvSpPr txBox="1">
            <a:spLocks/>
          </p:cNvSpPr>
          <p:nvPr/>
        </p:nvSpPr>
        <p:spPr>
          <a:xfrm>
            <a:off x="967626" y="460132"/>
            <a:ext cx="9905998" cy="96422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fa-IR" sz="4400" b="1" dirty="0">
                <a:cs typeface="B Nazanin" panose="00000400000000000000" pitchFamily="2" charset="-78"/>
              </a:rPr>
              <a:t>بخش اول :‌ تشریح کد</a:t>
            </a:r>
            <a:endParaRPr lang="en-US" sz="4400" b="1" dirty="0">
              <a:cs typeface="B Nazanin" panose="00000400000000000000" pitchFamily="2" charset="-78"/>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9996"/>
          <a:stretch/>
        </p:blipFill>
        <p:spPr>
          <a:xfrm>
            <a:off x="2451899" y="3429000"/>
            <a:ext cx="6937451" cy="2322418"/>
          </a:xfrm>
          <a:prstGeom prst="rect">
            <a:avLst/>
          </a:prstGeom>
        </p:spPr>
      </p:pic>
    </p:spTree>
    <p:extLst>
      <p:ext uri="{BB962C8B-B14F-4D97-AF65-F5344CB8AC3E}">
        <p14:creationId xmlns:p14="http://schemas.microsoft.com/office/powerpoint/2010/main" val="10388351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7626" y="1424355"/>
            <a:ext cx="9905998" cy="1746738"/>
          </a:xfrm>
        </p:spPr>
        <p:txBody>
          <a:bodyPr/>
          <a:lstStyle/>
          <a:p>
            <a:pPr marL="0" indent="0" algn="r" rtl="1">
              <a:buNone/>
            </a:pPr>
            <a:r>
              <a:rPr lang="en-US" sz="3200" dirty="0"/>
              <a:t>Split Image into 16 Patches</a:t>
            </a:r>
          </a:p>
          <a:p>
            <a:pPr marL="0" indent="0" algn="r" rtl="1">
              <a:lnSpc>
                <a:spcPct val="150000"/>
              </a:lnSpc>
              <a:buNone/>
            </a:pPr>
            <a:r>
              <a:rPr lang="fa-IR" sz="2800" dirty="0">
                <a:cs typeface="B Nazanin" panose="00000400000000000000" pitchFamily="2" charset="-78"/>
              </a:rPr>
              <a:t>تصویر به ۱۶ بخش مساوی تقسیم می‌شود.</a:t>
            </a:r>
            <a:endParaRPr lang="en-US" sz="2800" dirty="0">
              <a:cs typeface="B Nazanin" panose="00000400000000000000" pitchFamily="2" charset="-78"/>
            </a:endParaRPr>
          </a:p>
        </p:txBody>
      </p:sp>
      <p:sp>
        <p:nvSpPr>
          <p:cNvPr id="4" name="Title 1"/>
          <p:cNvSpPr txBox="1">
            <a:spLocks/>
          </p:cNvSpPr>
          <p:nvPr/>
        </p:nvSpPr>
        <p:spPr>
          <a:xfrm>
            <a:off x="967626" y="460132"/>
            <a:ext cx="9905998" cy="96422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fa-IR" sz="4400" b="1" dirty="0">
                <a:cs typeface="B Nazanin" panose="00000400000000000000" pitchFamily="2" charset="-78"/>
              </a:rPr>
              <a:t>بخش اول :‌ تشریح کد</a:t>
            </a:r>
            <a:endParaRPr lang="en-US" sz="4400" b="1" dirty="0">
              <a:cs typeface="B Nazanin" panose="00000400000000000000" pitchFamily="2" charset="-78"/>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7020"/>
          <a:stretch/>
        </p:blipFill>
        <p:spPr>
          <a:xfrm>
            <a:off x="1845374" y="3367454"/>
            <a:ext cx="8150502" cy="2600568"/>
          </a:xfrm>
          <a:prstGeom prst="rect">
            <a:avLst/>
          </a:prstGeom>
        </p:spPr>
      </p:pic>
    </p:spTree>
    <p:extLst>
      <p:ext uri="{BB962C8B-B14F-4D97-AF65-F5344CB8AC3E}">
        <p14:creationId xmlns:p14="http://schemas.microsoft.com/office/powerpoint/2010/main" val="4105352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7626" y="1424355"/>
            <a:ext cx="9905998" cy="1509346"/>
          </a:xfrm>
        </p:spPr>
        <p:txBody>
          <a:bodyPr>
            <a:normAutofit/>
          </a:bodyPr>
          <a:lstStyle/>
          <a:p>
            <a:pPr marL="0" indent="0" algn="r" rtl="1">
              <a:buNone/>
            </a:pPr>
            <a:r>
              <a:rPr lang="en-US" sz="3200" dirty="0"/>
              <a:t>Load Images</a:t>
            </a:r>
          </a:p>
          <a:p>
            <a:pPr marL="0" indent="0" algn="r" rtl="1">
              <a:lnSpc>
                <a:spcPct val="150000"/>
              </a:lnSpc>
              <a:buNone/>
            </a:pPr>
            <a:r>
              <a:rPr lang="fa-IR" sz="2800" dirty="0">
                <a:cs typeface="B Nazanin" panose="00000400000000000000" pitchFamily="2" charset="-78"/>
              </a:rPr>
              <a:t>تصاویر خوانده شده و اندازه‌ی تصویر اول با تصویر دوم یکسان می‌شود.</a:t>
            </a:r>
            <a:endParaRPr lang="en-US" sz="2800" dirty="0">
              <a:cs typeface="B Nazanin" panose="00000400000000000000" pitchFamily="2" charset="-78"/>
            </a:endParaRPr>
          </a:p>
        </p:txBody>
      </p:sp>
      <p:sp>
        <p:nvSpPr>
          <p:cNvPr id="4" name="Title 1"/>
          <p:cNvSpPr txBox="1">
            <a:spLocks/>
          </p:cNvSpPr>
          <p:nvPr/>
        </p:nvSpPr>
        <p:spPr>
          <a:xfrm>
            <a:off x="967626" y="460132"/>
            <a:ext cx="9905998" cy="96422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fa-IR" sz="4400" b="1" dirty="0">
                <a:cs typeface="B Nazanin" panose="00000400000000000000" pitchFamily="2" charset="-78"/>
              </a:rPr>
              <a:t>بخش اول :‌ تشریح کد</a:t>
            </a:r>
            <a:endParaRPr lang="en-US" sz="4400" b="1" dirty="0">
              <a:cs typeface="B Nazanin" panose="00000400000000000000" pitchFamily="2" charset="-78"/>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324" y="3449517"/>
            <a:ext cx="7424601" cy="2045676"/>
          </a:xfrm>
          <a:prstGeom prst="rect">
            <a:avLst/>
          </a:prstGeom>
        </p:spPr>
      </p:pic>
    </p:spTree>
    <p:extLst>
      <p:ext uri="{BB962C8B-B14F-4D97-AF65-F5344CB8AC3E}">
        <p14:creationId xmlns:p14="http://schemas.microsoft.com/office/powerpoint/2010/main" val="13539003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7626" y="1304192"/>
            <a:ext cx="9905998" cy="1526932"/>
          </a:xfrm>
        </p:spPr>
        <p:txBody>
          <a:bodyPr>
            <a:normAutofit/>
          </a:bodyPr>
          <a:lstStyle/>
          <a:p>
            <a:pPr marL="0" indent="0" algn="r" rtl="1">
              <a:buNone/>
            </a:pPr>
            <a:r>
              <a:rPr lang="en-US" sz="3200" dirty="0"/>
              <a:t>Mapping Patches</a:t>
            </a:r>
          </a:p>
          <a:p>
            <a:pPr marL="0" indent="0" algn="r" rtl="1">
              <a:buNone/>
            </a:pPr>
            <a:r>
              <a:rPr lang="fa-IR" sz="2800" dirty="0">
                <a:cs typeface="B Nazanin" panose="00000400000000000000" pitchFamily="2" charset="-78"/>
              </a:rPr>
              <a:t>بهترین تکه از تصویر دوم برای هر تکه از تصویر اول پیدا می‌شود.</a:t>
            </a:r>
            <a:endParaRPr lang="en-US" sz="2800" dirty="0">
              <a:cs typeface="B Nazanin" panose="00000400000000000000" pitchFamily="2" charset="-78"/>
            </a:endParaRPr>
          </a:p>
        </p:txBody>
      </p:sp>
      <p:sp>
        <p:nvSpPr>
          <p:cNvPr id="4" name="Title 1"/>
          <p:cNvSpPr txBox="1">
            <a:spLocks/>
          </p:cNvSpPr>
          <p:nvPr/>
        </p:nvSpPr>
        <p:spPr>
          <a:xfrm>
            <a:off x="967626" y="460132"/>
            <a:ext cx="9905998" cy="96422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fa-IR" sz="4400" b="1" dirty="0">
                <a:cs typeface="B Nazanin" panose="00000400000000000000" pitchFamily="2" charset="-78"/>
              </a:rPr>
              <a:t>بخش اول :‌ تشریح کد</a:t>
            </a:r>
            <a:endParaRPr lang="en-US" sz="4400" b="1" dirty="0">
              <a:cs typeface="B Nazanin" panose="00000400000000000000" pitchFamily="2" charset="-78"/>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4367"/>
          <a:stretch/>
        </p:blipFill>
        <p:spPr>
          <a:xfrm>
            <a:off x="1739882" y="2848708"/>
            <a:ext cx="8361485" cy="3851030"/>
          </a:xfrm>
          <a:prstGeom prst="rect">
            <a:avLst/>
          </a:prstGeom>
        </p:spPr>
      </p:pic>
    </p:spTree>
    <p:extLst>
      <p:ext uri="{BB962C8B-B14F-4D97-AF65-F5344CB8AC3E}">
        <p14:creationId xmlns:p14="http://schemas.microsoft.com/office/powerpoint/2010/main" val="27766371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424355"/>
            <a:ext cx="9502024" cy="1570893"/>
          </a:xfrm>
        </p:spPr>
        <p:txBody>
          <a:bodyPr>
            <a:noAutofit/>
          </a:bodyPr>
          <a:lstStyle/>
          <a:p>
            <a:pPr marL="0" indent="0" algn="r" rtl="1">
              <a:lnSpc>
                <a:spcPct val="160000"/>
              </a:lnSpc>
              <a:buNone/>
            </a:pPr>
            <a:r>
              <a:rPr lang="fa-IR" sz="2800" dirty="0">
                <a:cs typeface="B Nazanin" panose="00000400000000000000" pitchFamily="2" charset="-78"/>
              </a:rPr>
              <a:t>نمایش تکه های تطابق یافته و نمایش میزان چرخشی که هر کدام از قطعات داشته است</a:t>
            </a:r>
            <a:endParaRPr lang="en-US" sz="2800" dirty="0">
              <a:cs typeface="B Nazanin" panose="00000400000000000000" pitchFamily="2" charset="-78"/>
            </a:endParaRPr>
          </a:p>
        </p:txBody>
      </p:sp>
      <p:sp>
        <p:nvSpPr>
          <p:cNvPr id="4" name="Title 1"/>
          <p:cNvSpPr txBox="1">
            <a:spLocks/>
          </p:cNvSpPr>
          <p:nvPr/>
        </p:nvSpPr>
        <p:spPr>
          <a:xfrm>
            <a:off x="967626" y="460132"/>
            <a:ext cx="9905998" cy="96422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fa-IR" sz="4400" b="1" dirty="0">
                <a:cs typeface="B Nazanin" panose="00000400000000000000" pitchFamily="2" charset="-78"/>
              </a:rPr>
              <a:t>بخش اول :‌ تشریح کد</a:t>
            </a:r>
            <a:endParaRPr lang="en-US" sz="4400" b="1" dirty="0">
              <a:cs typeface="B Nazanin" panose="00000400000000000000" pitchFamily="2" charset="-78"/>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25328"/>
          <a:stretch/>
        </p:blipFill>
        <p:spPr>
          <a:xfrm>
            <a:off x="872851" y="4149968"/>
            <a:ext cx="10000773" cy="756139"/>
          </a:xfrm>
          <a:prstGeom prst="rect">
            <a:avLst/>
          </a:prstGeom>
        </p:spPr>
      </p:pic>
    </p:spTree>
    <p:extLst>
      <p:ext uri="{BB962C8B-B14F-4D97-AF65-F5344CB8AC3E}">
        <p14:creationId xmlns:p14="http://schemas.microsoft.com/office/powerpoint/2010/main" val="339192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7626" y="1239716"/>
            <a:ext cx="9905998" cy="1509346"/>
          </a:xfrm>
        </p:spPr>
        <p:txBody>
          <a:bodyPr/>
          <a:lstStyle/>
          <a:p>
            <a:pPr marL="0" indent="0" algn="r" rtl="1">
              <a:lnSpc>
                <a:spcPct val="150000"/>
              </a:lnSpc>
              <a:buNone/>
            </a:pPr>
            <a:r>
              <a:rPr lang="en-US" sz="3200" dirty="0">
                <a:cs typeface="B Nazanin" panose="00000400000000000000" pitchFamily="2" charset="-78"/>
              </a:rPr>
              <a:t>Construct Final Image</a:t>
            </a:r>
          </a:p>
          <a:p>
            <a:pPr marL="0" indent="0" algn="r" rtl="1">
              <a:buNone/>
            </a:pPr>
            <a:r>
              <a:rPr lang="fa-IR" sz="2800" dirty="0">
                <a:cs typeface="B Nazanin" panose="00000400000000000000" pitchFamily="2" charset="-78"/>
              </a:rPr>
              <a:t>تصویر نهایی با چیدمان تکه‌های تطبیق یافته ایجاد می‌شود.</a:t>
            </a:r>
            <a:endParaRPr lang="en-US" sz="2800" dirty="0">
              <a:cs typeface="B Nazanin" panose="00000400000000000000" pitchFamily="2" charset="-78"/>
            </a:endParaRPr>
          </a:p>
        </p:txBody>
      </p:sp>
      <p:sp>
        <p:nvSpPr>
          <p:cNvPr id="4" name="Title 1"/>
          <p:cNvSpPr txBox="1">
            <a:spLocks/>
          </p:cNvSpPr>
          <p:nvPr/>
        </p:nvSpPr>
        <p:spPr>
          <a:xfrm>
            <a:off x="967626" y="460132"/>
            <a:ext cx="9905998" cy="96422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fa-IR" sz="4400" b="1" dirty="0">
                <a:cs typeface="B Nazanin" panose="00000400000000000000" pitchFamily="2" charset="-78"/>
              </a:rPr>
              <a:t>بخش اول :‌ تشریح کد</a:t>
            </a:r>
            <a:endParaRPr lang="en-US" sz="4400" b="1" dirty="0">
              <a:cs typeface="B Nazanin" panose="00000400000000000000" pitchFamily="2" charset="-78"/>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699"/>
          <a:stretch/>
        </p:blipFill>
        <p:spPr>
          <a:xfrm>
            <a:off x="2729253" y="2749062"/>
            <a:ext cx="6382743" cy="3225000"/>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24018"/>
          <a:stretch/>
        </p:blipFill>
        <p:spPr>
          <a:xfrm>
            <a:off x="2729254" y="5974062"/>
            <a:ext cx="4155124" cy="778430"/>
          </a:xfrm>
          <a:prstGeom prst="rect">
            <a:avLst/>
          </a:prstGeom>
        </p:spPr>
      </p:pic>
    </p:spTree>
    <p:extLst>
      <p:ext uri="{BB962C8B-B14F-4D97-AF65-F5344CB8AC3E}">
        <p14:creationId xmlns:p14="http://schemas.microsoft.com/office/powerpoint/2010/main" val="21689974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68659" y="2030167"/>
            <a:ext cx="2414978" cy="2414978"/>
          </a:xfrm>
        </p:spPr>
      </p:pic>
      <p:sp>
        <p:nvSpPr>
          <p:cNvPr id="4" name="Title 1"/>
          <p:cNvSpPr txBox="1">
            <a:spLocks/>
          </p:cNvSpPr>
          <p:nvPr/>
        </p:nvSpPr>
        <p:spPr>
          <a:xfrm>
            <a:off x="967626" y="460132"/>
            <a:ext cx="9905998" cy="96422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fa-IR" sz="4400" b="1" dirty="0">
                <a:cs typeface="B Nazanin" panose="00000400000000000000" pitchFamily="2" charset="-78"/>
              </a:rPr>
              <a:t>بخش دوم :‌ تست ها و نتایج</a:t>
            </a:r>
            <a:endParaRPr lang="en-US" sz="4400" b="1" dirty="0">
              <a:cs typeface="B Nazanin" panose="00000400000000000000" pitchFamily="2" charset="-78"/>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057" y="2030167"/>
            <a:ext cx="2414978" cy="241497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6057" y="182585"/>
            <a:ext cx="1663138" cy="1663138"/>
          </a:xfrm>
          <a:prstGeom prst="rect">
            <a:avLst/>
          </a:prstGeom>
        </p:spPr>
      </p:pic>
      <p:sp>
        <p:nvSpPr>
          <p:cNvPr id="8" name="TextBox 7"/>
          <p:cNvSpPr txBox="1"/>
          <p:nvPr/>
        </p:nvSpPr>
        <p:spPr>
          <a:xfrm>
            <a:off x="467360" y="4445145"/>
            <a:ext cx="4816278" cy="461665"/>
          </a:xfrm>
          <a:prstGeom prst="rect">
            <a:avLst/>
          </a:prstGeom>
          <a:noFill/>
        </p:spPr>
        <p:txBody>
          <a:bodyPr wrap="square" rtlCol="0">
            <a:spAutoFit/>
          </a:bodyPr>
          <a:lstStyle/>
          <a:p>
            <a:pPr algn="r" rtl="1"/>
            <a:r>
              <a:rPr lang="fa-IR" sz="2400" dirty="0">
                <a:cs typeface="B Nazanin" panose="00000400000000000000" pitchFamily="2" charset="-78"/>
              </a:rPr>
              <a:t>        پازل حل شده                  تیکه های پازل</a:t>
            </a:r>
            <a:endParaRPr lang="en-US" sz="2400" dirty="0">
              <a:cs typeface="B Nazanin" panose="00000400000000000000" pitchFamily="2" charset="-78"/>
            </a:endParaRP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1872" y="1470373"/>
            <a:ext cx="4981752" cy="4739981"/>
          </a:xfrm>
          <a:prstGeom prst="rect">
            <a:avLst/>
          </a:prstGeom>
        </p:spPr>
      </p:pic>
      <p:sp>
        <p:nvSpPr>
          <p:cNvPr id="11" name="TextBox 10"/>
          <p:cNvSpPr txBox="1"/>
          <p:nvPr/>
        </p:nvSpPr>
        <p:spPr>
          <a:xfrm>
            <a:off x="1846848" y="824042"/>
            <a:ext cx="975361" cy="646331"/>
          </a:xfrm>
          <a:prstGeom prst="rect">
            <a:avLst/>
          </a:prstGeom>
          <a:noFill/>
        </p:spPr>
        <p:txBody>
          <a:bodyPr wrap="square" rtlCol="0">
            <a:spAutoFit/>
          </a:bodyPr>
          <a:lstStyle/>
          <a:p>
            <a:r>
              <a:rPr lang="fa-IR" dirty="0">
                <a:cs typeface="B Nazanin" panose="00000400000000000000" pitchFamily="2" charset="-78"/>
              </a:rPr>
              <a:t>تصویر اولیه</a:t>
            </a:r>
            <a:endParaRPr lang="en-US" dirty="0">
              <a:cs typeface="B Nazanin" panose="00000400000000000000" pitchFamily="2" charset="-78"/>
            </a:endParaRPr>
          </a:p>
          <a:p>
            <a:endParaRPr lang="en-US" dirty="0"/>
          </a:p>
        </p:txBody>
      </p:sp>
      <p:sp>
        <p:nvSpPr>
          <p:cNvPr id="13" name="TextBox 12"/>
          <p:cNvSpPr txBox="1"/>
          <p:nvPr/>
        </p:nvSpPr>
        <p:spPr>
          <a:xfrm>
            <a:off x="264597" y="5374170"/>
            <a:ext cx="5019040" cy="923330"/>
          </a:xfrm>
          <a:prstGeom prst="rect">
            <a:avLst/>
          </a:prstGeom>
          <a:noFill/>
        </p:spPr>
        <p:txBody>
          <a:bodyPr wrap="square" rtlCol="0">
            <a:spAutoFit/>
          </a:bodyPr>
          <a:lstStyle/>
          <a:p>
            <a:pPr algn="r" rtl="1"/>
            <a:r>
              <a:rPr lang="fa-IR" dirty="0">
                <a:cs typeface="B Nazanin" panose="00000400000000000000" pitchFamily="2" charset="-78"/>
              </a:rPr>
              <a:t>تعداد قطعات پازل : 102۴</a:t>
            </a:r>
          </a:p>
          <a:p>
            <a:pPr algn="r" rtl="1"/>
            <a:r>
              <a:rPr lang="fa-IR" dirty="0">
                <a:cs typeface="B Nazanin" panose="00000400000000000000" pitchFamily="2" charset="-78"/>
              </a:rPr>
              <a:t>ابعاد : ۳۲ * ۳۲</a:t>
            </a:r>
          </a:p>
          <a:p>
            <a:pPr algn="r" rtl="1"/>
            <a:r>
              <a:rPr lang="fa-IR" dirty="0">
                <a:cs typeface="B Nazanin" panose="00000400000000000000" pitchFamily="2" charset="-78"/>
              </a:rPr>
              <a:t>قطعات این عکس علاوه بر جابه‌جایی دوران نیز داشته است</a:t>
            </a:r>
          </a:p>
        </p:txBody>
      </p:sp>
    </p:spTree>
    <p:extLst>
      <p:ext uri="{BB962C8B-B14F-4D97-AF65-F5344CB8AC3E}">
        <p14:creationId xmlns:p14="http://schemas.microsoft.com/office/powerpoint/2010/main" val="40558493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67626" y="460132"/>
            <a:ext cx="9905998" cy="96422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fa-IR" sz="4400" b="1" dirty="0">
                <a:cs typeface="B Nazanin" panose="00000400000000000000" pitchFamily="2" charset="-78"/>
              </a:rPr>
              <a:t>بخش دوم :‌ تست ها و نتایج</a:t>
            </a:r>
            <a:endParaRPr lang="en-US" sz="4400" b="1" dirty="0">
              <a:cs typeface="B Nazanin" panose="00000400000000000000" pitchFamily="2" charset="-78"/>
            </a:endParaRPr>
          </a:p>
        </p:txBody>
      </p:sp>
      <p:sp>
        <p:nvSpPr>
          <p:cNvPr id="5" name="TextBox 4"/>
          <p:cNvSpPr txBox="1"/>
          <p:nvPr/>
        </p:nvSpPr>
        <p:spPr>
          <a:xfrm>
            <a:off x="1097280" y="4836160"/>
            <a:ext cx="9776344" cy="369332"/>
          </a:xfrm>
          <a:prstGeom prst="rect">
            <a:avLst/>
          </a:prstGeom>
          <a:noFill/>
        </p:spPr>
        <p:txBody>
          <a:bodyPr wrap="square" rtlCol="0">
            <a:spAutoFit/>
          </a:bodyPr>
          <a:lstStyle/>
          <a:p>
            <a:pPr algn="r" rtl="1"/>
            <a:r>
              <a:rPr lang="fa-IR" dirty="0">
                <a:cs typeface="B Nazanin" panose="00000400000000000000" pitchFamily="2" charset="-78"/>
              </a:rPr>
              <a:t>       تصویر حل شده                                                      قطعات پازل                                                   عکس اولیه</a:t>
            </a:r>
            <a:endParaRPr lang="en-US" dirty="0">
              <a:cs typeface="B Nazanin" panose="00000400000000000000" pitchFamily="2" charset="-78"/>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400" y="2174240"/>
            <a:ext cx="2438400" cy="243840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5680" y="2174240"/>
            <a:ext cx="2438400" cy="24384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6252" y="2174240"/>
            <a:ext cx="2438400" cy="243840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6252" y="2174240"/>
            <a:ext cx="2438400" cy="2438400"/>
          </a:xfrm>
          <a:prstGeom prst="rect">
            <a:avLst/>
          </a:prstGeom>
        </p:spPr>
      </p:pic>
    </p:spTree>
    <p:extLst>
      <p:ext uri="{BB962C8B-B14F-4D97-AF65-F5344CB8AC3E}">
        <p14:creationId xmlns:p14="http://schemas.microsoft.com/office/powerpoint/2010/main" val="28806475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67626" y="105508"/>
            <a:ext cx="9905998" cy="3367844"/>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fa-IR" sz="4400" b="1" dirty="0">
                <a:cs typeface="B Nazanin" panose="00000400000000000000" pitchFamily="2" charset="-78"/>
              </a:rPr>
              <a:t>معرفی پروژه:</a:t>
            </a:r>
          </a:p>
          <a:p>
            <a:pPr algn="r"/>
            <a:r>
              <a:rPr lang="fa-IR" sz="2000" b="1" dirty="0">
                <a:cs typeface="B Nazanin" panose="00000400000000000000" pitchFamily="2" charset="-78"/>
              </a:rPr>
              <a:t>حل پازل هایی با ابعاد های متفاوت </a:t>
            </a:r>
            <a:endParaRPr lang="en-US" sz="2000" b="1" dirty="0">
              <a:cs typeface="B Nazanin" panose="00000400000000000000" pitchFamily="2" charset="-78"/>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25" y="2887199"/>
            <a:ext cx="2438400" cy="24384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5224" y="2881728"/>
            <a:ext cx="2438400" cy="24384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626" y="2881728"/>
            <a:ext cx="2438400" cy="2438400"/>
          </a:xfrm>
          <a:prstGeom prst="rect">
            <a:avLst/>
          </a:prstGeom>
        </p:spPr>
      </p:pic>
      <p:sp>
        <p:nvSpPr>
          <p:cNvPr id="8" name="TextBox 7"/>
          <p:cNvSpPr txBox="1"/>
          <p:nvPr/>
        </p:nvSpPr>
        <p:spPr>
          <a:xfrm>
            <a:off x="1097280" y="5442830"/>
            <a:ext cx="9776344" cy="369332"/>
          </a:xfrm>
          <a:prstGeom prst="rect">
            <a:avLst/>
          </a:prstGeom>
          <a:noFill/>
        </p:spPr>
        <p:txBody>
          <a:bodyPr wrap="square" rtlCol="0">
            <a:spAutoFit/>
          </a:bodyPr>
          <a:lstStyle/>
          <a:p>
            <a:pPr algn="r" rtl="1"/>
            <a:r>
              <a:rPr lang="fa-IR" dirty="0">
                <a:cs typeface="B Nazanin" panose="00000400000000000000" pitchFamily="2" charset="-78"/>
              </a:rPr>
              <a:t>          تصویر حل شده                                                   قطعات پازل                                                   عکس اولیه</a:t>
            </a:r>
            <a:endParaRPr lang="en-US" dirty="0">
              <a:cs typeface="B Nazanin" panose="00000400000000000000" pitchFamily="2" charset="-78"/>
            </a:endParaRPr>
          </a:p>
        </p:txBody>
      </p:sp>
    </p:spTree>
    <p:extLst>
      <p:ext uri="{BB962C8B-B14F-4D97-AF65-F5344CB8AC3E}">
        <p14:creationId xmlns:p14="http://schemas.microsoft.com/office/powerpoint/2010/main" val="20712730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67626" y="460132"/>
            <a:ext cx="9905998" cy="96422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fa-IR" sz="4400" b="1" dirty="0">
                <a:cs typeface="B Nazanin" panose="00000400000000000000" pitchFamily="2" charset="-78"/>
              </a:rPr>
              <a:t>بخش دوم :‌ تست ها و نتایج</a:t>
            </a:r>
            <a:endParaRPr lang="en-US" sz="4400" b="1" dirty="0">
              <a:cs typeface="B Nazanin" panose="00000400000000000000" pitchFamily="2" charset="-78"/>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7170" y="2138680"/>
            <a:ext cx="2947670" cy="294767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410" y="2138680"/>
            <a:ext cx="2947670" cy="294767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6790" y="2138680"/>
            <a:ext cx="2947670" cy="2947670"/>
          </a:xfrm>
          <a:prstGeom prst="rect">
            <a:avLst/>
          </a:prstGeom>
        </p:spPr>
      </p:pic>
      <p:sp>
        <p:nvSpPr>
          <p:cNvPr id="8" name="TextBox 7"/>
          <p:cNvSpPr txBox="1"/>
          <p:nvPr/>
        </p:nvSpPr>
        <p:spPr>
          <a:xfrm>
            <a:off x="1097280" y="5212080"/>
            <a:ext cx="9776344" cy="369332"/>
          </a:xfrm>
          <a:prstGeom prst="rect">
            <a:avLst/>
          </a:prstGeom>
          <a:noFill/>
        </p:spPr>
        <p:txBody>
          <a:bodyPr wrap="square" rtlCol="0">
            <a:spAutoFit/>
          </a:bodyPr>
          <a:lstStyle/>
          <a:p>
            <a:pPr algn="r" rtl="1"/>
            <a:r>
              <a:rPr lang="fa-IR" dirty="0">
                <a:cs typeface="B Nazanin" panose="00000400000000000000" pitchFamily="2" charset="-78"/>
              </a:rPr>
              <a:t>       تصویر حل شده                                                       قطعات پازل                                                       عکس اولیه</a:t>
            </a:r>
            <a:endParaRPr lang="en-US" dirty="0">
              <a:cs typeface="B Nazanin" panose="00000400000000000000" pitchFamily="2" charset="-78"/>
            </a:endParaRPr>
          </a:p>
        </p:txBody>
      </p:sp>
    </p:spTree>
    <p:extLst>
      <p:ext uri="{BB962C8B-B14F-4D97-AF65-F5344CB8AC3E}">
        <p14:creationId xmlns:p14="http://schemas.microsoft.com/office/powerpoint/2010/main" val="8076234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67626" y="460132"/>
            <a:ext cx="9905998" cy="96422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fa-IR" sz="4400" b="1" dirty="0">
                <a:cs typeface="B Nazanin" panose="00000400000000000000" pitchFamily="2" charset="-78"/>
              </a:rPr>
              <a:t>بخش دوم :‌ تست ها و نتایج</a:t>
            </a:r>
            <a:endParaRPr lang="en-US" sz="4400" b="1" dirty="0">
              <a:cs typeface="B Nazanin" panose="00000400000000000000" pitchFamily="2" charset="-78"/>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970" y="158800"/>
            <a:ext cx="1891030" cy="189103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2240" y="1554344"/>
            <a:ext cx="5208468" cy="3582452"/>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0809" y="2303095"/>
            <a:ext cx="2531110" cy="253111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49600" y="2303095"/>
            <a:ext cx="2531110" cy="2531110"/>
          </a:xfrm>
          <a:prstGeom prst="rect">
            <a:avLst/>
          </a:prstGeom>
        </p:spPr>
      </p:pic>
      <p:sp>
        <p:nvSpPr>
          <p:cNvPr id="9" name="TextBox 8"/>
          <p:cNvSpPr txBox="1"/>
          <p:nvPr/>
        </p:nvSpPr>
        <p:spPr>
          <a:xfrm>
            <a:off x="2174239" y="908013"/>
            <a:ext cx="975361" cy="646331"/>
          </a:xfrm>
          <a:prstGeom prst="rect">
            <a:avLst/>
          </a:prstGeom>
          <a:noFill/>
        </p:spPr>
        <p:txBody>
          <a:bodyPr wrap="square" rtlCol="0">
            <a:spAutoFit/>
          </a:bodyPr>
          <a:lstStyle/>
          <a:p>
            <a:r>
              <a:rPr lang="fa-IR" dirty="0">
                <a:cs typeface="B Nazanin" panose="00000400000000000000" pitchFamily="2" charset="-78"/>
              </a:rPr>
              <a:t>تصویر اولیه</a:t>
            </a:r>
            <a:endParaRPr lang="en-US" dirty="0">
              <a:cs typeface="B Nazanin" panose="00000400000000000000" pitchFamily="2" charset="-78"/>
            </a:endParaRPr>
          </a:p>
          <a:p>
            <a:endParaRPr lang="en-US" dirty="0"/>
          </a:p>
        </p:txBody>
      </p:sp>
      <p:sp>
        <p:nvSpPr>
          <p:cNvPr id="10" name="TextBox 9"/>
          <p:cNvSpPr txBox="1"/>
          <p:nvPr/>
        </p:nvSpPr>
        <p:spPr>
          <a:xfrm>
            <a:off x="426720" y="4834205"/>
            <a:ext cx="5131019" cy="461665"/>
          </a:xfrm>
          <a:prstGeom prst="rect">
            <a:avLst/>
          </a:prstGeom>
          <a:noFill/>
        </p:spPr>
        <p:txBody>
          <a:bodyPr wrap="square" rtlCol="0">
            <a:spAutoFit/>
          </a:bodyPr>
          <a:lstStyle/>
          <a:p>
            <a:pPr algn="r" rtl="1"/>
            <a:r>
              <a:rPr lang="fa-IR" sz="2400" dirty="0">
                <a:cs typeface="B Nazanin" panose="00000400000000000000" pitchFamily="2" charset="-78"/>
              </a:rPr>
              <a:t>        پازل حل شده                    تیکه های پازل</a:t>
            </a:r>
            <a:endParaRPr lang="en-US" sz="2400" dirty="0">
              <a:cs typeface="B Nazanin" panose="00000400000000000000" pitchFamily="2" charset="-78"/>
            </a:endParaRPr>
          </a:p>
        </p:txBody>
      </p:sp>
      <p:sp>
        <p:nvSpPr>
          <p:cNvPr id="11" name="TextBox 10"/>
          <p:cNvSpPr txBox="1"/>
          <p:nvPr/>
        </p:nvSpPr>
        <p:spPr>
          <a:xfrm>
            <a:off x="657745" y="5531604"/>
            <a:ext cx="10525760" cy="707886"/>
          </a:xfrm>
          <a:prstGeom prst="rect">
            <a:avLst/>
          </a:prstGeom>
          <a:noFill/>
        </p:spPr>
        <p:txBody>
          <a:bodyPr wrap="square" rtlCol="0">
            <a:spAutoFit/>
          </a:bodyPr>
          <a:lstStyle/>
          <a:p>
            <a:pPr algn="r" rtl="1"/>
            <a:r>
              <a:rPr lang="fa-IR" sz="2000" dirty="0">
                <a:cs typeface="B Nazanin" panose="00000400000000000000" pitchFamily="2" charset="-78"/>
              </a:rPr>
              <a:t>در این تست نمونه را روی کاغذ کشیده و عکس آن را به مدل دادیم . سپس کاغذ را به ۱۶ قسمت تقسیم کردیم و بصورت تصادفی و همراه با دوران کنار هم چیدیم و به مدل دادیم .</a:t>
            </a:r>
            <a:endParaRPr lang="en-US" sz="2000" dirty="0">
              <a:cs typeface="B Nazanin" panose="00000400000000000000" pitchFamily="2" charset="-78"/>
            </a:endParaRPr>
          </a:p>
        </p:txBody>
      </p:sp>
    </p:spTree>
    <p:extLst>
      <p:ext uri="{BB962C8B-B14F-4D97-AF65-F5344CB8AC3E}">
        <p14:creationId xmlns:p14="http://schemas.microsoft.com/office/powerpoint/2010/main" val="36799528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2889" y="299720"/>
            <a:ext cx="7094973" cy="6090920"/>
          </a:xfrm>
        </p:spPr>
      </p:pic>
      <p:sp>
        <p:nvSpPr>
          <p:cNvPr id="9" name="Rectangle 3"/>
          <p:cNvSpPr>
            <a:spLocks noChangeArrowheads="1"/>
          </p:cNvSpPr>
          <p:nvPr/>
        </p:nvSpPr>
        <p:spPr bwMode="auto">
          <a:xfrm rot="10800000" flipV="1">
            <a:off x="7620000" y="1477000"/>
            <a:ext cx="428752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Char char="•"/>
              <a:tabLst/>
            </a:pPr>
            <a:r>
              <a:rPr kumimoji="0" lang="ar-SA" altLang="en-US" sz="2400" b="1" i="0" u="none" strike="noStrike" cap="none" normalizeH="0" baseline="0" dirty="0">
                <a:ln>
                  <a:noFill/>
                </a:ln>
                <a:effectLst/>
                <a:latin typeface="Arial" panose="020B0604020202020204" pitchFamily="34" charset="0"/>
                <a:cs typeface="B Nazanin" panose="00000400000000000000" pitchFamily="2" charset="-78"/>
              </a:rPr>
              <a:t>محور</a:t>
            </a:r>
            <a:r>
              <a:rPr kumimoji="0" lang="en-US" altLang="en-US" sz="2400" b="1" i="0" u="none" strike="noStrike" cap="none" normalizeH="0" baseline="0" dirty="0">
                <a:ln>
                  <a:noFill/>
                </a:ln>
                <a:effectLst/>
                <a:latin typeface="Arial" panose="020B0604020202020204" pitchFamily="34" charset="0"/>
                <a:cs typeface="B Nazanin" panose="00000400000000000000" pitchFamily="2" charset="-78"/>
              </a:rPr>
              <a:t> X:</a:t>
            </a:r>
            <a:br>
              <a:rPr kumimoji="0" lang="en-US" altLang="en-US" sz="2400" b="0" i="0" u="none" strike="noStrike" cap="none" normalizeH="0" baseline="0" dirty="0">
                <a:ln>
                  <a:noFill/>
                </a:ln>
                <a:effectLst/>
                <a:latin typeface="Arial" panose="020B0604020202020204" pitchFamily="34" charset="0"/>
                <a:cs typeface="B Nazanin" panose="00000400000000000000" pitchFamily="2" charset="-78"/>
              </a:rPr>
            </a:br>
            <a:r>
              <a:rPr kumimoji="0" lang="ar-SA" altLang="en-US" sz="2400" b="0" i="0" u="none" strike="noStrike" cap="none" normalizeH="0" baseline="0" dirty="0">
                <a:ln>
                  <a:noFill/>
                </a:ln>
                <a:effectLst/>
                <a:latin typeface="Arial" panose="020B0604020202020204" pitchFamily="34" charset="0"/>
                <a:cs typeface="B Nazanin" panose="00000400000000000000" pitchFamily="2" charset="-78"/>
              </a:rPr>
              <a:t>شماره مقایسه یا ایندکس قطعات. هر مقایسه نمایانگر شباهت یک قطعه از تصویر اول با یک قطعه (یا چرخش‌یافته) از تصویر دوم است</a:t>
            </a:r>
            <a:r>
              <a:rPr kumimoji="0" lang="en-US" altLang="en-US" sz="2400" b="0" i="0" u="none" strike="noStrike" cap="none" normalizeH="0" baseline="0" dirty="0">
                <a:ln>
                  <a:noFill/>
                </a:ln>
                <a:effectLst/>
                <a:latin typeface="Arial" panose="020B0604020202020204" pitchFamily="34" charset="0"/>
                <a:cs typeface="B Nazanin" panose="00000400000000000000" pitchFamily="2" charset="-78"/>
              </a:rPr>
              <a:t>.</a:t>
            </a:r>
            <a:endParaRPr kumimoji="0" lang="fa-IR" altLang="en-US" sz="2400" b="0" i="0" u="none" strike="noStrike" cap="none" normalizeH="0" baseline="0" dirty="0">
              <a:ln>
                <a:noFill/>
              </a:ln>
              <a:effectLst/>
              <a:latin typeface="Arial" panose="020B0604020202020204" pitchFamily="34" charset="0"/>
              <a:cs typeface="B Nazanin" panose="00000400000000000000" pitchFamily="2" charset="-78"/>
            </a:endParaRPr>
          </a:p>
          <a:p>
            <a:pPr marL="0" marR="0" lvl="0" indent="0" algn="r" defTabSz="914400" rtl="1"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effectLst/>
              <a:latin typeface="Arial" panose="020B0604020202020204" pitchFamily="34" charset="0"/>
              <a:cs typeface="B Nazanin" panose="00000400000000000000" pitchFamily="2" charset="-78"/>
            </a:endParaRPr>
          </a:p>
          <a:p>
            <a:pPr marL="0" marR="0" lvl="0" indent="0" algn="r" defTabSz="914400" rtl="1" eaLnBrk="0" fontAlgn="base" latinLnBrk="0" hangingPunct="0">
              <a:lnSpc>
                <a:spcPct val="100000"/>
              </a:lnSpc>
              <a:spcBef>
                <a:spcPct val="0"/>
              </a:spcBef>
              <a:spcAft>
                <a:spcPct val="0"/>
              </a:spcAft>
              <a:buClrTx/>
              <a:buSzTx/>
              <a:buFontTx/>
              <a:buChar char="•"/>
              <a:tabLst/>
            </a:pPr>
            <a:r>
              <a:rPr kumimoji="0" lang="ar-SA" altLang="en-US" sz="2400" b="1" i="0" u="none" strike="noStrike" cap="none" normalizeH="0" baseline="0" dirty="0">
                <a:ln>
                  <a:noFill/>
                </a:ln>
                <a:effectLst/>
                <a:latin typeface="Arial" panose="020B0604020202020204" pitchFamily="34" charset="0"/>
                <a:cs typeface="B Nazanin" panose="00000400000000000000" pitchFamily="2" charset="-78"/>
              </a:rPr>
              <a:t>محور</a:t>
            </a:r>
            <a:r>
              <a:rPr kumimoji="0" lang="en-US" altLang="en-US" sz="2400" b="1" i="0" u="none" strike="noStrike" cap="none" normalizeH="0" baseline="0" dirty="0">
                <a:ln>
                  <a:noFill/>
                </a:ln>
                <a:effectLst/>
                <a:latin typeface="Arial" panose="020B0604020202020204" pitchFamily="34" charset="0"/>
                <a:cs typeface="B Nazanin" panose="00000400000000000000" pitchFamily="2" charset="-78"/>
              </a:rPr>
              <a:t> Y:</a:t>
            </a:r>
            <a:br>
              <a:rPr kumimoji="0" lang="en-US" altLang="en-US" sz="2400" b="0" i="0" u="none" strike="noStrike" cap="none" normalizeH="0" baseline="0" dirty="0">
                <a:ln>
                  <a:noFill/>
                </a:ln>
                <a:effectLst/>
                <a:latin typeface="Arial" panose="020B0604020202020204" pitchFamily="34" charset="0"/>
                <a:cs typeface="B Nazanin" panose="00000400000000000000" pitchFamily="2" charset="-78"/>
              </a:rPr>
            </a:br>
            <a:r>
              <a:rPr kumimoji="0" lang="ar-SA" altLang="en-US" sz="2400" b="0" i="0" u="none" strike="noStrike" cap="none" normalizeH="0" baseline="0" dirty="0">
                <a:ln>
                  <a:noFill/>
                </a:ln>
                <a:effectLst/>
                <a:latin typeface="Arial" panose="020B0604020202020204" pitchFamily="34" charset="0"/>
                <a:cs typeface="B Nazanin" panose="00000400000000000000" pitchFamily="2" charset="-78"/>
              </a:rPr>
              <a:t>امتیاز شباهت برای آن مقایسه. این امتیاز از یکی از توابع شباهت محاسبه شده است</a:t>
            </a:r>
            <a:r>
              <a:rPr kumimoji="0" lang="en-US" altLang="en-US" sz="2400" b="0" i="0" u="none" strike="noStrike" cap="none" normalizeH="0" baseline="0" dirty="0">
                <a:ln>
                  <a:noFill/>
                </a:ln>
                <a:effectLst/>
                <a:latin typeface="Arial" panose="020B0604020202020204" pitchFamily="34" charset="0"/>
                <a:cs typeface="B Nazanin" panose="00000400000000000000" pitchFamily="2" charset="-78"/>
              </a:rPr>
              <a:t>. </a:t>
            </a:r>
          </a:p>
        </p:txBody>
      </p:sp>
    </p:spTree>
    <p:extLst>
      <p:ext uri="{BB962C8B-B14F-4D97-AF65-F5344CB8AC3E}">
        <p14:creationId xmlns:p14="http://schemas.microsoft.com/office/powerpoint/2010/main" val="285579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32000" y="2854960"/>
            <a:ext cx="7995920" cy="923330"/>
          </a:xfrm>
          <a:prstGeom prst="rect">
            <a:avLst/>
          </a:prstGeom>
          <a:noFill/>
        </p:spPr>
        <p:txBody>
          <a:bodyPr wrap="square" rtlCol="0">
            <a:spAutoFit/>
          </a:bodyPr>
          <a:lstStyle/>
          <a:p>
            <a:pPr algn="ctr" rtl="1"/>
            <a:r>
              <a:rPr lang="fa-IR" sz="5400" dirty="0">
                <a:cs typeface="B Nazanin" panose="00000400000000000000" pitchFamily="2" charset="-78"/>
              </a:rPr>
              <a:t>با تشکر از توجه شما </a:t>
            </a:r>
            <a:endParaRPr lang="en-US" sz="5400" dirty="0">
              <a:cs typeface="B Nazanin" panose="00000400000000000000" pitchFamily="2" charset="-78"/>
            </a:endParaRPr>
          </a:p>
        </p:txBody>
      </p:sp>
    </p:spTree>
    <p:extLst>
      <p:ext uri="{BB962C8B-B14F-4D97-AF65-F5344CB8AC3E}">
        <p14:creationId xmlns:p14="http://schemas.microsoft.com/office/powerpoint/2010/main" val="2721534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626" y="460132"/>
            <a:ext cx="9905998" cy="964223"/>
          </a:xfrm>
        </p:spPr>
        <p:txBody>
          <a:bodyPr>
            <a:normAutofit/>
          </a:bodyPr>
          <a:lstStyle/>
          <a:p>
            <a:pPr algn="r"/>
            <a:r>
              <a:rPr lang="fa-IR" sz="4400" b="1" dirty="0">
                <a:cs typeface="B Nazanin" panose="00000400000000000000" pitchFamily="2" charset="-78"/>
              </a:rPr>
              <a:t>بخش اول :‌ تشریح کد</a:t>
            </a:r>
            <a:endParaRPr lang="en-US" sz="4400" b="1" dirty="0">
              <a:cs typeface="B Nazanin" panose="00000400000000000000" pitchFamily="2" charset="-78"/>
            </a:endParaRPr>
          </a:p>
        </p:txBody>
      </p:sp>
      <p:sp>
        <p:nvSpPr>
          <p:cNvPr id="4" name="Rectangle 1"/>
          <p:cNvSpPr>
            <a:spLocks noGrp="1" noChangeArrowheads="1"/>
          </p:cNvSpPr>
          <p:nvPr>
            <p:ph idx="1"/>
          </p:nvPr>
        </p:nvSpPr>
        <p:spPr bwMode="auto">
          <a:xfrm>
            <a:off x="1608992" y="1844057"/>
            <a:ext cx="926463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5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cs typeface="B Nazanin" panose="00000400000000000000" pitchFamily="2" charset="-78"/>
              </a:rPr>
              <a:t>cv2</a:t>
            </a:r>
            <a:r>
              <a:rPr kumimoji="0" lang="en-US" altLang="en-US" sz="1800" b="0" i="0" u="none" strike="noStrike" cap="none" normalizeH="0" baseline="0" dirty="0">
                <a:ln>
                  <a:noFill/>
                </a:ln>
                <a:solidFill>
                  <a:schemeClr val="tx1"/>
                </a:solidFill>
                <a:effectLst/>
                <a:cs typeface="B Nazanin" panose="00000400000000000000" pitchFamily="2" charset="-78"/>
              </a:rPr>
              <a:t>: </a:t>
            </a:r>
            <a:r>
              <a:rPr kumimoji="0" lang="fa-IR" altLang="en-US" sz="1800" b="0" i="0" u="none" strike="noStrike" cap="none" normalizeH="0" baseline="0" dirty="0">
                <a:ln>
                  <a:noFill/>
                </a:ln>
                <a:solidFill>
                  <a:schemeClr val="tx1"/>
                </a:solidFill>
                <a:effectLst/>
                <a:cs typeface="B Nazanin" panose="00000400000000000000" pitchFamily="2" charset="-78"/>
              </a:rPr>
              <a:t> </a:t>
            </a:r>
            <a:r>
              <a:rPr kumimoji="0" lang="ar-SA" altLang="en-US" sz="1800" b="0" i="0" u="none" strike="noStrike" cap="none" normalizeH="0" baseline="0" dirty="0">
                <a:ln>
                  <a:noFill/>
                </a:ln>
                <a:solidFill>
                  <a:schemeClr val="tx1"/>
                </a:solidFill>
                <a:effectLst/>
                <a:cs typeface="B Nazanin" panose="00000400000000000000" pitchFamily="2" charset="-78"/>
              </a:rPr>
              <a:t>برای پردازش تصویر با استفاده از</a:t>
            </a:r>
            <a:r>
              <a:rPr kumimoji="0" lang="en-US" altLang="en-US" sz="1800" b="0" i="0" u="none" strike="noStrike" cap="none" normalizeH="0" baseline="0" dirty="0">
                <a:ln>
                  <a:noFill/>
                </a:ln>
                <a:solidFill>
                  <a:schemeClr val="tx1"/>
                </a:solidFill>
                <a:effectLst/>
                <a:cs typeface="B Nazanin" panose="00000400000000000000" pitchFamily="2" charset="-78"/>
              </a:rPr>
              <a:t> </a:t>
            </a:r>
            <a:r>
              <a:rPr kumimoji="0" lang="en-US" altLang="en-US" sz="1800" i="0" u="none" strike="noStrike" cap="none" normalizeH="0" baseline="0" dirty="0" err="1">
                <a:ln>
                  <a:noFill/>
                </a:ln>
                <a:solidFill>
                  <a:schemeClr val="tx1"/>
                </a:solidFill>
                <a:effectLst/>
                <a:cs typeface="B Nazanin" panose="00000400000000000000" pitchFamily="2" charset="-78"/>
              </a:rPr>
              <a:t>OpenCV</a:t>
            </a:r>
            <a:r>
              <a:rPr kumimoji="0" lang="en-US" altLang="en-US" sz="1800" b="0" i="0" u="none" strike="noStrike" cap="none" normalizeH="0" baseline="0" dirty="0">
                <a:ln>
                  <a:noFill/>
                </a:ln>
                <a:solidFill>
                  <a:schemeClr val="tx1"/>
                </a:solidFill>
                <a:effectLst/>
                <a:cs typeface="B Nazanin" panose="00000400000000000000" pitchFamily="2" charset="-78"/>
              </a:rPr>
              <a:t>.</a:t>
            </a:r>
            <a:endParaRPr kumimoji="0" lang="en-US" altLang="en-US" sz="4800" b="0" i="0" u="none" strike="noStrike" cap="none" normalizeH="0" baseline="0" dirty="0">
              <a:ln>
                <a:noFill/>
              </a:ln>
              <a:solidFill>
                <a:schemeClr val="tx1"/>
              </a:solidFill>
              <a:effectLst/>
              <a:latin typeface="Arial" panose="020B0604020202020204" pitchFamily="34" charset="0"/>
              <a:cs typeface="B Nazanin" panose="00000400000000000000" pitchFamily="2" charset="-78"/>
            </a:endParaRPr>
          </a:p>
          <a:p>
            <a:pPr marL="0" marR="0" lvl="0" indent="0" algn="r" defTabSz="914400" rtl="1" eaLnBrk="0" fontAlgn="base" latinLnBrk="0" hangingPunct="0">
              <a:lnSpc>
                <a:spcPct val="150000"/>
              </a:lnSpc>
              <a:spcBef>
                <a:spcPct val="0"/>
              </a:spcBef>
              <a:spcAft>
                <a:spcPct val="0"/>
              </a:spcAft>
              <a:buClrTx/>
              <a:buSzTx/>
              <a:buFontTx/>
              <a:buChar char="•"/>
              <a:tabLst/>
            </a:pPr>
            <a:r>
              <a:rPr kumimoji="0" lang="en-US" altLang="en-US" sz="2400" i="0" u="none" strike="noStrike" cap="none" normalizeH="0" baseline="0" dirty="0" err="1">
                <a:ln>
                  <a:noFill/>
                </a:ln>
                <a:solidFill>
                  <a:schemeClr val="tx1"/>
                </a:solidFill>
                <a:effectLst/>
                <a:cs typeface="B Nazanin" panose="00000400000000000000" pitchFamily="2" charset="-78"/>
              </a:rPr>
              <a:t>numpy</a:t>
            </a:r>
            <a:r>
              <a:rPr kumimoji="0" lang="en-US" altLang="en-US" sz="1800" i="0" u="none" strike="noStrike" cap="none" normalizeH="0" baseline="0" dirty="0">
                <a:ln>
                  <a:noFill/>
                </a:ln>
                <a:solidFill>
                  <a:schemeClr val="tx1"/>
                </a:solidFill>
                <a:effectLst/>
                <a:cs typeface="B Nazanin" panose="00000400000000000000" pitchFamily="2" charset="-78"/>
              </a:rPr>
              <a:t>: </a:t>
            </a:r>
            <a:r>
              <a:rPr kumimoji="0" lang="fa-IR" altLang="en-US" sz="1800" b="0" i="0" u="none" strike="noStrike" cap="none" normalizeH="0" baseline="0" dirty="0">
                <a:ln>
                  <a:noFill/>
                </a:ln>
                <a:solidFill>
                  <a:schemeClr val="tx1"/>
                </a:solidFill>
                <a:effectLst/>
                <a:cs typeface="B Nazanin" panose="00000400000000000000" pitchFamily="2" charset="-78"/>
              </a:rPr>
              <a:t> </a:t>
            </a:r>
            <a:r>
              <a:rPr kumimoji="0" lang="ar-SA" altLang="en-US" sz="1800" b="0" i="0" u="none" strike="noStrike" cap="none" normalizeH="0" baseline="0" dirty="0">
                <a:ln>
                  <a:noFill/>
                </a:ln>
                <a:solidFill>
                  <a:schemeClr val="tx1"/>
                </a:solidFill>
                <a:effectLst/>
                <a:cs typeface="B Nazanin" panose="00000400000000000000" pitchFamily="2" charset="-78"/>
              </a:rPr>
              <a:t>برای کار با آرایه‌های چندبعدی (مانند تصاویر)</a:t>
            </a:r>
            <a:r>
              <a:rPr kumimoji="0" lang="en-US" altLang="en-US" sz="1800" b="0" i="0" u="none" strike="noStrike" cap="none" normalizeH="0" baseline="0" dirty="0">
                <a:ln>
                  <a:noFill/>
                </a:ln>
                <a:solidFill>
                  <a:schemeClr val="tx1"/>
                </a:solidFill>
                <a:effectLst/>
                <a:cs typeface="B Nazanin" panose="00000400000000000000" pitchFamily="2" charset="-78"/>
              </a:rPr>
              <a:t>.</a:t>
            </a:r>
            <a:endParaRPr kumimoji="0" lang="en-US" altLang="en-US" sz="4800" b="0" i="0" u="none" strike="noStrike" cap="none" normalizeH="0" baseline="0" dirty="0">
              <a:ln>
                <a:noFill/>
              </a:ln>
              <a:solidFill>
                <a:schemeClr val="tx1"/>
              </a:solidFill>
              <a:effectLst/>
              <a:latin typeface="Arial" panose="020B0604020202020204" pitchFamily="34" charset="0"/>
              <a:cs typeface="B Nazanin" panose="00000400000000000000" pitchFamily="2" charset="-78"/>
            </a:endParaRPr>
          </a:p>
          <a:p>
            <a:pPr marL="0" marR="0" lvl="0" indent="0" algn="r" defTabSz="914400" rtl="1" eaLnBrk="0" fontAlgn="base" latinLnBrk="0" hangingPunct="0">
              <a:lnSpc>
                <a:spcPct val="150000"/>
              </a:lnSpc>
              <a:spcBef>
                <a:spcPct val="0"/>
              </a:spcBef>
              <a:spcAft>
                <a:spcPct val="0"/>
              </a:spcAft>
              <a:buClrTx/>
              <a:buSzTx/>
              <a:buFontTx/>
              <a:buChar char="•"/>
              <a:tabLst/>
            </a:pPr>
            <a:r>
              <a:rPr kumimoji="0" lang="en-US" altLang="en-US" sz="2400" i="0" u="none" strike="noStrike" cap="none" normalizeH="0" baseline="0" dirty="0" err="1">
                <a:ln>
                  <a:noFill/>
                </a:ln>
                <a:solidFill>
                  <a:schemeClr val="tx1"/>
                </a:solidFill>
                <a:effectLst/>
                <a:cs typeface="B Nazanin" panose="00000400000000000000" pitchFamily="2" charset="-78"/>
              </a:rPr>
              <a:t>ssim</a:t>
            </a:r>
            <a:r>
              <a:rPr kumimoji="0" lang="en-US" altLang="en-US" sz="1800" b="0" i="0" u="none" strike="noStrike" cap="none" normalizeH="0" baseline="0" dirty="0">
                <a:ln>
                  <a:noFill/>
                </a:ln>
                <a:solidFill>
                  <a:schemeClr val="tx1"/>
                </a:solidFill>
                <a:effectLst/>
                <a:cs typeface="B Nazanin" panose="00000400000000000000" pitchFamily="2" charset="-78"/>
              </a:rPr>
              <a:t>: </a:t>
            </a:r>
            <a:r>
              <a:rPr kumimoji="0" lang="fa-IR" altLang="en-US" sz="1800" b="0" i="0" u="none" strike="noStrike" cap="none" normalizeH="0" baseline="0" dirty="0">
                <a:ln>
                  <a:noFill/>
                </a:ln>
                <a:solidFill>
                  <a:schemeClr val="tx1"/>
                </a:solidFill>
                <a:effectLst/>
                <a:cs typeface="B Nazanin" panose="00000400000000000000" pitchFamily="2" charset="-78"/>
              </a:rPr>
              <a:t> </a:t>
            </a:r>
            <a:r>
              <a:rPr kumimoji="0" lang="ar-SA" altLang="en-US" sz="1800" b="0" i="0" u="none" strike="noStrike" cap="none" normalizeH="0" baseline="0" dirty="0">
                <a:ln>
                  <a:noFill/>
                </a:ln>
                <a:solidFill>
                  <a:schemeClr val="tx1"/>
                </a:solidFill>
                <a:effectLst/>
                <a:cs typeface="B Nazanin" panose="00000400000000000000" pitchFamily="2" charset="-78"/>
              </a:rPr>
              <a:t>محاسبه شاخص شباهت ساختاری برای ارزیابی شباهت بین تصاویر</a:t>
            </a:r>
            <a:r>
              <a:rPr kumimoji="0" lang="en-US" altLang="en-US" sz="1800" b="0" i="0" u="none" strike="noStrike" cap="none" normalizeH="0" baseline="0" dirty="0">
                <a:ln>
                  <a:noFill/>
                </a:ln>
                <a:solidFill>
                  <a:schemeClr val="tx1"/>
                </a:solidFill>
                <a:effectLst/>
                <a:cs typeface="B Nazanin" panose="00000400000000000000" pitchFamily="2" charset="-78"/>
              </a:rPr>
              <a:t>.</a:t>
            </a:r>
            <a:endParaRPr kumimoji="0" lang="en-US" altLang="en-US" sz="4800" b="0" i="0" u="none" strike="noStrike" cap="none" normalizeH="0" baseline="0" dirty="0">
              <a:ln>
                <a:noFill/>
              </a:ln>
              <a:solidFill>
                <a:schemeClr val="tx1"/>
              </a:solidFill>
              <a:effectLst/>
              <a:latin typeface="Arial" panose="020B0604020202020204" pitchFamily="34" charset="0"/>
              <a:cs typeface="B Nazanin" panose="00000400000000000000" pitchFamily="2" charset="-78"/>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676" y="4422531"/>
            <a:ext cx="6356886" cy="1042300"/>
          </a:xfrm>
          <a:prstGeom prst="rect">
            <a:avLst/>
          </a:prstGeom>
        </p:spPr>
      </p:pic>
    </p:spTree>
    <p:extLst>
      <p:ext uri="{BB962C8B-B14F-4D97-AF65-F5344CB8AC3E}">
        <p14:creationId xmlns:p14="http://schemas.microsoft.com/office/powerpoint/2010/main" val="16604108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67626" y="460132"/>
            <a:ext cx="9905998" cy="964223"/>
          </a:xfrm>
        </p:spPr>
        <p:txBody>
          <a:bodyPr>
            <a:normAutofit/>
          </a:bodyPr>
          <a:lstStyle/>
          <a:p>
            <a:pPr algn="r"/>
            <a:r>
              <a:rPr lang="fa-IR" sz="4400" b="1" dirty="0">
                <a:cs typeface="B Nazanin" panose="00000400000000000000" pitchFamily="2" charset="-78"/>
              </a:rPr>
              <a:t>بخش اول :‌ تشریح کد</a:t>
            </a:r>
            <a:endParaRPr lang="en-US" sz="4400" b="1" dirty="0">
              <a:cs typeface="B Nazanin" panose="00000400000000000000" pitchFamily="2" charset="-78"/>
            </a:endParaRPr>
          </a:p>
        </p:txBody>
      </p:sp>
      <p:sp>
        <p:nvSpPr>
          <p:cNvPr id="5" name="Rectangle 1"/>
          <p:cNvSpPr>
            <a:spLocks noGrp="1" noChangeArrowheads="1"/>
          </p:cNvSpPr>
          <p:nvPr>
            <p:ph idx="1"/>
          </p:nvPr>
        </p:nvSpPr>
        <p:spPr bwMode="auto">
          <a:xfrm>
            <a:off x="721360" y="1392769"/>
            <a:ext cx="10979932" cy="3721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r" rtl="1">
              <a:buNone/>
            </a:pPr>
            <a:r>
              <a:rPr lang="en-US" dirty="0"/>
              <a:t>SSIM (Structural Similarity Index)</a:t>
            </a:r>
            <a:endParaRPr lang="fa-IR" dirty="0">
              <a:cs typeface="B Nazanin" panose="00000400000000000000" pitchFamily="2" charset="-78"/>
            </a:endParaRPr>
          </a:p>
          <a:p>
            <a:pPr algn="r" rtl="1"/>
            <a:r>
              <a:rPr lang="fa-IR" dirty="0">
                <a:cs typeface="B Nazanin" panose="00000400000000000000" pitchFamily="2" charset="-78"/>
              </a:rPr>
              <a:t>هدف: اندازه‌گیری شباهت ساختاری بین دو تصویر.</a:t>
            </a:r>
          </a:p>
          <a:p>
            <a:pPr algn="r" rtl="1"/>
            <a:r>
              <a:rPr lang="fa-IR" dirty="0">
                <a:cs typeface="B Nazanin" panose="00000400000000000000" pitchFamily="2" charset="-78"/>
              </a:rPr>
              <a:t>عملکرد: این تابع شباهت ساختاری بین دو تصویر را با در نظر گرفتن تغییرات روشنایی، کنتراست، و ساختار بررسی می‌کند. به عبارت دیگر، </a:t>
            </a:r>
            <a:r>
              <a:rPr lang="en-US" dirty="0">
                <a:cs typeface="B Nazanin" panose="00000400000000000000" pitchFamily="2" charset="-78"/>
              </a:rPr>
              <a:t>SSIM</a:t>
            </a:r>
            <a:r>
              <a:rPr lang="fa-IR" dirty="0">
                <a:cs typeface="B Nazanin" panose="00000400000000000000" pitchFamily="2" charset="-78"/>
              </a:rPr>
              <a:t> </a:t>
            </a:r>
            <a:r>
              <a:rPr lang="en-US" dirty="0">
                <a:cs typeface="B Nazanin" panose="00000400000000000000" pitchFamily="2" charset="-78"/>
              </a:rPr>
              <a:t> </a:t>
            </a:r>
            <a:r>
              <a:rPr lang="fa-IR" dirty="0">
                <a:cs typeface="B Nazanin" panose="00000400000000000000" pitchFamily="2" charset="-78"/>
              </a:rPr>
              <a:t>مقایسه‌ای است که به طور خاص ویژگی‌های تصویری مشابه مانند لبه‌ها، بافت‌ها و ساختارها را در نظر می‌گیرد.</a:t>
            </a:r>
          </a:p>
          <a:p>
            <a:pPr algn="r" rtl="1"/>
            <a:r>
              <a:rPr lang="fa-IR" dirty="0">
                <a:cs typeface="B Nazanin" panose="00000400000000000000" pitchFamily="2" charset="-78"/>
              </a:rPr>
              <a:t>ویژگی‌ها: </a:t>
            </a:r>
            <a:r>
              <a:rPr lang="en-US" dirty="0">
                <a:cs typeface="B Nazanin" panose="00000400000000000000" pitchFamily="2" charset="-78"/>
              </a:rPr>
              <a:t>SSIM</a:t>
            </a:r>
            <a:r>
              <a:rPr lang="fa-IR" dirty="0">
                <a:cs typeface="B Nazanin" panose="00000400000000000000" pitchFamily="2" charset="-78"/>
              </a:rPr>
              <a:t> </a:t>
            </a:r>
            <a:r>
              <a:rPr lang="en-US" dirty="0">
                <a:cs typeface="B Nazanin" panose="00000400000000000000" pitchFamily="2" charset="-78"/>
              </a:rPr>
              <a:t> </a:t>
            </a:r>
            <a:r>
              <a:rPr lang="fa-IR" dirty="0">
                <a:cs typeface="B Nazanin" panose="00000400000000000000" pitchFamily="2" charset="-78"/>
              </a:rPr>
              <a:t>از یک معادله ریاضی استفاده می‌کند که تفاوت‌ها را در سه قسمت زیر بررسی می‌کند:</a:t>
            </a:r>
          </a:p>
          <a:p>
            <a:pPr lvl="1" algn="r" rtl="1"/>
            <a:r>
              <a:rPr lang="fa-IR" dirty="0">
                <a:cs typeface="B Nazanin" panose="00000400000000000000" pitchFamily="2" charset="-78"/>
              </a:rPr>
              <a:t>روشنایی </a:t>
            </a:r>
            <a:r>
              <a:rPr lang="en-US" dirty="0">
                <a:cs typeface="B Nazanin" panose="00000400000000000000" pitchFamily="2" charset="-78"/>
              </a:rPr>
              <a:t>Luminance</a:t>
            </a:r>
            <a:r>
              <a:rPr lang="fa-IR" dirty="0">
                <a:cs typeface="B Nazanin" panose="00000400000000000000" pitchFamily="2" charset="-78"/>
              </a:rPr>
              <a:t> </a:t>
            </a:r>
            <a:r>
              <a:rPr lang="en-US" dirty="0">
                <a:cs typeface="B Nazanin" panose="00000400000000000000" pitchFamily="2" charset="-78"/>
              </a:rPr>
              <a:t>: </a:t>
            </a:r>
            <a:r>
              <a:rPr lang="fa-IR" dirty="0">
                <a:cs typeface="B Nazanin" panose="00000400000000000000" pitchFamily="2" charset="-78"/>
              </a:rPr>
              <a:t>میزان روشنایی یا تیرگی تصویر.</a:t>
            </a:r>
          </a:p>
          <a:p>
            <a:pPr lvl="1" algn="r" rtl="1"/>
            <a:r>
              <a:rPr lang="fa-IR" dirty="0">
                <a:cs typeface="B Nazanin" panose="00000400000000000000" pitchFamily="2" charset="-78"/>
              </a:rPr>
              <a:t>کنتراست </a:t>
            </a:r>
            <a:r>
              <a:rPr lang="en-US" dirty="0">
                <a:cs typeface="B Nazanin" panose="00000400000000000000" pitchFamily="2" charset="-78"/>
              </a:rPr>
              <a:t>Contrast</a:t>
            </a:r>
            <a:r>
              <a:rPr lang="fa-IR" dirty="0">
                <a:cs typeface="B Nazanin" panose="00000400000000000000" pitchFamily="2" charset="-78"/>
              </a:rPr>
              <a:t> </a:t>
            </a:r>
            <a:r>
              <a:rPr lang="en-US" dirty="0">
                <a:cs typeface="B Nazanin" panose="00000400000000000000" pitchFamily="2" charset="-78"/>
              </a:rPr>
              <a:t>: </a:t>
            </a:r>
            <a:r>
              <a:rPr lang="fa-IR" dirty="0">
                <a:cs typeface="B Nazanin" panose="00000400000000000000" pitchFamily="2" charset="-78"/>
              </a:rPr>
              <a:t>تفاوت در روشنایی پیکسل‌ها.</a:t>
            </a:r>
          </a:p>
          <a:p>
            <a:pPr lvl="1" algn="r" rtl="1"/>
            <a:r>
              <a:rPr lang="fa-IR" dirty="0">
                <a:cs typeface="B Nazanin" panose="00000400000000000000" pitchFamily="2" charset="-78"/>
              </a:rPr>
              <a:t>ساختار </a:t>
            </a:r>
            <a:r>
              <a:rPr lang="en-US" dirty="0">
                <a:cs typeface="B Nazanin" panose="00000400000000000000" pitchFamily="2" charset="-78"/>
              </a:rPr>
              <a:t>Structure</a:t>
            </a:r>
            <a:r>
              <a:rPr lang="fa-IR" dirty="0">
                <a:cs typeface="B Nazanin" panose="00000400000000000000" pitchFamily="2" charset="-78"/>
              </a:rPr>
              <a:t> </a:t>
            </a:r>
            <a:r>
              <a:rPr lang="en-US" dirty="0">
                <a:cs typeface="B Nazanin" panose="00000400000000000000" pitchFamily="2" charset="-78"/>
              </a:rPr>
              <a:t>: </a:t>
            </a:r>
            <a:r>
              <a:rPr lang="fa-IR" dirty="0">
                <a:cs typeface="B Nazanin" panose="00000400000000000000" pitchFamily="2" charset="-78"/>
              </a:rPr>
              <a:t>ارتباطات فضایی بین پیکسل‌ها.</a:t>
            </a:r>
          </a:p>
          <a:p>
            <a:pPr algn="r" rtl="1"/>
            <a:r>
              <a:rPr lang="fa-IR" dirty="0">
                <a:cs typeface="B Nazanin" panose="00000400000000000000" pitchFamily="2" charset="-78"/>
              </a:rPr>
              <a:t>مقدار خروجی </a:t>
            </a:r>
            <a:r>
              <a:rPr lang="en-US" dirty="0">
                <a:cs typeface="B Nazanin" panose="00000400000000000000" pitchFamily="2" charset="-78"/>
              </a:rPr>
              <a:t>SSIM</a:t>
            </a:r>
            <a:r>
              <a:rPr lang="fa-IR" dirty="0">
                <a:cs typeface="B Nazanin" panose="00000400000000000000" pitchFamily="2" charset="-78"/>
              </a:rPr>
              <a:t> : </a:t>
            </a:r>
            <a:r>
              <a:rPr lang="en-US" dirty="0">
                <a:cs typeface="B Nazanin" panose="00000400000000000000" pitchFamily="2" charset="-78"/>
              </a:rPr>
              <a:t> </a:t>
            </a:r>
            <a:r>
              <a:rPr lang="fa-IR" dirty="0">
                <a:cs typeface="B Nazanin" panose="00000400000000000000" pitchFamily="2" charset="-78"/>
              </a:rPr>
              <a:t>یک مقدار از 0 تا 1 می‌دهد. 1 به معنی شباهت کامل است و 0 به معنی تفاوت کامل بین دو تصویر.</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6495"/>
          <a:stretch/>
        </p:blipFill>
        <p:spPr>
          <a:xfrm>
            <a:off x="3256747" y="5187461"/>
            <a:ext cx="5909157" cy="1352132"/>
          </a:xfrm>
          <a:prstGeom prst="rect">
            <a:avLst/>
          </a:prstGeom>
        </p:spPr>
      </p:pic>
    </p:spTree>
    <p:extLst>
      <p:ext uri="{BB962C8B-B14F-4D97-AF65-F5344CB8AC3E}">
        <p14:creationId xmlns:p14="http://schemas.microsoft.com/office/powerpoint/2010/main" val="34418658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67626" y="296764"/>
            <a:ext cx="9905998" cy="964223"/>
          </a:xfrm>
        </p:spPr>
        <p:txBody>
          <a:bodyPr>
            <a:normAutofit/>
          </a:bodyPr>
          <a:lstStyle/>
          <a:p>
            <a:pPr algn="r"/>
            <a:r>
              <a:rPr lang="fa-IR" sz="4400" b="1" dirty="0">
                <a:cs typeface="B Nazanin" panose="00000400000000000000" pitchFamily="2" charset="-78"/>
              </a:rPr>
              <a:t>بخش اول :‌ تشریح کد</a:t>
            </a:r>
            <a:endParaRPr lang="en-US" sz="4400" b="1" dirty="0">
              <a:cs typeface="B Nazanin" panose="00000400000000000000" pitchFamily="2" charset="-78"/>
            </a:endParaRPr>
          </a:p>
        </p:txBody>
      </p:sp>
      <p:sp>
        <p:nvSpPr>
          <p:cNvPr id="5" name="Rectangle 1"/>
          <p:cNvSpPr>
            <a:spLocks noGrp="1" noChangeArrowheads="1"/>
          </p:cNvSpPr>
          <p:nvPr>
            <p:ph idx="1"/>
          </p:nvPr>
        </p:nvSpPr>
        <p:spPr bwMode="auto">
          <a:xfrm>
            <a:off x="731520" y="1232486"/>
            <a:ext cx="10546080" cy="3954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r" rtl="1"/>
            <a:r>
              <a:rPr lang="en-US" dirty="0">
                <a:cs typeface="B Nazanin" panose="00000400000000000000" pitchFamily="2" charset="-78"/>
              </a:rPr>
              <a:t>ORB (Oriented FAST and Rotated BRIEF)</a:t>
            </a:r>
          </a:p>
          <a:p>
            <a:pPr algn="r" rtl="1"/>
            <a:r>
              <a:rPr lang="fa-IR" dirty="0">
                <a:cs typeface="B Nazanin" panose="00000400000000000000" pitchFamily="2" charset="-78"/>
              </a:rPr>
              <a:t>هدف: مقایسه ویژگی‌های محلی (مثل نقاط کلیدی) در دو تصویر با استفاده از روش </a:t>
            </a:r>
            <a:r>
              <a:rPr lang="en-US" dirty="0">
                <a:cs typeface="B Nazanin" panose="00000400000000000000" pitchFamily="2" charset="-78"/>
              </a:rPr>
              <a:t>ORB</a:t>
            </a:r>
            <a:r>
              <a:rPr lang="fa-IR" dirty="0">
                <a:cs typeface="B Nazanin" panose="00000400000000000000" pitchFamily="2" charset="-78"/>
              </a:rPr>
              <a:t> </a:t>
            </a:r>
            <a:r>
              <a:rPr lang="en-US" dirty="0">
                <a:cs typeface="B Nazanin" panose="00000400000000000000" pitchFamily="2" charset="-78"/>
              </a:rPr>
              <a:t>.</a:t>
            </a:r>
          </a:p>
          <a:p>
            <a:pPr algn="r" rtl="1"/>
            <a:r>
              <a:rPr lang="fa-IR" dirty="0">
                <a:cs typeface="B Nazanin" panose="00000400000000000000" pitchFamily="2" charset="-78"/>
              </a:rPr>
              <a:t>عملکرد: </a:t>
            </a:r>
            <a:r>
              <a:rPr lang="en-US" dirty="0">
                <a:cs typeface="B Nazanin" panose="00000400000000000000" pitchFamily="2" charset="-78"/>
              </a:rPr>
              <a:t>ORB</a:t>
            </a:r>
            <a:r>
              <a:rPr lang="fa-IR" dirty="0">
                <a:cs typeface="B Nazanin" panose="00000400000000000000" pitchFamily="2" charset="-78"/>
              </a:rPr>
              <a:t> </a:t>
            </a:r>
            <a:r>
              <a:rPr lang="en-US" dirty="0">
                <a:cs typeface="B Nazanin" panose="00000400000000000000" pitchFamily="2" charset="-78"/>
              </a:rPr>
              <a:t> </a:t>
            </a:r>
            <a:r>
              <a:rPr lang="fa-IR" dirty="0">
                <a:cs typeface="B Nazanin" panose="00000400000000000000" pitchFamily="2" charset="-78"/>
              </a:rPr>
              <a:t>یک روش مبتنی بر ویژگی‌های محلی است که از ترکیب دو الگوریتم </a:t>
            </a:r>
            <a:r>
              <a:rPr lang="en-US" dirty="0">
                <a:cs typeface="B Nazanin" panose="00000400000000000000" pitchFamily="2" charset="-78"/>
              </a:rPr>
              <a:t>FAST </a:t>
            </a:r>
            <a:r>
              <a:rPr lang="fa-IR" dirty="0">
                <a:cs typeface="B Nazanin" panose="00000400000000000000" pitchFamily="2" charset="-78"/>
              </a:rPr>
              <a:t>برای شناسایی نقاط کلیدی و </a:t>
            </a:r>
            <a:r>
              <a:rPr lang="en-US" dirty="0">
                <a:cs typeface="B Nazanin" panose="00000400000000000000" pitchFamily="2" charset="-78"/>
              </a:rPr>
              <a:t>BRIEF </a:t>
            </a:r>
            <a:r>
              <a:rPr lang="fa-IR" dirty="0">
                <a:cs typeface="B Nazanin" panose="00000400000000000000" pitchFamily="2" charset="-78"/>
              </a:rPr>
              <a:t>برای توصیف این نقاط استفاده می‌کند. این روش به ویژه برای شناسایی ویژگی‌های تکراری و مقاوم به چرخش و مقیاس مفید است.</a:t>
            </a:r>
          </a:p>
          <a:p>
            <a:pPr algn="r" rtl="1"/>
            <a:r>
              <a:rPr lang="fa-IR" dirty="0">
                <a:cs typeface="B Nazanin" panose="00000400000000000000" pitchFamily="2" charset="-78"/>
              </a:rPr>
              <a:t>ویژگی‌ها: </a:t>
            </a:r>
            <a:r>
              <a:rPr lang="en-US" dirty="0">
                <a:cs typeface="B Nazanin" panose="00000400000000000000" pitchFamily="2" charset="-78"/>
              </a:rPr>
              <a:t>ORB</a:t>
            </a:r>
            <a:r>
              <a:rPr lang="fa-IR" dirty="0">
                <a:cs typeface="B Nazanin" panose="00000400000000000000" pitchFamily="2" charset="-78"/>
              </a:rPr>
              <a:t> </a:t>
            </a:r>
            <a:r>
              <a:rPr lang="en-US" dirty="0">
                <a:cs typeface="B Nazanin" panose="00000400000000000000" pitchFamily="2" charset="-78"/>
              </a:rPr>
              <a:t> </a:t>
            </a:r>
            <a:r>
              <a:rPr lang="fa-IR" dirty="0">
                <a:cs typeface="B Nazanin" panose="00000400000000000000" pitchFamily="2" charset="-78"/>
              </a:rPr>
              <a:t>مقاوم به تغییرات مقیاس و چرخش است، یعنی می‌تواند نقاط مشابه را حتی در صورتی که تصویر چرخیده یا تغییر مقیاس داده شده باشد، شناسایی کند.</a:t>
            </a:r>
          </a:p>
          <a:p>
            <a:pPr algn="r" rtl="1"/>
            <a:r>
              <a:rPr lang="fa-IR" dirty="0">
                <a:cs typeface="B Nazanin" panose="00000400000000000000" pitchFamily="2" charset="-78"/>
              </a:rPr>
              <a:t>مقدار خروجی: شباهت </a:t>
            </a:r>
            <a:r>
              <a:rPr lang="en-US" dirty="0">
                <a:cs typeface="B Nazanin" panose="00000400000000000000" pitchFamily="2" charset="-78"/>
              </a:rPr>
              <a:t>ORB</a:t>
            </a:r>
            <a:r>
              <a:rPr lang="fa-IR" dirty="0">
                <a:cs typeface="B Nazanin" panose="00000400000000000000" pitchFamily="2" charset="-78"/>
              </a:rPr>
              <a:t> </a:t>
            </a:r>
            <a:r>
              <a:rPr lang="en-US" dirty="0">
                <a:cs typeface="B Nazanin" panose="00000400000000000000" pitchFamily="2" charset="-78"/>
              </a:rPr>
              <a:t> </a:t>
            </a:r>
            <a:r>
              <a:rPr lang="fa-IR" dirty="0">
                <a:cs typeface="B Nazanin" panose="00000400000000000000" pitchFamily="2" charset="-78"/>
              </a:rPr>
              <a:t>از تعداد نقاط کلیدی مشترک بین دو تصویر محاسبه می‌شود. هر چه این تعداد بیشتر باشد، شباهت بالاتر است.</a:t>
            </a:r>
          </a:p>
          <a:p>
            <a:pPr marL="0" marR="0" lvl="0" indent="0" algn="r" defTabSz="914400" rtl="1" eaLnBrk="0" fontAlgn="base" latinLnBrk="0" hangingPunct="0">
              <a:lnSpc>
                <a:spcPct val="15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cs typeface="B Nazanin" panose="00000400000000000000" pitchFamily="2" charset="-78"/>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8692"/>
          <a:stretch/>
        </p:blipFill>
        <p:spPr>
          <a:xfrm>
            <a:off x="3576320" y="4519245"/>
            <a:ext cx="5071065" cy="2040597"/>
          </a:xfrm>
          <a:prstGeom prst="rect">
            <a:avLst/>
          </a:prstGeom>
        </p:spPr>
      </p:pic>
    </p:spTree>
    <p:extLst>
      <p:ext uri="{BB962C8B-B14F-4D97-AF65-F5344CB8AC3E}">
        <p14:creationId xmlns:p14="http://schemas.microsoft.com/office/powerpoint/2010/main" val="11372459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67626" y="460132"/>
            <a:ext cx="9905998" cy="964223"/>
          </a:xfrm>
        </p:spPr>
        <p:txBody>
          <a:bodyPr>
            <a:normAutofit/>
          </a:bodyPr>
          <a:lstStyle/>
          <a:p>
            <a:pPr algn="r"/>
            <a:r>
              <a:rPr lang="fa-IR" sz="4400" b="1" dirty="0">
                <a:cs typeface="B Nazanin" panose="00000400000000000000" pitchFamily="2" charset="-78"/>
              </a:rPr>
              <a:t>بخش اول :‌ تشریح کد</a:t>
            </a:r>
            <a:endParaRPr lang="en-US" sz="4400" b="1" dirty="0">
              <a:cs typeface="B Nazanin" panose="00000400000000000000" pitchFamily="2" charset="-78"/>
            </a:endParaRPr>
          </a:p>
        </p:txBody>
      </p:sp>
      <p:sp>
        <p:nvSpPr>
          <p:cNvPr id="5" name="Rectangle 1"/>
          <p:cNvSpPr>
            <a:spLocks noGrp="1" noChangeArrowheads="1"/>
          </p:cNvSpPr>
          <p:nvPr>
            <p:ph idx="1"/>
          </p:nvPr>
        </p:nvSpPr>
        <p:spPr bwMode="auto">
          <a:xfrm>
            <a:off x="1612382" y="1424355"/>
            <a:ext cx="9261242" cy="4835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r" rtl="1"/>
            <a:r>
              <a:rPr lang="en-US" sz="2400" dirty="0">
                <a:cs typeface="B Nazanin" panose="00000400000000000000" pitchFamily="2" charset="-78"/>
              </a:rPr>
              <a:t>Frequency Similarity</a:t>
            </a:r>
            <a:r>
              <a:rPr lang="fa-IR" sz="2400" dirty="0">
                <a:cs typeface="B Nazanin" panose="00000400000000000000" pitchFamily="2" charset="-78"/>
              </a:rPr>
              <a:t> </a:t>
            </a:r>
            <a:r>
              <a:rPr lang="en-US" sz="2400" dirty="0">
                <a:cs typeface="B Nazanin" panose="00000400000000000000" pitchFamily="2" charset="-78"/>
              </a:rPr>
              <a:t> </a:t>
            </a:r>
            <a:r>
              <a:rPr lang="fa-IR" sz="2400" dirty="0">
                <a:cs typeface="B Nazanin" panose="00000400000000000000" pitchFamily="2" charset="-78"/>
              </a:rPr>
              <a:t>با استفاده از تبدیل فوریه</a:t>
            </a:r>
          </a:p>
          <a:p>
            <a:pPr algn="r" rtl="1"/>
            <a:r>
              <a:rPr lang="fa-IR" sz="2400" dirty="0">
                <a:cs typeface="B Nazanin" panose="00000400000000000000" pitchFamily="2" charset="-78"/>
              </a:rPr>
              <a:t>هدف: مقایسه ویژگی‌های فرکانسی دو تصویر.</a:t>
            </a:r>
          </a:p>
          <a:p>
            <a:pPr algn="r" rtl="1"/>
            <a:r>
              <a:rPr lang="fa-IR" sz="2400" dirty="0">
                <a:cs typeface="B Nazanin" panose="00000400000000000000" pitchFamily="2" charset="-78"/>
              </a:rPr>
              <a:t>عملکرد: این روش با استفاده از تبدیل فوریه، ویژگی‌های فرکانسی تصاویر را استخراج می‌کند. تبدیل فوریه به هر تصویر یک نمایش فرکانسی می‌دهد که در آن فرکانس‌های پایین مربوط به ویژگی‌های کلی تصویر و فرکانس‌های بالا به ویژگی‌های دقیق‌تر و لبه‌ها مربوط می‌شوند.</a:t>
            </a:r>
          </a:p>
          <a:p>
            <a:pPr algn="r" rtl="1"/>
            <a:r>
              <a:rPr lang="fa-IR" sz="2400" dirty="0">
                <a:cs typeface="B Nazanin" panose="00000400000000000000" pitchFamily="2" charset="-78"/>
              </a:rPr>
              <a:t>ویژگی‌ها: مقایسه فرکانسی به ویژه برای تشخیص تغییرات در بافت یا الگوهای کلی تصویر مفید است. این مقایسه برای تصاویر که شباهت‌هایی در ساختار کلی دارند اما تفاوت‌های ظریف‌تری دارند، مناسب است.</a:t>
            </a:r>
          </a:p>
          <a:p>
            <a:pPr algn="r" rtl="1"/>
            <a:r>
              <a:rPr lang="fa-IR" sz="2400" dirty="0">
                <a:cs typeface="B Nazanin" panose="00000400000000000000" pitchFamily="2" charset="-78"/>
              </a:rPr>
              <a:t>مقدار خروجی: مشابهت فرکانسی می‌تواند با مقایسه مقادیر فرکانس در دو تصویر محاسبه شود. برای مقایسه معمولاً از مدول تبدیل فوریه و تفاوت‌های آن استفاده می‌شود.</a:t>
            </a:r>
          </a:p>
          <a:p>
            <a:pPr marL="0" marR="0" lvl="0" indent="0" algn="r" defTabSz="914400" rtl="1" eaLnBrk="0" fontAlgn="base" latinLnBrk="0" hangingPunct="0">
              <a:lnSpc>
                <a:spcPct val="100000"/>
              </a:lnSpc>
              <a:spcBef>
                <a:spcPct val="0"/>
              </a:spcBef>
              <a:spcAft>
                <a:spcPct val="0"/>
              </a:spcAft>
              <a:buClrTx/>
              <a:buSzTx/>
              <a:buFontTx/>
              <a:buNone/>
              <a:tabLst/>
            </a:pPr>
            <a:endParaRPr kumimoji="0" lang="en-US" altLang="en-US" sz="2400" i="0" u="none" strike="noStrike" cap="none" normalizeH="0" baseline="0" dirty="0">
              <a:ln>
                <a:noFill/>
              </a:ln>
              <a:solidFill>
                <a:schemeClr val="tx1"/>
              </a:solidFill>
              <a:effectLst/>
              <a:latin typeface="Arial" panose="020B0604020202020204" pitchFamily="34" charset="0"/>
              <a:cs typeface="B Nazanin" panose="00000400000000000000" pitchFamily="2" charset="-78"/>
            </a:endParaRPr>
          </a:p>
        </p:txBody>
      </p:sp>
    </p:spTree>
    <p:extLst>
      <p:ext uri="{BB962C8B-B14F-4D97-AF65-F5344CB8AC3E}">
        <p14:creationId xmlns:p14="http://schemas.microsoft.com/office/powerpoint/2010/main" val="8441771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366" y="2032001"/>
            <a:ext cx="10252518" cy="3554046"/>
          </a:xfrm>
          <a:prstGeom prst="rect">
            <a:avLst/>
          </a:prstGeom>
        </p:spPr>
      </p:pic>
      <p:sp>
        <p:nvSpPr>
          <p:cNvPr id="5" name="Title 1"/>
          <p:cNvSpPr>
            <a:spLocks noGrp="1"/>
          </p:cNvSpPr>
          <p:nvPr>
            <p:ph type="title"/>
          </p:nvPr>
        </p:nvSpPr>
        <p:spPr>
          <a:xfrm>
            <a:off x="967626" y="460132"/>
            <a:ext cx="9905998" cy="964223"/>
          </a:xfrm>
        </p:spPr>
        <p:txBody>
          <a:bodyPr>
            <a:normAutofit/>
          </a:bodyPr>
          <a:lstStyle/>
          <a:p>
            <a:pPr algn="r"/>
            <a:r>
              <a:rPr lang="fa-IR" sz="4400" b="1" dirty="0">
                <a:cs typeface="B Nazanin" panose="00000400000000000000" pitchFamily="2" charset="-78"/>
              </a:rPr>
              <a:t>بخش اول :‌ تشریح کد</a:t>
            </a:r>
            <a:endParaRPr lang="en-US" sz="4400" b="1" dirty="0">
              <a:cs typeface="B Nazanin" panose="00000400000000000000" pitchFamily="2" charset="-78"/>
            </a:endParaRPr>
          </a:p>
        </p:txBody>
      </p:sp>
    </p:spTree>
    <p:extLst>
      <p:ext uri="{BB962C8B-B14F-4D97-AF65-F5344CB8AC3E}">
        <p14:creationId xmlns:p14="http://schemas.microsoft.com/office/powerpoint/2010/main" val="23975506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CA38F-96BF-4D98-8A95-ACE557006097}"/>
              </a:ext>
            </a:extLst>
          </p:cNvPr>
          <p:cNvSpPr>
            <a:spLocks noGrp="1"/>
          </p:cNvSpPr>
          <p:nvPr>
            <p:ph type="title"/>
          </p:nvPr>
        </p:nvSpPr>
        <p:spPr>
          <a:xfrm>
            <a:off x="1141413" y="179294"/>
            <a:ext cx="9905998" cy="1905000"/>
          </a:xfrm>
        </p:spPr>
        <p:txBody>
          <a:bodyPr/>
          <a:lstStyle/>
          <a:p>
            <a:pPr algn="ctr" rtl="1"/>
            <a:r>
              <a:rPr lang="fa-IR" dirty="0"/>
              <a:t>یک مثال از تبدیل فوریه عکس و شیفت آن</a:t>
            </a:r>
            <a:endParaRPr lang="en-US" dirty="0"/>
          </a:p>
        </p:txBody>
      </p:sp>
      <p:pic>
        <p:nvPicPr>
          <p:cNvPr id="4" name="Picture 3">
            <a:extLst>
              <a:ext uri="{FF2B5EF4-FFF2-40B4-BE49-F238E27FC236}">
                <a16:creationId xmlns:a16="http://schemas.microsoft.com/office/drawing/2014/main" id="{3A67C5CA-F8C7-4891-8B58-5F91E1F87151}"/>
              </a:ext>
            </a:extLst>
          </p:cNvPr>
          <p:cNvPicPr>
            <a:picLocks noChangeAspect="1"/>
          </p:cNvPicPr>
          <p:nvPr/>
        </p:nvPicPr>
        <p:blipFill>
          <a:blip r:embed="rId2"/>
          <a:stretch>
            <a:fillRect/>
          </a:stretch>
        </p:blipFill>
        <p:spPr>
          <a:xfrm>
            <a:off x="2680356" y="1604804"/>
            <a:ext cx="6828112" cy="2339543"/>
          </a:xfrm>
          <a:prstGeom prst="rect">
            <a:avLst/>
          </a:prstGeom>
        </p:spPr>
      </p:pic>
      <p:pic>
        <p:nvPicPr>
          <p:cNvPr id="6" name="Picture 5">
            <a:extLst>
              <a:ext uri="{FF2B5EF4-FFF2-40B4-BE49-F238E27FC236}">
                <a16:creationId xmlns:a16="http://schemas.microsoft.com/office/drawing/2014/main" id="{5E5BF957-5783-4647-992A-FE2E84328611}"/>
              </a:ext>
            </a:extLst>
          </p:cNvPr>
          <p:cNvPicPr>
            <a:picLocks noChangeAspect="1"/>
          </p:cNvPicPr>
          <p:nvPr/>
        </p:nvPicPr>
        <p:blipFill>
          <a:blip r:embed="rId3"/>
          <a:stretch>
            <a:fillRect/>
          </a:stretch>
        </p:blipFill>
        <p:spPr>
          <a:xfrm>
            <a:off x="2680356" y="3944347"/>
            <a:ext cx="6828112" cy="2309060"/>
          </a:xfrm>
          <a:prstGeom prst="rect">
            <a:avLst/>
          </a:prstGeom>
        </p:spPr>
      </p:pic>
    </p:spTree>
    <p:extLst>
      <p:ext uri="{BB962C8B-B14F-4D97-AF65-F5344CB8AC3E}">
        <p14:creationId xmlns:p14="http://schemas.microsoft.com/office/powerpoint/2010/main" val="3596975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2747" y="1933072"/>
            <a:ext cx="10922000" cy="2324685"/>
          </a:xfrm>
        </p:spPr>
        <p:txBody>
          <a:bodyPr>
            <a:noAutofit/>
          </a:bodyPr>
          <a:lstStyle/>
          <a:p>
            <a:pPr algn="r" rtl="1"/>
            <a:r>
              <a:rPr lang="en-US" sz="2200" b="1" dirty="0">
                <a:cs typeface="B Nazanin" panose="00000400000000000000" pitchFamily="2" charset="-78"/>
              </a:rPr>
              <a:t>Color Similarity</a:t>
            </a:r>
          </a:p>
          <a:p>
            <a:pPr algn="r" rtl="1"/>
            <a:r>
              <a:rPr lang="fa-IR" sz="2200" b="1" dirty="0">
                <a:cs typeface="B Nazanin" panose="00000400000000000000" pitchFamily="2" charset="-78"/>
              </a:rPr>
              <a:t>هدف:</a:t>
            </a:r>
            <a:r>
              <a:rPr lang="fa-IR" sz="2200" dirty="0">
                <a:cs typeface="B Nazanin" panose="00000400000000000000" pitchFamily="2" charset="-78"/>
              </a:rPr>
              <a:t> مقایسه رنگ‌ها و تفاوت‌های رنگی دو تصویر.</a:t>
            </a:r>
          </a:p>
          <a:p>
            <a:pPr algn="r" rtl="1"/>
            <a:r>
              <a:rPr lang="fa-IR" sz="2200" b="1" dirty="0">
                <a:cs typeface="B Nazanin" panose="00000400000000000000" pitchFamily="2" charset="-78"/>
              </a:rPr>
              <a:t>عملکرد:</a:t>
            </a:r>
            <a:r>
              <a:rPr lang="fa-IR" sz="2200" dirty="0">
                <a:cs typeface="B Nazanin" panose="00000400000000000000" pitchFamily="2" charset="-78"/>
              </a:rPr>
              <a:t> این تابع به مقایسه ویژگی‌های رنگی تصویر می‌پردازد. از فضای رنگی </a:t>
            </a:r>
            <a:r>
              <a:rPr lang="en-US" sz="2200" b="1" dirty="0">
                <a:cs typeface="B Nazanin" panose="00000400000000000000" pitchFamily="2" charset="-78"/>
              </a:rPr>
              <a:t>HSV</a:t>
            </a:r>
            <a:r>
              <a:rPr lang="fa-IR" sz="2200" dirty="0">
                <a:cs typeface="B Nazanin" panose="00000400000000000000" pitchFamily="2" charset="-78"/>
              </a:rPr>
              <a:t>که بیشتر متناسب با ویژگی‌های انسانی است برای استخراج اطلاعات رنگی استفاده می‌شود. تفاوت‌های رنگی می‌توانند نشان‌دهنده تفاوت‌های محتوایی در تصویر باشند.</a:t>
            </a:r>
          </a:p>
          <a:p>
            <a:pPr algn="r" rtl="1"/>
            <a:r>
              <a:rPr lang="fa-IR" sz="2200" b="1" dirty="0">
                <a:cs typeface="B Nazanin" panose="00000400000000000000" pitchFamily="2" charset="-78"/>
              </a:rPr>
              <a:t>ویژگی‌ها:</a:t>
            </a:r>
            <a:r>
              <a:rPr lang="fa-IR" sz="2200" dirty="0">
                <a:cs typeface="B Nazanin" panose="00000400000000000000" pitchFamily="2" charset="-78"/>
              </a:rPr>
              <a:t> این روش به ویژه زمانی که تصاویر به دلیل تغییرات نوری یا فیلترهای مختلف تغییر رنگ داده‌اند، می‌تواند مفید باشد.</a:t>
            </a:r>
          </a:p>
          <a:p>
            <a:pPr algn="r" rtl="1"/>
            <a:r>
              <a:rPr lang="fa-IR" sz="2200" b="1" dirty="0">
                <a:cs typeface="B Nazanin" panose="00000400000000000000" pitchFamily="2" charset="-78"/>
              </a:rPr>
              <a:t>مقدار خروجی:</a:t>
            </a:r>
            <a:r>
              <a:rPr lang="fa-IR" sz="2200" dirty="0">
                <a:cs typeface="B Nazanin" panose="00000400000000000000" pitchFamily="2" charset="-78"/>
              </a:rPr>
              <a:t> شباهت رنگی معمولاً با استفاده از </a:t>
            </a:r>
            <a:r>
              <a:rPr lang="fa-IR" sz="2200" b="1" dirty="0">
                <a:cs typeface="B Nazanin" panose="00000400000000000000" pitchFamily="2" charset="-78"/>
              </a:rPr>
              <a:t>مسافت رنگی</a:t>
            </a:r>
            <a:r>
              <a:rPr lang="fa-IR" sz="2200" dirty="0">
                <a:cs typeface="B Nazanin" panose="00000400000000000000" pitchFamily="2" charset="-78"/>
              </a:rPr>
              <a:t> یا روش‌های مشابه برای مقایسه رنگ‌ها محاسبه می‌شود.</a:t>
            </a:r>
          </a:p>
        </p:txBody>
      </p:sp>
      <p:sp>
        <p:nvSpPr>
          <p:cNvPr id="4" name="Title 1"/>
          <p:cNvSpPr txBox="1">
            <a:spLocks/>
          </p:cNvSpPr>
          <p:nvPr/>
        </p:nvSpPr>
        <p:spPr>
          <a:xfrm>
            <a:off x="967626" y="460132"/>
            <a:ext cx="9905998" cy="96422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fa-IR" sz="4400" b="1" dirty="0">
                <a:cs typeface="B Nazanin" panose="00000400000000000000" pitchFamily="2" charset="-78"/>
              </a:rPr>
              <a:t>بخش اول :‌ تشریح کد</a:t>
            </a:r>
            <a:endParaRPr lang="en-US" sz="4400" b="1" dirty="0">
              <a:cs typeface="B Nazanin" panose="00000400000000000000" pitchFamily="2" charset="-78"/>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9184"/>
          <a:stretch/>
        </p:blipFill>
        <p:spPr>
          <a:xfrm>
            <a:off x="2427255" y="5073162"/>
            <a:ext cx="6554185" cy="1572689"/>
          </a:xfrm>
          <a:prstGeom prst="rect">
            <a:avLst/>
          </a:prstGeom>
        </p:spPr>
      </p:pic>
    </p:spTree>
    <p:extLst>
      <p:ext uri="{BB962C8B-B14F-4D97-AF65-F5344CB8AC3E}">
        <p14:creationId xmlns:p14="http://schemas.microsoft.com/office/powerpoint/2010/main" val="11523720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201</TotalTime>
  <Words>970</Words>
  <Application>Microsoft Office PowerPoint</Application>
  <PresentationFormat>Widescreen</PresentationFormat>
  <Paragraphs>83</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Century Gothic</vt:lpstr>
      <vt:lpstr>Mesh</vt:lpstr>
      <vt:lpstr>به نام خدا</vt:lpstr>
      <vt:lpstr>PowerPoint Presentation</vt:lpstr>
      <vt:lpstr>بخش اول :‌ تشریح کد</vt:lpstr>
      <vt:lpstr>بخش اول :‌ تشریح کد</vt:lpstr>
      <vt:lpstr>بخش اول :‌ تشریح کد</vt:lpstr>
      <vt:lpstr>بخش اول :‌ تشریح کد</vt:lpstr>
      <vt:lpstr>بخش اول :‌ تشریح کد</vt:lpstr>
      <vt:lpstr>یک مثال از تبدیل فوریه عکس و شیفت آن</vt:lpstr>
      <vt:lpstr>PowerPoint Presentation</vt:lpstr>
      <vt:lpstr>مثالی از HSV</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به نام خدا</dc:title>
  <dc:creator>hassan ashk</dc:creator>
  <cp:lastModifiedBy>Mohammadreza</cp:lastModifiedBy>
  <cp:revision>24</cp:revision>
  <dcterms:created xsi:type="dcterms:W3CDTF">2025-01-05T12:12:32Z</dcterms:created>
  <dcterms:modified xsi:type="dcterms:W3CDTF">2025-01-05T22:24:11Z</dcterms:modified>
</cp:coreProperties>
</file>