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78" r:id="rId8"/>
    <p:sldId id="263" r:id="rId9"/>
    <p:sldId id="259" r:id="rId10"/>
    <p:sldId id="264" r:id="rId11"/>
    <p:sldId id="269"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88" d="100"/>
          <a:sy n="88" d="100"/>
        </p:scale>
        <p:origin x="-374"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456E5B5-7F9E-4B42-B600-916FEC2445D2}" type="datetimeFigureOut">
              <a:rPr lang="en-US" smtClean="0"/>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8DB6A-E4DA-462D-8052-D1240CEDE20B}" type="slidenum">
              <a:rPr lang="en-US" smtClean="0"/>
              <a:t>‹#›</a:t>
            </a:fld>
            <a:endParaRPr lang="en-US"/>
          </a:p>
        </p:txBody>
      </p:sp>
    </p:spTree>
    <p:extLst>
      <p:ext uri="{BB962C8B-B14F-4D97-AF65-F5344CB8AC3E}">
        <p14:creationId xmlns:p14="http://schemas.microsoft.com/office/powerpoint/2010/main" val="22024994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56E5B5-7F9E-4B42-B600-916FEC2445D2}"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8DB6A-E4DA-462D-8052-D1240CEDE20B}" type="slidenum">
              <a:rPr lang="en-US" smtClean="0"/>
              <a:t>‹#›</a:t>
            </a:fld>
            <a:endParaRPr lang="en-US"/>
          </a:p>
        </p:txBody>
      </p:sp>
    </p:spTree>
    <p:extLst>
      <p:ext uri="{BB962C8B-B14F-4D97-AF65-F5344CB8AC3E}">
        <p14:creationId xmlns:p14="http://schemas.microsoft.com/office/powerpoint/2010/main" val="145632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56E5B5-7F9E-4B42-B600-916FEC2445D2}"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8DB6A-E4DA-462D-8052-D1240CEDE20B}" type="slidenum">
              <a:rPr lang="en-US" smtClean="0"/>
              <a:t>‹#›</a:t>
            </a:fld>
            <a:endParaRPr lang="en-US"/>
          </a:p>
        </p:txBody>
      </p:sp>
    </p:spTree>
    <p:extLst>
      <p:ext uri="{BB962C8B-B14F-4D97-AF65-F5344CB8AC3E}">
        <p14:creationId xmlns:p14="http://schemas.microsoft.com/office/powerpoint/2010/main" val="19996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56E5B5-7F9E-4B42-B600-916FEC2445D2}" type="datetimeFigureOut">
              <a:rPr lang="en-US" smtClean="0"/>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8DB6A-E4DA-462D-8052-D1240CEDE20B}" type="slidenum">
              <a:rPr lang="en-US" smtClean="0"/>
              <a:t>‹#›</a:t>
            </a:fld>
            <a:endParaRPr lang="en-US"/>
          </a:p>
        </p:txBody>
      </p:sp>
    </p:spTree>
    <p:extLst>
      <p:ext uri="{BB962C8B-B14F-4D97-AF65-F5344CB8AC3E}">
        <p14:creationId xmlns:p14="http://schemas.microsoft.com/office/powerpoint/2010/main" val="4275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4456E5B5-7F9E-4B42-B600-916FEC2445D2}" type="datetimeFigureOut">
              <a:rPr lang="en-US" smtClean="0"/>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8DB6A-E4DA-462D-8052-D1240CEDE20B}" type="slidenum">
              <a:rPr lang="en-US" smtClean="0"/>
              <a:t>‹#›</a:t>
            </a:fld>
            <a:endParaRPr lang="en-US"/>
          </a:p>
        </p:txBody>
      </p:sp>
    </p:spTree>
    <p:extLst>
      <p:ext uri="{BB962C8B-B14F-4D97-AF65-F5344CB8AC3E}">
        <p14:creationId xmlns:p14="http://schemas.microsoft.com/office/powerpoint/2010/main" val="37841583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4456E5B5-7F9E-4B42-B600-916FEC2445D2}" type="datetimeFigureOut">
              <a:rPr lang="en-US" smtClean="0"/>
              <a:t>1/4/2025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828DB6A-E4DA-462D-8052-D1240CEDE20B}" type="slidenum">
              <a:rPr lang="en-US" smtClean="0"/>
              <a:t>‹#›</a:t>
            </a:fld>
            <a:endParaRPr lang="en-US"/>
          </a:p>
        </p:txBody>
      </p:sp>
    </p:spTree>
    <p:extLst>
      <p:ext uri="{BB962C8B-B14F-4D97-AF65-F5344CB8AC3E}">
        <p14:creationId xmlns:p14="http://schemas.microsoft.com/office/powerpoint/2010/main" val="293116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456E5B5-7F9E-4B42-B600-916FEC2445D2}" type="datetimeFigureOut">
              <a:rPr lang="en-US" smtClean="0"/>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8DB6A-E4DA-462D-8052-D1240CEDE20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1806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56E5B5-7F9E-4B42-B600-916FEC2445D2}" type="datetimeFigureOut">
              <a:rPr lang="en-US" smtClean="0"/>
              <a:t>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28DB6A-E4DA-462D-8052-D1240CEDE20B}" type="slidenum">
              <a:rPr lang="en-US" smtClean="0"/>
              <a:t>‹#›</a:t>
            </a:fld>
            <a:endParaRPr lang="en-US"/>
          </a:p>
        </p:txBody>
      </p:sp>
    </p:spTree>
    <p:extLst>
      <p:ext uri="{BB962C8B-B14F-4D97-AF65-F5344CB8AC3E}">
        <p14:creationId xmlns:p14="http://schemas.microsoft.com/office/powerpoint/2010/main" val="155429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6E5B5-7F9E-4B42-B600-916FEC2445D2}" type="datetimeFigureOut">
              <a:rPr lang="en-US" smtClean="0"/>
              <a:t>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28DB6A-E4DA-462D-8052-D1240CEDE20B}" type="slidenum">
              <a:rPr lang="en-US" smtClean="0"/>
              <a:t>‹#›</a:t>
            </a:fld>
            <a:endParaRPr lang="en-US"/>
          </a:p>
        </p:txBody>
      </p:sp>
    </p:spTree>
    <p:extLst>
      <p:ext uri="{BB962C8B-B14F-4D97-AF65-F5344CB8AC3E}">
        <p14:creationId xmlns:p14="http://schemas.microsoft.com/office/powerpoint/2010/main" val="36180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4456E5B5-7F9E-4B42-B600-916FEC2445D2}" type="datetimeFigureOut">
              <a:rPr lang="en-US" smtClean="0"/>
              <a:t>1/4/2025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828DB6A-E4DA-462D-8052-D1240CEDE20B}" type="slidenum">
              <a:rPr lang="en-US" smtClean="0"/>
              <a:t>‹#›</a:t>
            </a:fld>
            <a:endParaRPr lang="en-US"/>
          </a:p>
        </p:txBody>
      </p:sp>
    </p:spTree>
    <p:extLst>
      <p:ext uri="{BB962C8B-B14F-4D97-AF65-F5344CB8AC3E}">
        <p14:creationId xmlns:p14="http://schemas.microsoft.com/office/powerpoint/2010/main" val="120467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456E5B5-7F9E-4B42-B600-916FEC2445D2}" type="datetimeFigureOut">
              <a:rPr lang="en-US" smtClean="0"/>
              <a:t>1/4/2025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828DB6A-E4DA-462D-8052-D1240CEDE20B}" type="slidenum">
              <a:rPr lang="en-US" smtClean="0"/>
              <a:t>‹#›</a:t>
            </a:fld>
            <a:endParaRPr lang="en-US"/>
          </a:p>
        </p:txBody>
      </p:sp>
    </p:spTree>
    <p:extLst>
      <p:ext uri="{BB962C8B-B14F-4D97-AF65-F5344CB8AC3E}">
        <p14:creationId xmlns:p14="http://schemas.microsoft.com/office/powerpoint/2010/main" val="161818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456E5B5-7F9E-4B42-B600-916FEC2445D2}" type="datetimeFigureOut">
              <a:rPr lang="en-US" smtClean="0"/>
              <a:t>1/4/2025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828DB6A-E4DA-462D-8052-D1240CEDE20B}" type="slidenum">
              <a:rPr lang="en-US" smtClean="0"/>
              <a:t>‹#›</a:t>
            </a:fld>
            <a:endParaRPr lang="en-US"/>
          </a:p>
        </p:txBody>
      </p:sp>
    </p:spTree>
    <p:extLst>
      <p:ext uri="{BB962C8B-B14F-4D97-AF65-F5344CB8AC3E}">
        <p14:creationId xmlns:p14="http://schemas.microsoft.com/office/powerpoint/2010/main" val="2088657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q=https://www.kaggle.com/datasets/emmarex/plantdisease" TargetMode="External"/><Relationship Id="rId2" Type="http://schemas.openxmlformats.org/officeDocument/2006/relationships/hyperlink" Target="https://www.google.com/url?q=https://www.kaggle.com/datasets/yogeshwaran005/plants-disease-dete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1"/>
            <a:r>
              <a:rPr lang="fa-IR" dirty="0" smtClean="0">
                <a:latin typeface="Vazirmatn" pitchFamily="2" charset="-78"/>
                <a:cs typeface="Vazirmatn" pitchFamily="2" charset="-78"/>
              </a:rPr>
              <a:t>نام پروژه: پیش بینی آسیب گیاهان و ارائه راه حل</a:t>
            </a:r>
            <a:endParaRPr lang="en-US" dirty="0">
              <a:latin typeface="Vazirmatn" pitchFamily="2" charset="-78"/>
              <a:cs typeface="Vazirmatn" pitchFamily="2" charset="-78"/>
            </a:endParaRPr>
          </a:p>
        </p:txBody>
      </p:sp>
      <p:sp>
        <p:nvSpPr>
          <p:cNvPr id="3" name="Subtitle 2"/>
          <p:cNvSpPr>
            <a:spLocks noGrp="1"/>
          </p:cNvSpPr>
          <p:nvPr>
            <p:ph type="subTitle" idx="1"/>
          </p:nvPr>
        </p:nvSpPr>
        <p:spPr/>
        <p:txBody>
          <a:bodyPr>
            <a:normAutofit lnSpcReduction="10000"/>
          </a:bodyPr>
          <a:lstStyle/>
          <a:p>
            <a:r>
              <a:rPr lang="fa-IR" dirty="0" smtClean="0">
                <a:latin typeface="Vazirmatn" pitchFamily="2" charset="-78"/>
                <a:cs typeface="Vazirmatn" pitchFamily="2" charset="-78"/>
              </a:rPr>
              <a:t>استاد مربوطه: دکتر ذبیحی فر</a:t>
            </a:r>
          </a:p>
          <a:p>
            <a:r>
              <a:rPr lang="fa-IR" dirty="0" smtClean="0">
                <a:latin typeface="Vazirmatn" pitchFamily="2" charset="-78"/>
                <a:cs typeface="Vazirmatn" pitchFamily="2" charset="-78"/>
              </a:rPr>
              <a:t>دانشجو: فاطمه خسروی نجف آبادی</a:t>
            </a:r>
          </a:p>
          <a:p>
            <a:r>
              <a:rPr lang="fa-IR" dirty="0" smtClean="0">
                <a:latin typeface="Vazirmatn" pitchFamily="2" charset="-78"/>
                <a:cs typeface="Vazirmatn" pitchFamily="2" charset="-78"/>
              </a:rPr>
              <a:t>دی ماه 1403 – درس هوش مصنوعی</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734734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47700"/>
            <a:ext cx="9925050" cy="6210300"/>
          </a:xfrm>
          <a:prstGeom prst="rect">
            <a:avLst/>
          </a:prstGeom>
        </p:spPr>
      </p:pic>
      <p:sp>
        <p:nvSpPr>
          <p:cNvPr id="6" name="Title 5"/>
          <p:cNvSpPr>
            <a:spLocks noGrp="1"/>
          </p:cNvSpPr>
          <p:nvPr>
            <p:ph type="title"/>
          </p:nvPr>
        </p:nvSpPr>
        <p:spPr>
          <a:xfrm>
            <a:off x="6844936" y="325768"/>
            <a:ext cx="5014395" cy="1099675"/>
          </a:xfrm>
        </p:spPr>
        <p:txBody>
          <a:bodyPr>
            <a:normAutofit fontScale="90000"/>
          </a:bodyPr>
          <a:lstStyle/>
          <a:p>
            <a:pPr rtl="1"/>
            <a:r>
              <a:rPr lang="fa-IR" dirty="0" smtClean="0">
                <a:latin typeface="Vazirmatn" pitchFamily="2" charset="-78"/>
                <a:cs typeface="Vazirmatn" pitchFamily="2" charset="-78"/>
              </a:rPr>
              <a:t>آموزش مدل </a:t>
            </a:r>
            <a:r>
              <a:rPr lang="en-US" dirty="0" smtClean="0">
                <a:latin typeface="Vazirmatn" pitchFamily="2" charset="-78"/>
                <a:cs typeface="Vazirmatn" pitchFamily="2" charset="-78"/>
              </a:rPr>
              <a:t>VGG16</a:t>
            </a:r>
            <a:r>
              <a:rPr lang="fa-IR" dirty="0" smtClean="0">
                <a:latin typeface="Vazirmatn" pitchFamily="2" charset="-78"/>
                <a:cs typeface="Vazirmatn" pitchFamily="2" charset="-78"/>
              </a:rPr>
              <a:t> برای گیاه برنج</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3715153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2980" y="2783761"/>
            <a:ext cx="4494998" cy="1134640"/>
          </a:xfrm>
        </p:spPr>
        <p:txBody>
          <a:bodyPr/>
          <a:lstStyle/>
          <a:p>
            <a:pPr rtl="1"/>
            <a:r>
              <a:rPr lang="fa-IR" dirty="0" smtClean="0">
                <a:latin typeface="Vazirmatn" pitchFamily="2" charset="-78"/>
                <a:cs typeface="Vazirmatn" pitchFamily="2" charset="-78"/>
              </a:rPr>
              <a:t>ارزیابی مدل </a:t>
            </a:r>
            <a:r>
              <a:rPr lang="en-US" dirty="0" smtClean="0">
                <a:latin typeface="Vazirmatn" pitchFamily="2" charset="-78"/>
                <a:cs typeface="Vazirmatn" pitchFamily="2" charset="-78"/>
              </a:rPr>
              <a:t>VGG16</a:t>
            </a:r>
            <a:r>
              <a:rPr lang="fa-IR" dirty="0" smtClean="0">
                <a:latin typeface="Vazirmatn" pitchFamily="2" charset="-78"/>
                <a:cs typeface="Vazirmatn" pitchFamily="2" charset="-78"/>
              </a:rPr>
              <a:t> برای دو گیاه ذرت و برنج</a:t>
            </a:r>
            <a:endParaRPr lang="en-US" dirty="0">
              <a:latin typeface="Vazirmatn" pitchFamily="2" charset="-78"/>
              <a:cs typeface="Vazirmatn"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761" y="1125985"/>
            <a:ext cx="8971239" cy="1031600"/>
          </a:xfrm>
          <a:prstGeom prst="rect">
            <a:avLst/>
          </a:prstGeom>
        </p:spPr>
      </p:pic>
      <p:sp>
        <p:nvSpPr>
          <p:cNvPr id="6" name="TextBox 5"/>
          <p:cNvSpPr txBox="1"/>
          <p:nvPr/>
        </p:nvSpPr>
        <p:spPr>
          <a:xfrm>
            <a:off x="3143794" y="730527"/>
            <a:ext cx="732893" cy="369332"/>
          </a:xfrm>
          <a:prstGeom prst="rect">
            <a:avLst/>
          </a:prstGeom>
          <a:noFill/>
        </p:spPr>
        <p:txBody>
          <a:bodyPr wrap="none" rtlCol="0">
            <a:spAutoFit/>
          </a:bodyPr>
          <a:lstStyle/>
          <a:p>
            <a:r>
              <a:rPr lang="en-US" dirty="0" smtClean="0"/>
              <a:t>Corn:</a:t>
            </a:r>
            <a:endParaRPr lang="en-US" dirty="0"/>
          </a:p>
        </p:txBody>
      </p:sp>
      <p:sp>
        <p:nvSpPr>
          <p:cNvPr id="7" name="TextBox 6"/>
          <p:cNvSpPr txBox="1"/>
          <p:nvPr/>
        </p:nvSpPr>
        <p:spPr>
          <a:xfrm>
            <a:off x="838423" y="4542303"/>
            <a:ext cx="638316" cy="369332"/>
          </a:xfrm>
          <a:prstGeom prst="rect">
            <a:avLst/>
          </a:prstGeom>
          <a:noFill/>
        </p:spPr>
        <p:txBody>
          <a:bodyPr wrap="square" rtlCol="0">
            <a:spAutoFit/>
          </a:bodyPr>
          <a:lstStyle/>
          <a:p>
            <a:r>
              <a:rPr lang="en-US" dirty="0" smtClean="0"/>
              <a:t>Rice:</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23" y="4911635"/>
            <a:ext cx="9290583" cy="1126710"/>
          </a:xfrm>
          <a:prstGeom prst="rect">
            <a:avLst/>
          </a:prstGeom>
        </p:spPr>
      </p:pic>
      <p:cxnSp>
        <p:nvCxnSpPr>
          <p:cNvPr id="10" name="Curved Connector 9"/>
          <p:cNvCxnSpPr>
            <a:stCxn id="2" idx="1"/>
            <a:endCxn id="7" idx="3"/>
          </p:cNvCxnSpPr>
          <p:nvPr/>
        </p:nvCxnSpPr>
        <p:spPr>
          <a:xfrm rot="10800000" flipV="1">
            <a:off x="1476740" y="3351081"/>
            <a:ext cx="2336241" cy="1375888"/>
          </a:xfrm>
          <a:prstGeom prst="curvedConnector3">
            <a:avLst>
              <a:gd name="adj1" fmla="val 50000"/>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19" name="Curved Connector 18"/>
          <p:cNvCxnSpPr>
            <a:stCxn id="2" idx="0"/>
            <a:endCxn id="6" idx="1"/>
          </p:cNvCxnSpPr>
          <p:nvPr/>
        </p:nvCxnSpPr>
        <p:spPr>
          <a:xfrm rot="16200000" flipV="1">
            <a:off x="3667853" y="391134"/>
            <a:ext cx="1868568" cy="2916685"/>
          </a:xfrm>
          <a:prstGeom prst="curvedConnector4">
            <a:avLst>
              <a:gd name="adj1" fmla="val 14299"/>
              <a:gd name="adj2" fmla="val 120677"/>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7696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12305" y="2397547"/>
            <a:ext cx="4270248" cy="704087"/>
          </a:xfrm>
        </p:spPr>
        <p:txBody>
          <a:bodyPr/>
          <a:lstStyle/>
          <a:p>
            <a:r>
              <a:rPr lang="fa-IR" dirty="0" smtClean="0">
                <a:latin typeface="Vazirmatn" pitchFamily="2" charset="-78"/>
                <a:cs typeface="Vazirmatn" pitchFamily="2" charset="-78"/>
              </a:rPr>
              <a:t>گیاه گندم</a:t>
            </a:r>
            <a:endParaRPr lang="en-US" dirty="0">
              <a:latin typeface="Vazirmatn" pitchFamily="2" charset="-78"/>
              <a:cs typeface="Vazirmatn" pitchFamily="2" charset="-78"/>
            </a:endParaRPr>
          </a:p>
        </p:txBody>
      </p:sp>
      <p:pic>
        <p:nvPicPr>
          <p:cNvPr id="8" name="Content Placeholder 7"/>
          <p:cNvPicPr>
            <a:picLocks noGrp="1" noChangeAspect="1"/>
          </p:cNvPicPr>
          <p:nvPr>
            <p:ph sz="half" idx="2"/>
          </p:nvPr>
        </p:nvPicPr>
        <p:blipFill>
          <a:blip r:embed="rId2"/>
          <a:stretch>
            <a:fillRect/>
          </a:stretch>
        </p:blipFill>
        <p:spPr>
          <a:xfrm>
            <a:off x="241447" y="3561806"/>
            <a:ext cx="5811964" cy="1570022"/>
          </a:xfrm>
          <a:prstGeom prst="rect">
            <a:avLst/>
          </a:prstGeom>
        </p:spPr>
      </p:pic>
      <p:pic>
        <p:nvPicPr>
          <p:cNvPr id="7" name="Content Placeholder 6"/>
          <p:cNvPicPr>
            <a:picLocks noGrp="1" noChangeAspect="1"/>
          </p:cNvPicPr>
          <p:nvPr>
            <p:ph sz="quarter" idx="4"/>
          </p:nvPr>
        </p:nvPicPr>
        <p:blipFill>
          <a:blip r:embed="rId3"/>
          <a:stretch>
            <a:fillRect/>
          </a:stretch>
        </p:blipFill>
        <p:spPr>
          <a:xfrm>
            <a:off x="6171263" y="3101634"/>
            <a:ext cx="6020737" cy="2680007"/>
          </a:xfrm>
          <a:prstGeom prst="rect">
            <a:avLst/>
          </a:prstGeom>
        </p:spPr>
      </p:pic>
      <p:sp>
        <p:nvSpPr>
          <p:cNvPr id="5" name="Text Placeholder 4"/>
          <p:cNvSpPr>
            <a:spLocks noGrp="1"/>
          </p:cNvSpPr>
          <p:nvPr>
            <p:ph type="body" sz="quarter" idx="13"/>
          </p:nvPr>
        </p:nvSpPr>
        <p:spPr>
          <a:xfrm>
            <a:off x="7046507" y="2365255"/>
            <a:ext cx="4270248" cy="704087"/>
          </a:xfrm>
        </p:spPr>
        <p:txBody>
          <a:bodyPr/>
          <a:lstStyle/>
          <a:p>
            <a:r>
              <a:rPr lang="fa-IR" dirty="0" smtClean="0">
                <a:latin typeface="Vazirmatn" pitchFamily="2" charset="-78"/>
                <a:cs typeface="Vazirmatn" pitchFamily="2" charset="-78"/>
              </a:rPr>
              <a:t>گیاه گوجه</a:t>
            </a:r>
            <a:endParaRPr lang="en-US" dirty="0">
              <a:latin typeface="Vazirmatn" pitchFamily="2" charset="-78"/>
              <a:cs typeface="Vazirmatn" pitchFamily="2" charset="-78"/>
            </a:endParaRPr>
          </a:p>
        </p:txBody>
      </p:sp>
      <p:sp>
        <p:nvSpPr>
          <p:cNvPr id="6" name="Title 5"/>
          <p:cNvSpPr>
            <a:spLocks noGrp="1"/>
          </p:cNvSpPr>
          <p:nvPr>
            <p:ph type="title"/>
          </p:nvPr>
        </p:nvSpPr>
        <p:spPr/>
        <p:txBody>
          <a:bodyPr/>
          <a:lstStyle/>
          <a:p>
            <a:r>
              <a:rPr lang="fa-IR" dirty="0" smtClean="0">
                <a:latin typeface="Vazirmatn" pitchFamily="2" charset="-78"/>
                <a:cs typeface="Vazirmatn" pitchFamily="2" charset="-78"/>
              </a:rPr>
              <a:t>پیش پردازش داده های گیاه های گوجه و گندم</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1454561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546" y="179897"/>
            <a:ext cx="4486656" cy="1141497"/>
          </a:xfrm>
        </p:spPr>
        <p:txBody>
          <a:bodyPr>
            <a:normAutofit fontScale="90000"/>
          </a:bodyPr>
          <a:lstStyle/>
          <a:p>
            <a:pPr rtl="1"/>
            <a:r>
              <a:rPr lang="fa-IR" dirty="0" smtClean="0">
                <a:latin typeface="Vazirmatn" pitchFamily="2" charset="-78"/>
                <a:cs typeface="Vazirmatn" pitchFamily="2" charset="-78"/>
              </a:rPr>
              <a:t>ساخت مدل </a:t>
            </a:r>
            <a:r>
              <a:rPr lang="en-US" dirty="0"/>
              <a:t>MobileNetV2</a:t>
            </a:r>
            <a:r>
              <a:rPr lang="fa-IR" dirty="0" smtClean="0">
                <a:latin typeface="Vazirmatn" pitchFamily="2" charset="-78"/>
                <a:cs typeface="Vazirmatn" pitchFamily="2" charset="-78"/>
              </a:rPr>
              <a:t> برای گیاه های </a:t>
            </a:r>
            <a:r>
              <a:rPr lang="en-US" dirty="0" smtClean="0">
                <a:latin typeface="Vazirmatn" pitchFamily="2" charset="-78"/>
                <a:cs typeface="Vazirmatn" pitchFamily="2" charset="-78"/>
              </a:rPr>
              <a:t>Tomato</a:t>
            </a:r>
            <a:r>
              <a:rPr lang="fa-IR" dirty="0" smtClean="0">
                <a:latin typeface="Vazirmatn" pitchFamily="2" charset="-78"/>
                <a:cs typeface="Vazirmatn" pitchFamily="2" charset="-78"/>
              </a:rPr>
              <a:t> و </a:t>
            </a:r>
            <a:r>
              <a:rPr lang="en-US" dirty="0" smtClean="0">
                <a:latin typeface="Vazirmatn" pitchFamily="2" charset="-78"/>
                <a:cs typeface="Vazirmatn" pitchFamily="2" charset="-78"/>
              </a:rPr>
              <a:t>wheat</a:t>
            </a:r>
            <a:endParaRPr lang="en-US" dirty="0">
              <a:latin typeface="Vazirmatn" pitchFamily="2" charset="-78"/>
              <a:cs typeface="Vazirmatn" pitchFamily="2" charset="-78"/>
            </a:endParaRPr>
          </a:p>
        </p:txBody>
      </p:sp>
      <p:sp>
        <p:nvSpPr>
          <p:cNvPr id="4" name="Text Placeholder 3"/>
          <p:cNvSpPr>
            <a:spLocks noGrp="1"/>
          </p:cNvSpPr>
          <p:nvPr>
            <p:ph type="body" sz="half" idx="2"/>
          </p:nvPr>
        </p:nvSpPr>
        <p:spPr>
          <a:xfrm>
            <a:off x="341290" y="1474446"/>
            <a:ext cx="11390376" cy="1584961"/>
          </a:xfrm>
        </p:spPr>
        <p:txBody>
          <a:bodyPr>
            <a:normAutofit/>
          </a:bodyPr>
          <a:lstStyle/>
          <a:p>
            <a:pPr algn="r" rtl="1"/>
            <a:r>
              <a:rPr lang="fa-IR" sz="1600" dirty="0" smtClean="0">
                <a:solidFill>
                  <a:schemeClr val="tx1"/>
                </a:solidFill>
                <a:latin typeface="Vazirmatn" pitchFamily="2" charset="-78"/>
                <a:cs typeface="Vazirmatn" pitchFamily="2" charset="-78"/>
              </a:rPr>
              <a:t>در این بخش نیز از </a:t>
            </a:r>
            <a:r>
              <a:rPr lang="en-US" sz="1600" dirty="0" smtClean="0">
                <a:solidFill>
                  <a:schemeClr val="tx1"/>
                </a:solidFill>
                <a:latin typeface="Vazirmatn" pitchFamily="2" charset="-78"/>
                <a:cs typeface="Vazirmatn" pitchFamily="2" charset="-78"/>
              </a:rPr>
              <a:t>transfer learning</a:t>
            </a:r>
            <a:r>
              <a:rPr lang="fa-IR" sz="1600" dirty="0" smtClean="0">
                <a:solidFill>
                  <a:schemeClr val="tx1"/>
                </a:solidFill>
                <a:latin typeface="Vazirmatn" pitchFamily="2" charset="-78"/>
                <a:cs typeface="Vazirmatn" pitchFamily="2" charset="-78"/>
              </a:rPr>
              <a:t> استفاده میشود، یعنی از مدل </a:t>
            </a:r>
            <a:r>
              <a:rPr lang="en-US" sz="1600" dirty="0">
                <a:solidFill>
                  <a:schemeClr val="tx1"/>
                </a:solidFill>
                <a:latin typeface="Vazirmatn" pitchFamily="2" charset="-78"/>
                <a:cs typeface="Vazirmatn" pitchFamily="2" charset="-78"/>
              </a:rPr>
              <a:t>MobileNetV2</a:t>
            </a:r>
            <a:r>
              <a:rPr lang="fa-IR" sz="1600" dirty="0" smtClean="0">
                <a:solidFill>
                  <a:schemeClr val="tx1"/>
                </a:solidFill>
                <a:latin typeface="Vazirmatn" pitchFamily="2" charset="-78"/>
                <a:cs typeface="Vazirmatn" pitchFamily="2" charset="-78"/>
              </a:rPr>
              <a:t> که یک مدل از پیش ترین شده روی دیتاهای </a:t>
            </a:r>
            <a:r>
              <a:rPr lang="en-US" sz="1600" dirty="0" smtClean="0">
                <a:solidFill>
                  <a:schemeClr val="tx1"/>
                </a:solidFill>
                <a:latin typeface="Vazirmatn" pitchFamily="2" charset="-78"/>
                <a:cs typeface="Vazirmatn" pitchFamily="2" charset="-78"/>
              </a:rPr>
              <a:t>ImageNet</a:t>
            </a:r>
            <a:r>
              <a:rPr lang="fa-IR" sz="1600" dirty="0" smtClean="0">
                <a:solidFill>
                  <a:schemeClr val="tx1"/>
                </a:solidFill>
                <a:latin typeface="Vazirmatn" pitchFamily="2" charset="-78"/>
                <a:cs typeface="Vazirmatn" pitchFamily="2" charset="-78"/>
              </a:rPr>
              <a:t> آموزش دیده است و برای </a:t>
            </a:r>
            <a:r>
              <a:rPr lang="fa-IR" sz="1600" dirty="0">
                <a:solidFill>
                  <a:schemeClr val="tx1"/>
                </a:solidFill>
                <a:latin typeface="Vazirmatn" pitchFamily="2" charset="-78"/>
                <a:cs typeface="Vazirmatn" pitchFamily="2" charset="-78"/>
              </a:rPr>
              <a:t>برای شناسایی اشیاء در تصاویر </a:t>
            </a:r>
            <a:r>
              <a:rPr lang="fa-IR" sz="1600" dirty="0" smtClean="0">
                <a:solidFill>
                  <a:schemeClr val="tx1"/>
                </a:solidFill>
                <a:latin typeface="Vazirmatn" pitchFamily="2" charset="-78"/>
                <a:cs typeface="Vazirmatn" pitchFamily="2" charset="-78"/>
              </a:rPr>
              <a:t>طراحی به کار میرود به عنوان مدل جدید برای پیش بینی بیماری های گیاهان استفاده میشود.</a:t>
            </a:r>
          </a:p>
          <a:p>
            <a:pPr algn="r" rtl="1"/>
            <a:r>
              <a:rPr lang="fa-IR" sz="1600" dirty="0" smtClean="0">
                <a:solidFill>
                  <a:schemeClr val="tx1"/>
                </a:solidFill>
                <a:latin typeface="Vazirmatn" pitchFamily="2" charset="-78"/>
                <a:cs typeface="Vazirmatn" pitchFamily="2" charset="-78"/>
              </a:rPr>
              <a:t>نکته: </a:t>
            </a:r>
            <a:r>
              <a:rPr lang="fa-IR" sz="1600" dirty="0">
                <a:solidFill>
                  <a:schemeClr val="tx1"/>
                </a:solidFill>
                <a:latin typeface="Vazirmatn" pitchFamily="2" charset="-78"/>
                <a:cs typeface="Vazirmatn" pitchFamily="2" charset="-78"/>
              </a:rPr>
              <a:t>تصاویر ورودی باید اندازه </a:t>
            </a:r>
            <a:r>
              <a:rPr lang="fa-IR" sz="1600" dirty="0" smtClean="0">
                <a:solidFill>
                  <a:schemeClr val="tx1"/>
                </a:solidFill>
                <a:latin typeface="Vazirmatn" pitchFamily="2" charset="-78"/>
                <a:cs typeface="Vazirmatn" pitchFamily="2" charset="-78"/>
              </a:rPr>
              <a:t>224 *</a:t>
            </a:r>
            <a:r>
              <a:rPr lang="en-US" sz="1600" dirty="0" smtClean="0">
                <a:solidFill>
                  <a:schemeClr val="tx1"/>
                </a:solidFill>
                <a:latin typeface="Vazirmatn" pitchFamily="2" charset="-78"/>
                <a:cs typeface="Vazirmatn" pitchFamily="2" charset="-78"/>
              </a:rPr>
              <a:t>224 </a:t>
            </a:r>
            <a:r>
              <a:rPr lang="fa-IR" sz="1600" dirty="0" smtClean="0">
                <a:solidFill>
                  <a:schemeClr val="tx1"/>
                </a:solidFill>
                <a:latin typeface="Vazirmatn" pitchFamily="2" charset="-78"/>
                <a:cs typeface="Vazirmatn" pitchFamily="2" charset="-78"/>
              </a:rPr>
              <a:t>پیکسل </a:t>
            </a:r>
            <a:r>
              <a:rPr lang="fa-IR" sz="1600" dirty="0">
                <a:solidFill>
                  <a:schemeClr val="tx1"/>
                </a:solidFill>
                <a:latin typeface="Vazirmatn" pitchFamily="2" charset="-78"/>
                <a:cs typeface="Vazirmatn" pitchFamily="2" charset="-78"/>
              </a:rPr>
              <a:t>و 3 کانال </a:t>
            </a:r>
            <a:r>
              <a:rPr lang="fa-IR" sz="1600" dirty="0" smtClean="0">
                <a:solidFill>
                  <a:schemeClr val="tx1"/>
                </a:solidFill>
                <a:latin typeface="Vazirmatn" pitchFamily="2" charset="-78"/>
                <a:cs typeface="Vazirmatn" pitchFamily="2" charset="-78"/>
              </a:rPr>
              <a:t>رنگی</a:t>
            </a:r>
            <a:r>
              <a:rPr lang="en-US" sz="1600" dirty="0" smtClean="0">
                <a:solidFill>
                  <a:schemeClr val="tx1"/>
                </a:solidFill>
                <a:latin typeface="Vazirmatn" pitchFamily="2" charset="-78"/>
                <a:cs typeface="Vazirmatn" pitchFamily="2" charset="-78"/>
              </a:rPr>
              <a:t> (RGB</a:t>
            </a:r>
            <a:r>
              <a:rPr lang="en-US" sz="1600" dirty="0">
                <a:solidFill>
                  <a:schemeClr val="tx1"/>
                </a:solidFill>
                <a:latin typeface="Vazirmatn" pitchFamily="2" charset="-78"/>
                <a:cs typeface="Vazirmatn" pitchFamily="2" charset="-78"/>
              </a:rPr>
              <a:t>) </a:t>
            </a:r>
            <a:r>
              <a:rPr lang="fa-IR" sz="1600" dirty="0">
                <a:solidFill>
                  <a:schemeClr val="tx1"/>
                </a:solidFill>
                <a:latin typeface="Vazirmatn" pitchFamily="2" charset="-78"/>
                <a:cs typeface="Vazirmatn" pitchFamily="2" charset="-78"/>
              </a:rPr>
              <a:t>داشته باشند.</a:t>
            </a:r>
            <a:endParaRPr lang="en-US" sz="1600" dirty="0">
              <a:solidFill>
                <a:schemeClr val="tx1"/>
              </a:solidFill>
              <a:latin typeface="Vazirmatn" pitchFamily="2" charset="-78"/>
              <a:cs typeface="Vazirmatn"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95" y="3004292"/>
            <a:ext cx="11131765" cy="3560362"/>
          </a:xfrm>
          <a:prstGeom prst="rect">
            <a:avLst/>
          </a:prstGeom>
        </p:spPr>
      </p:pic>
    </p:spTree>
    <p:extLst>
      <p:ext uri="{BB962C8B-B14F-4D97-AF65-F5344CB8AC3E}">
        <p14:creationId xmlns:p14="http://schemas.microsoft.com/office/powerpoint/2010/main" val="3704077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0" y="1343412"/>
            <a:ext cx="11225349" cy="5514588"/>
          </a:xfrm>
          <a:prstGeom prst="rect">
            <a:avLst/>
          </a:prstGeom>
        </p:spPr>
      </p:pic>
      <p:sp>
        <p:nvSpPr>
          <p:cNvPr id="6" name="Title 5"/>
          <p:cNvSpPr>
            <a:spLocks noGrp="1"/>
          </p:cNvSpPr>
          <p:nvPr>
            <p:ph type="title"/>
          </p:nvPr>
        </p:nvSpPr>
        <p:spPr>
          <a:xfrm>
            <a:off x="6844936" y="325768"/>
            <a:ext cx="5014395" cy="1099675"/>
          </a:xfrm>
        </p:spPr>
        <p:txBody>
          <a:bodyPr>
            <a:normAutofit fontScale="90000"/>
          </a:bodyPr>
          <a:lstStyle/>
          <a:p>
            <a:pPr rtl="1"/>
            <a:r>
              <a:rPr lang="fa-IR" dirty="0" smtClean="0">
                <a:latin typeface="Vazirmatn" pitchFamily="2" charset="-78"/>
                <a:cs typeface="Vazirmatn" pitchFamily="2" charset="-78"/>
              </a:rPr>
              <a:t>آموزش مدل </a:t>
            </a:r>
            <a:r>
              <a:rPr lang="en-US" dirty="0">
                <a:solidFill>
                  <a:schemeClr val="tx1"/>
                </a:solidFill>
                <a:latin typeface="Vazirmatn" pitchFamily="2" charset="-78"/>
                <a:cs typeface="Vazirmatn" pitchFamily="2" charset="-78"/>
              </a:rPr>
              <a:t>MobileNetV2</a:t>
            </a:r>
            <a:r>
              <a:rPr lang="fa-IR" dirty="0" smtClean="0">
                <a:latin typeface="Vazirmatn" pitchFamily="2" charset="-78"/>
                <a:cs typeface="Vazirmatn" pitchFamily="2" charset="-78"/>
              </a:rPr>
              <a:t> برای گیاه گوجه</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3969278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0" y="1280160"/>
            <a:ext cx="11133675" cy="5577840"/>
          </a:xfrm>
          <a:prstGeom prst="rect">
            <a:avLst/>
          </a:prstGeom>
        </p:spPr>
      </p:pic>
      <p:sp>
        <p:nvSpPr>
          <p:cNvPr id="6" name="Title 5"/>
          <p:cNvSpPr>
            <a:spLocks noGrp="1"/>
          </p:cNvSpPr>
          <p:nvPr>
            <p:ph type="title"/>
          </p:nvPr>
        </p:nvSpPr>
        <p:spPr>
          <a:xfrm>
            <a:off x="6844936" y="325768"/>
            <a:ext cx="5014395" cy="1099675"/>
          </a:xfrm>
        </p:spPr>
        <p:txBody>
          <a:bodyPr>
            <a:normAutofit fontScale="90000"/>
          </a:bodyPr>
          <a:lstStyle/>
          <a:p>
            <a:pPr rtl="1"/>
            <a:r>
              <a:rPr lang="fa-IR" dirty="0" smtClean="0">
                <a:latin typeface="Vazirmatn" pitchFamily="2" charset="-78"/>
                <a:cs typeface="Vazirmatn" pitchFamily="2" charset="-78"/>
              </a:rPr>
              <a:t>آموزش مدل </a:t>
            </a:r>
            <a:r>
              <a:rPr lang="en-US" dirty="0">
                <a:solidFill>
                  <a:schemeClr val="tx1"/>
                </a:solidFill>
                <a:latin typeface="Vazirmatn" pitchFamily="2" charset="-78"/>
                <a:cs typeface="Vazirmatn" pitchFamily="2" charset="-78"/>
              </a:rPr>
              <a:t>MobileNetV2</a:t>
            </a:r>
            <a:r>
              <a:rPr lang="fa-IR" dirty="0" smtClean="0">
                <a:latin typeface="Vazirmatn" pitchFamily="2" charset="-78"/>
                <a:cs typeface="Vazirmatn" pitchFamily="2" charset="-78"/>
              </a:rPr>
              <a:t> برای گیاه گندم</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3200052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2980" y="2783761"/>
            <a:ext cx="4494998" cy="1134640"/>
          </a:xfrm>
        </p:spPr>
        <p:txBody>
          <a:bodyPr/>
          <a:lstStyle/>
          <a:p>
            <a:pPr rtl="1"/>
            <a:r>
              <a:rPr lang="fa-IR" dirty="0" smtClean="0">
                <a:latin typeface="Vazirmatn" pitchFamily="2" charset="-78"/>
                <a:cs typeface="Vazirmatn" pitchFamily="2" charset="-78"/>
              </a:rPr>
              <a:t>ارزیابی مدل </a:t>
            </a:r>
            <a:r>
              <a:rPr lang="en-US" dirty="0">
                <a:solidFill>
                  <a:schemeClr val="tx1"/>
                </a:solidFill>
                <a:latin typeface="Vazirmatn" pitchFamily="2" charset="-78"/>
                <a:cs typeface="Vazirmatn" pitchFamily="2" charset="-78"/>
              </a:rPr>
              <a:t>MobileNetV2</a:t>
            </a:r>
            <a:r>
              <a:rPr lang="fa-IR" dirty="0" smtClean="0">
                <a:latin typeface="Vazirmatn" pitchFamily="2" charset="-78"/>
                <a:cs typeface="Vazirmatn" pitchFamily="2" charset="-78"/>
              </a:rPr>
              <a:t> برای دو گیاه گوجه و گندم</a:t>
            </a:r>
            <a:endParaRPr lang="en-US" dirty="0">
              <a:latin typeface="Vazirmatn" pitchFamily="2" charset="-78"/>
              <a:cs typeface="Vazirmatn"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30" y="1095800"/>
            <a:ext cx="6485276" cy="1413329"/>
          </a:xfrm>
          <a:prstGeom prst="rect">
            <a:avLst/>
          </a:prstGeom>
        </p:spPr>
      </p:pic>
      <p:sp>
        <p:nvSpPr>
          <p:cNvPr id="6" name="TextBox 5"/>
          <p:cNvSpPr txBox="1"/>
          <p:nvPr/>
        </p:nvSpPr>
        <p:spPr>
          <a:xfrm>
            <a:off x="3143794" y="730527"/>
            <a:ext cx="946734" cy="369332"/>
          </a:xfrm>
          <a:prstGeom prst="rect">
            <a:avLst/>
          </a:prstGeom>
          <a:noFill/>
        </p:spPr>
        <p:txBody>
          <a:bodyPr wrap="none" rtlCol="0">
            <a:spAutoFit/>
          </a:bodyPr>
          <a:lstStyle/>
          <a:p>
            <a:r>
              <a:rPr lang="en-US" dirty="0" smtClean="0"/>
              <a:t>Tomato:</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905" y="4544577"/>
            <a:ext cx="6214849" cy="1373606"/>
          </a:xfrm>
          <a:prstGeom prst="rect">
            <a:avLst/>
          </a:prstGeom>
        </p:spPr>
      </p:pic>
      <p:sp>
        <p:nvSpPr>
          <p:cNvPr id="4" name="TextBox 3"/>
          <p:cNvSpPr txBox="1"/>
          <p:nvPr/>
        </p:nvSpPr>
        <p:spPr>
          <a:xfrm>
            <a:off x="1305905" y="4175245"/>
            <a:ext cx="2133600" cy="369332"/>
          </a:xfrm>
          <a:prstGeom prst="rect">
            <a:avLst/>
          </a:prstGeom>
          <a:noFill/>
        </p:spPr>
        <p:txBody>
          <a:bodyPr wrap="square" rtlCol="0">
            <a:spAutoFit/>
          </a:bodyPr>
          <a:lstStyle/>
          <a:p>
            <a:r>
              <a:rPr lang="en-US" dirty="0" smtClean="0"/>
              <a:t>Wheat:</a:t>
            </a:r>
            <a:endParaRPr lang="en-US" dirty="0"/>
          </a:p>
        </p:txBody>
      </p:sp>
      <p:cxnSp>
        <p:nvCxnSpPr>
          <p:cNvPr id="11" name="Curved Connector 10"/>
          <p:cNvCxnSpPr>
            <a:stCxn id="2" idx="1"/>
            <a:endCxn id="6" idx="1"/>
          </p:cNvCxnSpPr>
          <p:nvPr/>
        </p:nvCxnSpPr>
        <p:spPr>
          <a:xfrm rot="10800000">
            <a:off x="3143794" y="915193"/>
            <a:ext cx="669186" cy="2435888"/>
          </a:xfrm>
          <a:prstGeom prst="curvedConnector3">
            <a:avLst>
              <a:gd name="adj1" fmla="val 13416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14" name="Curved Connector 13"/>
          <p:cNvCxnSpPr>
            <a:stCxn id="2" idx="2"/>
            <a:endCxn id="4" idx="3"/>
          </p:cNvCxnSpPr>
          <p:nvPr/>
        </p:nvCxnSpPr>
        <p:spPr>
          <a:xfrm rot="5400000">
            <a:off x="4529237" y="2828669"/>
            <a:ext cx="441510" cy="2620974"/>
          </a:xfrm>
          <a:prstGeom prst="curvedConnector2">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906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smtClean="0">
                <a:latin typeface="Vazirmatn" pitchFamily="2" charset="-78"/>
                <a:cs typeface="Vazirmatn" pitchFamily="2" charset="-78"/>
              </a:rPr>
              <a:t>تست مدل</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2719937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90004" y="3009259"/>
            <a:ext cx="11980076" cy="2506978"/>
          </a:xfrm>
        </p:spPr>
      </p:pic>
      <p:sp>
        <p:nvSpPr>
          <p:cNvPr id="6" name="Title 5"/>
          <p:cNvSpPr>
            <a:spLocks noGrp="1"/>
          </p:cNvSpPr>
          <p:nvPr>
            <p:ph type="title"/>
          </p:nvPr>
        </p:nvSpPr>
        <p:spPr>
          <a:xfrm>
            <a:off x="2215178" y="927694"/>
            <a:ext cx="7729728" cy="1188720"/>
          </a:xfrm>
        </p:spPr>
        <p:txBody>
          <a:bodyPr/>
          <a:lstStyle/>
          <a:p>
            <a:r>
              <a:rPr lang="fa-IR" dirty="0" smtClean="0">
                <a:latin typeface="Vazirmatn" pitchFamily="2" charset="-78"/>
                <a:cs typeface="Vazirmatn" pitchFamily="2" charset="-78"/>
              </a:rPr>
              <a:t>کد فراخوانی نهایی ذرت</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391710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9436" y="2516777"/>
            <a:ext cx="12041640" cy="3509554"/>
          </a:xfrm>
        </p:spPr>
      </p:pic>
      <p:sp>
        <p:nvSpPr>
          <p:cNvPr id="6" name="Title 5"/>
          <p:cNvSpPr>
            <a:spLocks noGrp="1"/>
          </p:cNvSpPr>
          <p:nvPr>
            <p:ph type="title"/>
          </p:nvPr>
        </p:nvSpPr>
        <p:spPr>
          <a:xfrm>
            <a:off x="2215178" y="927694"/>
            <a:ext cx="7729728" cy="1188720"/>
          </a:xfrm>
        </p:spPr>
        <p:txBody>
          <a:bodyPr/>
          <a:lstStyle/>
          <a:p>
            <a:r>
              <a:rPr lang="fa-IR" dirty="0" smtClean="0">
                <a:latin typeface="Vazirmatn" pitchFamily="2" charset="-78"/>
                <a:cs typeface="Vazirmatn" pitchFamily="2" charset="-78"/>
              </a:rPr>
              <a:t>کد فراخوانی نهایی گوجه</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3827172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Vazirmatn" pitchFamily="2" charset="-78"/>
                <a:cs typeface="Vazirmatn" pitchFamily="2" charset="-78"/>
              </a:rPr>
              <a:t>مقدمه</a:t>
            </a:r>
            <a:endParaRPr lang="en-US" dirty="0">
              <a:latin typeface="Vazirmatn" pitchFamily="2" charset="-78"/>
              <a:cs typeface="Vazirmatn" pitchFamily="2" charset="-78"/>
            </a:endParaRPr>
          </a:p>
        </p:txBody>
      </p:sp>
      <p:sp>
        <p:nvSpPr>
          <p:cNvPr id="3" name="Content Placeholder 2"/>
          <p:cNvSpPr>
            <a:spLocks noGrp="1"/>
          </p:cNvSpPr>
          <p:nvPr>
            <p:ph idx="1"/>
          </p:nvPr>
        </p:nvSpPr>
        <p:spPr>
          <a:xfrm>
            <a:off x="971005" y="2977678"/>
            <a:ext cx="10249989" cy="3101983"/>
          </a:xfrm>
        </p:spPr>
        <p:txBody>
          <a:bodyPr>
            <a:normAutofit/>
          </a:bodyPr>
          <a:lstStyle/>
          <a:p>
            <a:pPr marL="0" indent="0" algn="r" rtl="1">
              <a:buNone/>
            </a:pPr>
            <a:r>
              <a:rPr lang="fa-IR" dirty="0" smtClean="0">
                <a:latin typeface="Vazirmatn" pitchFamily="2" charset="-78"/>
                <a:cs typeface="Vazirmatn" pitchFamily="2" charset="-78"/>
              </a:rPr>
              <a:t>شرح پروژه: هدف نهایی از این پروژه این است که با آپلود تصویری از گیاه بیمار، نوع بیماری تشخیص داده شده و راه حلی برای آن ارائه شود.</a:t>
            </a:r>
            <a:endParaRPr lang="fa-IR" dirty="0">
              <a:latin typeface="Vazirmatn" pitchFamily="2" charset="-78"/>
              <a:cs typeface="Vazirmatn" pitchFamily="2" charset="-78"/>
            </a:endParaRPr>
          </a:p>
          <a:p>
            <a:pPr marL="0" indent="0" algn="r" rtl="1">
              <a:buNone/>
            </a:pPr>
            <a:r>
              <a:rPr lang="fa-IR" dirty="0" smtClean="0">
                <a:latin typeface="Vazirmatn" pitchFamily="2" charset="-78"/>
                <a:cs typeface="Vazirmatn" pitchFamily="2" charset="-78"/>
              </a:rPr>
              <a:t>دیتاست: دیتاست نهایی از تلفیق دو دیتاست که در لینک های زیر موجود هستند، به دست آمده است که شامل چهار گیاه ذرت، گوجه، برنج و گندم می باشد.</a:t>
            </a:r>
          </a:p>
          <a:p>
            <a:pPr marL="0" indent="0" algn="r" rtl="1">
              <a:buNone/>
            </a:pPr>
            <a:r>
              <a:rPr lang="fa-IR" dirty="0" smtClean="0">
                <a:latin typeface="Vazirmatn" pitchFamily="2" charset="-78"/>
                <a:cs typeface="Vazirmatn" pitchFamily="2" charset="-78"/>
              </a:rPr>
              <a:t>دیتاست اول: </a:t>
            </a:r>
            <a:r>
              <a:rPr lang="en-US" dirty="0">
                <a:latin typeface="Vazirmatn" pitchFamily="2" charset="-78"/>
                <a:cs typeface="Vazirmatn" pitchFamily="2" charset="-78"/>
                <a:hlinkClick r:id="rId2"/>
              </a:rPr>
              <a:t>https://www.kaggle.com/datasets/yogeshwaran005/plants-disease-detection</a:t>
            </a:r>
            <a:endParaRPr lang="fa-IR" dirty="0" smtClean="0">
              <a:latin typeface="Vazirmatn" pitchFamily="2" charset="-78"/>
              <a:cs typeface="Vazirmatn" pitchFamily="2" charset="-78"/>
            </a:endParaRPr>
          </a:p>
          <a:p>
            <a:pPr marL="0" indent="0" algn="r" rtl="1">
              <a:buNone/>
            </a:pPr>
            <a:r>
              <a:rPr lang="fa-IR" dirty="0" smtClean="0">
                <a:latin typeface="Vazirmatn" pitchFamily="2" charset="-78"/>
                <a:cs typeface="Vazirmatn" pitchFamily="2" charset="-78"/>
              </a:rPr>
              <a:t>دیتاست دوم: </a:t>
            </a:r>
            <a:r>
              <a:rPr lang="en-US" dirty="0">
                <a:latin typeface="Vazirmatn" pitchFamily="2" charset="-78"/>
                <a:cs typeface="Vazirmatn" pitchFamily="2" charset="-78"/>
                <a:hlinkClick r:id="rId3"/>
              </a:rPr>
              <a:t>https://www.kaggle.com/datasets/emmarex/plantdisease</a:t>
            </a:r>
            <a:endParaRPr lang="fa-IR" dirty="0" smtClean="0">
              <a:latin typeface="Vazirmatn" pitchFamily="2" charset="-78"/>
              <a:cs typeface="Vazirmatn" pitchFamily="2" charset="-78"/>
            </a:endParaRPr>
          </a:p>
          <a:p>
            <a:pPr marL="0" indent="0" algn="r" rtl="1">
              <a:buNone/>
            </a:pPr>
            <a:r>
              <a:rPr lang="fa-IR" dirty="0" smtClean="0">
                <a:latin typeface="Vazirmatn" pitchFamily="2" charset="-78"/>
                <a:cs typeface="Vazirmatn" pitchFamily="2" charset="-78"/>
              </a:rPr>
              <a:t>مدل های استفاده شده: در این پروژه برای گیاه های مختلف، مدل های مختلفی آموزش داده شد. برای دو گیاه ذرت و برنج از مدل </a:t>
            </a:r>
            <a:r>
              <a:rPr lang="en-US" dirty="0" smtClean="0">
                <a:latin typeface="Vazirmatn" pitchFamily="2" charset="-78"/>
                <a:cs typeface="Vazirmatn" pitchFamily="2" charset="-78"/>
              </a:rPr>
              <a:t>VGG16</a:t>
            </a:r>
            <a:r>
              <a:rPr lang="fa-IR" dirty="0" smtClean="0">
                <a:latin typeface="Vazirmatn" pitchFamily="2" charset="-78"/>
                <a:cs typeface="Vazirmatn" pitchFamily="2" charset="-78"/>
              </a:rPr>
              <a:t> و برای گیاه های گوجه و گندم از مدل </a:t>
            </a:r>
            <a:r>
              <a:rPr lang="en-US" dirty="0" smtClean="0">
                <a:latin typeface="Vazirmatn" pitchFamily="2" charset="-78"/>
                <a:cs typeface="Vazirmatn" pitchFamily="2" charset="-78"/>
              </a:rPr>
              <a:t>MobilenetV2</a:t>
            </a:r>
            <a:r>
              <a:rPr lang="fa-IR" dirty="0" smtClean="0">
                <a:latin typeface="Vazirmatn" pitchFamily="2" charset="-78"/>
                <a:cs typeface="Vazirmatn" pitchFamily="2" charset="-78"/>
              </a:rPr>
              <a:t> استفاده شد.</a:t>
            </a:r>
          </a:p>
        </p:txBody>
      </p:sp>
    </p:spTree>
    <p:extLst>
      <p:ext uri="{BB962C8B-B14F-4D97-AF65-F5344CB8AC3E}">
        <p14:creationId xmlns:p14="http://schemas.microsoft.com/office/powerpoint/2010/main" val="2773660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61364" y="3009259"/>
            <a:ext cx="11837355" cy="2506978"/>
          </a:xfrm>
        </p:spPr>
      </p:pic>
      <p:sp>
        <p:nvSpPr>
          <p:cNvPr id="6" name="Title 5"/>
          <p:cNvSpPr>
            <a:spLocks noGrp="1"/>
          </p:cNvSpPr>
          <p:nvPr>
            <p:ph type="title"/>
          </p:nvPr>
        </p:nvSpPr>
        <p:spPr>
          <a:xfrm>
            <a:off x="2215178" y="927694"/>
            <a:ext cx="7729728" cy="1188720"/>
          </a:xfrm>
        </p:spPr>
        <p:txBody>
          <a:bodyPr/>
          <a:lstStyle/>
          <a:p>
            <a:r>
              <a:rPr lang="fa-IR" dirty="0" smtClean="0">
                <a:latin typeface="Vazirmatn" pitchFamily="2" charset="-78"/>
                <a:cs typeface="Vazirmatn" pitchFamily="2" charset="-78"/>
              </a:rPr>
              <a:t>کد فراخوانی نهایی برنج</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2944454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90004" y="3165442"/>
            <a:ext cx="11980076" cy="2194611"/>
          </a:xfrm>
        </p:spPr>
      </p:pic>
      <p:sp>
        <p:nvSpPr>
          <p:cNvPr id="6" name="Title 5"/>
          <p:cNvSpPr>
            <a:spLocks noGrp="1"/>
          </p:cNvSpPr>
          <p:nvPr>
            <p:ph type="title"/>
          </p:nvPr>
        </p:nvSpPr>
        <p:spPr>
          <a:xfrm>
            <a:off x="2215178" y="927694"/>
            <a:ext cx="7729728" cy="1188720"/>
          </a:xfrm>
        </p:spPr>
        <p:txBody>
          <a:bodyPr/>
          <a:lstStyle/>
          <a:p>
            <a:r>
              <a:rPr lang="fa-IR" dirty="0" smtClean="0">
                <a:latin typeface="Vazirmatn" pitchFamily="2" charset="-78"/>
                <a:cs typeface="Vazirmatn" pitchFamily="2" charset="-78"/>
              </a:rPr>
              <a:t>کد فراخوانی نهایی گندم</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2055418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8671" y="324960"/>
            <a:ext cx="4486656" cy="1141497"/>
          </a:xfrm>
        </p:spPr>
        <p:txBody>
          <a:bodyPr>
            <a:normAutofit fontScale="90000"/>
          </a:bodyPr>
          <a:lstStyle/>
          <a:p>
            <a:pPr rtl="1"/>
            <a:r>
              <a:rPr lang="fa-IR" dirty="0" smtClean="0">
                <a:latin typeface="Vazirmatn" pitchFamily="2" charset="-78"/>
                <a:cs typeface="Vazirmatn" pitchFamily="2" charset="-78"/>
              </a:rPr>
              <a:t>تست یک داده ترین نشده از گیاه </a:t>
            </a:r>
            <a:r>
              <a:rPr lang="en-US" dirty="0" smtClean="0">
                <a:latin typeface="Vazirmatn" pitchFamily="2" charset="-78"/>
                <a:cs typeface="Vazirmatn" pitchFamily="2" charset="-78"/>
              </a:rPr>
              <a:t>corn</a:t>
            </a:r>
            <a:r>
              <a:rPr lang="fa-IR" dirty="0" smtClean="0">
                <a:latin typeface="Vazirmatn" pitchFamily="2" charset="-78"/>
                <a:cs typeface="Vazirmatn" pitchFamily="2" charset="-78"/>
              </a:rPr>
              <a:t> و کلاس </a:t>
            </a:r>
            <a:r>
              <a:rPr lang="en-US" dirty="0" smtClean="0">
                <a:latin typeface="Vazirmatn" pitchFamily="2" charset="-78"/>
                <a:cs typeface="Vazirmatn" pitchFamily="2" charset="-78"/>
              </a:rPr>
              <a:t>grey leaf spot</a:t>
            </a:r>
            <a:endParaRPr lang="en-US" dirty="0">
              <a:latin typeface="Vazirmatn" pitchFamily="2" charset="-78"/>
              <a:cs typeface="Vazirmatn" pitchFamily="2" charset="-78"/>
            </a:endParaRPr>
          </a:p>
        </p:txBody>
      </p:sp>
      <p:pic>
        <p:nvPicPr>
          <p:cNvPr id="5" name="Picture 4"/>
          <p:cNvPicPr>
            <a:picLocks noChangeAspect="1"/>
          </p:cNvPicPr>
          <p:nvPr/>
        </p:nvPicPr>
        <p:blipFill>
          <a:blip r:embed="rId2"/>
          <a:stretch>
            <a:fillRect/>
          </a:stretch>
        </p:blipFill>
        <p:spPr>
          <a:xfrm>
            <a:off x="121920" y="1609676"/>
            <a:ext cx="9434375" cy="2275218"/>
          </a:xfrm>
          <a:prstGeom prst="rect">
            <a:avLst/>
          </a:prstGeom>
        </p:spPr>
      </p:pic>
      <p:pic>
        <p:nvPicPr>
          <p:cNvPr id="6" name="Picture 5"/>
          <p:cNvPicPr>
            <a:picLocks noChangeAspect="1"/>
          </p:cNvPicPr>
          <p:nvPr/>
        </p:nvPicPr>
        <p:blipFill>
          <a:blip r:embed="rId3"/>
          <a:stretch>
            <a:fillRect/>
          </a:stretch>
        </p:blipFill>
        <p:spPr>
          <a:xfrm>
            <a:off x="6201999" y="2427829"/>
            <a:ext cx="5013144" cy="4245114"/>
          </a:xfrm>
          <a:prstGeom prst="rect">
            <a:avLst/>
          </a:prstGeom>
        </p:spPr>
      </p:pic>
    </p:spTree>
    <p:extLst>
      <p:ext uri="{BB962C8B-B14F-4D97-AF65-F5344CB8AC3E}">
        <p14:creationId xmlns:p14="http://schemas.microsoft.com/office/powerpoint/2010/main" val="1650498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smtClean="0">
                <a:latin typeface="Vazirmatn" pitchFamily="2" charset="-78"/>
                <a:cs typeface="Vazirmatn" pitchFamily="2" charset="-78"/>
              </a:rPr>
              <a:t>سپاس از توجه شما</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1388383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endParaRPr lang="en-US"/>
          </a:p>
        </p:txBody>
      </p:sp>
      <p:sp>
        <p:nvSpPr>
          <p:cNvPr id="2" name="Title 1"/>
          <p:cNvSpPr>
            <a:spLocks noGrp="1"/>
          </p:cNvSpPr>
          <p:nvPr>
            <p:ph type="title"/>
          </p:nvPr>
        </p:nvSpPr>
        <p:spPr>
          <a:xfrm>
            <a:off x="3833619" y="360045"/>
            <a:ext cx="4494998" cy="1134640"/>
          </a:xfrm>
        </p:spPr>
        <p:txBody>
          <a:bodyPr/>
          <a:lstStyle/>
          <a:p>
            <a:r>
              <a:rPr lang="fa-IR" dirty="0" smtClean="0">
                <a:latin typeface="Vazirmatn" pitchFamily="2" charset="-78"/>
                <a:cs typeface="Vazirmatn" pitchFamily="2" charset="-78"/>
              </a:rPr>
              <a:t>ساختار دیتاست</a:t>
            </a:r>
            <a:endParaRPr lang="en-US" dirty="0">
              <a:latin typeface="Vazirmatn" pitchFamily="2" charset="-78"/>
              <a:cs typeface="Vazirmatn" pitchFamily="2" charset="-78"/>
            </a:endParaRPr>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l="6668" r="6668"/>
          <a:stretch>
            <a:fillRect/>
          </a:stretch>
        </p:blipFill>
        <p:spPr>
          <a:xfrm>
            <a:off x="1129421" y="2259818"/>
            <a:ext cx="3780907" cy="4249270"/>
          </a:xfr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9339" y="2259818"/>
            <a:ext cx="4675416" cy="4249270"/>
          </a:xfrm>
          <a:prstGeom prst="rect">
            <a:avLst/>
          </a:prstGeom>
        </p:spPr>
      </p:pic>
    </p:spTree>
    <p:extLst>
      <p:ext uri="{BB962C8B-B14F-4D97-AF65-F5344CB8AC3E}">
        <p14:creationId xmlns:p14="http://schemas.microsoft.com/office/powerpoint/2010/main" val="324248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Vazirmatn" pitchFamily="2" charset="-78"/>
                <a:cs typeface="Vazirmatn" pitchFamily="2" charset="-78"/>
              </a:rPr>
              <a:t>پیش پردازش</a:t>
            </a:r>
            <a:endParaRPr lang="en-US" dirty="0">
              <a:latin typeface="Vazirmatn" pitchFamily="2" charset="-78"/>
              <a:cs typeface="Vazirmatn" pitchFamily="2" charset="-78"/>
            </a:endParaRPr>
          </a:p>
        </p:txBody>
      </p:sp>
      <p:sp>
        <p:nvSpPr>
          <p:cNvPr id="3" name="Content Placeholder 2"/>
          <p:cNvSpPr>
            <a:spLocks noGrp="1"/>
          </p:cNvSpPr>
          <p:nvPr>
            <p:ph idx="1"/>
          </p:nvPr>
        </p:nvSpPr>
        <p:spPr/>
        <p:txBody>
          <a:bodyPr/>
          <a:lstStyle/>
          <a:p>
            <a:pPr marL="0" indent="0" algn="r" rtl="1">
              <a:buNone/>
            </a:pPr>
            <a:r>
              <a:rPr lang="fa-IR" dirty="0" smtClean="0">
                <a:latin typeface="Vazirmatn" pitchFamily="2" charset="-78"/>
                <a:cs typeface="Vazirmatn" pitchFamily="2" charset="-78"/>
              </a:rPr>
              <a:t>در بخش پیش </a:t>
            </a:r>
            <a:r>
              <a:rPr lang="fa-IR" dirty="0" smtClean="0">
                <a:latin typeface="Vazirmatn" pitchFamily="2" charset="-78"/>
                <a:cs typeface="Vazirmatn" pitchFamily="2" charset="-78"/>
              </a:rPr>
              <a:t>پردازش، تقسیم‌بندی </a:t>
            </a:r>
            <a:r>
              <a:rPr lang="fa-IR" dirty="0">
                <a:latin typeface="Vazirmatn" pitchFamily="2" charset="-78"/>
                <a:cs typeface="Vazirmatn" pitchFamily="2" charset="-78"/>
              </a:rPr>
              <a:t>تصاویر گیاهان مبتلا به بیماری‌های مختلف به سه مجموعه </a:t>
            </a:r>
            <a:r>
              <a:rPr lang="fa-IR" dirty="0" smtClean="0">
                <a:latin typeface="Vazirmatn" pitchFamily="2" charset="-78"/>
                <a:cs typeface="Vazirmatn" pitchFamily="2" charset="-78"/>
              </a:rPr>
              <a:t>اصلی جهت آماده سازی داده ها برای آموزش مدل های ماشین لرنینگ صورت گرفت: </a:t>
            </a:r>
            <a:r>
              <a:rPr lang="fa-IR" b="1" dirty="0">
                <a:latin typeface="Vazirmatn" pitchFamily="2" charset="-78"/>
                <a:cs typeface="Vazirmatn" pitchFamily="2" charset="-78"/>
              </a:rPr>
              <a:t>آموزش</a:t>
            </a:r>
            <a:r>
              <a:rPr lang="fa-IR" dirty="0">
                <a:latin typeface="Vazirmatn" pitchFamily="2" charset="-78"/>
                <a:cs typeface="Vazirmatn" pitchFamily="2" charset="-78"/>
              </a:rPr>
              <a:t>، </a:t>
            </a:r>
            <a:r>
              <a:rPr lang="fa-IR" b="1" dirty="0">
                <a:latin typeface="Vazirmatn" pitchFamily="2" charset="-78"/>
                <a:cs typeface="Vazirmatn" pitchFamily="2" charset="-78"/>
              </a:rPr>
              <a:t>اعتبارسنجی</a:t>
            </a:r>
            <a:r>
              <a:rPr lang="fa-IR" dirty="0">
                <a:latin typeface="Vazirmatn" pitchFamily="2" charset="-78"/>
                <a:cs typeface="Vazirmatn" pitchFamily="2" charset="-78"/>
              </a:rPr>
              <a:t> و </a:t>
            </a:r>
            <a:r>
              <a:rPr lang="fa-IR" b="1" dirty="0">
                <a:latin typeface="Vazirmatn" pitchFamily="2" charset="-78"/>
                <a:cs typeface="Vazirmatn" pitchFamily="2" charset="-78"/>
              </a:rPr>
              <a:t>آزمون</a:t>
            </a:r>
            <a:r>
              <a:rPr lang="fa-IR" dirty="0">
                <a:latin typeface="Vazirmatn" pitchFamily="2" charset="-78"/>
                <a:cs typeface="Vazirmatn" pitchFamily="2" charset="-78"/>
              </a:rPr>
              <a:t>. </a:t>
            </a:r>
            <a:r>
              <a:rPr lang="fa-IR" dirty="0" smtClean="0">
                <a:latin typeface="Vazirmatn" pitchFamily="2" charset="-78"/>
                <a:cs typeface="Vazirmatn" pitchFamily="2" charset="-78"/>
              </a:rPr>
              <a:t>به </a:t>
            </a:r>
            <a:r>
              <a:rPr lang="fa-IR" dirty="0">
                <a:latin typeface="Vazirmatn" pitchFamily="2" charset="-78"/>
                <a:cs typeface="Vazirmatn" pitchFamily="2" charset="-78"/>
              </a:rPr>
              <a:t>طور کلی، تصاویر موجود در دیتاست ابتدا به سه دسته تقسیم می‌شوند: ۱۵٪ از تصاویر برای مجموعه آزمون، ۱۵٪ برای اعتبارسنجی و مابقی برای آموزش مدل استفاده خواهند شد</a:t>
            </a:r>
            <a:r>
              <a:rPr lang="fa-IR" dirty="0" smtClean="0">
                <a:latin typeface="Vazirmatn" pitchFamily="2" charset="-78"/>
                <a:cs typeface="Vazirmatn" pitchFamily="2" charset="-78"/>
              </a:rPr>
              <a:t>.</a:t>
            </a:r>
          </a:p>
          <a:p>
            <a:pPr marL="0" indent="0" algn="r" rtl="1">
              <a:buNone/>
            </a:pPr>
            <a:r>
              <a:rPr lang="fa-IR" dirty="0" smtClean="0">
                <a:latin typeface="Vazirmatn" pitchFamily="2" charset="-78"/>
                <a:cs typeface="Vazirmatn" pitchFamily="2" charset="-78"/>
              </a:rPr>
              <a:t>نکته: پیش از آپلود دیتاست در گوگل درایو، برای جلوگیری از </a:t>
            </a:r>
            <a:r>
              <a:rPr lang="en-US" dirty="0" smtClean="0">
                <a:latin typeface="Vazirmatn" pitchFamily="2" charset="-78"/>
                <a:cs typeface="Vazirmatn" pitchFamily="2" charset="-78"/>
              </a:rPr>
              <a:t>overfitting</a:t>
            </a:r>
            <a:r>
              <a:rPr lang="fa-IR" dirty="0" smtClean="0">
                <a:latin typeface="Vazirmatn" pitchFamily="2" charset="-78"/>
                <a:cs typeface="Vazirmatn" pitchFamily="2" charset="-78"/>
              </a:rPr>
              <a:t>، یکسان سازی تقریبی تعداد کلاس های مربوط به هر گیاه انجام شد.</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2830666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75" t="941" r="988" b="463"/>
          <a:stretch/>
        </p:blipFill>
        <p:spPr>
          <a:xfrm>
            <a:off x="8068235" y="3376079"/>
            <a:ext cx="2927221" cy="502022"/>
          </a:xfrm>
        </p:spPr>
      </p:pic>
      <p:sp>
        <p:nvSpPr>
          <p:cNvPr id="6" name="Text Placeholder 5"/>
          <p:cNvSpPr>
            <a:spLocks noGrp="1"/>
          </p:cNvSpPr>
          <p:nvPr>
            <p:ph type="body" sz="half" idx="2"/>
          </p:nvPr>
        </p:nvSpPr>
        <p:spPr>
          <a:xfrm>
            <a:off x="115451" y="1891552"/>
            <a:ext cx="7746596" cy="4366325"/>
          </a:xfrm>
        </p:spPr>
        <p:txBody>
          <a:bodyPr>
            <a:normAutofit/>
          </a:bodyPr>
          <a:lstStyle/>
          <a:p>
            <a:pPr algn="r" rtl="1"/>
            <a:r>
              <a:rPr lang="fa-IR" dirty="0" smtClean="0">
                <a:solidFill>
                  <a:schemeClr val="tx1"/>
                </a:solidFill>
                <a:latin typeface="Vazirmatn" pitchFamily="2" charset="-78"/>
                <a:cs typeface="Vazirmatn" pitchFamily="2" charset="-78"/>
              </a:rPr>
              <a:t>استفاده از</a:t>
            </a:r>
            <a:r>
              <a:rPr lang="fa-IR" dirty="0">
                <a:solidFill>
                  <a:schemeClr val="tx1"/>
                </a:solidFill>
                <a:latin typeface="Vazirmatn" pitchFamily="2" charset="-78"/>
                <a:cs typeface="Vazirmatn" pitchFamily="2" charset="-78"/>
              </a:rPr>
              <a:t> </a:t>
            </a:r>
            <a:r>
              <a:rPr lang="en-US" dirty="0" err="1" smtClean="0">
                <a:solidFill>
                  <a:schemeClr val="tx1"/>
                </a:solidFill>
                <a:latin typeface="Vazirmatn" pitchFamily="2" charset="-78"/>
                <a:cs typeface="Vazirmatn" pitchFamily="2" charset="-78"/>
              </a:rPr>
              <a:t>ImageDataGenerator</a:t>
            </a:r>
            <a:r>
              <a:rPr lang="fa-IR" dirty="0" smtClean="0">
                <a:solidFill>
                  <a:schemeClr val="tx1"/>
                </a:solidFill>
                <a:latin typeface="Vazirmatn" pitchFamily="2" charset="-78"/>
                <a:cs typeface="Vazirmatn" pitchFamily="2" charset="-78"/>
              </a:rPr>
              <a:t> برای اعمال تغییرات تصادفی روی تصاویر؛ تغییراتی مانند:</a:t>
            </a:r>
          </a:p>
          <a:p>
            <a:pPr algn="r" rtl="1"/>
            <a:r>
              <a:rPr lang="fa-IR" dirty="0" smtClean="0">
                <a:solidFill>
                  <a:schemeClr val="tx1"/>
                </a:solidFill>
                <a:latin typeface="Vazirmatn" pitchFamily="2" charset="-78"/>
                <a:cs typeface="Vazirmatn" pitchFamily="2" charset="-78"/>
              </a:rPr>
              <a:t>- نرمال سازی(مقیاس بندی از 0 تا 10 برای سادگی مدل)</a:t>
            </a:r>
          </a:p>
          <a:p>
            <a:pPr algn="r" rtl="1"/>
            <a:r>
              <a:rPr lang="fa-IR" dirty="0" smtClean="0">
                <a:solidFill>
                  <a:schemeClr val="tx1"/>
                </a:solidFill>
                <a:latin typeface="Vazirmatn" pitchFamily="2" charset="-78"/>
                <a:cs typeface="Vazirmatn" pitchFamily="2" charset="-78"/>
              </a:rPr>
              <a:t>- چرخش تصادفی تصاویر تا 40 درجه</a:t>
            </a:r>
          </a:p>
          <a:p>
            <a:pPr algn="r" rtl="1"/>
            <a:r>
              <a:rPr lang="fa-IR" dirty="0" smtClean="0">
                <a:solidFill>
                  <a:schemeClr val="tx1"/>
                </a:solidFill>
                <a:latin typeface="Vazirmatn" pitchFamily="2" charset="-78"/>
                <a:cs typeface="Vazirmatn" pitchFamily="2" charset="-78"/>
              </a:rPr>
              <a:t>- بزرگنمایی(تغییر اندازه عکس به طور تصادفی)</a:t>
            </a:r>
          </a:p>
          <a:p>
            <a:pPr algn="r" rtl="1"/>
            <a:r>
              <a:rPr lang="fa-IR" dirty="0" smtClean="0">
                <a:solidFill>
                  <a:schemeClr val="tx1"/>
                </a:solidFill>
                <a:latin typeface="Vazirmatn" pitchFamily="2" charset="-78"/>
                <a:cs typeface="Vazirmatn" pitchFamily="2" charset="-78"/>
              </a:rPr>
              <a:t>- آینه کردن تصویر</a:t>
            </a:r>
          </a:p>
          <a:p>
            <a:pPr algn="r" rtl="1"/>
            <a:r>
              <a:rPr lang="fa-IR" dirty="0" smtClean="0">
                <a:solidFill>
                  <a:schemeClr val="tx1"/>
                </a:solidFill>
                <a:latin typeface="Vazirmatn" pitchFamily="2" charset="-78"/>
                <a:cs typeface="Vazirmatn" pitchFamily="2" charset="-78"/>
              </a:rPr>
              <a:t>- پر کردن پیکسل های خالی با نزدیکترین پیکسل ها  </a:t>
            </a:r>
          </a:p>
          <a:p>
            <a:pPr algn="r" rtl="1"/>
            <a:r>
              <a:rPr lang="fa-IR" dirty="0">
                <a:solidFill>
                  <a:schemeClr val="tx1"/>
                </a:solidFill>
                <a:latin typeface="Vazirmatn" pitchFamily="2" charset="-78"/>
                <a:cs typeface="Vazirmatn" pitchFamily="2" charset="-78"/>
              </a:rPr>
              <a:t>- تغییر اندازه تصاویر به ۲۲۴</a:t>
            </a:r>
            <a:r>
              <a:rPr lang="en-US" dirty="0">
                <a:solidFill>
                  <a:schemeClr val="tx1"/>
                </a:solidFill>
                <a:latin typeface="Vazirmatn" pitchFamily="2" charset="-78"/>
                <a:cs typeface="Vazirmatn" pitchFamily="2" charset="-78"/>
              </a:rPr>
              <a:t>x</a:t>
            </a:r>
            <a:r>
              <a:rPr lang="fa-IR" dirty="0" smtClean="0">
                <a:solidFill>
                  <a:schemeClr val="tx1"/>
                </a:solidFill>
                <a:latin typeface="Vazirmatn" pitchFamily="2" charset="-78"/>
                <a:cs typeface="Vazirmatn" pitchFamily="2" charset="-78"/>
              </a:rPr>
              <a:t>۲۲۴</a:t>
            </a:r>
          </a:p>
          <a:p>
            <a:pPr algn="r" rtl="1"/>
            <a:r>
              <a:rPr lang="fa-IR" dirty="0">
                <a:solidFill>
                  <a:schemeClr val="tx1"/>
                </a:solidFill>
                <a:latin typeface="Vazirmatn" pitchFamily="2" charset="-78"/>
                <a:cs typeface="Vazirmatn" pitchFamily="2" charset="-78"/>
              </a:rPr>
              <a:t>- تعداد تصاویری که در هر مرحله به مدل داده می‌شود، برابر با ۳۲ است.</a:t>
            </a:r>
          </a:p>
          <a:p>
            <a:pPr algn="r" rtl="1"/>
            <a:endParaRPr lang="fa-IR" dirty="0" smtClean="0">
              <a:solidFill>
                <a:schemeClr val="tx1"/>
              </a:solidFill>
              <a:latin typeface="Vazirmatn" pitchFamily="2" charset="-78"/>
              <a:cs typeface="Vazirmatn" pitchFamily="2" charset="-78"/>
            </a:endParaRPr>
          </a:p>
          <a:p>
            <a:pPr algn="r" rtl="1"/>
            <a:r>
              <a:rPr lang="fa-IR" dirty="0" smtClean="0">
                <a:solidFill>
                  <a:schemeClr val="tx1"/>
                </a:solidFill>
                <a:latin typeface="Vazirmatn" pitchFamily="2" charset="-78"/>
                <a:cs typeface="Vazirmatn" pitchFamily="2" charset="-78"/>
              </a:rPr>
              <a:t>نکته: این کد باعث می‌شود که داده‌های آموزشی متنوع‌تر شوند و مدل بتواند تصاویر مختلفی از یک دسته را ببیند. همچنین برای مجموعه‌های اعتبارسنجی و آزمون فقط نرمال‌سازی انجام می‌شود تا از دستکاری بیشتر داده‌ها جلوگیری شود.</a:t>
            </a:r>
          </a:p>
        </p:txBody>
      </p:sp>
      <p:sp>
        <p:nvSpPr>
          <p:cNvPr id="2" name="Title 1"/>
          <p:cNvSpPr>
            <a:spLocks noGrp="1"/>
          </p:cNvSpPr>
          <p:nvPr>
            <p:ph type="title"/>
          </p:nvPr>
        </p:nvSpPr>
        <p:spPr>
          <a:xfrm>
            <a:off x="4910328" y="280558"/>
            <a:ext cx="5074921" cy="1134640"/>
          </a:xfrm>
        </p:spPr>
        <p:txBody>
          <a:bodyPr/>
          <a:lstStyle/>
          <a:p>
            <a:pPr rtl="1"/>
            <a:r>
              <a:rPr lang="fa-IR" dirty="0" smtClean="0">
                <a:latin typeface="Vazirmatn" pitchFamily="2" charset="-78"/>
                <a:cs typeface="Vazirmatn" pitchFamily="2" charset="-78"/>
              </a:rPr>
              <a:t>مثال از </a:t>
            </a:r>
            <a:r>
              <a:rPr lang="en-US" dirty="0">
                <a:latin typeface="Vazirmatn" pitchFamily="2" charset="-78"/>
                <a:cs typeface="Vazirmatn" pitchFamily="2" charset="-78"/>
              </a:rPr>
              <a:t>Data </a:t>
            </a:r>
            <a:r>
              <a:rPr lang="en-US" dirty="0" smtClean="0">
                <a:latin typeface="Vazirmatn" pitchFamily="2" charset="-78"/>
                <a:cs typeface="Vazirmatn" pitchFamily="2" charset="-78"/>
              </a:rPr>
              <a:t>Augmentation</a:t>
            </a:r>
            <a:r>
              <a:rPr lang="fa-IR" dirty="0" smtClean="0">
                <a:latin typeface="Vazirmatn" pitchFamily="2" charset="-78"/>
                <a:cs typeface="Vazirmatn" pitchFamily="2" charset="-78"/>
              </a:rPr>
              <a:t> برای گیاه ها</a:t>
            </a:r>
            <a:endParaRPr lang="en-US" dirty="0">
              <a:latin typeface="Vazirmatn" pitchFamily="2" charset="-78"/>
              <a:cs typeface="Vazirmatn" pitchFamily="2" charset="-78"/>
            </a:endParaRPr>
          </a:p>
        </p:txBody>
      </p:sp>
      <p:sp>
        <p:nvSpPr>
          <p:cNvPr id="14" name="TextBox 13"/>
          <p:cNvSpPr txBox="1"/>
          <p:nvPr/>
        </p:nvSpPr>
        <p:spPr>
          <a:xfrm>
            <a:off x="7358743" y="2984014"/>
            <a:ext cx="3703319" cy="307777"/>
          </a:xfrm>
          <a:prstGeom prst="rect">
            <a:avLst/>
          </a:prstGeom>
          <a:noFill/>
        </p:spPr>
        <p:txBody>
          <a:bodyPr wrap="square" rtlCol="0">
            <a:spAutoFit/>
          </a:bodyPr>
          <a:lstStyle/>
          <a:p>
            <a:pPr algn="r" rtl="1"/>
            <a:r>
              <a:rPr lang="fa-IR" sz="1400" dirty="0" smtClean="0">
                <a:latin typeface="Vazirmatn" pitchFamily="2" charset="-78"/>
                <a:cs typeface="Vazirmatn" pitchFamily="2" charset="-78"/>
              </a:rPr>
              <a:t>نتیجه مربوط به گیاه ذرت:</a:t>
            </a:r>
            <a:endParaRPr lang="en-US" sz="1400" dirty="0">
              <a:latin typeface="Vazirmatn" pitchFamily="2" charset="-78"/>
              <a:cs typeface="Vazirmatn" pitchFamily="2" charset="-78"/>
            </a:endParaRPr>
          </a:p>
        </p:txBody>
      </p:sp>
    </p:spTree>
    <p:extLst>
      <p:ext uri="{BB962C8B-B14F-4D97-AF65-F5344CB8AC3E}">
        <p14:creationId xmlns:p14="http://schemas.microsoft.com/office/powerpoint/2010/main" val="2370279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056" y="1245325"/>
            <a:ext cx="9126841" cy="4494855"/>
          </a:xfrm>
        </p:spPr>
      </p:pic>
    </p:spTree>
    <p:extLst>
      <p:ext uri="{BB962C8B-B14F-4D97-AF65-F5344CB8AC3E}">
        <p14:creationId xmlns:p14="http://schemas.microsoft.com/office/powerpoint/2010/main" val="3058453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77800" y="1655675"/>
            <a:ext cx="4270248" cy="704087"/>
          </a:xfrm>
        </p:spPr>
        <p:txBody>
          <a:bodyPr/>
          <a:lstStyle/>
          <a:p>
            <a:r>
              <a:rPr lang="fa-IR" dirty="0" smtClean="0">
                <a:latin typeface="Vazirmatn" pitchFamily="2" charset="-78"/>
                <a:cs typeface="Vazirmatn" pitchFamily="2" charset="-78"/>
              </a:rPr>
              <a:t>گیاه </a:t>
            </a:r>
            <a:r>
              <a:rPr lang="fa-IR" dirty="0" smtClean="0">
                <a:latin typeface="Vazirmatn" pitchFamily="2" charset="-78"/>
                <a:cs typeface="Vazirmatn" pitchFamily="2" charset="-78"/>
              </a:rPr>
              <a:t>برنج</a:t>
            </a:r>
            <a:endParaRPr lang="en-US" dirty="0">
              <a:latin typeface="Vazirmatn" pitchFamily="2" charset="-78"/>
              <a:cs typeface="Vazirmatn" pitchFamily="2" charset="-78"/>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6959" y="2602874"/>
            <a:ext cx="3232075" cy="3745278"/>
          </a:xfrm>
          <a:prstGeom prst="rect">
            <a:avLst/>
          </a:prstGeom>
        </p:spPr>
      </p:pic>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25751" y="2576252"/>
            <a:ext cx="3476445" cy="3695681"/>
          </a:xfrm>
          <a:prstGeom prst="rect">
            <a:avLst/>
          </a:prstGeom>
        </p:spPr>
      </p:pic>
      <p:sp>
        <p:nvSpPr>
          <p:cNvPr id="5" name="Text Placeholder 4"/>
          <p:cNvSpPr>
            <a:spLocks noGrp="1"/>
          </p:cNvSpPr>
          <p:nvPr>
            <p:ph type="body" sz="quarter" idx="13"/>
          </p:nvPr>
        </p:nvSpPr>
        <p:spPr>
          <a:xfrm>
            <a:off x="7037881" y="1666516"/>
            <a:ext cx="4270248" cy="704087"/>
          </a:xfrm>
        </p:spPr>
        <p:txBody>
          <a:bodyPr/>
          <a:lstStyle/>
          <a:p>
            <a:r>
              <a:rPr lang="fa-IR" dirty="0" smtClean="0">
                <a:latin typeface="Vazirmatn" pitchFamily="2" charset="-78"/>
                <a:cs typeface="Vazirmatn" pitchFamily="2" charset="-78"/>
              </a:rPr>
              <a:t>گیاه </a:t>
            </a:r>
            <a:r>
              <a:rPr lang="fa-IR" dirty="0" smtClean="0">
                <a:latin typeface="Vazirmatn" pitchFamily="2" charset="-78"/>
                <a:cs typeface="Vazirmatn" pitchFamily="2" charset="-78"/>
              </a:rPr>
              <a:t>ذرت</a:t>
            </a:r>
            <a:endParaRPr lang="en-US" dirty="0">
              <a:latin typeface="Vazirmatn" pitchFamily="2" charset="-78"/>
              <a:cs typeface="Vazirmatn" pitchFamily="2" charset="-78"/>
            </a:endParaRPr>
          </a:p>
        </p:txBody>
      </p:sp>
      <p:sp>
        <p:nvSpPr>
          <p:cNvPr id="6" name="Title 5"/>
          <p:cNvSpPr>
            <a:spLocks noGrp="1"/>
          </p:cNvSpPr>
          <p:nvPr>
            <p:ph type="title"/>
          </p:nvPr>
        </p:nvSpPr>
        <p:spPr>
          <a:xfrm>
            <a:off x="2222510" y="179688"/>
            <a:ext cx="7729728" cy="1188720"/>
          </a:xfrm>
        </p:spPr>
        <p:txBody>
          <a:bodyPr/>
          <a:lstStyle/>
          <a:p>
            <a:r>
              <a:rPr lang="fa-IR" dirty="0" smtClean="0">
                <a:latin typeface="Vazirmatn" pitchFamily="2" charset="-78"/>
                <a:cs typeface="Vazirmatn" pitchFamily="2" charset="-78"/>
              </a:rPr>
              <a:t>پیش پردازش داده های گیاه های </a:t>
            </a:r>
            <a:r>
              <a:rPr lang="fa-IR" dirty="0" smtClean="0">
                <a:latin typeface="Vazirmatn" pitchFamily="2" charset="-78"/>
                <a:cs typeface="Vazirmatn" pitchFamily="2" charset="-78"/>
              </a:rPr>
              <a:t>ذرت و برنج</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2146862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546" y="179897"/>
            <a:ext cx="4486656" cy="1141497"/>
          </a:xfrm>
        </p:spPr>
        <p:txBody>
          <a:bodyPr/>
          <a:lstStyle/>
          <a:p>
            <a:pPr rtl="1"/>
            <a:r>
              <a:rPr lang="fa-IR" dirty="0" smtClean="0">
                <a:latin typeface="Vazirmatn" pitchFamily="2" charset="-78"/>
                <a:cs typeface="Vazirmatn" pitchFamily="2" charset="-78"/>
              </a:rPr>
              <a:t>ساخت مدل </a:t>
            </a:r>
            <a:r>
              <a:rPr lang="en-US" dirty="0" smtClean="0">
                <a:latin typeface="Vazirmatn" pitchFamily="2" charset="-78"/>
                <a:cs typeface="Vazirmatn" pitchFamily="2" charset="-78"/>
              </a:rPr>
              <a:t>VGG16</a:t>
            </a:r>
            <a:r>
              <a:rPr lang="fa-IR" dirty="0" smtClean="0">
                <a:latin typeface="Vazirmatn" pitchFamily="2" charset="-78"/>
                <a:cs typeface="Vazirmatn" pitchFamily="2" charset="-78"/>
              </a:rPr>
              <a:t> برای گیاه های </a:t>
            </a:r>
            <a:r>
              <a:rPr lang="en-US" dirty="0" smtClean="0">
                <a:latin typeface="Vazirmatn" pitchFamily="2" charset="-78"/>
                <a:cs typeface="Vazirmatn" pitchFamily="2" charset="-78"/>
              </a:rPr>
              <a:t>corn</a:t>
            </a:r>
            <a:r>
              <a:rPr lang="fa-IR" dirty="0" smtClean="0">
                <a:latin typeface="Vazirmatn" pitchFamily="2" charset="-78"/>
                <a:cs typeface="Vazirmatn" pitchFamily="2" charset="-78"/>
              </a:rPr>
              <a:t> و </a:t>
            </a:r>
            <a:r>
              <a:rPr lang="en-US" dirty="0" smtClean="0">
                <a:latin typeface="Vazirmatn" pitchFamily="2" charset="-78"/>
                <a:cs typeface="Vazirmatn" pitchFamily="2" charset="-78"/>
              </a:rPr>
              <a:t>rice</a:t>
            </a:r>
            <a:endParaRPr lang="en-US" dirty="0">
              <a:latin typeface="Vazirmatn" pitchFamily="2" charset="-78"/>
              <a:cs typeface="Vazirmatn" pitchFamily="2" charset="-78"/>
            </a:endParaRPr>
          </a:p>
        </p:txBody>
      </p:sp>
      <p:sp>
        <p:nvSpPr>
          <p:cNvPr id="4" name="Text Placeholder 3"/>
          <p:cNvSpPr>
            <a:spLocks noGrp="1"/>
          </p:cNvSpPr>
          <p:nvPr>
            <p:ph type="body" sz="half" idx="2"/>
          </p:nvPr>
        </p:nvSpPr>
        <p:spPr>
          <a:xfrm>
            <a:off x="341290" y="1474446"/>
            <a:ext cx="11390376" cy="1584961"/>
          </a:xfrm>
        </p:spPr>
        <p:txBody>
          <a:bodyPr>
            <a:normAutofit/>
          </a:bodyPr>
          <a:lstStyle/>
          <a:p>
            <a:pPr algn="r" rtl="1"/>
            <a:r>
              <a:rPr lang="fa-IR" sz="1600" dirty="0" smtClean="0">
                <a:solidFill>
                  <a:schemeClr val="tx1"/>
                </a:solidFill>
                <a:latin typeface="Vazirmatn" pitchFamily="2" charset="-78"/>
                <a:cs typeface="Vazirmatn" pitchFamily="2" charset="-78"/>
              </a:rPr>
              <a:t>در این بخش از </a:t>
            </a:r>
            <a:r>
              <a:rPr lang="en-US" sz="1600" dirty="0" smtClean="0">
                <a:solidFill>
                  <a:schemeClr val="tx1"/>
                </a:solidFill>
                <a:latin typeface="Vazirmatn" pitchFamily="2" charset="-78"/>
                <a:cs typeface="Vazirmatn" pitchFamily="2" charset="-78"/>
              </a:rPr>
              <a:t>transfer learning</a:t>
            </a:r>
            <a:r>
              <a:rPr lang="fa-IR" sz="1600" dirty="0" smtClean="0">
                <a:solidFill>
                  <a:schemeClr val="tx1"/>
                </a:solidFill>
                <a:latin typeface="Vazirmatn" pitchFamily="2" charset="-78"/>
                <a:cs typeface="Vazirmatn" pitchFamily="2" charset="-78"/>
              </a:rPr>
              <a:t> استفاده میشود، یعنی از مدل </a:t>
            </a:r>
            <a:r>
              <a:rPr lang="en-US" sz="1600" dirty="0" smtClean="0">
                <a:solidFill>
                  <a:schemeClr val="tx1"/>
                </a:solidFill>
                <a:latin typeface="Vazirmatn" pitchFamily="2" charset="-78"/>
                <a:cs typeface="Vazirmatn" pitchFamily="2" charset="-78"/>
              </a:rPr>
              <a:t>VGG16</a:t>
            </a:r>
            <a:r>
              <a:rPr lang="fa-IR" sz="1600" dirty="0" smtClean="0">
                <a:solidFill>
                  <a:schemeClr val="tx1"/>
                </a:solidFill>
                <a:latin typeface="Vazirmatn" pitchFamily="2" charset="-78"/>
                <a:cs typeface="Vazirmatn" pitchFamily="2" charset="-78"/>
              </a:rPr>
              <a:t> که یک مدل از پیش ترین شده روی دیتاهای </a:t>
            </a:r>
            <a:r>
              <a:rPr lang="en-US" sz="1600" dirty="0" smtClean="0">
                <a:solidFill>
                  <a:schemeClr val="tx1"/>
                </a:solidFill>
                <a:latin typeface="Vazirmatn" pitchFamily="2" charset="-78"/>
                <a:cs typeface="Vazirmatn" pitchFamily="2" charset="-78"/>
              </a:rPr>
              <a:t>ImageNet</a:t>
            </a:r>
            <a:r>
              <a:rPr lang="fa-IR" sz="1600" dirty="0" smtClean="0">
                <a:solidFill>
                  <a:schemeClr val="tx1"/>
                </a:solidFill>
                <a:latin typeface="Vazirmatn" pitchFamily="2" charset="-78"/>
                <a:cs typeface="Vazirmatn" pitchFamily="2" charset="-78"/>
              </a:rPr>
              <a:t> آموزش دیده است به عنوان مدل جدید برای پیش بینی بیماری های گیاهان استفاده میشود.</a:t>
            </a:r>
          </a:p>
          <a:p>
            <a:pPr algn="r" rtl="1"/>
            <a:r>
              <a:rPr lang="fa-IR" sz="1600" dirty="0" smtClean="0">
                <a:solidFill>
                  <a:schemeClr val="tx1"/>
                </a:solidFill>
                <a:latin typeface="Vazirmatn" pitchFamily="2" charset="-78"/>
                <a:cs typeface="Vazirmatn" pitchFamily="2" charset="-78"/>
              </a:rPr>
              <a:t>مدل </a:t>
            </a:r>
            <a:r>
              <a:rPr lang="fa-IR" sz="1600" dirty="0">
                <a:solidFill>
                  <a:schemeClr val="tx1"/>
                </a:solidFill>
                <a:latin typeface="Vazirmatn" pitchFamily="2" charset="-78"/>
                <a:cs typeface="Vazirmatn" pitchFamily="2" charset="-78"/>
              </a:rPr>
              <a:t>از ویژگی‌های استخراج شده توسط لایه‌های پیچشی </a:t>
            </a:r>
            <a:r>
              <a:rPr lang="en-US" sz="1600" dirty="0">
                <a:solidFill>
                  <a:schemeClr val="tx1"/>
                </a:solidFill>
                <a:latin typeface="Vazirmatn" pitchFamily="2" charset="-78"/>
                <a:cs typeface="Vazirmatn" pitchFamily="2" charset="-78"/>
              </a:rPr>
              <a:t>VGG16 </a:t>
            </a:r>
            <a:r>
              <a:rPr lang="fa-IR" sz="1600" dirty="0">
                <a:solidFill>
                  <a:schemeClr val="tx1"/>
                </a:solidFill>
                <a:latin typeface="Vazirmatn" pitchFamily="2" charset="-78"/>
                <a:cs typeface="Vazirmatn" pitchFamily="2" charset="-78"/>
              </a:rPr>
              <a:t>استفاده می‌کند و لایه‌های اضافی برای دسته‌بندی بیماری‌های مختلف به آن اضافه می‌شود. این روش به ما این امکان را می‌دهد که از قابلیت‌های یادگیری عمیق مدل‌های پیشرفته استفاده کنیم، بدون نیاز به آموزش دوباره لایه‌های ابتدایی که از داده‌های بزرگ آموزش دیده‌اند.</a:t>
            </a:r>
            <a:endParaRPr lang="en-US" sz="1600" dirty="0">
              <a:solidFill>
                <a:schemeClr val="tx1"/>
              </a:solidFill>
              <a:latin typeface="Vazirmatn" pitchFamily="2" charset="-78"/>
              <a:cs typeface="Vazirmatn"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745" y="3059407"/>
            <a:ext cx="10133466" cy="3613003"/>
          </a:xfrm>
          <a:prstGeom prst="rect">
            <a:avLst/>
          </a:prstGeom>
        </p:spPr>
      </p:pic>
    </p:spTree>
    <p:extLst>
      <p:ext uri="{BB962C8B-B14F-4D97-AF65-F5344CB8AC3E}">
        <p14:creationId xmlns:p14="http://schemas.microsoft.com/office/powerpoint/2010/main" val="3998593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pic>
        <p:nvPicPr>
          <p:cNvPr id="7" name="Content Placeholder 6"/>
          <p:cNvPicPr>
            <a:picLocks noGrp="1" noChangeAspect="1"/>
          </p:cNvPicPr>
          <p:nvPr>
            <p:ph sz="quarter" idx="4"/>
          </p:nvPr>
        </p:nvPicPr>
        <p:blipFill>
          <a:blip r:embed="rId2"/>
          <a:stretch>
            <a:fillRect/>
          </a:stretch>
        </p:blipFill>
        <p:spPr>
          <a:xfrm>
            <a:off x="0" y="652191"/>
            <a:ext cx="9741107" cy="6141947"/>
          </a:xfrm>
          <a:prstGeom prst="rect">
            <a:avLst/>
          </a:prstGeom>
        </p:spPr>
      </p:pic>
      <p:sp>
        <p:nvSpPr>
          <p:cNvPr id="6" name="Title 5"/>
          <p:cNvSpPr>
            <a:spLocks noGrp="1"/>
          </p:cNvSpPr>
          <p:nvPr>
            <p:ph type="title"/>
          </p:nvPr>
        </p:nvSpPr>
        <p:spPr>
          <a:xfrm>
            <a:off x="6844936" y="325768"/>
            <a:ext cx="5014395" cy="1099675"/>
          </a:xfrm>
        </p:spPr>
        <p:txBody>
          <a:bodyPr>
            <a:normAutofit fontScale="90000"/>
          </a:bodyPr>
          <a:lstStyle/>
          <a:p>
            <a:pPr rtl="1"/>
            <a:r>
              <a:rPr lang="fa-IR" dirty="0" smtClean="0">
                <a:latin typeface="Vazirmatn" pitchFamily="2" charset="-78"/>
                <a:cs typeface="Vazirmatn" pitchFamily="2" charset="-78"/>
              </a:rPr>
              <a:t>آموزش مدل </a:t>
            </a:r>
            <a:r>
              <a:rPr lang="en-US" dirty="0" smtClean="0">
                <a:latin typeface="Vazirmatn" pitchFamily="2" charset="-78"/>
                <a:cs typeface="Vazirmatn" pitchFamily="2" charset="-78"/>
              </a:rPr>
              <a:t>VGG16</a:t>
            </a:r>
            <a:r>
              <a:rPr lang="fa-IR" dirty="0" smtClean="0">
                <a:latin typeface="Vazirmatn" pitchFamily="2" charset="-78"/>
                <a:cs typeface="Vazirmatn" pitchFamily="2" charset="-78"/>
              </a:rPr>
              <a:t> برای گیاه ذرت</a:t>
            </a:r>
            <a:endParaRPr lang="en-US" dirty="0">
              <a:latin typeface="Vazirmatn" pitchFamily="2" charset="-78"/>
              <a:cs typeface="Vazirmatn" pitchFamily="2" charset="-78"/>
            </a:endParaRPr>
          </a:p>
        </p:txBody>
      </p:sp>
    </p:spTree>
    <p:extLst>
      <p:ext uri="{BB962C8B-B14F-4D97-AF65-F5344CB8AC3E}">
        <p14:creationId xmlns:p14="http://schemas.microsoft.com/office/powerpoint/2010/main" val="4027358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642</TotalTime>
  <Words>680</Words>
  <Application>Microsoft Office PowerPoint</Application>
  <PresentationFormat>Custom</PresentationFormat>
  <Paragraphs>55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Parcel</vt:lpstr>
      <vt:lpstr>نام پروژه: پیش بینی آسیب گیاهان و ارائه راه حل</vt:lpstr>
      <vt:lpstr>مقدمه</vt:lpstr>
      <vt:lpstr>ساختار دیتاست</vt:lpstr>
      <vt:lpstr>پیش پردازش</vt:lpstr>
      <vt:lpstr>مثال از Data Augmentation برای گیاه ها</vt:lpstr>
      <vt:lpstr>PowerPoint Presentation</vt:lpstr>
      <vt:lpstr>پیش پردازش داده های گیاه های ذرت و برنج</vt:lpstr>
      <vt:lpstr>ساخت مدل VGG16 برای گیاه های corn و rice</vt:lpstr>
      <vt:lpstr>آموزش مدل VGG16 برای گیاه ذرت</vt:lpstr>
      <vt:lpstr>آموزش مدل VGG16 برای گیاه برنج</vt:lpstr>
      <vt:lpstr>ارزیابی مدل VGG16 برای دو گیاه ذرت و برنج</vt:lpstr>
      <vt:lpstr>پیش پردازش داده های گیاه های گوجه و گندم</vt:lpstr>
      <vt:lpstr>ساخت مدل MobileNetV2 برای گیاه های Tomato و wheat</vt:lpstr>
      <vt:lpstr>آموزش مدل MobileNetV2 برای گیاه گوجه</vt:lpstr>
      <vt:lpstr>آموزش مدل MobileNetV2 برای گیاه گندم</vt:lpstr>
      <vt:lpstr>ارزیابی مدل MobileNetV2 برای دو گیاه گوجه و گندم</vt:lpstr>
      <vt:lpstr>تست مدل</vt:lpstr>
      <vt:lpstr>کد فراخوانی نهایی ذرت</vt:lpstr>
      <vt:lpstr>کد فراخوانی نهایی گوجه</vt:lpstr>
      <vt:lpstr>کد فراخوانی نهایی برنج</vt:lpstr>
      <vt:lpstr>کد فراخوانی نهایی گندم</vt:lpstr>
      <vt:lpstr>تست یک داده ترین نشده از گیاه corn و کلاس grey leaf spot</vt:lpstr>
      <vt:lpstr>سپاس از توجه شما</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نام پروژه: پیش بینی آسیب گیاهان و ارائه راه حل</dc:title>
  <dc:creator>Hi!</dc:creator>
  <cp:lastModifiedBy>Hi!</cp:lastModifiedBy>
  <cp:revision>16</cp:revision>
  <dcterms:created xsi:type="dcterms:W3CDTF">2025-01-03T19:26:10Z</dcterms:created>
  <dcterms:modified xsi:type="dcterms:W3CDTF">2025-01-04T12:35:44Z</dcterms:modified>
</cp:coreProperties>
</file>