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5"/>
  </p:notesMasterIdLst>
  <p:sldIdLst>
    <p:sldId id="260" r:id="rId2"/>
    <p:sldId id="269" r:id="rId3"/>
    <p:sldId id="282" r:id="rId4"/>
    <p:sldId id="266" r:id="rId5"/>
    <p:sldId id="268" r:id="rId6"/>
    <p:sldId id="267" r:id="rId7"/>
    <p:sldId id="281" r:id="rId8"/>
    <p:sldId id="257" r:id="rId9"/>
    <p:sldId id="258" r:id="rId10"/>
    <p:sldId id="259" r:id="rId11"/>
    <p:sldId id="262" r:id="rId12"/>
    <p:sldId id="261" r:id="rId13"/>
    <p:sldId id="265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21"/>
    <p:restoredTop sz="93904"/>
  </p:normalViewPr>
  <p:slideViewPr>
    <p:cSldViewPr snapToGrid="0" snapToObjects="1" showGuides="1">
      <p:cViewPr varScale="1">
        <p:scale>
          <a:sx n="107" d="100"/>
          <a:sy n="107" d="100"/>
        </p:scale>
        <p:origin x="1872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82CA08-8DF3-C04B-9F75-41504D659E87}" type="datetimeFigureOut">
              <a:rPr lang="en-US" smtClean="0"/>
              <a:t>11/19/21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2C33C3-E854-0C45-BCBA-346DFBD007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88956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150X Silicon Pats for Stu 1x1_r0c1</a:t>
            </a:r>
          </a:p>
          <a:p>
            <a:r>
              <a:rPr lang="en-US" baseline="0" dirty="0"/>
              <a:t>c is x and r is y in OIM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2C33C3-E854-0C45-BCBA-346DFBD007C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5055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150X Silicon Pats for Stu 1x1_r0c1</a:t>
            </a:r>
          </a:p>
          <a:p>
            <a:r>
              <a:rPr lang="en-US" baseline="0" dirty="0"/>
              <a:t>c is x and r is y in OIM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2C33C3-E854-0C45-BCBA-346DFBD007C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90182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150X Silicon Pats for Stu 1x1_r0c33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2C33C3-E854-0C45-BCBA-346DFBD007C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25282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150X Silicon Pats for Stu 1x1_r38c1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2C33C3-E854-0C45-BCBA-346DFBD007C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2827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scan1_x0y34.jpg</a:t>
            </a:r>
          </a:p>
          <a:p>
            <a:r>
              <a:rPr lang="en-US" dirty="0"/>
              <a:t>Silicon Scan 2018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2C33C3-E854-0C45-BCBA-346DFBD007C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518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scan1_x1120y34.jpg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2C33C3-E854-0C45-BCBA-346DFBD007C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74378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scan1_x0y1247.jpg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2C33C3-E854-0C45-BCBA-346DFBD007C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43831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BC3CB-2CE7-DE4F-A5EB-03275976665A}" type="datetimeFigureOut">
              <a:rPr lang="en-US" smtClean="0"/>
              <a:t>11/19/21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6738F-1869-6F42-AAC9-E3E27936C1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77795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BC3CB-2CE7-DE4F-A5EB-03275976665A}" type="datetimeFigureOut">
              <a:rPr lang="en-US" smtClean="0"/>
              <a:t>11/19/21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6738F-1869-6F42-AAC9-E3E27936C1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19550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BC3CB-2CE7-DE4F-A5EB-03275976665A}" type="datetimeFigureOut">
              <a:rPr lang="en-US" smtClean="0"/>
              <a:t>11/19/21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6738F-1869-6F42-AAC9-E3E27936C1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2490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BC3CB-2CE7-DE4F-A5EB-03275976665A}" type="datetimeFigureOut">
              <a:rPr lang="en-US" smtClean="0"/>
              <a:t>11/19/21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6738F-1869-6F42-AAC9-E3E27936C1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09329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BC3CB-2CE7-DE4F-A5EB-03275976665A}" type="datetimeFigureOut">
              <a:rPr lang="en-US" smtClean="0"/>
              <a:t>11/19/21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6738F-1869-6F42-AAC9-E3E27936C1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7089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BC3CB-2CE7-DE4F-A5EB-03275976665A}" type="datetimeFigureOut">
              <a:rPr lang="en-US" smtClean="0"/>
              <a:t>11/19/21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6738F-1869-6F42-AAC9-E3E27936C1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8877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BC3CB-2CE7-DE4F-A5EB-03275976665A}" type="datetimeFigureOut">
              <a:rPr lang="en-US" smtClean="0"/>
              <a:t>11/19/21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6738F-1869-6F42-AAC9-E3E27936C1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19627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BC3CB-2CE7-DE4F-A5EB-03275976665A}" type="datetimeFigureOut">
              <a:rPr lang="en-US" smtClean="0"/>
              <a:t>11/19/21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6738F-1869-6F42-AAC9-E3E27936C1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0635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BC3CB-2CE7-DE4F-A5EB-03275976665A}" type="datetimeFigureOut">
              <a:rPr lang="en-US" smtClean="0"/>
              <a:t>11/19/21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6738F-1869-6F42-AAC9-E3E27936C1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65974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BC3CB-2CE7-DE4F-A5EB-03275976665A}" type="datetimeFigureOut">
              <a:rPr lang="en-US" smtClean="0"/>
              <a:t>11/19/21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6738F-1869-6F42-AAC9-E3E27936C1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33882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BC3CB-2CE7-DE4F-A5EB-03275976665A}" type="datetimeFigureOut">
              <a:rPr lang="en-US" smtClean="0"/>
              <a:t>11/19/21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6738F-1869-6F42-AAC9-E3E27936C1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0210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2BC3CB-2CE7-DE4F-A5EB-03275976665A}" type="datetimeFigureOut">
              <a:rPr lang="en-US" smtClean="0"/>
              <a:t>11/19/21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86738F-1869-6F42-AAC9-E3E27936C1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253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7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 frames for EBSPs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62151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1800" y="558800"/>
            <a:ext cx="5727700" cy="572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62286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62790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28512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8856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Microscope Orientations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2613" y="979594"/>
            <a:ext cx="3371387" cy="2645005"/>
          </a:xfrm>
          <a:prstGeom prst="rect">
            <a:avLst/>
          </a:prstGeom>
        </p:spPr>
      </p:pic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9220" y="3624599"/>
            <a:ext cx="2191313" cy="2299131"/>
          </a:xfrm>
        </p:spPr>
      </p:pic>
      <p:sp>
        <p:nvSpPr>
          <p:cNvPr id="8" name="Content Placeholder 2"/>
          <p:cNvSpPr txBox="1">
            <a:spLocks/>
          </p:cNvSpPr>
          <p:nvPr/>
        </p:nvSpPr>
        <p:spPr>
          <a:xfrm>
            <a:off x="628650" y="2226468"/>
            <a:ext cx="5012297" cy="3697261"/>
          </a:xfrm>
          <a:prstGeom prst="rect">
            <a:avLst/>
          </a:prstGeom>
        </p:spPr>
        <p:txBody>
          <a:bodyPr vert="horz" lIns="68580" tIns="34290" rIns="68580" bIns="3429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100" dirty="0"/>
              <a:t>Orientations in the SFEG and Helios are generally defined as shown</a:t>
            </a:r>
          </a:p>
          <a:p>
            <a:r>
              <a:rPr lang="en-US" sz="2100" dirty="0"/>
              <a:t>This orientation set up is defined as “Setting 2” in OIM DC and OIM Analysis</a:t>
            </a:r>
          </a:p>
          <a:p>
            <a:r>
              <a:rPr lang="en-US" sz="2100" u="sng" dirty="0"/>
              <a:t>Euler angles are based off the axis A1, A2, and A3</a:t>
            </a:r>
          </a:p>
          <a:p>
            <a:r>
              <a:rPr lang="en-US" sz="2100" dirty="0"/>
              <a:t>A1, A2, and A3 change with the stage tilt only and are not related to the stage position or rotation</a:t>
            </a:r>
          </a:p>
          <a:p>
            <a:r>
              <a:rPr lang="en-US" sz="2100" dirty="0"/>
              <a:t>x, y, and z define a position on the sample but are not related to the Euler angles</a:t>
            </a:r>
          </a:p>
          <a:p>
            <a:r>
              <a:rPr lang="en-US" sz="2100" dirty="0"/>
              <a:t>RC, TD, and ND is a reference frame that can be assigned by the user to help him/her keep track of the sample orientation in the microscope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72613" y="3624599"/>
            <a:ext cx="1066607" cy="2299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0965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B1DEBC-5E74-F148-953C-E70C76FBEE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EDAX Reference frames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EAA75-6D04-F341-810B-347F909354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508BEC3-FAE3-B94B-BC0D-8DCE45B56D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5550" y="1524000"/>
            <a:ext cx="66929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89801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3001" y="558800"/>
            <a:ext cx="2580268" cy="2580268"/>
          </a:xfrm>
          <a:prstGeom prst="rect">
            <a:avLst/>
          </a:prstGeom>
        </p:spPr>
      </p:pic>
      <p:cxnSp>
        <p:nvCxnSpPr>
          <p:cNvPr id="4" name="Straight Arrow Connector 3"/>
          <p:cNvCxnSpPr/>
          <p:nvPr/>
        </p:nvCxnSpPr>
        <p:spPr>
          <a:xfrm>
            <a:off x="6077406" y="434898"/>
            <a:ext cx="0" cy="120433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 flipH="1">
            <a:off x="5799740" y="852397"/>
            <a:ext cx="2776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i</a:t>
            </a:r>
            <a:endParaRPr lang="en-US" dirty="0"/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6077406" y="434898"/>
            <a:ext cx="147196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6704954" y="127518"/>
            <a:ext cx="2391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j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174157" y="3763098"/>
            <a:ext cx="36910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/>
              <a:t>Imagesc</a:t>
            </a:r>
            <a:r>
              <a:rPr lang="en-US" sz="1200" dirty="0"/>
              <a:t> used in </a:t>
            </a:r>
            <a:r>
              <a:rPr lang="en-US" sz="1200" dirty="0" err="1"/>
              <a:t>OpenXY</a:t>
            </a:r>
            <a:r>
              <a:rPr lang="en-US" sz="1200" dirty="0"/>
              <a:t> plots the same orientation as preview or other viewing tools – i.e. origin is in top left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736902" y="317039"/>
            <a:ext cx="10660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Image(</a:t>
            </a:r>
            <a:r>
              <a:rPr lang="en-US" dirty="0" err="1"/>
              <a:t>i,j</a:t>
            </a:r>
            <a:r>
              <a:rPr lang="en-US" dirty="0"/>
              <a:t>)</a:t>
            </a:r>
          </a:p>
        </p:txBody>
      </p:sp>
      <p:cxnSp>
        <p:nvCxnSpPr>
          <p:cNvPr id="12" name="Straight Arrow Connector 11"/>
          <p:cNvCxnSpPr/>
          <p:nvPr/>
        </p:nvCxnSpPr>
        <p:spPr>
          <a:xfrm flipH="1">
            <a:off x="5207611" y="3144644"/>
            <a:ext cx="86979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V="1">
            <a:off x="6077406" y="2364059"/>
            <a:ext cx="0" cy="78058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5508694" y="3144644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x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077406" y="2620537"/>
            <a:ext cx="2888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y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949645" y="3388190"/>
            <a:ext cx="16115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Beam direction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45984" y="4822940"/>
            <a:ext cx="888650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x-none" sz="1200" dirty="0">
                <a:latin typeface="Arial" charset="0"/>
              </a:rPr>
              <a:t>T</a:t>
            </a:r>
            <a:r>
              <a:rPr kumimoji="0" lang="x-none" altLang="x-none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he ‘1’ </a:t>
            </a:r>
            <a:r>
              <a:rPr kumimoji="0" lang="en-US" altLang="x-none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(RD) </a:t>
            </a:r>
            <a:r>
              <a:rPr kumimoji="0" lang="x-none" altLang="x-none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axis in the Euler angle frame is the ‘y’ sample axis, and the ‘2’ </a:t>
            </a:r>
            <a:r>
              <a:rPr kumimoji="0" lang="en-US" altLang="x-none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(TD) </a:t>
            </a:r>
            <a:r>
              <a:rPr kumimoji="0" lang="x-none" altLang="x-none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axis is the ‘x’ sample axis. Thus, in order to move from the Euler angle frame to the sample frame, we must flip x and y, and make z negative – i.e. multiply by: </a:t>
            </a: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2751907"/>
              </p:ext>
            </p:extLst>
          </p:nvPr>
        </p:nvGraphicFramePr>
        <p:xfrm>
          <a:off x="7550435" y="5075662"/>
          <a:ext cx="774700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7" r:id="rId5" imgW="774364" imgH="710891" progId="Equation.3">
                  <p:embed/>
                </p:oleObj>
              </mc:Choice>
              <mc:Fallback>
                <p:oleObj r:id="rId5" imgW="774364" imgH="710891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0435" y="5075662"/>
                        <a:ext cx="774700" cy="711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145984" y="5786862"/>
            <a:ext cx="888650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x-none" altLang="x-none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If we are working in the sample frame (as defined by [x,y] obtained from the .ang file), then we must always adjust the Euler angles accordingly.</a:t>
            </a:r>
          </a:p>
        </p:txBody>
      </p:sp>
      <p:pic>
        <p:nvPicPr>
          <p:cNvPr id="20" name="Picture 19" descr="C:\Users\David Fullwood\AppData\Local\Microsoft\Windows\Temporary Internet Files\Content.Outlook\TXVEPBAB\CoordSys4 (4).jpg"/>
          <p:cNvPicPr/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271" r="38307"/>
          <a:stretch/>
        </p:blipFill>
        <p:spPr bwMode="auto">
          <a:xfrm>
            <a:off x="382748" y="558800"/>
            <a:ext cx="1152525" cy="365252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1" name="Picture 20" descr="C:\Users\David Fullwood\AppData\Local\Microsoft\Windows\Temporary Internet Files\Content.Outlook\TXVEPBAB\CoordSys4 (4).jpg"/>
          <p:cNvPicPr/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0" t="36956" r="77527" b="33696"/>
          <a:stretch/>
        </p:blipFill>
        <p:spPr bwMode="auto">
          <a:xfrm>
            <a:off x="1570291" y="2989868"/>
            <a:ext cx="1295578" cy="122145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2" name="TextBox 21"/>
          <p:cNvSpPr txBox="1"/>
          <p:nvPr/>
        </p:nvSpPr>
        <p:spPr>
          <a:xfrm>
            <a:off x="2117511" y="1827458"/>
            <a:ext cx="27336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This is the camera view, i.e.</a:t>
            </a:r>
          </a:p>
        </p:txBody>
      </p:sp>
      <p:sp>
        <p:nvSpPr>
          <p:cNvPr id="23" name="Right Arrow 22"/>
          <p:cNvSpPr/>
          <p:nvPr/>
        </p:nvSpPr>
        <p:spPr>
          <a:xfrm rot="9954092">
            <a:off x="1706137" y="2029522"/>
            <a:ext cx="453764" cy="33453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ight Arrow 23"/>
          <p:cNvSpPr/>
          <p:nvPr/>
        </p:nvSpPr>
        <p:spPr>
          <a:xfrm>
            <a:off x="4954279" y="1861276"/>
            <a:ext cx="750174" cy="34464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/>
          <p:cNvSpPr txBox="1"/>
          <p:nvPr/>
        </p:nvSpPr>
        <p:spPr>
          <a:xfrm>
            <a:off x="2107580" y="769434"/>
            <a:ext cx="2561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This is the </a:t>
            </a:r>
            <a:r>
              <a:rPr lang="en-US" dirty="0" err="1"/>
              <a:t>ipf</a:t>
            </a:r>
            <a:r>
              <a:rPr lang="en-US" dirty="0"/>
              <a:t> map</a:t>
            </a:r>
          </a:p>
        </p:txBody>
      </p:sp>
      <p:sp>
        <p:nvSpPr>
          <p:cNvPr id="26" name="Right Arrow 25"/>
          <p:cNvSpPr/>
          <p:nvPr/>
        </p:nvSpPr>
        <p:spPr>
          <a:xfrm rot="9954092">
            <a:off x="1670221" y="963067"/>
            <a:ext cx="408818" cy="28487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/>
          <p:cNvSpPr txBox="1"/>
          <p:nvPr/>
        </p:nvSpPr>
        <p:spPr>
          <a:xfrm>
            <a:off x="145984" y="4314444"/>
            <a:ext cx="3121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OIM reference frame setting 2?</a:t>
            </a:r>
          </a:p>
        </p:txBody>
      </p:sp>
      <p:sp>
        <p:nvSpPr>
          <p:cNvPr id="28" name="Oval 27"/>
          <p:cNvSpPr/>
          <p:nvPr/>
        </p:nvSpPr>
        <p:spPr>
          <a:xfrm>
            <a:off x="6328722" y="3090786"/>
            <a:ext cx="88599" cy="7413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/>
          <p:cNvSpPr txBox="1"/>
          <p:nvPr/>
        </p:nvSpPr>
        <p:spPr>
          <a:xfrm>
            <a:off x="6492945" y="3117779"/>
            <a:ext cx="21467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Pattern center origin</a:t>
            </a:r>
          </a:p>
          <a:p>
            <a:r>
              <a:rPr lang="en-US" sz="1000" dirty="0"/>
              <a:t>PC is in units of phosphor / image size</a:t>
            </a:r>
          </a:p>
        </p:txBody>
      </p:sp>
      <p:cxnSp>
        <p:nvCxnSpPr>
          <p:cNvPr id="31" name="Straight Arrow Connector 30"/>
          <p:cNvCxnSpPr>
            <a:endCxn id="28" idx="5"/>
          </p:cNvCxnSpPr>
          <p:nvPr/>
        </p:nvCxnSpPr>
        <p:spPr>
          <a:xfrm flipH="1" flipV="1">
            <a:off x="6404346" y="3154064"/>
            <a:ext cx="156830" cy="17524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Oval 32"/>
          <p:cNvSpPr/>
          <p:nvPr/>
        </p:nvSpPr>
        <p:spPr>
          <a:xfrm>
            <a:off x="7217722" y="1359194"/>
            <a:ext cx="88599" cy="7413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Box 33"/>
          <p:cNvSpPr txBox="1"/>
          <p:nvPr/>
        </p:nvSpPr>
        <p:spPr>
          <a:xfrm>
            <a:off x="7375839" y="1200409"/>
            <a:ext cx="426720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/>
              <a:t>PC</a:t>
            </a:r>
          </a:p>
        </p:txBody>
      </p:sp>
      <p:cxnSp>
        <p:nvCxnSpPr>
          <p:cNvPr id="36" name="Straight Arrow Connector 35"/>
          <p:cNvCxnSpPr/>
          <p:nvPr/>
        </p:nvCxnSpPr>
        <p:spPr>
          <a:xfrm>
            <a:off x="6369954" y="1363867"/>
            <a:ext cx="889000" cy="26211"/>
          </a:xfrm>
          <a:prstGeom prst="straightConnector1">
            <a:avLst/>
          </a:prstGeom>
          <a:ln w="38100">
            <a:solidFill>
              <a:srgbClr val="FFFF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6556095" y="1058070"/>
            <a:ext cx="463588" cy="2616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100"/>
              <a:t>xstar</a:t>
            </a:r>
            <a:endParaRPr lang="en-US" sz="1100" dirty="0"/>
          </a:p>
        </p:txBody>
      </p:sp>
      <p:cxnSp>
        <p:nvCxnSpPr>
          <p:cNvPr id="38" name="Straight Arrow Connector 37"/>
          <p:cNvCxnSpPr/>
          <p:nvPr/>
        </p:nvCxnSpPr>
        <p:spPr>
          <a:xfrm flipH="1" flipV="1">
            <a:off x="7265089" y="1407860"/>
            <a:ext cx="28404" cy="1741473"/>
          </a:xfrm>
          <a:prstGeom prst="straightConnector1">
            <a:avLst/>
          </a:prstGeom>
          <a:ln w="38100">
            <a:solidFill>
              <a:srgbClr val="FFFF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6768494" y="2271008"/>
            <a:ext cx="466794" cy="2616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100" dirty="0" err="1"/>
              <a:t>ystar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14756264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50" y="1083468"/>
            <a:ext cx="8629650" cy="4812507"/>
          </a:xfrm>
        </p:spPr>
        <p:txBody>
          <a:bodyPr>
            <a:normAutofit/>
          </a:bodyPr>
          <a:lstStyle/>
          <a:p>
            <a:r>
              <a:rPr lang="en-US" dirty="0"/>
              <a:t>x, y, and z coordinates</a:t>
            </a:r>
          </a:p>
          <a:p>
            <a:pPr lvl="1"/>
            <a:r>
              <a:rPr lang="en-US" dirty="0"/>
              <a:t>Is used to describe the scan location on the sample</a:t>
            </a:r>
          </a:p>
          <a:p>
            <a:r>
              <a:rPr lang="en-US" dirty="0"/>
              <a:t>A1, A2, and A3 coordinates</a:t>
            </a:r>
          </a:p>
          <a:p>
            <a:pPr lvl="1"/>
            <a:r>
              <a:rPr lang="en-US" dirty="0"/>
              <a:t>Is used to describe the orientation of the grains</a:t>
            </a:r>
          </a:p>
          <a:p>
            <a:pPr lvl="1"/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6193072" y="1189556"/>
            <a:ext cx="138564" cy="2827697"/>
          </a:xfrm>
          <a:prstGeom prst="rect">
            <a:avLst/>
          </a:prstGeom>
          <a:solidFill>
            <a:schemeClr val="bg1"/>
          </a:solidFill>
        </p:spPr>
        <p:txBody>
          <a:bodyPr wrap="none" lIns="68580" tIns="34290" rIns="68580" bIns="34290">
            <a:spAutoFit/>
          </a:bodyPr>
          <a:lstStyle/>
          <a:p>
            <a:pPr algn="ctr"/>
            <a:endParaRPr lang="en-US" sz="17925" b="1" dirty="0">
              <a:ln w="22225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78645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Alignment of Coordinate Systems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2437617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The rotation required to align the Oxford orientations with the EDAX orientations was found using MATLAB</a:t>
            </a:r>
          </a:p>
          <a:p>
            <a:r>
              <a:rPr lang="en-US" dirty="0"/>
              <a:t>An initial rotation of 90 degrees about the z axis on the Oxford orientations was required to align two company’s orientations</a:t>
            </a:r>
          </a:p>
          <a:p>
            <a:r>
              <a:rPr lang="en-US" dirty="0"/>
              <a:t>This means that if we rotate the EDAX coordinate system by -90 degrees about the z axis we will arrive at the Oxford coordinate system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6904" y="4174332"/>
            <a:ext cx="1318565" cy="141684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69336" y="4174332"/>
            <a:ext cx="1318565" cy="141684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110482" y="5626816"/>
            <a:ext cx="1217054" cy="30008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350" dirty="0"/>
              <a:t>EDAX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20091" y="5626816"/>
            <a:ext cx="1217054" cy="30008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350" dirty="0"/>
              <a:t>Oxford</a:t>
            </a:r>
          </a:p>
        </p:txBody>
      </p:sp>
    </p:spTree>
    <p:extLst>
      <p:ext uri="{BB962C8B-B14F-4D97-AF65-F5344CB8AC3E}">
        <p14:creationId xmlns:p14="http://schemas.microsoft.com/office/powerpoint/2010/main" val="32070101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4514" y="4027543"/>
            <a:ext cx="2194654" cy="143918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 Frames Used 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/>
          </p:nvPr>
        </p:nvGraphicFramePr>
        <p:xfrm>
          <a:off x="628650" y="2226469"/>
          <a:ext cx="7886700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28900">
                  <a:extLst>
                    <a:ext uri="{9D8B030D-6E8A-4147-A177-3AD203B41FA5}">
                      <a16:colId xmlns:a16="http://schemas.microsoft.com/office/drawing/2014/main" val="1168586101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782993706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37588151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algn="ctr"/>
                      <a:endParaRPr lang="en-US" sz="1400" b="0" dirty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/>
                        <a:t>Sample</a:t>
                      </a:r>
                      <a:r>
                        <a:rPr lang="en-US" sz="1400" b="0" baseline="0" dirty="0"/>
                        <a:t> Frame (x and y positions of nodes/points)</a:t>
                      </a:r>
                      <a:endParaRPr lang="en-US" sz="1400" b="0" dirty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/>
                        <a:t>Global Frame</a:t>
                      </a:r>
                      <a:r>
                        <a:rPr lang="en-US" sz="1400" b="0" baseline="0" dirty="0"/>
                        <a:t> (basis for defining crystal frame using Euler angles, </a:t>
                      </a:r>
                      <a:r>
                        <a:rPr lang="el-GR" sz="1400" b="0" baseline="0" dirty="0"/>
                        <a:t>ϕ</a:t>
                      </a:r>
                      <a:r>
                        <a:rPr lang="en-US" sz="1400" b="0" baseline="-25000" dirty="0"/>
                        <a:t>1</a:t>
                      </a:r>
                      <a:r>
                        <a:rPr lang="el-GR" sz="1400" b="0" baseline="0" dirty="0"/>
                        <a:t>φϕ</a:t>
                      </a:r>
                      <a:r>
                        <a:rPr lang="en-US" sz="1400" b="0" baseline="-25000" dirty="0"/>
                        <a:t>2</a:t>
                      </a:r>
                      <a:r>
                        <a:rPr lang="en-US" sz="1400" b="0" baseline="0" dirty="0"/>
                        <a:t>)</a:t>
                      </a:r>
                      <a:endParaRPr lang="en-US" sz="1400" b="0" dirty="0"/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1107971741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/>
                        <a:t>Simulations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/>
                        <a:t>Reference Frame 1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/>
                        <a:t>Reference Frame 1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2077727804"/>
                  </a:ext>
                </a:extLst>
              </a:tr>
              <a:tr h="480060"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/>
                        <a:t>Oxford/Sandia</a:t>
                      </a:r>
                      <a:r>
                        <a:rPr lang="en-US" sz="1400" b="0" baseline="0" dirty="0"/>
                        <a:t> Data (EBSD orientation data sent to OSU)</a:t>
                      </a:r>
                      <a:endParaRPr lang="en-US" sz="1400" b="0" dirty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/>
                        <a:t>Reference Frame 2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/>
                        <a:t>Reference Frame 1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1098439224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/>
                        <a:t>EDAX/</a:t>
                      </a:r>
                      <a:r>
                        <a:rPr lang="en-US" sz="1400" b="0" dirty="0" err="1"/>
                        <a:t>OpenXY</a:t>
                      </a:r>
                      <a:r>
                        <a:rPr lang="en-US" sz="1400" b="0" dirty="0"/>
                        <a:t> (GND results)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/>
                        <a:t>Reference Frame 2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/>
                        <a:t>Reference Frame 3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3541640258"/>
                  </a:ext>
                </a:extLst>
              </a:tr>
            </a:tbl>
          </a:graphicData>
        </a:graphic>
      </p:graphicFrame>
      <p:pic>
        <p:nvPicPr>
          <p:cNvPr id="23" name="Picture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599" y="4333250"/>
            <a:ext cx="2092570" cy="1133475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5846" y="4333250"/>
            <a:ext cx="2092570" cy="113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1876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1800" y="558800"/>
            <a:ext cx="5727700" cy="5727700"/>
          </a:xfrm>
          <a:prstGeom prst="rect">
            <a:avLst/>
          </a:prstGeom>
        </p:spPr>
      </p:pic>
      <p:cxnSp>
        <p:nvCxnSpPr>
          <p:cNvPr id="4" name="Straight Arrow Connector 3"/>
          <p:cNvCxnSpPr/>
          <p:nvPr/>
        </p:nvCxnSpPr>
        <p:spPr>
          <a:xfrm>
            <a:off x="1416205" y="434898"/>
            <a:ext cx="0" cy="120433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 flipH="1">
            <a:off x="1138539" y="852397"/>
            <a:ext cx="2776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i</a:t>
            </a:r>
            <a:endParaRPr lang="en-US" dirty="0"/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1416205" y="434898"/>
            <a:ext cx="147196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2043753" y="127518"/>
            <a:ext cx="2391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j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46049" y="6286500"/>
            <a:ext cx="86979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Imagesc</a:t>
            </a:r>
            <a:r>
              <a:rPr lang="en-US" dirty="0"/>
              <a:t> used in </a:t>
            </a:r>
            <a:r>
              <a:rPr lang="en-US" dirty="0" err="1"/>
              <a:t>OpenXY</a:t>
            </a:r>
            <a:r>
              <a:rPr lang="en-US" dirty="0"/>
              <a:t> plots the same orientation as preview or other viewing tools – i.e. origin is in top left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77929" y="127518"/>
            <a:ext cx="10660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Image(</a:t>
            </a:r>
            <a:r>
              <a:rPr lang="en-US" dirty="0" err="1"/>
              <a:t>i,j</a:t>
            </a:r>
            <a:r>
              <a:rPr lang="en-US" dirty="0"/>
              <a:t>)</a:t>
            </a:r>
          </a:p>
        </p:txBody>
      </p:sp>
      <p:cxnSp>
        <p:nvCxnSpPr>
          <p:cNvPr id="12" name="Straight Arrow Connector 11"/>
          <p:cNvCxnSpPr/>
          <p:nvPr/>
        </p:nvCxnSpPr>
        <p:spPr>
          <a:xfrm flipH="1">
            <a:off x="546410" y="3144644"/>
            <a:ext cx="86979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V="1">
            <a:off x="1416205" y="2364059"/>
            <a:ext cx="0" cy="78058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847493" y="3144644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x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416205" y="2620537"/>
            <a:ext cx="2888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y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0269" y="3422650"/>
            <a:ext cx="16115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Beam direction</a:t>
            </a:r>
          </a:p>
        </p:txBody>
      </p:sp>
    </p:spTree>
    <p:extLst>
      <p:ext uri="{BB962C8B-B14F-4D97-AF65-F5344CB8AC3E}">
        <p14:creationId xmlns:p14="http://schemas.microsoft.com/office/powerpoint/2010/main" val="2577676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1800" y="558800"/>
            <a:ext cx="5727700" cy="572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857373"/>
      </p:ext>
    </p:extLst>
  </p:cSld>
  <p:clrMapOvr>
    <a:masterClrMapping/>
  </p:clrMapOvr>
</p:sld>
</file>

<file path=ppt/theme/theme1.xml><?xml version="1.0" encoding="utf-8"?>
<a:theme xmlns:a="http://schemas.openxmlformats.org/drawingml/2006/main" name="Theme1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1" id="{E3BDFEDD-1095-8543-8AD2-15762DF022F5}" vid="{27BACA22-600A-F14D-990D-3EFEC345362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494</TotalTime>
  <Words>586</Words>
  <Application>Microsoft Macintosh PowerPoint</Application>
  <PresentationFormat>On-screen Show (4:3)</PresentationFormat>
  <Paragraphs>72</Paragraphs>
  <Slides>13</Slides>
  <Notes>7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Theme1</vt:lpstr>
      <vt:lpstr>Equation.3</vt:lpstr>
      <vt:lpstr>Reference frames for EBSPs</vt:lpstr>
      <vt:lpstr>Microscope Orientations</vt:lpstr>
      <vt:lpstr>EDAX Reference frames</vt:lpstr>
      <vt:lpstr>PowerPoint Presentation</vt:lpstr>
      <vt:lpstr>PowerPoint Presentation</vt:lpstr>
      <vt:lpstr>Alignment of Coordinate Systems</vt:lpstr>
      <vt:lpstr>Reference Frames Used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Fullwood</dc:creator>
  <cp:lastModifiedBy>David Fullwood</cp:lastModifiedBy>
  <cp:revision>14</cp:revision>
  <dcterms:created xsi:type="dcterms:W3CDTF">2018-06-06T16:19:38Z</dcterms:created>
  <dcterms:modified xsi:type="dcterms:W3CDTF">2021-11-19T19:06:13Z</dcterms:modified>
</cp:coreProperties>
</file>