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E66"/>
    <a:srgbClr val="399D91"/>
    <a:srgbClr val="2F8177"/>
    <a:srgbClr val="285E4B"/>
    <a:srgbClr val="31888F"/>
    <a:srgbClr val="2E6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258" y="-2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t.org.br/sma/entendendo/atual.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 descr="Uma imagem contendo Ícone&#10;&#10;Descrição gerada automaticamente">
            <a:extLst>
              <a:ext uri="{FF2B5EF4-FFF2-40B4-BE49-F238E27FC236}">
                <a16:creationId xmlns:a16="http://schemas.microsoft.com/office/drawing/2014/main" id="{6C5A89EA-7045-490A-B1BC-F6CE280C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" y="14911"/>
            <a:ext cx="14859379" cy="20074277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482" y="546401"/>
            <a:ext cx="8425541" cy="207300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445"/>
              </a:spcBef>
            </a:pPr>
            <a:r>
              <a:rPr lang="pt-BR" sz="4800" spc="-10" dirty="0">
                <a:solidFill>
                  <a:srgbClr val="399D91"/>
                </a:solidFill>
              </a:rPr>
              <a:t>MECHSPOT</a:t>
            </a:r>
            <a:br>
              <a:rPr lang="pt-BR" spc="-10" dirty="0">
                <a:solidFill>
                  <a:srgbClr val="399D91"/>
                </a:solidFill>
              </a:rPr>
            </a:br>
            <a:r>
              <a:rPr lang="pt-BR" b="0" spc="-10" dirty="0">
                <a:solidFill>
                  <a:srgbClr val="399D91"/>
                </a:solidFill>
              </a:rPr>
              <a:t>Monitoramento de boxes de serviço em oficinas mecânicas</a:t>
            </a:r>
            <a:endParaRPr b="0" spc="-10" dirty="0">
              <a:solidFill>
                <a:srgbClr val="399D9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22" y="3546087"/>
            <a:ext cx="4445433" cy="720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Introdução</a:t>
            </a:r>
            <a:endParaRPr sz="1750" dirty="0">
              <a:latin typeface="Arial"/>
              <a:cs typeface="Arial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Conte</a:t>
            </a:r>
            <a:r>
              <a:rPr lang="pt-BR" sz="1750" b="1" spc="-1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xto</a:t>
            </a: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</a:t>
            </a:r>
            <a:endParaRPr lang="pt-BR" sz="1750" b="1" spc="25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Observamos que o setor automobilístico está em alta demanda por peças e manutenções, entretanto a ociosidade de boxes em oficinas é alta, entre 30% a 50% no Brasil.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Justificativa: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Diminuir a ociosidade de boxes em oficinas com a otimização do espaço do cliente, utilizando sensores de bloqueio.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Descrição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geral</a:t>
            </a:r>
            <a:r>
              <a:rPr lang="pt-BR" sz="1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projeto:</a:t>
            </a:r>
            <a:endParaRPr lang="pt-BR" sz="1750" b="1" spc="-5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Monitoramento de boxes de serviço em oficinas concessionárias.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Objetivo geral e específico: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Geral: Utilizar a tecnologia para otimizar processos e gerar lucro para o cliente.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Específico: Criação de Dashboard para exibir os dados coletados pelos sensores.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Resultados esperados: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Coletar dados precisos de presença ou ociosidade.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Dashboard para consulta do cliente.</a:t>
            </a:r>
            <a:endParaRPr lang="pt-BR"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endParaRPr sz="17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987" y="10478394"/>
            <a:ext cx="414655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 err="1">
                <a:latin typeface="Arial"/>
                <a:cs typeface="Arial"/>
              </a:rPr>
              <a:t>Desenvolvimento</a:t>
            </a:r>
            <a:endParaRPr lang="pt-BR" sz="1750" b="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987" y="10793650"/>
            <a:ext cx="4454705" cy="135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Utilizamos a metodologia ágil Scrum juntamente ao método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Kanban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para melhor visualização e organização das tarefas; assim conseguimos atingir o MVP de cada sprint e ter um bom desempenho.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987" y="12320252"/>
            <a:ext cx="402971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no</a:t>
            </a:r>
            <a:r>
              <a:rPr sz="1750" b="1" spc="5" dirty="0">
                <a:latin typeface="Arial"/>
                <a:cs typeface="Arial"/>
              </a:rPr>
              <a:t>l</a:t>
            </a:r>
            <a:r>
              <a:rPr sz="1750" b="1" spc="-15" dirty="0">
                <a:latin typeface="Arial"/>
                <a:cs typeface="Arial"/>
              </a:rPr>
              <a:t>og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5" dirty="0">
                <a:latin typeface="Arial"/>
                <a:cs typeface="Arial"/>
              </a:rPr>
              <a:t>ili</a:t>
            </a:r>
            <a:r>
              <a:rPr sz="1750" b="1" spc="-5" dirty="0">
                <a:latin typeface="Arial"/>
                <a:cs typeface="Arial"/>
              </a:rPr>
              <a:t>z</a:t>
            </a:r>
            <a:r>
              <a:rPr sz="1750" b="1" spc="-15" dirty="0">
                <a:latin typeface="Arial"/>
                <a:cs typeface="Arial"/>
              </a:rPr>
              <a:t>ad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 err="1">
                <a:latin typeface="Arial"/>
                <a:cs typeface="Arial"/>
              </a:rPr>
              <a:t>A</a:t>
            </a:r>
            <a:r>
              <a:rPr sz="1750" b="1" dirty="0" err="1">
                <a:latin typeface="Arial"/>
                <a:cs typeface="Arial"/>
              </a:rPr>
              <a:t>rt</a:t>
            </a:r>
            <a:r>
              <a:rPr sz="1750" b="1" spc="-5" dirty="0" err="1">
                <a:latin typeface="Arial"/>
                <a:cs typeface="Arial"/>
              </a:rPr>
              <a:t>efat</a:t>
            </a:r>
            <a:r>
              <a:rPr sz="1750" b="1" spc="-15" dirty="0" err="1">
                <a:latin typeface="Arial"/>
                <a:cs typeface="Arial"/>
              </a:rPr>
              <a:t>o</a:t>
            </a:r>
            <a:r>
              <a:rPr sz="1750" b="1" spc="-5" dirty="0" err="1">
                <a:latin typeface="Arial"/>
                <a:cs typeface="Arial"/>
              </a:rPr>
              <a:t>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1101" y="2421360"/>
            <a:ext cx="9737090" cy="103105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Gustavo Pereira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52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baseline="12077" dirty="0">
                <a:solidFill>
                  <a:srgbClr val="756F6F"/>
                </a:solidFill>
                <a:latin typeface="Arial MT"/>
                <a:cs typeface="Arial MT"/>
              </a:rPr>
              <a:t>2</a:t>
            </a:r>
            <a:r>
              <a:rPr sz="1725" spc="7" baseline="12077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baseline="-9523" dirty="0">
                <a:solidFill>
                  <a:srgbClr val="756F6F"/>
                </a:solidFill>
                <a:latin typeface="Arial MT"/>
                <a:cs typeface="Arial MT"/>
              </a:rPr>
              <a:t>Luana Liriel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44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3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Giovana 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Zukauskas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 ⁴Nicolas Santos, ⁵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Kenner</a:t>
            </a:r>
            <a:endParaRPr lang="pt-BR" sz="2625" spc="-7" baseline="-9523" dirty="0">
              <a:solidFill>
                <a:srgbClr val="756F6F"/>
              </a:solidFill>
              <a:latin typeface="Arial MT"/>
              <a:cs typeface="Arial MT"/>
            </a:endParaRPr>
          </a:p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800" b="1" spc="7" baseline="-4629" dirty="0" err="1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i="1" spc="7" baseline="-4629" dirty="0">
                <a:solidFill>
                  <a:srgbClr val="756F6F"/>
                </a:solidFill>
                <a:latin typeface="Arial"/>
                <a:cs typeface="Arial"/>
              </a:rPr>
              <a:t>Professor</a:t>
            </a:r>
            <a:r>
              <a:rPr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Matheus Matos</a:t>
            </a: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000" spc="-5" dirty="0" err="1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Análise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Desenvolvimento</a:t>
            </a:r>
            <a:r>
              <a:rPr sz="1000" spc="15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Sistemas</a:t>
            </a:r>
            <a:r>
              <a:rPr sz="1000" spc="229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 err="1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Integral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30" dirty="0" err="1">
                <a:solidFill>
                  <a:srgbClr val="756F6F"/>
                </a:solidFill>
                <a:latin typeface="Arial MT"/>
                <a:cs typeface="Arial MT"/>
              </a:rPr>
              <a:t>SPTech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sz="900" baseline="18518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6260" y="10471309"/>
            <a:ext cx="462343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Resultado</a:t>
            </a:r>
            <a:endParaRPr lang="pt-BR" sz="1750" b="1" spc="-1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6497" y="5896974"/>
            <a:ext cx="4622800" cy="108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Conclusão</a:t>
            </a: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esquerda</a:t>
            </a:r>
            <a:endParaRPr sz="850" dirty="0">
              <a:latin typeface="Arial MT"/>
              <a:cs typeface="Arial MT"/>
            </a:endParaRPr>
          </a:p>
          <a:p>
            <a:pPr marL="12700">
              <a:lnSpc>
                <a:spcPts val="994"/>
              </a:lnSpc>
              <a:spcBef>
                <a:spcPts val="40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 dirty="0">
              <a:latin typeface="Arial MT"/>
              <a:cs typeface="Arial MT"/>
            </a:endParaRPr>
          </a:p>
          <a:p>
            <a:pPr marL="12700" marR="5080">
              <a:lnSpc>
                <a:spcPts val="2090"/>
              </a:lnSpc>
              <a:spcBef>
                <a:spcPts val="55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conclusão</a:t>
            </a:r>
            <a:r>
              <a:rPr sz="1750" spc="1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1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conter</a:t>
            </a:r>
            <a:r>
              <a:rPr sz="1750" spc="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um</a:t>
            </a:r>
            <a:r>
              <a:rPr sz="1750" spc="1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breve</a:t>
            </a:r>
            <a:r>
              <a:rPr sz="1750" spc="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resumo</a:t>
            </a:r>
            <a:r>
              <a:rPr sz="1750" spc="1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do </a:t>
            </a:r>
            <a:r>
              <a:rPr sz="1750" spc="-4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conteúdo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propósito</a:t>
            </a:r>
            <a:r>
              <a:rPr sz="1750" spc="2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r>
              <a:rPr sz="1750" spc="2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3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25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forma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16497" y="6949213"/>
            <a:ext cx="4622800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70"/>
              </a:spcBef>
              <a:tabLst>
                <a:tab pos="942340" algn="l"/>
                <a:tab pos="1230630" algn="l"/>
                <a:tab pos="1729105" algn="l"/>
                <a:tab pos="1863725" algn="l"/>
                <a:tab pos="2611755" algn="l"/>
                <a:tab pos="2912110" algn="l"/>
                <a:tab pos="3837940" algn="l"/>
                <a:tab pos="4130675" algn="l"/>
                <a:tab pos="436435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suc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59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uc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á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3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,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20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16497" y="7479314"/>
            <a:ext cx="4623435" cy="1343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texto,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forma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objetiva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convincente.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referir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se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todos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objetivos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apontados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na 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introdução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foram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concretizados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caso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não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tenha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sido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se explicar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“porquê”.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Por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ultimo,</a:t>
            </a:r>
            <a:r>
              <a:rPr sz="1750" spc="2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</a:t>
            </a:r>
            <a:r>
              <a:rPr sz="1750" spc="25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descrever</a:t>
            </a:r>
            <a:r>
              <a:rPr sz="1750" spc="2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qual</a:t>
            </a:r>
            <a:r>
              <a:rPr sz="1750" spc="2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28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importância</a:t>
            </a:r>
            <a:r>
              <a:rPr sz="1750" spc="2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do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16497" y="8796549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640" algn="l"/>
                <a:tab pos="1741170" algn="l"/>
                <a:tab pos="2113280" algn="l"/>
                <a:tab pos="2920365" algn="l"/>
                <a:tab pos="3410585" algn="l"/>
                <a:tab pos="4364355" algn="l"/>
              </a:tabLst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16497" y="9061545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4800" algn="l"/>
                <a:tab pos="1891664" algn="l"/>
                <a:tab pos="3683635" algn="l"/>
                <a:tab pos="4118610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co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c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u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am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16497" y="9322448"/>
            <a:ext cx="112776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h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6497" y="9852687"/>
            <a:ext cx="4034154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bibliográficas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[Título:</a:t>
            </a:r>
            <a:r>
              <a:rPr sz="85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 –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8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esquerda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50" spc="-10" dirty="0">
                <a:solidFill>
                  <a:srgbClr val="FF0000"/>
                </a:solidFill>
                <a:latin typeface="Arial MT"/>
                <a:cs typeface="Arial MT"/>
              </a:rPr>
              <a:t>Texto:</a:t>
            </a:r>
            <a:r>
              <a:rPr sz="850" spc="3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Fonte:</a:t>
            </a:r>
            <a:r>
              <a:rPr sz="85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Arial,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tamanho</a:t>
            </a:r>
            <a:r>
              <a:rPr sz="85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5" dirty="0">
                <a:solidFill>
                  <a:srgbClr val="FF0000"/>
                </a:solidFill>
                <a:latin typeface="Arial MT"/>
                <a:cs typeface="Arial MT"/>
              </a:rPr>
              <a:t>40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Arial MT"/>
                <a:cs typeface="Arial MT"/>
              </a:rPr>
              <a:t>Alinhamento</a:t>
            </a:r>
            <a:r>
              <a:rPr sz="85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FF0000"/>
                </a:solidFill>
                <a:latin typeface="Arial MT"/>
                <a:cs typeface="Arial MT"/>
              </a:rPr>
              <a:t>Justificado,</a:t>
            </a:r>
            <a:r>
              <a:rPr sz="85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espaçamento</a:t>
            </a:r>
            <a:r>
              <a:rPr sz="85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850" spc="5" dirty="0">
                <a:solidFill>
                  <a:srgbClr val="FF0000"/>
                </a:solidFill>
                <a:latin typeface="Arial MT"/>
                <a:cs typeface="Arial MT"/>
              </a:rPr>
              <a:t>simples]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16497" y="10378587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6730" algn="l"/>
                <a:tab pos="1831975" algn="l"/>
                <a:tab pos="2730500" algn="l"/>
                <a:tab pos="3564890" algn="l"/>
                <a:tab pos="3924935" algn="l"/>
              </a:tabLst>
            </a:pP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As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referencias	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devem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seguir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padrão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16497" y="10643885"/>
            <a:ext cx="4622800" cy="5524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recomendado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abaixo</a:t>
            </a:r>
            <a:r>
              <a:rPr sz="175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que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estão</a:t>
            </a:r>
            <a:r>
              <a:rPr sz="1750" spc="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adequadas</a:t>
            </a:r>
            <a:r>
              <a:rPr sz="1750" spc="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ao </a:t>
            </a:r>
            <a:r>
              <a:rPr sz="1750" spc="-4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tipo</a:t>
            </a:r>
            <a:r>
              <a:rPr sz="1750" spc="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fonte</a:t>
            </a:r>
            <a:r>
              <a:rPr sz="1750" spc="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10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pesquisa</a:t>
            </a:r>
            <a:r>
              <a:rPr sz="1750" spc="7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utilizada,</a:t>
            </a:r>
            <a:r>
              <a:rPr sz="1750" spc="1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aconselha-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16497" y="11169922"/>
            <a:ext cx="46234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865" algn="l"/>
                <a:tab pos="760095" algn="l"/>
                <a:tab pos="1871980" algn="l"/>
                <a:tab pos="2310765" algn="l"/>
                <a:tab pos="3078480" algn="l"/>
                <a:tab pos="4486910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	a	u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z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aç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ã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5" dirty="0">
                <a:solidFill>
                  <a:srgbClr val="006FC0"/>
                </a:solidFill>
                <a:latin typeface="Arial MT"/>
                <a:cs typeface="Arial MT"/>
              </a:rPr>
              <a:t>l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os;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g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f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16497" y="11434781"/>
            <a:ext cx="4623435" cy="5530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447675" algn="l"/>
                <a:tab pos="3454400" algn="l"/>
              </a:tabLst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publicações</a:t>
            </a:r>
            <a:r>
              <a:rPr sz="1750" spc="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não</a:t>
            </a:r>
            <a:r>
              <a:rPr sz="1750" spc="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baseando</a:t>
            </a:r>
            <a:r>
              <a:rPr sz="175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o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somente </a:t>
            </a:r>
            <a:r>
              <a:rPr sz="1750" spc="-4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em	fontes</a:t>
            </a:r>
            <a:r>
              <a:rPr sz="1750" spc="5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retiradas</a:t>
            </a:r>
            <a:r>
              <a:rPr sz="1750" spc="5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r>
              <a:rPr sz="1750" spc="49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internet.	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1750" spc="4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formato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16497" y="11961065"/>
            <a:ext cx="461899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215" algn="l"/>
                <a:tab pos="1657985" algn="l"/>
                <a:tab pos="2129155" algn="l"/>
                <a:tab pos="3188970" algn="l"/>
                <a:tab pos="3589020" algn="l"/>
                <a:tab pos="4368165" algn="l"/>
              </a:tabLst>
            </a:pP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b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xo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vem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spc="-40" dirty="0">
                <a:solidFill>
                  <a:srgbClr val="006FC0"/>
                </a:solidFill>
                <a:latin typeface="Arial MT"/>
                <a:cs typeface="Arial MT"/>
              </a:rPr>
              <a:t>e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m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10" dirty="0">
                <a:solidFill>
                  <a:srgbClr val="006FC0"/>
                </a:solidFill>
                <a:latin typeface="Arial MT"/>
                <a:cs typeface="Arial MT"/>
              </a:rPr>
              <a:t>i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p</a:t>
            </a:r>
            <a:r>
              <a:rPr sz="1750" spc="-50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r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t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es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da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16497" y="12226060"/>
            <a:ext cx="4622800" cy="1082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referência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em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negrito 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em letras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maiúsculas.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trabalho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real,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todo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esse texto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explicativo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deve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ser removido,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apenas </a:t>
            </a:r>
            <a:r>
              <a:rPr sz="1750" spc="-25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referências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corretas</a:t>
            </a:r>
            <a:r>
              <a:rPr sz="1750" spc="-8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</a:t>
            </a:r>
            <a:r>
              <a:rPr sz="175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deixadas: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16497" y="13543157"/>
            <a:ext cx="46228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livros,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ts val="2060"/>
              </a:lnSpc>
              <a:spcBef>
                <a:spcPts val="95"/>
              </a:spcBef>
              <a:tabLst>
                <a:tab pos="930275" algn="l"/>
                <a:tab pos="1266825" algn="l"/>
                <a:tab pos="1614805" algn="l"/>
                <a:tab pos="3359150" algn="l"/>
                <a:tab pos="4352290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1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 G</a:t>
            </a:r>
            <a:r>
              <a:rPr sz="1750" spc="-25" dirty="0">
                <a:latin typeface="Arial MT"/>
                <a:cs typeface="Arial MT"/>
              </a:rPr>
              <a:t>I</a:t>
            </a:r>
            <a:r>
              <a:rPr sz="1750" spc="-5" dirty="0">
                <a:latin typeface="Arial MT"/>
                <a:cs typeface="Arial MT"/>
              </a:rPr>
              <a:t>L,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C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45" dirty="0">
                <a:latin typeface="Arial"/>
                <a:cs typeface="Arial"/>
              </a:rPr>
              <a:t>o</a:t>
            </a:r>
            <a:r>
              <a:rPr sz="1750" b="1" spc="-5" dirty="0">
                <a:latin typeface="Arial"/>
                <a:cs typeface="Arial"/>
              </a:rPr>
              <a:t>mo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dirty="0">
                <a:latin typeface="Arial"/>
                <a:cs typeface="Arial"/>
              </a:rPr>
              <a:t>l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spc="-50" dirty="0">
                <a:latin typeface="Arial"/>
                <a:cs typeface="Arial"/>
              </a:rPr>
              <a:t>b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ar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p</a:t>
            </a:r>
            <a:r>
              <a:rPr sz="1750" b="1" spc="-30" dirty="0">
                <a:latin typeface="Arial"/>
                <a:cs typeface="Arial"/>
              </a:rPr>
              <a:t>r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spc="-25" dirty="0">
                <a:latin typeface="Arial"/>
                <a:cs typeface="Arial"/>
              </a:rPr>
              <a:t>j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30" dirty="0">
                <a:latin typeface="Arial"/>
                <a:cs typeface="Arial"/>
              </a:rPr>
              <a:t>t</a:t>
            </a:r>
            <a:r>
              <a:rPr sz="1750" b="1" spc="-15" dirty="0">
                <a:latin typeface="Arial"/>
                <a:cs typeface="Arial"/>
              </a:rPr>
              <a:t>o</a:t>
            </a:r>
            <a:r>
              <a:rPr sz="1750" b="1" spc="-5" dirty="0">
                <a:latin typeface="Arial"/>
                <a:cs typeface="Arial"/>
              </a:rPr>
              <a:t>s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de  </a:t>
            </a:r>
            <a:r>
              <a:rPr sz="1750" b="1" spc="-10" dirty="0">
                <a:latin typeface="Arial"/>
                <a:cs typeface="Arial"/>
              </a:rPr>
              <a:t>pesquisa</a:t>
            </a:r>
            <a:r>
              <a:rPr sz="1750" spc="-10" dirty="0">
                <a:latin typeface="Arial MT"/>
                <a:cs typeface="Arial MT"/>
              </a:rPr>
              <a:t>.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2.</a:t>
            </a:r>
            <a:r>
              <a:rPr sz="1750" spc="-4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ed. São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Paulo: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Atlas,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1991.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16497" y="14599298"/>
            <a:ext cx="367601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artigos</a:t>
            </a:r>
            <a:r>
              <a:rPr sz="175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revistas:</a:t>
            </a:r>
            <a:endParaRPr sz="17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16497" y="14860640"/>
            <a:ext cx="462089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  <a:tab pos="890905" algn="l"/>
                <a:tab pos="1444625" algn="l"/>
                <a:tab pos="2413635" algn="l"/>
                <a:tab pos="3568700" algn="l"/>
                <a:tab pos="3996054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2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10" dirty="0">
                <a:latin typeface="Arial MT"/>
                <a:cs typeface="Arial MT"/>
              </a:rPr>
              <a:t>50</a:t>
            </a:r>
            <a:r>
              <a:rPr sz="1750" spc="-5" dirty="0">
                <a:latin typeface="Arial MT"/>
                <a:cs typeface="Arial MT"/>
              </a:rPr>
              <a:t>0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30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i</a:t>
            </a:r>
            <a:r>
              <a:rPr sz="1750" spc="-40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es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spc="-35" dirty="0">
                <a:latin typeface="Arial MT"/>
                <a:cs typeface="Arial MT"/>
              </a:rPr>
              <a:t>m</a:t>
            </a:r>
            <a:r>
              <a:rPr sz="1750" spc="-5" dirty="0">
                <a:latin typeface="Arial MT"/>
                <a:cs typeface="Arial MT"/>
              </a:rPr>
              <a:t>p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es</a:t>
            </a:r>
            <a:r>
              <a:rPr sz="1750" spc="-5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s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45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B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" dirty="0">
                <a:latin typeface="Arial MT"/>
                <a:cs typeface="Arial MT"/>
              </a:rPr>
              <a:t>as</a:t>
            </a:r>
            <a:r>
              <a:rPr sz="1750" spc="5" dirty="0">
                <a:latin typeface="Arial MT"/>
                <a:cs typeface="Arial MT"/>
              </a:rPr>
              <a:t>i</a:t>
            </a:r>
            <a:r>
              <a:rPr sz="1750" spc="-50" dirty="0">
                <a:latin typeface="Arial MT"/>
                <a:cs typeface="Arial MT"/>
              </a:rPr>
              <a:t>l</a:t>
            </a:r>
            <a:r>
              <a:rPr sz="1750" spc="-5" dirty="0">
                <a:latin typeface="Arial MT"/>
                <a:cs typeface="Arial MT"/>
              </a:rPr>
              <a:t>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016497" y="15125636"/>
            <a:ext cx="4620895" cy="55626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170"/>
              </a:spcBef>
              <a:tabLst>
                <a:tab pos="1318260" algn="l"/>
                <a:tab pos="2686685" algn="l"/>
                <a:tab pos="3145790" algn="l"/>
                <a:tab pos="3521710" algn="l"/>
                <a:tab pos="4435475" algn="l"/>
              </a:tabLst>
            </a:pP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on</a:t>
            </a:r>
            <a:r>
              <a:rPr sz="1750" b="1" spc="-25" dirty="0">
                <a:latin typeface="Arial"/>
                <a:cs typeface="Arial"/>
              </a:rPr>
              <a:t>j</a:t>
            </a:r>
            <a:r>
              <a:rPr sz="1750" b="1" spc="-15" dirty="0">
                <a:latin typeface="Arial"/>
                <a:cs typeface="Arial"/>
              </a:rPr>
              <a:t>un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-15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20" dirty="0">
                <a:latin typeface="Arial"/>
                <a:cs typeface="Arial"/>
              </a:rPr>
              <a:t>E</a:t>
            </a:r>
            <a:r>
              <a:rPr sz="1750" b="1" spc="-5" dirty="0">
                <a:latin typeface="Arial"/>
                <a:cs typeface="Arial"/>
              </a:rPr>
              <a:t>c</a:t>
            </a:r>
            <a:r>
              <a:rPr sz="1750" b="1" spc="-20" dirty="0">
                <a:latin typeface="Arial"/>
                <a:cs typeface="Arial"/>
              </a:rPr>
              <a:t>o</a:t>
            </a:r>
            <a:r>
              <a:rPr sz="1750" b="1" spc="-15" dirty="0">
                <a:latin typeface="Arial"/>
                <a:cs typeface="Arial"/>
              </a:rPr>
              <a:t>n</a:t>
            </a:r>
            <a:r>
              <a:rPr sz="1750" b="1" spc="-45" dirty="0">
                <a:latin typeface="Arial"/>
                <a:cs typeface="Arial"/>
              </a:rPr>
              <a:t>ô</a:t>
            </a:r>
            <a:r>
              <a:rPr sz="1750" b="1" spc="-5" dirty="0">
                <a:latin typeface="Arial"/>
                <a:cs typeface="Arial"/>
              </a:rPr>
              <a:t>m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c</a:t>
            </a:r>
            <a:r>
              <a:rPr sz="1750" b="1" spc="-40" dirty="0">
                <a:latin typeface="Arial"/>
                <a:cs typeface="Arial"/>
              </a:rPr>
              <a:t>a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0" dirty="0">
                <a:latin typeface="Arial MT"/>
                <a:cs typeface="Arial MT"/>
              </a:rPr>
              <a:t>R</a:t>
            </a:r>
            <a:r>
              <a:rPr sz="1750" spc="10" dirty="0">
                <a:latin typeface="Arial MT"/>
                <a:cs typeface="Arial MT"/>
              </a:rPr>
              <a:t>i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10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Ja</a:t>
            </a:r>
            <a:r>
              <a:rPr sz="1750" spc="-15" dirty="0">
                <a:latin typeface="Arial MT"/>
                <a:cs typeface="Arial MT"/>
              </a:rPr>
              <a:t>n</a:t>
            </a:r>
            <a:r>
              <a:rPr sz="1750" spc="-5" dirty="0">
                <a:latin typeface="Arial MT"/>
                <a:cs typeface="Arial MT"/>
              </a:rPr>
              <a:t>e</a:t>
            </a:r>
            <a:r>
              <a:rPr sz="1750" spc="-2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10" dirty="0">
                <a:latin typeface="Arial MT"/>
                <a:cs typeface="Arial MT"/>
              </a:rPr>
              <a:t>o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" dirty="0">
                <a:latin typeface="Arial MT"/>
                <a:cs typeface="Arial MT"/>
              </a:rPr>
              <a:t>v.  </a:t>
            </a:r>
            <a:r>
              <a:rPr sz="1750" spc="-10" dirty="0">
                <a:latin typeface="Arial MT"/>
                <a:cs typeface="Arial MT"/>
              </a:rPr>
              <a:t>38,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n.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9,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set.1984.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Edição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Especial.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016497" y="15651782"/>
            <a:ext cx="461708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5565" algn="l"/>
                <a:tab pos="2176145" algn="l"/>
                <a:tab pos="2532380" algn="l"/>
                <a:tab pos="2912110" algn="l"/>
                <a:tab pos="3596640" algn="l"/>
              </a:tabLst>
            </a:pPr>
            <a:r>
              <a:rPr sz="1750" spc="-15" dirty="0">
                <a:latin typeface="Arial MT"/>
                <a:cs typeface="Arial MT"/>
              </a:rPr>
              <a:t>TOURINHO	</a:t>
            </a:r>
            <a:r>
              <a:rPr sz="1750" spc="-20" dirty="0">
                <a:latin typeface="Arial MT"/>
                <a:cs typeface="Arial MT"/>
              </a:rPr>
              <a:t>NETO,	</a:t>
            </a:r>
            <a:r>
              <a:rPr sz="1750" spc="-10" dirty="0">
                <a:latin typeface="Arial MT"/>
                <a:cs typeface="Arial MT"/>
              </a:rPr>
              <a:t>F.	</a:t>
            </a:r>
            <a:r>
              <a:rPr sz="1750" spc="-30" dirty="0">
                <a:latin typeface="Arial MT"/>
                <a:cs typeface="Arial MT"/>
              </a:rPr>
              <a:t>C.	</a:t>
            </a:r>
            <a:r>
              <a:rPr sz="1750" spc="-20" dirty="0">
                <a:latin typeface="Arial MT"/>
                <a:cs typeface="Arial MT"/>
              </a:rPr>
              <a:t>Dano	ambiental.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16497" y="15916778"/>
            <a:ext cx="462089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95"/>
              </a:spcBef>
            </a:pPr>
            <a:r>
              <a:rPr sz="1750" b="1" spc="-15" dirty="0">
                <a:latin typeface="Arial"/>
                <a:cs typeface="Arial"/>
              </a:rPr>
              <a:t>Consulex</a:t>
            </a:r>
            <a:r>
              <a:rPr sz="1750" spc="-15" dirty="0">
                <a:latin typeface="Arial MT"/>
                <a:cs typeface="Arial MT"/>
              </a:rPr>
              <a:t>.</a:t>
            </a:r>
            <a:r>
              <a:rPr sz="1750" spc="204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Brasília,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DF,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ano</a:t>
            </a:r>
            <a:r>
              <a:rPr sz="1750" spc="16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1,</a:t>
            </a:r>
            <a:r>
              <a:rPr sz="1750" spc="21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n.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1,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p.</a:t>
            </a:r>
            <a:r>
              <a:rPr sz="1750" spc="18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18-23,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ts val="2070"/>
              </a:lnSpc>
            </a:pPr>
            <a:r>
              <a:rPr sz="1750" spc="5" dirty="0">
                <a:latin typeface="Arial MT"/>
                <a:cs typeface="Arial MT"/>
              </a:rPr>
              <a:t>fev.</a:t>
            </a:r>
            <a:r>
              <a:rPr sz="1750" spc="-10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1997.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ts val="2080"/>
              </a:lnSpc>
            </a:pP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Referências</a:t>
            </a:r>
            <a:r>
              <a:rPr sz="175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material</a:t>
            </a:r>
            <a:r>
              <a:rPr sz="175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sz="17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FF0000"/>
                </a:solidFill>
                <a:latin typeface="Arial"/>
                <a:cs typeface="Arial"/>
              </a:rPr>
              <a:t>Internet:</a:t>
            </a:r>
            <a:endParaRPr sz="1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16497" y="16707977"/>
            <a:ext cx="462280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1068705" algn="l"/>
                <a:tab pos="2042160" algn="l"/>
                <a:tab pos="3105785" algn="l"/>
                <a:tab pos="4340225" algn="l"/>
              </a:tabLst>
            </a:pPr>
            <a:r>
              <a:rPr sz="1750" spc="5" dirty="0">
                <a:latin typeface="Arial MT"/>
                <a:cs typeface="Arial MT"/>
              </a:rPr>
              <a:t>[</a:t>
            </a:r>
            <a:r>
              <a:rPr sz="1750" spc="-10" dirty="0">
                <a:latin typeface="Arial MT"/>
                <a:cs typeface="Arial MT"/>
              </a:rPr>
              <a:t>3</a:t>
            </a:r>
            <a:r>
              <a:rPr sz="1750" spc="-5" dirty="0">
                <a:latin typeface="Arial MT"/>
                <a:cs typeface="Arial MT"/>
              </a:rPr>
              <a:t>]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S</a:t>
            </a:r>
            <a:r>
              <a:rPr sz="1750" spc="-50" dirty="0">
                <a:latin typeface="Arial MT"/>
                <a:cs typeface="Arial MT"/>
              </a:rPr>
              <a:t>Ã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50" dirty="0">
                <a:latin typeface="Arial MT"/>
                <a:cs typeface="Arial MT"/>
              </a:rPr>
              <a:t>P</a:t>
            </a:r>
            <a:r>
              <a:rPr sz="1750" spc="-20" dirty="0">
                <a:latin typeface="Arial MT"/>
                <a:cs typeface="Arial MT"/>
              </a:rPr>
              <a:t>AU</a:t>
            </a:r>
            <a:r>
              <a:rPr sz="1750" spc="-5" dirty="0">
                <a:latin typeface="Arial MT"/>
                <a:cs typeface="Arial MT"/>
              </a:rPr>
              <a:t>L</a:t>
            </a:r>
            <a:r>
              <a:rPr sz="1750" spc="-25" dirty="0">
                <a:latin typeface="Arial MT"/>
                <a:cs typeface="Arial MT"/>
              </a:rPr>
              <a:t>O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(</a:t>
            </a:r>
            <a:r>
              <a:rPr sz="1750" spc="-20" dirty="0">
                <a:latin typeface="Arial MT"/>
                <a:cs typeface="Arial MT"/>
              </a:rPr>
              <a:t>E</a:t>
            </a:r>
            <a:r>
              <a:rPr sz="1750" spc="-40" dirty="0">
                <a:latin typeface="Arial MT"/>
                <a:cs typeface="Arial MT"/>
              </a:rPr>
              <a:t>s</a:t>
            </a:r>
            <a:r>
              <a:rPr sz="1750" spc="5" dirty="0">
                <a:latin typeface="Arial MT"/>
                <a:cs typeface="Arial MT"/>
              </a:rPr>
              <a:t>t</a:t>
            </a:r>
            <a:r>
              <a:rPr sz="1750" spc="-5" dirty="0">
                <a:latin typeface="Arial MT"/>
                <a:cs typeface="Arial MT"/>
              </a:rPr>
              <a:t>a</a:t>
            </a:r>
            <a:r>
              <a:rPr sz="1750" spc="-15" dirty="0">
                <a:latin typeface="Arial MT"/>
                <a:cs typeface="Arial MT"/>
              </a:rPr>
              <a:t>d</a:t>
            </a:r>
            <a:r>
              <a:rPr sz="1750" spc="-5" dirty="0">
                <a:latin typeface="Arial MT"/>
                <a:cs typeface="Arial MT"/>
              </a:rPr>
              <a:t>o</a:t>
            </a:r>
            <a:r>
              <a:rPr sz="1750" spc="-25" dirty="0">
                <a:latin typeface="Arial MT"/>
                <a:cs typeface="Arial MT"/>
              </a:rPr>
              <a:t>)</a:t>
            </a:r>
            <a:r>
              <a:rPr sz="1750" spc="-5" dirty="0">
                <a:latin typeface="Arial MT"/>
                <a:cs typeface="Arial MT"/>
              </a:rPr>
              <a:t>.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b="1" spc="-20" dirty="0">
                <a:latin typeface="Arial"/>
                <a:cs typeface="Arial"/>
              </a:rPr>
              <a:t>S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15" dirty="0">
                <a:latin typeface="Arial"/>
                <a:cs typeface="Arial"/>
              </a:rPr>
              <a:t>c</a:t>
            </a:r>
            <a:r>
              <a:rPr sz="1750" b="1" dirty="0">
                <a:latin typeface="Arial"/>
                <a:cs typeface="Arial"/>
              </a:rPr>
              <a:t>r</a:t>
            </a:r>
            <a:r>
              <a:rPr sz="1750" b="1" spc="-40" dirty="0">
                <a:latin typeface="Arial"/>
                <a:cs typeface="Arial"/>
              </a:rPr>
              <a:t>e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spc="-35" dirty="0">
                <a:latin typeface="Arial"/>
                <a:cs typeface="Arial"/>
              </a:rPr>
              <a:t>r</a:t>
            </a:r>
            <a:r>
              <a:rPr sz="1750" b="1" spc="-2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</a:t>
            </a:r>
            <a:r>
              <a:rPr sz="1750" b="1" dirty="0">
                <a:latin typeface="Arial"/>
                <a:cs typeface="Arial"/>
              </a:rPr>
              <a:t>	</a:t>
            </a:r>
            <a:r>
              <a:rPr sz="1750" b="1" spc="-15" dirty="0">
                <a:latin typeface="Arial"/>
                <a:cs typeface="Arial"/>
              </a:rPr>
              <a:t>do</a:t>
            </a:r>
            <a:endParaRPr sz="1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16497" y="16972973"/>
            <a:ext cx="4624070" cy="2134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14"/>
              </a:spcBef>
            </a:pPr>
            <a:r>
              <a:rPr sz="1750" b="1" spc="-5" dirty="0">
                <a:latin typeface="Arial"/>
                <a:cs typeface="Arial"/>
              </a:rPr>
              <a:t>Meio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Ambiente</a:t>
            </a:r>
            <a:r>
              <a:rPr sz="1750" spc="-20" dirty="0">
                <a:latin typeface="Arial MT"/>
                <a:cs typeface="Arial MT"/>
              </a:rPr>
              <a:t>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Tratados</a:t>
            </a:r>
            <a:r>
              <a:rPr sz="1750" spc="-5" dirty="0">
                <a:latin typeface="Arial MT"/>
                <a:cs typeface="Arial MT"/>
              </a:rPr>
              <a:t> 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organizações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ambientais em matéria de meio </a:t>
            </a:r>
            <a:r>
              <a:rPr sz="1750" spc="-15" dirty="0">
                <a:latin typeface="Arial MT"/>
                <a:cs typeface="Arial MT"/>
              </a:rPr>
              <a:t>ambiente. In: </a:t>
            </a:r>
            <a:r>
              <a:rPr sz="1750" spc="-10" dirty="0">
                <a:latin typeface="Arial MT"/>
                <a:cs typeface="Arial MT"/>
              </a:rPr>
              <a:t> Entendendo</a:t>
            </a:r>
            <a:r>
              <a:rPr sz="1750" spc="-5" dirty="0">
                <a:latin typeface="Arial MT"/>
                <a:cs typeface="Arial MT"/>
              </a:rPr>
              <a:t> o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meio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ambiente.</a:t>
            </a:r>
            <a:r>
              <a:rPr sz="1750" spc="-10" dirty="0">
                <a:latin typeface="Arial MT"/>
                <a:cs typeface="Arial MT"/>
              </a:rPr>
              <a:t> São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Paulo, 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1999.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10" dirty="0">
                <a:latin typeface="Arial MT"/>
                <a:cs typeface="Arial MT"/>
              </a:rPr>
              <a:t>v.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1.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Disponível</a:t>
            </a:r>
            <a:r>
              <a:rPr sz="1750" spc="-9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em:</a:t>
            </a:r>
            <a:endParaRPr sz="1750" dirty="0">
              <a:latin typeface="Arial MT"/>
              <a:cs typeface="Arial MT"/>
            </a:endParaRPr>
          </a:p>
          <a:p>
            <a:pPr marL="12700" marR="24765" algn="just">
              <a:lnSpc>
                <a:spcPts val="2090"/>
              </a:lnSpc>
              <a:spcBef>
                <a:spcPts val="35"/>
              </a:spcBef>
            </a:pPr>
            <a:r>
              <a:rPr sz="1750" spc="-15" dirty="0">
                <a:latin typeface="Arial MT"/>
                <a:cs typeface="Arial MT"/>
              </a:rPr>
              <a:t>&lt;</a:t>
            </a:r>
            <a:r>
              <a:rPr sz="1750" spc="-15" dirty="0">
                <a:latin typeface="Arial MT"/>
                <a:cs typeface="Arial MT"/>
                <a:hlinkClick r:id="rId3"/>
              </a:rPr>
              <a:t>http://www.bdt.org.br/sma/entendendo/atual.h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tm&gt;.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Acesso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em: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8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mar.1999.</a:t>
            </a:r>
            <a:endParaRPr sz="1750" dirty="0">
              <a:latin typeface="Arial MT"/>
              <a:cs typeface="Arial MT"/>
            </a:endParaRPr>
          </a:p>
          <a:p>
            <a:pPr marL="12700" marR="6350" algn="just">
              <a:lnSpc>
                <a:spcPts val="2060"/>
              </a:lnSpc>
              <a:spcBef>
                <a:spcPts val="15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Nota: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Embasamento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Teórico </a:t>
            </a:r>
            <a:r>
              <a:rPr sz="1750" spc="-20" dirty="0">
                <a:solidFill>
                  <a:srgbClr val="006FC0"/>
                </a:solidFill>
                <a:latin typeface="Arial MT"/>
                <a:cs typeface="Arial MT"/>
              </a:rPr>
              <a:t>(As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bibliografias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devem</a:t>
            </a:r>
            <a:r>
              <a:rPr sz="1750" spc="3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estar</a:t>
            </a:r>
            <a:r>
              <a:rPr sz="1750" spc="3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fortemente</a:t>
            </a:r>
            <a:r>
              <a:rPr sz="1750" spc="35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06FC0"/>
                </a:solidFill>
                <a:latin typeface="Arial MT"/>
                <a:cs typeface="Arial MT"/>
              </a:rPr>
              <a:t>acopladas</a:t>
            </a:r>
            <a:r>
              <a:rPr sz="1750" spc="4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as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016497" y="19081350"/>
            <a:ext cx="4623435" cy="8172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definições de técnicas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e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métodos que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serão </a:t>
            </a:r>
            <a:r>
              <a:rPr sz="17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discutidas na Introdução e/ou no item Método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175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750" spc="-5" dirty="0">
                <a:solidFill>
                  <a:srgbClr val="006FC0"/>
                </a:solidFill>
                <a:latin typeface="Arial MT"/>
                <a:cs typeface="Arial MT"/>
              </a:rPr>
              <a:t>Desenvolvimento).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84191" y="9519264"/>
            <a:ext cx="17621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1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Modelagem dos dados</a:t>
            </a: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  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0863" y="6077023"/>
            <a:ext cx="1668780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0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iag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Solução</a:t>
            </a:r>
          </a:p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</a:t>
            </a:r>
            <a:r>
              <a:rPr lang="pt-BR" sz="750" spc="15" dirty="0">
                <a:latin typeface="Arial MT"/>
                <a:cs typeface="Arial MT"/>
              </a:rPr>
              <a:t>ela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4058" y="3182267"/>
            <a:ext cx="4005950" cy="2043411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0788029" y="5490718"/>
            <a:ext cx="282892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1.6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Interface </a:t>
            </a:r>
            <a:r>
              <a:rPr sz="750" spc="10" dirty="0">
                <a:latin typeface="Arial MT"/>
                <a:cs typeface="Arial MT"/>
              </a:rPr>
              <a:t>gráfica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Cadastro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Histórico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para </a:t>
            </a:r>
            <a:r>
              <a:rPr sz="750" spc="20" dirty="0">
                <a:latin typeface="Arial MT"/>
                <a:cs typeface="Arial MT"/>
              </a:rPr>
              <a:t>Empenhos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autor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9438797"/>
            <a:ext cx="241744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1.7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Gráfico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percentual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da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satisfação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usuários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 Guia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valor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adaptado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10" dirty="0">
                <a:latin typeface="Arial MT"/>
                <a:cs typeface="Arial MT"/>
              </a:rPr>
              <a:t> 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 dirty="0">
                <a:latin typeface="Arial MT"/>
                <a:cs typeface="Arial MT"/>
              </a:rPr>
              <a:t>São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5" dirty="0">
                <a:latin typeface="Arial MT"/>
                <a:cs typeface="Arial MT"/>
              </a:rPr>
              <a:t>Paulo,</a:t>
            </a:r>
            <a:r>
              <a:rPr sz="650" spc="20" dirty="0">
                <a:latin typeface="Arial MT"/>
                <a:cs typeface="Arial MT"/>
              </a:rPr>
              <a:t> </a:t>
            </a:r>
            <a:r>
              <a:rPr sz="650" spc="10" dirty="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C7C4711-7675-D2D5-5E4B-06431EBD3A09}"/>
              </a:ext>
            </a:extLst>
          </p:cNvPr>
          <p:cNvSpPr txBox="1"/>
          <p:nvPr/>
        </p:nvSpPr>
        <p:spPr>
          <a:xfrm>
            <a:off x="400682" y="12648504"/>
            <a:ext cx="4393253" cy="5847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Para garantir o funcionamento efetivo de todas as etapas, utilizamos tecnologias como: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Word: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Documentação;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Excel: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Backlog/Scrum;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Trello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Organização e aumento de produtividade;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GitHub: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Versionamento seguro;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MYSQL: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Banco de dados;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Figma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Prototipação do website;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VSCODE: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Codificação;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Arduíno UNO: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Carrega o código do Arduíno.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Linguagens: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HTML, CSS, 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JavaScript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, SQL e C++;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API: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acquino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Inserção de dados do Arduíno no Banco de Dados.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web-data-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viz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Visualização de dados do Banco no site.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BobIA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Inteligência artificial (consulta do N3).</a:t>
            </a:r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172E3FE7-2523-B268-5445-FC1DD1798D77}"/>
              </a:ext>
            </a:extLst>
          </p:cNvPr>
          <p:cNvSpPr>
            <a:spLocks noChangeAspect="1"/>
          </p:cNvSpPr>
          <p:nvPr/>
        </p:nvSpPr>
        <p:spPr>
          <a:xfrm>
            <a:off x="5492253" y="6749495"/>
            <a:ext cx="3863046" cy="2607556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F06DF230-9610-AA81-A854-D06B95D3412D}"/>
              </a:ext>
            </a:extLst>
          </p:cNvPr>
          <p:cNvSpPr txBox="1"/>
          <p:nvPr/>
        </p:nvSpPr>
        <p:spPr>
          <a:xfrm>
            <a:off x="5146260" y="10832725"/>
            <a:ext cx="4454705" cy="297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Por fim, pudemos analisar através dos nossos gráficos e indicadores quais são os períodos que ocorrem a ociosidade, visualizar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log’s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(históricos) com registro de entrada e saída de veículos dos boxes, obter as médias necessárias para análise dos dados, construir um website onde o nosso cliente consiga ter uma experiência visualmente agradável e nos contatar de diversas maneiras caso necessário e o fornecer todo o apoio durante todo o processo.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79" name="Imagem 7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811F03-55CA-D8D1-3426-32B112B999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23" y="3699748"/>
            <a:ext cx="4454705" cy="250577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4E8061DA-134D-9308-83E0-CDFFCF6B7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851" y="14049674"/>
            <a:ext cx="4454705" cy="1862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10" ma:contentTypeDescription="Create a new document." ma:contentTypeScope="" ma:versionID="f68d4f1da2573cf71374ea1c6e3a1b83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ba9603622386bd6dbdc32adceef51156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05DBE-11A9-44B2-B1C9-8464BDD7F455}">
  <ds:schemaRefs>
    <ds:schemaRef ds:uri="9fdc8751-6fef-42ec-b05c-835dd8c535b4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A29903-5CB4-475D-AC9A-5C4AAA239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c8751-6fef-42ec-b05c-835dd8c53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961</Words>
  <Application>Microsoft Office PowerPoint</Application>
  <PresentationFormat>Personalizar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MECHSPOT Monitoramento de boxes de serviço em oficinas mecânicas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LUANA LIRIEL BRITO DOS SANTOS .</cp:lastModifiedBy>
  <cp:revision>3</cp:revision>
  <dcterms:created xsi:type="dcterms:W3CDTF">2022-03-30T21:40:28Z</dcterms:created>
  <dcterms:modified xsi:type="dcterms:W3CDTF">2024-12-04T16:56:39Z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