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</p:sldIdLst>
  <p:sldSz cx="14833600" cy="20104100"/>
  <p:notesSz cx="14833600" cy="20104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E66"/>
    <a:srgbClr val="399D91"/>
    <a:srgbClr val="2F8177"/>
    <a:srgbClr val="285E4B"/>
    <a:srgbClr val="31888F"/>
    <a:srgbClr val="2E6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71370-F1F5-4AA8-92A6-F63086D2AE57}" v="2" dt="2024-12-04T18:43:21.6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547" y="-42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o 7802" userId="bb9df5b836737798" providerId="LiveId" clId="{87871370-F1F5-4AA8-92A6-F63086D2AE57}"/>
    <pc:docChg chg="custSel modSld">
      <pc:chgData name="brito 7802" userId="bb9df5b836737798" providerId="LiveId" clId="{87871370-F1F5-4AA8-92A6-F63086D2AE57}" dt="2024-12-04T18:43:44.844" v="32" actId="1076"/>
      <pc:docMkLst>
        <pc:docMk/>
      </pc:docMkLst>
      <pc:sldChg chg="addSp delSp modSp mod">
        <pc:chgData name="brito 7802" userId="bb9df5b836737798" providerId="LiveId" clId="{87871370-F1F5-4AA8-92A6-F63086D2AE57}" dt="2024-12-04T18:43:44.844" v="32" actId="1076"/>
        <pc:sldMkLst>
          <pc:docMk/>
          <pc:sldMk cId="0" sldId="256"/>
        </pc:sldMkLst>
        <pc:spChg chg="mod">
          <ac:chgData name="brito 7802" userId="bb9df5b836737798" providerId="LiveId" clId="{87871370-F1F5-4AA8-92A6-F63086D2AE57}" dt="2024-12-04T17:51:51.319" v="2" actId="1076"/>
          <ac:spMkLst>
            <pc:docMk/>
            <pc:sldMk cId="0" sldId="256"/>
            <ac:spMk id="4" creationId="{88B5A990-449C-B42D-08E6-96D063217549}"/>
          </ac:spMkLst>
        </pc:spChg>
        <pc:spChg chg="mod">
          <ac:chgData name="brito 7802" userId="bb9df5b836737798" providerId="LiveId" clId="{87871370-F1F5-4AA8-92A6-F63086D2AE57}" dt="2024-12-04T17:51:42.500" v="0" actId="1076"/>
          <ac:spMkLst>
            <pc:docMk/>
            <pc:sldMk cId="0" sldId="256"/>
            <ac:spMk id="5" creationId="{4C888614-96F0-CEF1-46AA-20AA0E89C0E0}"/>
          </ac:spMkLst>
        </pc:spChg>
        <pc:spChg chg="mod">
          <ac:chgData name="brito 7802" userId="bb9df5b836737798" providerId="LiveId" clId="{87871370-F1F5-4AA8-92A6-F63086D2AE57}" dt="2024-12-04T17:51:55.608" v="3" actId="1076"/>
          <ac:spMkLst>
            <pc:docMk/>
            <pc:sldMk cId="0" sldId="256"/>
            <ac:spMk id="38" creationId="{00000000-0000-0000-0000-000000000000}"/>
          </ac:spMkLst>
        </pc:spChg>
        <pc:spChg chg="mod">
          <ac:chgData name="brito 7802" userId="bb9df5b836737798" providerId="LiveId" clId="{87871370-F1F5-4AA8-92A6-F63086D2AE57}" dt="2024-12-04T18:39:41.319" v="18" actId="20577"/>
          <ac:spMkLst>
            <pc:docMk/>
            <pc:sldMk cId="0" sldId="256"/>
            <ac:spMk id="44" creationId="{00000000-0000-0000-0000-000000000000}"/>
          </ac:spMkLst>
        </pc:spChg>
        <pc:spChg chg="mod">
          <ac:chgData name="brito 7802" userId="bb9df5b836737798" providerId="LiveId" clId="{87871370-F1F5-4AA8-92A6-F63086D2AE57}" dt="2024-12-04T18:39:23.475" v="15" actId="1076"/>
          <ac:spMkLst>
            <pc:docMk/>
            <pc:sldMk cId="0" sldId="256"/>
            <ac:spMk id="62" creationId="{00000000-0000-0000-0000-000000000000}"/>
          </ac:spMkLst>
        </pc:spChg>
        <pc:spChg chg="del">
          <ac:chgData name="brito 7802" userId="bb9df5b836737798" providerId="LiveId" clId="{87871370-F1F5-4AA8-92A6-F63086D2AE57}" dt="2024-12-04T18:38:26.131" v="4" actId="478"/>
          <ac:spMkLst>
            <pc:docMk/>
            <pc:sldMk cId="0" sldId="256"/>
            <ac:spMk id="76" creationId="{172E3FE7-2523-B268-5445-FC1DD1798D77}"/>
          </ac:spMkLst>
        </pc:spChg>
        <pc:picChg chg="add del mod">
          <ac:chgData name="brito 7802" userId="bb9df5b836737798" providerId="LiveId" clId="{87871370-F1F5-4AA8-92A6-F63086D2AE57}" dt="2024-12-04T18:42:03.857" v="19" actId="478"/>
          <ac:picMkLst>
            <pc:docMk/>
            <pc:sldMk cId="0" sldId="256"/>
            <ac:picMk id="8" creationId="{3F69FBB4-49CB-9C88-AD4C-3E3ACED76989}"/>
          </ac:picMkLst>
        </pc:picChg>
        <pc:picChg chg="add del mod">
          <ac:chgData name="brito 7802" userId="bb9df5b836737798" providerId="LiveId" clId="{87871370-F1F5-4AA8-92A6-F63086D2AE57}" dt="2024-12-04T18:42:21.199" v="24" actId="478"/>
          <ac:picMkLst>
            <pc:docMk/>
            <pc:sldMk cId="0" sldId="256"/>
            <ac:picMk id="10" creationId="{CD158B0A-B98A-8F57-C507-723B38C28C20}"/>
          </ac:picMkLst>
        </pc:picChg>
        <pc:picChg chg="add mod">
          <ac:chgData name="brito 7802" userId="bb9df5b836737798" providerId="LiveId" clId="{87871370-F1F5-4AA8-92A6-F63086D2AE57}" dt="2024-12-04T18:43:44.844" v="32" actId="1076"/>
          <ac:picMkLst>
            <pc:docMk/>
            <pc:sldMk cId="0" sldId="256"/>
            <ac:picMk id="12" creationId="{D01282EC-7BE1-8C07-291F-11DDE996583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2520" y="6232271"/>
            <a:ext cx="1260856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25040" y="11258296"/>
            <a:ext cx="1038352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680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639304" y="4623943"/>
            <a:ext cx="6452616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4785" y="389140"/>
            <a:ext cx="8124028" cy="844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5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1680" y="4623943"/>
            <a:ext cx="1335024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3424" y="18696814"/>
            <a:ext cx="4746752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41680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80192" y="18696814"/>
            <a:ext cx="3411728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m 72" descr="Uma imagem contendo Ícone&#10;&#10;Descrição gerada automaticamente">
            <a:extLst>
              <a:ext uri="{FF2B5EF4-FFF2-40B4-BE49-F238E27FC236}">
                <a16:creationId xmlns:a16="http://schemas.microsoft.com/office/drawing/2014/main" id="{6C5A89EA-7045-490A-B1BC-F6CE280C3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" y="14911"/>
            <a:ext cx="14859379" cy="20074277"/>
          </a:xfrm>
          <a:prstGeom prst="rect">
            <a:avLst/>
          </a:prstGeom>
          <a:noFill/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2482" y="546401"/>
            <a:ext cx="8425541" cy="207300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92710" algn="ctr">
              <a:lnSpc>
                <a:spcPct val="100000"/>
              </a:lnSpc>
              <a:spcBef>
                <a:spcPts val="445"/>
              </a:spcBef>
            </a:pPr>
            <a:r>
              <a:rPr lang="pt-BR" sz="4800" spc="-10" dirty="0">
                <a:solidFill>
                  <a:srgbClr val="399D91"/>
                </a:solidFill>
              </a:rPr>
              <a:t>MECHSPOT</a:t>
            </a:r>
            <a:br>
              <a:rPr lang="pt-BR" spc="-10" dirty="0">
                <a:solidFill>
                  <a:srgbClr val="399D91"/>
                </a:solidFill>
              </a:rPr>
            </a:br>
            <a:r>
              <a:rPr lang="pt-BR" b="0" spc="-10" dirty="0">
                <a:solidFill>
                  <a:srgbClr val="399D91"/>
                </a:solidFill>
              </a:rPr>
              <a:t>Monitoramento de boxes de serviço em oficinas mecânicas</a:t>
            </a:r>
            <a:endParaRPr b="0" spc="-10" dirty="0">
              <a:solidFill>
                <a:srgbClr val="399D9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622" y="3546087"/>
            <a:ext cx="4445433" cy="720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Arial"/>
                <a:cs typeface="Arial"/>
              </a:rPr>
              <a:t>Introdução</a:t>
            </a:r>
            <a:endParaRPr sz="1750" dirty="0">
              <a:latin typeface="Arial"/>
              <a:cs typeface="Arial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sz="1750" b="1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Conte</a:t>
            </a:r>
            <a:r>
              <a:rPr lang="pt-BR" sz="1750" b="1" spc="-15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xto</a:t>
            </a:r>
            <a:r>
              <a:rPr sz="1750" b="1" spc="-15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:</a:t>
            </a:r>
            <a:endParaRPr lang="pt-BR" sz="1750" b="1" spc="250" dirty="0">
              <a:solidFill>
                <a:schemeClr val="tx1">
                  <a:lumMod val="50000"/>
                  <a:lumOff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Observamos que o setor automobilístico está em alta demanda por peças e manutenções, entretanto a ociosidade de boxes em oficinas é alta, entre 30% a 50% no Brasil.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endParaRPr lang="pt-BR" sz="1750" spc="-1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Justificativa: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Diminuir a ociosidade de boxes em oficinas com a otimização do espaço do cliente, utilizando sensores de bloqueio.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endParaRPr lang="pt-BR" sz="1750" spc="-10" dirty="0">
              <a:solidFill>
                <a:schemeClr val="tx1">
                  <a:lumMod val="50000"/>
                  <a:lumOff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Descrição</a:t>
            </a:r>
            <a:r>
              <a:rPr lang="pt-BR" sz="1750" b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 geral</a:t>
            </a:r>
            <a:r>
              <a:rPr lang="pt-BR" sz="17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do</a:t>
            </a:r>
            <a:r>
              <a:rPr lang="pt-BR" sz="1750" b="1" spc="-5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 </a:t>
            </a: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projeto:</a:t>
            </a:r>
            <a:endParaRPr lang="pt-BR" sz="1750" b="1" spc="-5" dirty="0">
              <a:solidFill>
                <a:schemeClr val="tx1">
                  <a:lumMod val="50000"/>
                  <a:lumOff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Monitoramento de boxes de serviço em oficinas concessionárias.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endParaRPr lang="pt-BR" sz="1750" spc="-1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Objetivo geral e específico:</a:t>
            </a: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Geral: Utilizar a tecnologia para otimizar processos e gerar lucro para o cliente.</a:t>
            </a: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Específico: Criação de Dashboard para exibir os dados coletados pelos sensores.</a:t>
            </a: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endParaRPr lang="pt-BR" sz="1750" spc="-1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  <a:p>
            <a:pPr marL="12066" algn="just">
              <a:lnSpc>
                <a:spcPts val="1975"/>
              </a:lnSpc>
              <a:tabLst>
                <a:tab pos="262255" algn="l"/>
              </a:tabLst>
            </a:pPr>
            <a:r>
              <a:rPr lang="pt-BR" sz="1750" b="1" spc="-1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Resultados esperados:</a:t>
            </a: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Coletar dados precisos de presença ou ociosidade.</a:t>
            </a: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r>
              <a:rPr lang="pt-BR" sz="1750" spc="-1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Dashboard para consulta do cliente.</a:t>
            </a:r>
            <a:endParaRPr lang="pt-BR"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  <a:p>
            <a:pPr marL="261620" indent="-249554" algn="just">
              <a:lnSpc>
                <a:spcPts val="1975"/>
              </a:lnSpc>
              <a:buFont typeface="Times New Roman"/>
              <a:buChar char="•"/>
              <a:tabLst>
                <a:tab pos="262255" algn="l"/>
              </a:tabLst>
            </a:pPr>
            <a:endParaRPr sz="175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987" y="10636451"/>
            <a:ext cx="4146550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>
                <a:latin typeface="Arial"/>
                <a:cs typeface="Arial"/>
              </a:rPr>
              <a:t>Método</a:t>
            </a:r>
            <a:r>
              <a:rPr sz="1750" b="1" spc="-6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de</a:t>
            </a:r>
            <a:r>
              <a:rPr sz="1750" b="1" spc="-30" dirty="0">
                <a:latin typeface="Arial"/>
                <a:cs typeface="Arial"/>
              </a:rPr>
              <a:t> </a:t>
            </a:r>
            <a:r>
              <a:rPr sz="1750" b="1" spc="-10" dirty="0" err="1">
                <a:latin typeface="Arial"/>
                <a:cs typeface="Arial"/>
              </a:rPr>
              <a:t>Desenvolvimento</a:t>
            </a:r>
            <a:endParaRPr lang="pt-BR" sz="1750" b="1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350" y="10960298"/>
            <a:ext cx="4454705" cy="1358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Utilizamos a metodologia ágil Scrum juntamente ao método </a:t>
            </a:r>
            <a:r>
              <a:rPr lang="pt-BR" sz="1750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Kanban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para melhor visualização e organização das tarefas; assim conseguimos atingir o MVP de cada sprint e ter um bom desempenho.</a:t>
            </a:r>
            <a:endParaRPr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4987" y="12719050"/>
            <a:ext cx="4029710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15" dirty="0">
                <a:latin typeface="Arial"/>
                <a:cs typeface="Arial"/>
              </a:rPr>
              <a:t>T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20" dirty="0">
                <a:latin typeface="Arial"/>
                <a:cs typeface="Arial"/>
              </a:rPr>
              <a:t>c</a:t>
            </a:r>
            <a:r>
              <a:rPr sz="1750" b="1" spc="-15" dirty="0">
                <a:latin typeface="Arial"/>
                <a:cs typeface="Arial"/>
              </a:rPr>
              <a:t>no</a:t>
            </a:r>
            <a:r>
              <a:rPr sz="1750" b="1" spc="5" dirty="0">
                <a:latin typeface="Arial"/>
                <a:cs typeface="Arial"/>
              </a:rPr>
              <a:t>l</a:t>
            </a:r>
            <a:r>
              <a:rPr sz="1750" b="1" spc="-15" dirty="0">
                <a:latin typeface="Arial"/>
                <a:cs typeface="Arial"/>
              </a:rPr>
              <a:t>og</a:t>
            </a:r>
            <a:r>
              <a:rPr sz="1750" b="1" spc="5" dirty="0">
                <a:latin typeface="Arial"/>
                <a:cs typeface="Arial"/>
              </a:rPr>
              <a:t>i</a:t>
            </a:r>
            <a:r>
              <a:rPr sz="1750" b="1" spc="-5" dirty="0">
                <a:latin typeface="Arial"/>
                <a:cs typeface="Arial"/>
              </a:rPr>
              <a:t>as</a:t>
            </a:r>
            <a:r>
              <a:rPr sz="1750" b="1" spc="-120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U</a:t>
            </a:r>
            <a:r>
              <a:rPr sz="1750" b="1" dirty="0">
                <a:latin typeface="Arial"/>
                <a:cs typeface="Arial"/>
              </a:rPr>
              <a:t>t</a:t>
            </a:r>
            <a:r>
              <a:rPr sz="1750" b="1" spc="5" dirty="0">
                <a:latin typeface="Arial"/>
                <a:cs typeface="Arial"/>
              </a:rPr>
              <a:t>ili</a:t>
            </a:r>
            <a:r>
              <a:rPr sz="1750" b="1" spc="-5" dirty="0">
                <a:latin typeface="Arial"/>
                <a:cs typeface="Arial"/>
              </a:rPr>
              <a:t>z</a:t>
            </a:r>
            <a:r>
              <a:rPr sz="1750" b="1" spc="-15" dirty="0">
                <a:latin typeface="Arial"/>
                <a:cs typeface="Arial"/>
              </a:rPr>
              <a:t>ad</a:t>
            </a:r>
            <a:r>
              <a:rPr sz="1750" b="1" spc="-5" dirty="0">
                <a:latin typeface="Arial"/>
                <a:cs typeface="Arial"/>
              </a:rPr>
              <a:t>as</a:t>
            </a:r>
            <a:r>
              <a:rPr sz="1750" b="1" spc="-8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</a:t>
            </a:r>
            <a:r>
              <a:rPr sz="1750" b="1" spc="-25" dirty="0">
                <a:latin typeface="Arial"/>
                <a:cs typeface="Arial"/>
              </a:rPr>
              <a:t> </a:t>
            </a:r>
            <a:r>
              <a:rPr sz="1750" b="1" spc="-55" dirty="0" err="1">
                <a:latin typeface="Arial"/>
                <a:cs typeface="Arial"/>
              </a:rPr>
              <a:t>A</a:t>
            </a:r>
            <a:r>
              <a:rPr sz="1750" b="1" dirty="0" err="1">
                <a:latin typeface="Arial"/>
                <a:cs typeface="Arial"/>
              </a:rPr>
              <a:t>rt</a:t>
            </a:r>
            <a:r>
              <a:rPr sz="1750" b="1" spc="-5" dirty="0" err="1">
                <a:latin typeface="Arial"/>
                <a:cs typeface="Arial"/>
              </a:rPr>
              <a:t>efat</a:t>
            </a:r>
            <a:r>
              <a:rPr sz="1750" b="1" spc="-15" dirty="0" err="1">
                <a:latin typeface="Arial"/>
                <a:cs typeface="Arial"/>
              </a:rPr>
              <a:t>o</a:t>
            </a:r>
            <a:r>
              <a:rPr sz="1750" b="1" spc="-5" dirty="0" err="1">
                <a:latin typeface="Arial"/>
                <a:cs typeface="Arial"/>
              </a:rPr>
              <a:t>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11101" y="2421360"/>
            <a:ext cx="9737090" cy="103105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R="682625" algn="ctr">
              <a:lnSpc>
                <a:spcPct val="100000"/>
              </a:lnSpc>
              <a:spcBef>
                <a:spcPts val="1300"/>
              </a:spcBef>
            </a:pPr>
            <a:r>
              <a:rPr sz="1725" spc="15" baseline="12077" dirty="0">
                <a:solidFill>
                  <a:srgbClr val="756F6F"/>
                </a:solidFill>
                <a:latin typeface="Arial MT"/>
                <a:cs typeface="Arial MT"/>
              </a:rPr>
              <a:t>1</a:t>
            </a:r>
            <a:r>
              <a:rPr lang="pt-BR"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Gustavo Pereira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,</a:t>
            </a:r>
            <a:r>
              <a:rPr sz="2625" spc="-52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725" baseline="12077" dirty="0">
                <a:solidFill>
                  <a:srgbClr val="756F6F"/>
                </a:solidFill>
                <a:latin typeface="Arial MT"/>
                <a:cs typeface="Arial MT"/>
              </a:rPr>
              <a:t>2</a:t>
            </a:r>
            <a:r>
              <a:rPr sz="1725" spc="7" baseline="12077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2625" baseline="-9523" dirty="0">
                <a:solidFill>
                  <a:srgbClr val="756F6F"/>
                </a:solidFill>
                <a:latin typeface="Arial MT"/>
                <a:cs typeface="Arial MT"/>
              </a:rPr>
              <a:t>Luana Liriel</a:t>
            </a:r>
            <a:r>
              <a:rPr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,</a:t>
            </a:r>
            <a:r>
              <a:rPr sz="2625" spc="-44" baseline="-9523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725" spc="15" baseline="12077" dirty="0">
                <a:solidFill>
                  <a:srgbClr val="756F6F"/>
                </a:solidFill>
                <a:latin typeface="Arial MT"/>
                <a:cs typeface="Arial MT"/>
              </a:rPr>
              <a:t>3</a:t>
            </a:r>
            <a:r>
              <a:rPr lang="pt-BR"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Giovana </a:t>
            </a:r>
            <a:r>
              <a:rPr lang="pt-BR" sz="2625" spc="-7" baseline="-9523" dirty="0" err="1">
                <a:solidFill>
                  <a:srgbClr val="756F6F"/>
                </a:solidFill>
                <a:latin typeface="Arial MT"/>
                <a:cs typeface="Arial MT"/>
              </a:rPr>
              <a:t>Zukauskas</a:t>
            </a:r>
            <a:r>
              <a:rPr lang="pt-BR"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, ⁴Nicolas Santos, ⁵</a:t>
            </a:r>
            <a:r>
              <a:rPr lang="pt-BR" sz="2625" spc="-7" baseline="-9523" dirty="0" err="1">
                <a:solidFill>
                  <a:srgbClr val="756F6F"/>
                </a:solidFill>
                <a:latin typeface="Arial MT"/>
                <a:cs typeface="Arial MT"/>
              </a:rPr>
              <a:t>Kenner</a:t>
            </a:r>
            <a:r>
              <a:rPr lang="pt-BR" sz="2625" spc="-7" baseline="-9523" dirty="0">
                <a:solidFill>
                  <a:srgbClr val="756F6F"/>
                </a:solidFill>
                <a:latin typeface="Arial MT"/>
                <a:cs typeface="Arial MT"/>
              </a:rPr>
              <a:t> Eduardo</a:t>
            </a:r>
          </a:p>
          <a:p>
            <a:pPr marR="682625" algn="ctr">
              <a:lnSpc>
                <a:spcPct val="100000"/>
              </a:lnSpc>
              <a:spcBef>
                <a:spcPts val="1300"/>
              </a:spcBef>
            </a:pPr>
            <a:r>
              <a:rPr sz="1800" b="1" spc="7" baseline="-4629" dirty="0" err="1">
                <a:solidFill>
                  <a:srgbClr val="756F6F"/>
                </a:solidFill>
                <a:latin typeface="Arial"/>
                <a:cs typeface="Arial"/>
              </a:rPr>
              <a:t>Orientador</a:t>
            </a:r>
            <a:r>
              <a:rPr sz="1800" b="1" spc="7" baseline="-4629" dirty="0">
                <a:solidFill>
                  <a:srgbClr val="756F6F"/>
                </a:solidFill>
                <a:latin typeface="Arial"/>
                <a:cs typeface="Arial"/>
              </a:rPr>
              <a:t>:</a:t>
            </a:r>
            <a:r>
              <a:rPr sz="1800" b="1" spc="-37" baseline="-4629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sz="1800" b="1" i="1" spc="7" baseline="-4629" dirty="0">
                <a:solidFill>
                  <a:srgbClr val="756F6F"/>
                </a:solidFill>
                <a:latin typeface="Arial"/>
                <a:cs typeface="Arial"/>
              </a:rPr>
              <a:t>Professor</a:t>
            </a:r>
            <a:r>
              <a:rPr sz="1800" b="1" spc="-82" baseline="-4629" dirty="0">
                <a:solidFill>
                  <a:srgbClr val="756F6F"/>
                </a:solidFill>
                <a:latin typeface="Arial"/>
                <a:cs typeface="Arial"/>
              </a:rPr>
              <a:t> </a:t>
            </a:r>
            <a:r>
              <a:rPr lang="pt-BR" sz="1800" b="1" spc="-82" baseline="-4629" dirty="0">
                <a:solidFill>
                  <a:srgbClr val="756F6F"/>
                </a:solidFill>
                <a:latin typeface="Arial"/>
                <a:cs typeface="Arial"/>
              </a:rPr>
              <a:t> Matheus Matos</a:t>
            </a:r>
          </a:p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1000" spc="-5" dirty="0" err="1">
                <a:solidFill>
                  <a:srgbClr val="756F6F"/>
                </a:solidFill>
                <a:latin typeface="Arial MT"/>
                <a:cs typeface="Arial MT"/>
              </a:rPr>
              <a:t>Alunos</a:t>
            </a:r>
            <a:r>
              <a:rPr sz="1000" spc="114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do</a:t>
            </a:r>
            <a:r>
              <a:rPr sz="1000" spc="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0" dirty="0">
                <a:solidFill>
                  <a:srgbClr val="756F6F"/>
                </a:solidFill>
                <a:latin typeface="Arial MT"/>
                <a:cs typeface="Arial MT"/>
              </a:rPr>
              <a:t>Curso</a:t>
            </a:r>
            <a:r>
              <a:rPr sz="1000" spc="6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</a:t>
            </a:r>
            <a:r>
              <a:rPr sz="1000" spc="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Tecnologia</a:t>
            </a:r>
            <a:r>
              <a:rPr sz="1000" spc="1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em</a:t>
            </a:r>
            <a:r>
              <a:rPr sz="1000" spc="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Análise</a:t>
            </a:r>
            <a:r>
              <a:rPr sz="1000" spc="12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e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Desenvolvimento</a:t>
            </a:r>
            <a:r>
              <a:rPr sz="1000" spc="15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de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Sistemas</a:t>
            </a:r>
            <a:r>
              <a:rPr sz="1000" spc="229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5" dirty="0">
                <a:solidFill>
                  <a:srgbClr val="756F6F"/>
                </a:solidFill>
                <a:latin typeface="Arial MT"/>
                <a:cs typeface="Arial MT"/>
              </a:rPr>
              <a:t>1</a:t>
            </a:r>
            <a:r>
              <a:rPr sz="1000" spc="5" dirty="0">
                <a:solidFill>
                  <a:srgbClr val="756F6F"/>
                </a:solidFill>
                <a:latin typeface="Arial MT"/>
                <a:cs typeface="Arial MT"/>
              </a:rPr>
              <a:t>º</a:t>
            </a:r>
            <a:r>
              <a:rPr sz="1000" spc="3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 err="1">
                <a:solidFill>
                  <a:srgbClr val="756F6F"/>
                </a:solidFill>
                <a:latin typeface="Arial MT"/>
                <a:cs typeface="Arial MT"/>
              </a:rPr>
              <a:t>Semestre</a:t>
            </a:r>
            <a:r>
              <a:rPr sz="1000" spc="12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dirty="0">
                <a:solidFill>
                  <a:srgbClr val="756F6F"/>
                </a:solidFill>
                <a:latin typeface="Arial MT"/>
                <a:cs typeface="Arial MT"/>
              </a:rPr>
              <a:t>Integral</a:t>
            </a:r>
            <a:r>
              <a:rPr sz="1000" spc="1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spc="3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lang="pt-BR" sz="1000" spc="30" dirty="0" err="1">
                <a:solidFill>
                  <a:srgbClr val="756F6F"/>
                </a:solidFill>
                <a:latin typeface="Arial MT"/>
                <a:cs typeface="Arial MT"/>
              </a:rPr>
              <a:t>SPTech</a:t>
            </a:r>
            <a:r>
              <a:rPr sz="1000" spc="15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São</a:t>
            </a:r>
            <a:r>
              <a:rPr sz="1000" spc="9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756F6F"/>
                </a:solidFill>
                <a:latin typeface="Arial MT"/>
                <a:cs typeface="Arial MT"/>
              </a:rPr>
              <a:t>Paulo</a:t>
            </a:r>
            <a:r>
              <a:rPr sz="1000" spc="125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–</a:t>
            </a:r>
            <a:r>
              <a:rPr sz="1000" dirty="0">
                <a:solidFill>
                  <a:srgbClr val="756F6F"/>
                </a:solidFill>
                <a:latin typeface="Arial MT"/>
                <a:cs typeface="Arial MT"/>
              </a:rPr>
              <a:t> </a:t>
            </a:r>
            <a:r>
              <a:rPr sz="1000" spc="15" dirty="0">
                <a:solidFill>
                  <a:srgbClr val="756F6F"/>
                </a:solidFill>
                <a:latin typeface="Arial MT"/>
                <a:cs typeface="Arial MT"/>
              </a:rPr>
              <a:t>SP</a:t>
            </a:r>
            <a:endParaRPr sz="900" baseline="18518" dirty="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8345" y="9949150"/>
            <a:ext cx="62865" cy="1066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00" spc="15" dirty="0">
                <a:solidFill>
                  <a:srgbClr val="44536A"/>
                </a:solidFill>
                <a:latin typeface="Arial MT"/>
                <a:cs typeface="Arial MT"/>
              </a:rPr>
              <a:t>8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53533" y="10157502"/>
            <a:ext cx="4623435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 err="1">
                <a:latin typeface="Arial"/>
                <a:cs typeface="Arial"/>
              </a:rPr>
              <a:t>Resultado</a:t>
            </a:r>
            <a:endParaRPr lang="pt-BR" sz="1750" b="1" spc="-1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016495" y="6613111"/>
            <a:ext cx="4440755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10" dirty="0" err="1">
                <a:latin typeface="Arial"/>
                <a:cs typeface="Arial"/>
              </a:rPr>
              <a:t>Conclusão</a:t>
            </a:r>
            <a:endParaRPr lang="pt-BR" sz="1750" b="1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016495" y="10559591"/>
            <a:ext cx="4034154" cy="281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b="1" spc="-5" dirty="0" err="1">
                <a:latin typeface="Arial"/>
                <a:cs typeface="Arial"/>
              </a:rPr>
              <a:t>Referências</a:t>
            </a:r>
            <a:r>
              <a:rPr sz="1750" b="1" spc="-95" dirty="0">
                <a:latin typeface="Arial"/>
                <a:cs typeface="Arial"/>
              </a:rPr>
              <a:t> </a:t>
            </a:r>
            <a:r>
              <a:rPr lang="pt-BR" sz="1750" b="1" spc="-5" dirty="0">
                <a:latin typeface="Arial"/>
                <a:cs typeface="Arial"/>
              </a:rPr>
              <a:t>B</a:t>
            </a:r>
            <a:r>
              <a:rPr sz="1750" b="1" spc="-5" dirty="0" err="1">
                <a:latin typeface="Arial"/>
                <a:cs typeface="Arial"/>
              </a:rPr>
              <a:t>ibliográficas</a:t>
            </a:r>
            <a:endParaRPr sz="1750" dirty="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84187" y="9524621"/>
            <a:ext cx="1762125" cy="256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750" spc="15" dirty="0">
                <a:latin typeface="Arial MT"/>
                <a:cs typeface="Arial MT"/>
              </a:rPr>
              <a:t>1</a:t>
            </a:r>
            <a:r>
              <a:rPr sz="750" spc="10" dirty="0">
                <a:latin typeface="Arial MT"/>
                <a:cs typeface="Arial MT"/>
              </a:rPr>
              <a:t>.</a:t>
            </a:r>
            <a:r>
              <a:rPr lang="pt-BR" sz="750" spc="10" dirty="0">
                <a:latin typeface="Arial MT"/>
                <a:cs typeface="Arial MT"/>
              </a:rPr>
              <a:t>1 </a:t>
            </a:r>
            <a:r>
              <a:rPr sz="750" spc="15" dirty="0">
                <a:latin typeface="Arial MT"/>
                <a:cs typeface="Arial MT"/>
              </a:rPr>
              <a:t>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lang="pt-BR" sz="750" spc="20" dirty="0">
                <a:latin typeface="Arial MT"/>
                <a:cs typeface="Arial MT"/>
              </a:rPr>
              <a:t>Modelagem dos dados</a:t>
            </a:r>
          </a:p>
          <a:p>
            <a:pPr marL="269875" marR="5080" indent="-257810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  Fonte: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10" dirty="0" err="1">
                <a:latin typeface="Arial MT"/>
                <a:cs typeface="Arial MT"/>
              </a:rPr>
              <a:t>Elaborada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pel</a:t>
            </a:r>
            <a:r>
              <a:rPr lang="pt-BR" sz="750" spc="15" dirty="0">
                <a:latin typeface="Arial MT"/>
                <a:cs typeface="Arial MT"/>
              </a:rPr>
              <a:t>a </a:t>
            </a:r>
            <a:r>
              <a:rPr lang="pt-BR" sz="750" spc="15" dirty="0" err="1">
                <a:latin typeface="Arial MT"/>
                <a:cs typeface="Arial MT"/>
              </a:rPr>
              <a:t>MechSpot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30862" y="5858860"/>
            <a:ext cx="1668780" cy="256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250" marR="5080" indent="-210185" algn="ctr">
              <a:lnSpc>
                <a:spcPct val="103800"/>
              </a:lnSpc>
              <a:spcBef>
                <a:spcPts val="95"/>
              </a:spcBef>
            </a:pPr>
            <a:r>
              <a:rPr sz="750" spc="15" dirty="0">
                <a:latin typeface="Arial MT"/>
                <a:cs typeface="Arial MT"/>
              </a:rPr>
              <a:t>1</a:t>
            </a:r>
            <a:r>
              <a:rPr sz="750" spc="10" dirty="0">
                <a:latin typeface="Arial MT"/>
                <a:cs typeface="Arial MT"/>
              </a:rPr>
              <a:t>.</a:t>
            </a:r>
            <a:r>
              <a:rPr lang="pt-BR" sz="750" spc="10" dirty="0">
                <a:latin typeface="Arial MT"/>
                <a:cs typeface="Arial MT"/>
              </a:rPr>
              <a:t>0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20" dirty="0">
                <a:latin typeface="Arial MT"/>
                <a:cs typeface="Arial MT"/>
              </a:rPr>
              <a:t>D</a:t>
            </a:r>
            <a:r>
              <a:rPr sz="750" spc="15" dirty="0">
                <a:latin typeface="Arial MT"/>
                <a:cs typeface="Arial MT"/>
              </a:rPr>
              <a:t>iag</a:t>
            </a:r>
            <a:r>
              <a:rPr sz="750" spc="-10" dirty="0">
                <a:latin typeface="Arial MT"/>
                <a:cs typeface="Arial MT"/>
              </a:rPr>
              <a:t>r</a:t>
            </a:r>
            <a:r>
              <a:rPr sz="750" spc="15" dirty="0">
                <a:latin typeface="Arial MT"/>
                <a:cs typeface="Arial MT"/>
              </a:rPr>
              <a:t>a</a:t>
            </a:r>
            <a:r>
              <a:rPr sz="750" spc="55" dirty="0">
                <a:latin typeface="Arial MT"/>
                <a:cs typeface="Arial MT"/>
              </a:rPr>
              <a:t>m</a:t>
            </a:r>
            <a:r>
              <a:rPr sz="750" spc="15" dirty="0">
                <a:latin typeface="Arial MT"/>
                <a:cs typeface="Arial MT"/>
              </a:rPr>
              <a:t>a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lang="pt-BR" sz="750" spc="15" dirty="0">
                <a:latin typeface="Arial MT"/>
                <a:cs typeface="Arial MT"/>
              </a:rPr>
              <a:t>Solução</a:t>
            </a:r>
          </a:p>
          <a:p>
            <a:pPr marL="222250" marR="5080" indent="-210185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Fonte: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10" dirty="0" err="1">
                <a:latin typeface="Arial MT"/>
                <a:cs typeface="Arial MT"/>
              </a:rPr>
              <a:t>Elaborada</a:t>
            </a:r>
            <a:r>
              <a:rPr sz="750" spc="-2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</a:t>
            </a:r>
            <a:r>
              <a:rPr lang="pt-BR" sz="750" spc="15" dirty="0">
                <a:latin typeface="Arial MT"/>
                <a:cs typeface="Arial MT"/>
              </a:rPr>
              <a:t>ela </a:t>
            </a:r>
            <a:r>
              <a:rPr lang="pt-BR" sz="750" spc="15" dirty="0" err="1">
                <a:latin typeface="Arial MT"/>
                <a:cs typeface="Arial MT"/>
              </a:rPr>
              <a:t>MechSpot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0817314" y="5984502"/>
            <a:ext cx="2828925" cy="2569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3910" marR="5080" indent="-791845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1.</a:t>
            </a:r>
            <a:r>
              <a:rPr lang="pt-BR" sz="750" spc="10" dirty="0">
                <a:latin typeface="Arial MT"/>
                <a:cs typeface="Arial MT"/>
              </a:rPr>
              <a:t>3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–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5" dirty="0">
                <a:latin typeface="Arial MT"/>
                <a:cs typeface="Arial MT"/>
              </a:rPr>
              <a:t>Interface </a:t>
            </a:r>
            <a:r>
              <a:rPr sz="750" spc="10" dirty="0" err="1">
                <a:latin typeface="Arial MT"/>
                <a:cs typeface="Arial MT"/>
              </a:rPr>
              <a:t>gráfica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lang="pt-BR" sz="750" spc="15" dirty="0">
                <a:latin typeface="Arial MT"/>
                <a:cs typeface="Arial MT"/>
              </a:rPr>
              <a:t>do Website</a:t>
            </a:r>
          </a:p>
          <a:p>
            <a:pPr marL="803910" marR="5080" indent="-791845" algn="ctr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Fonte:</a:t>
            </a:r>
            <a:r>
              <a:rPr sz="750" dirty="0">
                <a:latin typeface="Arial MT"/>
                <a:cs typeface="Arial MT"/>
              </a:rPr>
              <a:t> </a:t>
            </a:r>
            <a:r>
              <a:rPr sz="750" spc="10" dirty="0" err="1">
                <a:latin typeface="Arial MT"/>
                <a:cs typeface="Arial MT"/>
              </a:rPr>
              <a:t>Elaborada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pel</a:t>
            </a:r>
            <a:r>
              <a:rPr lang="pt-BR" sz="750" spc="15" dirty="0">
                <a:latin typeface="Arial MT"/>
                <a:cs typeface="Arial MT"/>
              </a:rPr>
              <a:t>a </a:t>
            </a:r>
            <a:r>
              <a:rPr lang="pt-BR" sz="750" spc="15" dirty="0" err="1">
                <a:latin typeface="Arial MT"/>
                <a:cs typeface="Arial MT"/>
              </a:rPr>
              <a:t>Mechspot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79054" y="19438797"/>
            <a:ext cx="2417445" cy="262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9245" marR="5080" indent="-297180">
              <a:lnSpc>
                <a:spcPct val="103800"/>
              </a:lnSpc>
              <a:spcBef>
                <a:spcPts val="95"/>
              </a:spcBef>
            </a:pPr>
            <a:r>
              <a:rPr sz="750" spc="10" dirty="0">
                <a:latin typeface="Arial MT"/>
                <a:cs typeface="Arial MT"/>
              </a:rPr>
              <a:t>1.7</a:t>
            </a:r>
            <a:r>
              <a:rPr sz="750" spc="15" dirty="0">
                <a:latin typeface="Arial MT"/>
                <a:cs typeface="Arial MT"/>
              </a:rPr>
              <a:t> –</a:t>
            </a:r>
            <a:r>
              <a:rPr sz="750" spc="10" dirty="0">
                <a:latin typeface="Arial MT"/>
                <a:cs typeface="Arial MT"/>
              </a:rPr>
              <a:t> Gráfico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10" dirty="0">
                <a:latin typeface="Arial MT"/>
                <a:cs typeface="Arial MT"/>
              </a:rPr>
              <a:t> percentual</a:t>
            </a:r>
            <a:r>
              <a:rPr sz="750" spc="-3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da</a:t>
            </a:r>
            <a:r>
              <a:rPr sz="750" spc="1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satisfação</a:t>
            </a:r>
            <a:r>
              <a:rPr sz="750" spc="-55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dos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usuários </a:t>
            </a:r>
            <a:r>
              <a:rPr sz="750" spc="-19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Fonte: Guia </a:t>
            </a:r>
            <a:r>
              <a:rPr sz="750" spc="15" dirty="0">
                <a:latin typeface="Arial MT"/>
                <a:cs typeface="Arial MT"/>
              </a:rPr>
              <a:t>de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valor</a:t>
            </a:r>
            <a:r>
              <a:rPr sz="750" spc="30" dirty="0">
                <a:latin typeface="Arial MT"/>
                <a:cs typeface="Arial MT"/>
              </a:rPr>
              <a:t> </a:t>
            </a:r>
            <a:r>
              <a:rPr sz="750" spc="10" dirty="0">
                <a:latin typeface="Arial MT"/>
                <a:cs typeface="Arial MT"/>
              </a:rPr>
              <a:t>adaptado</a:t>
            </a:r>
            <a:r>
              <a:rPr sz="750" spc="-20" dirty="0">
                <a:latin typeface="Arial MT"/>
                <a:cs typeface="Arial MT"/>
              </a:rPr>
              <a:t> </a:t>
            </a:r>
            <a:r>
              <a:rPr sz="750" spc="15" dirty="0">
                <a:latin typeface="Arial MT"/>
                <a:cs typeface="Arial MT"/>
              </a:rPr>
              <a:t>pelo</a:t>
            </a:r>
            <a:r>
              <a:rPr sz="750" spc="10" dirty="0">
                <a:latin typeface="Arial MT"/>
                <a:cs typeface="Arial MT"/>
              </a:rPr>
              <a:t> autor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91873" y="19944103"/>
            <a:ext cx="906144" cy="1301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50" spc="15" dirty="0">
                <a:latin typeface="Arial MT"/>
                <a:cs typeface="Arial MT"/>
              </a:rPr>
              <a:t>São</a:t>
            </a:r>
            <a:r>
              <a:rPr sz="650" spc="-5" dirty="0">
                <a:latin typeface="Arial MT"/>
                <a:cs typeface="Arial MT"/>
              </a:rPr>
              <a:t> </a:t>
            </a:r>
            <a:r>
              <a:rPr sz="650" spc="5" dirty="0">
                <a:latin typeface="Arial MT"/>
                <a:cs typeface="Arial MT"/>
              </a:rPr>
              <a:t>Paulo,</a:t>
            </a:r>
            <a:r>
              <a:rPr sz="650" spc="20" dirty="0">
                <a:latin typeface="Arial MT"/>
                <a:cs typeface="Arial MT"/>
              </a:rPr>
              <a:t> </a:t>
            </a:r>
            <a:r>
              <a:rPr sz="650" spc="10" dirty="0">
                <a:latin typeface="Arial MT"/>
                <a:cs typeface="Arial MT"/>
              </a:rPr>
              <a:t>30/03/2022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C7C4711-7675-D2D5-5E4B-06431EBD3A09}"/>
              </a:ext>
            </a:extLst>
          </p:cNvPr>
          <p:cNvSpPr txBox="1"/>
          <p:nvPr/>
        </p:nvSpPr>
        <p:spPr>
          <a:xfrm>
            <a:off x="398902" y="13082887"/>
            <a:ext cx="4393253" cy="5308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Utilizamos tecnologias como: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Microsoft Word: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Documentação;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Microsoft Excel: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Backlog/Scrum;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Trello</a:t>
            </a: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Organização e aumento de produtividade;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GitHub: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Versionamento seguro;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MYSQL: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Banco de dados;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Figma</a:t>
            </a: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Prototipação do website;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VSCODE: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Codificação;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Arduíno UNO: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Carrega o código do Arduíno.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Linguagens: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HTML, CSS, </a:t>
            </a:r>
            <a:r>
              <a:rPr lang="pt-BR" sz="1750" i="1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JavaScript</a:t>
            </a: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, SQL e C++;</a:t>
            </a: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b="1" spc="-20" dirty="0">
                <a:solidFill>
                  <a:schemeClr val="tx1">
                    <a:lumMod val="50000"/>
                    <a:lumOff val="50000"/>
                  </a:schemeClr>
                </a:solidFill>
                <a:latin typeface="Arial MT"/>
                <a:cs typeface="Arial MT"/>
              </a:rPr>
              <a:t>API: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data-</a:t>
            </a:r>
            <a:r>
              <a:rPr lang="pt-BR" sz="1750" i="1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acquino</a:t>
            </a: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Inserção de dados do Arduíno no Banco de Dados.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web-data-</a:t>
            </a:r>
            <a:r>
              <a:rPr lang="pt-BR" sz="1750" i="1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viz</a:t>
            </a: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Visualização de dados do Banco no site.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i="1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BobIA</a:t>
            </a:r>
            <a:r>
              <a:rPr lang="pt-BR" sz="1750" i="1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: 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Inteligência artificial (consulta do N3).</a:t>
            </a:r>
          </a:p>
        </p:txBody>
      </p:sp>
      <p:sp>
        <p:nvSpPr>
          <p:cNvPr id="77" name="object 14">
            <a:extLst>
              <a:ext uri="{FF2B5EF4-FFF2-40B4-BE49-F238E27FC236}">
                <a16:creationId xmlns:a16="http://schemas.microsoft.com/office/drawing/2014/main" id="{F06DF230-9610-AA81-A854-D06B95D3412D}"/>
              </a:ext>
            </a:extLst>
          </p:cNvPr>
          <p:cNvSpPr txBox="1"/>
          <p:nvPr/>
        </p:nvSpPr>
        <p:spPr>
          <a:xfrm>
            <a:off x="5153533" y="10559591"/>
            <a:ext cx="4454705" cy="29745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Por fim, pudemos analisar através dos nossos gráficos e indicadores quais são os períodos que ocorrem a ociosidade, visualizar </a:t>
            </a:r>
            <a:r>
              <a:rPr lang="pt-BR" sz="1750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log’s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(históricos) com registro de entrada e saída de veículos dos boxes, obter as médias necessárias para análise dos dados, construir um website onde o nosso cliente consiga ter uma experiência visualmente agradável e nos contatar de diversas maneiras caso necessário e o fornecer todo o apoio durante todo o processo.</a:t>
            </a:r>
            <a:endParaRPr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pic>
        <p:nvPicPr>
          <p:cNvPr id="79" name="Imagem 7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8811F03-55CA-D8D1-3426-32B112B999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162" y="3571252"/>
            <a:ext cx="4454705" cy="2505771"/>
          </a:xfrm>
          <a:prstGeom prst="rect">
            <a:avLst/>
          </a:prstGeom>
        </p:spPr>
      </p:pic>
      <p:pic>
        <p:nvPicPr>
          <p:cNvPr id="81" name="Imagem 80">
            <a:extLst>
              <a:ext uri="{FF2B5EF4-FFF2-40B4-BE49-F238E27FC236}">
                <a16:creationId xmlns:a16="http://schemas.microsoft.com/office/drawing/2014/main" id="{4E8061DA-134D-9308-83E0-CDFFCF6B7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441" y="4081669"/>
            <a:ext cx="4388669" cy="1834798"/>
          </a:xfrm>
          <a:prstGeom prst="rect">
            <a:avLst/>
          </a:prstGeom>
        </p:spPr>
      </p:pic>
      <p:sp>
        <p:nvSpPr>
          <p:cNvPr id="4" name="object 14">
            <a:extLst>
              <a:ext uri="{FF2B5EF4-FFF2-40B4-BE49-F238E27FC236}">
                <a16:creationId xmlns:a16="http://schemas.microsoft.com/office/drawing/2014/main" id="{88B5A990-449C-B42D-08E6-96D063217549}"/>
              </a:ext>
            </a:extLst>
          </p:cNvPr>
          <p:cNvSpPr txBox="1"/>
          <p:nvPr/>
        </p:nvSpPr>
        <p:spPr>
          <a:xfrm>
            <a:off x="10019484" y="6961046"/>
            <a:ext cx="4454705" cy="29745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O projeto </a:t>
            </a:r>
            <a:r>
              <a:rPr lang="pt-BR" sz="1750" spc="-20" dirty="0" err="1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MechSpot</a:t>
            </a:r>
            <a:r>
              <a:rPr lang="pt-BR" sz="1750" spc="-2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de monitoramento de boxes em oficinas mecânicas busca otimizar todo o processo de análise e gestão das vagas no espaço que o cliente possui, gerando mais lucro para o mesmo. Com a instalação dos sensores de bloqueio, os dados são coletados e apresentados de forma clara e didática. O website institucional proporciona uma interface intuitiva com login, cadastro, e outros mais recursos como o simulador financeiro.</a:t>
            </a:r>
            <a:endParaRPr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5" name="object 14">
            <a:extLst>
              <a:ext uri="{FF2B5EF4-FFF2-40B4-BE49-F238E27FC236}">
                <a16:creationId xmlns:a16="http://schemas.microsoft.com/office/drawing/2014/main" id="{4C888614-96F0-CEF1-46AA-20AA0E89C0E0}"/>
              </a:ext>
            </a:extLst>
          </p:cNvPr>
          <p:cNvSpPr txBox="1"/>
          <p:nvPr/>
        </p:nvSpPr>
        <p:spPr>
          <a:xfrm>
            <a:off x="10019484" y="10960298"/>
            <a:ext cx="4454705" cy="27180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[1] SÃO PAULO. (Estado) </a:t>
            </a:r>
            <a:r>
              <a:rPr lang="pt-BR" sz="1750" b="1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Produtividade nas oficinas mecânicas.</a:t>
            </a:r>
            <a:r>
              <a:rPr lang="pt-BR" sz="175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A</a:t>
            </a:r>
            <a:r>
              <a:rPr lang="pt-BR" sz="1750" b="0" i="0" dirty="0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 ineficiência geral do negócio parte da falta de consciência do próprio dono da empresa a respeito do conceito de produção e produtividade... São Paulo, 2022. Disponível em: &lt;https://reparacaoautomotiva.com.br/2021/04/01/produtividade-nas-oficinas-</a:t>
            </a:r>
            <a:r>
              <a:rPr lang="pt-BR" sz="175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mecanicas</a:t>
            </a:r>
            <a:r>
              <a:rPr lang="pt-BR" sz="1750" b="0" i="0" dirty="0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/&gt;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dirty="0">
                <a:solidFill>
                  <a:schemeClr val="bg1">
                    <a:lumMod val="50000"/>
                  </a:schemeClr>
                </a:solidFill>
                <a:latin typeface="Arial MT"/>
              </a:rPr>
              <a:t>Acesso em 4 de dezembro de 2024.</a:t>
            </a:r>
            <a:r>
              <a:rPr lang="pt-BR" sz="1750" b="0" i="0" dirty="0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 </a:t>
            </a:r>
            <a:endParaRPr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578B2768-1F0D-2218-31B8-AAC98DD8F0B8}"/>
              </a:ext>
            </a:extLst>
          </p:cNvPr>
          <p:cNvSpPr txBox="1"/>
          <p:nvPr/>
        </p:nvSpPr>
        <p:spPr>
          <a:xfrm>
            <a:off x="10020496" y="13991767"/>
            <a:ext cx="4454705" cy="24487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[2] SÃO PAULO. (Estado) </a:t>
            </a:r>
            <a:r>
              <a:rPr lang="pt-BR" sz="1750" b="1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Dimensões do Mercado.</a:t>
            </a:r>
            <a:r>
              <a:rPr lang="pt-BR" sz="1750" dirty="0">
                <a:solidFill>
                  <a:schemeClr val="bg1">
                    <a:lumMod val="50000"/>
                  </a:schemeClr>
                </a:solidFill>
                <a:latin typeface="Arial MT"/>
                <a:cs typeface="Arial MT"/>
              </a:rPr>
              <a:t> C</a:t>
            </a:r>
            <a:r>
              <a:rPr lang="pt-BR" sz="1750" b="0" i="0" dirty="0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ada veículo passa pela oficina de reparação mecânica, em média, 2 vezes e meia... São Paulo, 2015. Disponível em: &lt;https://www.oficinabrasil.com.br/noticia/mercado-</a:t>
            </a:r>
            <a:r>
              <a:rPr lang="pt-BR" sz="1750" b="0" i="0" dirty="0" err="1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cinau</a:t>
            </a:r>
            <a:r>
              <a:rPr lang="pt-BR" sz="1750" b="0" i="0" dirty="0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/dimensoes-do-mercado-de-reposicao-quem-somos-onde-estamos-e-quanto-representamos&gt;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6505" algn="l"/>
                <a:tab pos="1744980" algn="l"/>
                <a:tab pos="2781935" algn="l"/>
                <a:tab pos="3157220" algn="l"/>
                <a:tab pos="3763010" algn="l"/>
              </a:tabLst>
            </a:pPr>
            <a:r>
              <a:rPr lang="pt-BR" sz="1750" dirty="0">
                <a:solidFill>
                  <a:schemeClr val="bg1">
                    <a:lumMod val="50000"/>
                  </a:schemeClr>
                </a:solidFill>
                <a:latin typeface="Arial MT"/>
              </a:rPr>
              <a:t>Acesso em 4 de dezembro de 2024.</a:t>
            </a:r>
            <a:r>
              <a:rPr lang="pt-BR" sz="1750" b="0" i="0" dirty="0">
                <a:solidFill>
                  <a:schemeClr val="bg1">
                    <a:lumMod val="50000"/>
                  </a:schemeClr>
                </a:solidFill>
                <a:effectLst/>
                <a:latin typeface="Arial MT"/>
              </a:rPr>
              <a:t> </a:t>
            </a:r>
            <a:endParaRPr sz="1750" dirty="0">
              <a:solidFill>
                <a:schemeClr val="bg1">
                  <a:lumMod val="50000"/>
                </a:schemeClr>
              </a:solidFill>
              <a:latin typeface="Arial MT"/>
              <a:cs typeface="Arial MT"/>
            </a:endParaRPr>
          </a:p>
        </p:txBody>
      </p:sp>
      <p:pic>
        <p:nvPicPr>
          <p:cNvPr id="12" name="Imagem 11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01282EC-7BE1-8C07-291F-11DDE99658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281" y="6448414"/>
            <a:ext cx="3210536" cy="29745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fdc8751-6fef-42ec-b05c-835dd8c535b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11765F9AC0004AAF0A4CAAFDFAF16A" ma:contentTypeVersion="10" ma:contentTypeDescription="Create a new document." ma:contentTypeScope="" ma:versionID="f68d4f1da2573cf71374ea1c6e3a1b83">
  <xsd:schema xmlns:xsd="http://www.w3.org/2001/XMLSchema" xmlns:xs="http://www.w3.org/2001/XMLSchema" xmlns:p="http://schemas.microsoft.com/office/2006/metadata/properties" xmlns:ns3="9fdc8751-6fef-42ec-b05c-835dd8c535b4" targetNamespace="http://schemas.microsoft.com/office/2006/metadata/properties" ma:root="true" ma:fieldsID="ba9603622386bd6dbdc32adceef51156" ns3:_="">
    <xsd:import namespace="9fdc8751-6fef-42ec-b05c-835dd8c535b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dc8751-6fef-42ec-b05c-835dd8c535b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805DBE-11A9-44B2-B1C9-8464BDD7F455}">
  <ds:schemaRefs>
    <ds:schemaRef ds:uri="9fdc8751-6fef-42ec-b05c-835dd8c535b4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03AB621-7547-4540-908C-3B5F70969F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A29903-5CB4-475D-AC9A-5C4AAA2399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fdc8751-6fef-42ec-b05c-835dd8c535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665</Words>
  <Application>Microsoft Office PowerPoint</Application>
  <PresentationFormat>Personalizar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MT</vt:lpstr>
      <vt:lpstr>Calibri</vt:lpstr>
      <vt:lpstr>Times New Roman</vt:lpstr>
      <vt:lpstr>Office Theme</vt:lpstr>
      <vt:lpstr>MECHSPOT Monitoramento de boxes de serviço em oficinas mecânicas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(Ideia central do trabalho)</dc:title>
  <dc:creator>Prof</dc:creator>
  <cp:lastModifiedBy>brito 7802</cp:lastModifiedBy>
  <cp:revision>4</cp:revision>
  <dcterms:created xsi:type="dcterms:W3CDTF">2022-03-30T21:40:28Z</dcterms:created>
  <dcterms:modified xsi:type="dcterms:W3CDTF">2024-12-04T18:43:49Z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2022-03-30T00:00:00Z</vt:filetime>
  </property>
  <property fmtid="{D5CDD505-2E9C-101B-9397-08002B2CF9AE}" pid="3" name="LastSaved">
    <vt:filetime>2022-03-30T00:00:00Z</vt:filetime>
  </property>
  <property fmtid="{D5CDD505-2E9C-101B-9397-08002B2CF9AE}" pid="4" name="ContentTypeId">
    <vt:lpwstr>0x010100FD11765F9AC0004AAF0A4CAAFDFAF16A</vt:lpwstr>
  </property>
</Properties>
</file>