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14833600" cy="20104100"/>
  <p:notesSz cx="148336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E66"/>
    <a:srgbClr val="399D91"/>
    <a:srgbClr val="2F8177"/>
    <a:srgbClr val="285E4B"/>
    <a:srgbClr val="31888F"/>
    <a:srgbClr val="2E6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57BDA-9570-496D-9F8F-71DAF1D89B42}" v="7" dt="2024-12-04T17:42:34.6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2347" y="-55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 7802" userId="bb9df5b836737798" providerId="LiveId" clId="{15857BDA-9570-496D-9F8F-71DAF1D89B42}"/>
    <pc:docChg chg="undo custSel modSld">
      <pc:chgData name="brito 7802" userId="bb9df5b836737798" providerId="LiveId" clId="{15857BDA-9570-496D-9F8F-71DAF1D89B42}" dt="2024-12-04T17:49:56.442" v="1157" actId="1076"/>
      <pc:docMkLst>
        <pc:docMk/>
      </pc:docMkLst>
      <pc:sldChg chg="addSp delSp modSp mod">
        <pc:chgData name="brito 7802" userId="bb9df5b836737798" providerId="LiveId" clId="{15857BDA-9570-496D-9F8F-71DAF1D89B42}" dt="2024-12-04T17:49:56.442" v="1157" actId="1076"/>
        <pc:sldMkLst>
          <pc:docMk/>
          <pc:sldMk cId="0" sldId="256"/>
        </pc:sldMkLst>
        <pc:spChg chg="add mod">
          <ac:chgData name="brito 7802" userId="bb9df5b836737798" providerId="LiveId" clId="{15857BDA-9570-496D-9F8F-71DAF1D89B42}" dt="2024-12-04T17:33:53.332" v="901" actId="1076"/>
          <ac:spMkLst>
            <pc:docMk/>
            <pc:sldMk cId="0" sldId="256"/>
            <ac:spMk id="4" creationId="{88B5A990-449C-B42D-08E6-96D063217549}"/>
          </ac:spMkLst>
        </pc:spChg>
        <pc:spChg chg="add mod">
          <ac:chgData name="brito 7802" userId="bb9df5b836737798" providerId="LiveId" clId="{15857BDA-9570-496D-9F8F-71DAF1D89B42}" dt="2024-12-04T17:42:29.549" v="1087" actId="1076"/>
          <ac:spMkLst>
            <pc:docMk/>
            <pc:sldMk cId="0" sldId="256"/>
            <ac:spMk id="5" creationId="{4C888614-96F0-CEF1-46AA-20AA0E89C0E0}"/>
          </ac:spMkLst>
        </pc:spChg>
        <pc:spChg chg="add mod">
          <ac:chgData name="brito 7802" userId="bb9df5b836737798" providerId="LiveId" clId="{15857BDA-9570-496D-9F8F-71DAF1D89B42}" dt="2024-12-04T17:46:47.471" v="1126" actId="255"/>
          <ac:spMkLst>
            <pc:docMk/>
            <pc:sldMk cId="0" sldId="256"/>
            <ac:spMk id="6" creationId="{578B2768-1F0D-2218-31B8-AAC98DD8F0B8}"/>
          </ac:spMkLst>
        </pc:spChg>
        <pc:spChg chg="mod">
          <ac:chgData name="brito 7802" userId="bb9df5b836737798" providerId="LiveId" clId="{15857BDA-9570-496D-9F8F-71DAF1D89B42}" dt="2024-12-04T17:49:51.260" v="1156" actId="1076"/>
          <ac:spMkLst>
            <pc:docMk/>
            <pc:sldMk cId="0" sldId="256"/>
            <ac:spMk id="13" creationId="{00000000-0000-0000-0000-000000000000}"/>
          </ac:spMkLst>
        </pc:spChg>
        <pc:spChg chg="mod">
          <ac:chgData name="brito 7802" userId="bb9df5b836737798" providerId="LiveId" clId="{15857BDA-9570-496D-9F8F-71DAF1D89B42}" dt="2024-12-04T17:49:46.761" v="1155" actId="107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brito 7802" userId="bb9df5b836737798" providerId="LiveId" clId="{15857BDA-9570-496D-9F8F-71DAF1D89B42}" dt="2024-12-04T17:49:56.442" v="1157" actId="1076"/>
          <ac:spMkLst>
            <pc:docMk/>
            <pc:sldMk cId="0" sldId="256"/>
            <ac:spMk id="16" creationId="{00000000-0000-0000-0000-000000000000}"/>
          </ac:spMkLst>
        </pc:spChg>
        <pc:spChg chg="mod">
          <ac:chgData name="brito 7802" userId="bb9df5b836737798" providerId="LiveId" clId="{15857BDA-9570-496D-9F8F-71DAF1D89B42}" dt="2024-12-04T17:48:39.493" v="1140" actId="20577"/>
          <ac:spMkLst>
            <pc:docMk/>
            <pc:sldMk cId="0" sldId="256"/>
            <ac:spMk id="24" creationId="{00000000-0000-0000-0000-000000000000}"/>
          </ac:spMkLst>
        </pc:spChg>
        <pc:spChg chg="mod">
          <ac:chgData name="brito 7802" userId="bb9df5b836737798" providerId="LiveId" clId="{15857BDA-9570-496D-9F8F-71DAF1D89B42}" dt="2024-12-04T17:49:27.782" v="1152" actId="1076"/>
          <ac:spMkLst>
            <pc:docMk/>
            <pc:sldMk cId="0" sldId="256"/>
            <ac:spMk id="27" creationId="{3C7C4711-7675-D2D5-5E4B-06431EBD3A09}"/>
          </ac:spMkLst>
        </pc:spChg>
        <pc:spChg chg="mod">
          <ac:chgData name="brito 7802" userId="bb9df5b836737798" providerId="LiveId" clId="{15857BDA-9570-496D-9F8F-71DAF1D89B42}" dt="2024-12-04T17:48:20.456" v="1131" actId="1076"/>
          <ac:spMkLst>
            <pc:docMk/>
            <pc:sldMk cId="0" sldId="256"/>
            <ac:spMk id="28" creationId="{00000000-0000-0000-0000-000000000000}"/>
          </ac:spMkLst>
        </pc:spChg>
        <pc:spChg chg="mod">
          <ac:chgData name="brito 7802" userId="bb9df5b836737798" providerId="LiveId" clId="{15857BDA-9570-496D-9F8F-71DAF1D89B42}" dt="2024-12-04T17:33:58.677" v="902" actId="1076"/>
          <ac:spMkLst>
            <pc:docMk/>
            <pc:sldMk cId="0" sldId="256"/>
            <ac:spMk id="38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3:26.694" v="53" actId="478"/>
          <ac:spMkLst>
            <pc:docMk/>
            <pc:sldMk cId="0" sldId="256"/>
            <ac:spMk id="39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3:28.247" v="54" actId="478"/>
          <ac:spMkLst>
            <pc:docMk/>
            <pc:sldMk cId="0" sldId="256"/>
            <ac:spMk id="40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3:29.752" v="55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3:32.011" v="56" actId="478"/>
          <ac:spMkLst>
            <pc:docMk/>
            <pc:sldMk cId="0" sldId="256"/>
            <ac:spMk id="42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4:07.368" v="64" actId="478"/>
          <ac:spMkLst>
            <pc:docMk/>
            <pc:sldMk cId="0" sldId="256"/>
            <ac:spMk id="43" creationId="{00000000-0000-0000-0000-000000000000}"/>
          </ac:spMkLst>
        </pc:spChg>
        <pc:spChg chg="mod">
          <ac:chgData name="brito 7802" userId="bb9df5b836737798" providerId="LiveId" clId="{15857BDA-9570-496D-9F8F-71DAF1D89B42}" dt="2024-12-04T17:33:30.126" v="898" actId="1076"/>
          <ac:spMkLst>
            <pc:docMk/>
            <pc:sldMk cId="0" sldId="256"/>
            <ac:spMk id="44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4:26.338" v="71" actId="478"/>
          <ac:spMkLst>
            <pc:docMk/>
            <pc:sldMk cId="0" sldId="256"/>
            <ac:spMk id="45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4:24.656" v="70" actId="478"/>
          <ac:spMkLst>
            <pc:docMk/>
            <pc:sldMk cId="0" sldId="256"/>
            <ac:spMk id="46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4:22.918" v="69" actId="478"/>
          <ac:spMkLst>
            <pc:docMk/>
            <pc:sldMk cId="0" sldId="256"/>
            <ac:spMk id="47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4:21.614" v="68" actId="478"/>
          <ac:spMkLst>
            <pc:docMk/>
            <pc:sldMk cId="0" sldId="256"/>
            <ac:spMk id="48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4:18.978" v="67" actId="478"/>
          <ac:spMkLst>
            <pc:docMk/>
            <pc:sldMk cId="0" sldId="256"/>
            <ac:spMk id="49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4:17.613" v="66" actId="478"/>
          <ac:spMkLst>
            <pc:docMk/>
            <pc:sldMk cId="0" sldId="256"/>
            <ac:spMk id="50" creationId="{00000000-0000-0000-0000-000000000000}"/>
          </ac:spMkLst>
        </pc:spChg>
        <pc:spChg chg="del">
          <ac:chgData name="brito 7802" userId="bb9df5b836737798" providerId="LiveId" clId="{15857BDA-9570-496D-9F8F-71DAF1D89B42}" dt="2024-12-04T17:20:45.808" v="41" actId="478"/>
          <ac:spMkLst>
            <pc:docMk/>
            <pc:sldMk cId="0" sldId="256"/>
            <ac:spMk id="51" creationId="{00000000-0000-0000-0000-000000000000}"/>
          </ac:spMkLst>
        </pc:spChg>
        <pc:spChg chg="add del">
          <ac:chgData name="brito 7802" userId="bb9df5b836737798" providerId="LiveId" clId="{15857BDA-9570-496D-9F8F-71DAF1D89B42}" dt="2024-12-04T17:32:51.213" v="891" actId="478"/>
          <ac:spMkLst>
            <pc:docMk/>
            <pc:sldMk cId="0" sldId="256"/>
            <ac:spMk id="52" creationId="{00000000-0000-0000-0000-000000000000}"/>
          </ac:spMkLst>
        </pc:spChg>
        <pc:spChg chg="add del">
          <ac:chgData name="brito 7802" userId="bb9df5b836737798" providerId="LiveId" clId="{15857BDA-9570-496D-9F8F-71DAF1D89B42}" dt="2024-12-04T17:32:52.876" v="892" actId="478"/>
          <ac:spMkLst>
            <pc:docMk/>
            <pc:sldMk cId="0" sldId="256"/>
            <ac:spMk id="53" creationId="{00000000-0000-0000-0000-000000000000}"/>
          </ac:spMkLst>
        </pc:spChg>
        <pc:spChg chg="add del">
          <ac:chgData name="brito 7802" userId="bb9df5b836737798" providerId="LiveId" clId="{15857BDA-9570-496D-9F8F-71DAF1D89B42}" dt="2024-12-04T17:32:54.095" v="893" actId="478"/>
          <ac:spMkLst>
            <pc:docMk/>
            <pc:sldMk cId="0" sldId="256"/>
            <ac:spMk id="54" creationId="{00000000-0000-0000-0000-000000000000}"/>
          </ac:spMkLst>
        </pc:spChg>
        <pc:spChg chg="add del">
          <ac:chgData name="brito 7802" userId="bb9df5b836737798" providerId="LiveId" clId="{15857BDA-9570-496D-9F8F-71DAF1D89B42}" dt="2024-12-04T17:32:55.247" v="894" actId="478"/>
          <ac:spMkLst>
            <pc:docMk/>
            <pc:sldMk cId="0" sldId="256"/>
            <ac:spMk id="55" creationId="{00000000-0000-0000-0000-000000000000}"/>
          </ac:spMkLst>
        </pc:spChg>
        <pc:spChg chg="add del mod">
          <ac:chgData name="brito 7802" userId="bb9df5b836737798" providerId="LiveId" clId="{15857BDA-9570-496D-9F8F-71DAF1D89B42}" dt="2024-12-04T17:35:37.739" v="908" actId="478"/>
          <ac:spMkLst>
            <pc:docMk/>
            <pc:sldMk cId="0" sldId="256"/>
            <ac:spMk id="56" creationId="{00000000-0000-0000-0000-000000000000}"/>
          </ac:spMkLst>
        </pc:spChg>
        <pc:spChg chg="del">
          <ac:chgData name="brito 7802" userId="bb9df5b836737798" providerId="LiveId" clId="{15857BDA-9570-496D-9F8F-71DAF1D89B42}" dt="2024-12-04T17:35:45.116" v="910" actId="478"/>
          <ac:spMkLst>
            <pc:docMk/>
            <pc:sldMk cId="0" sldId="256"/>
            <ac:spMk id="57" creationId="{00000000-0000-0000-0000-000000000000}"/>
          </ac:spMkLst>
        </pc:spChg>
        <pc:spChg chg="del mod">
          <ac:chgData name="brito 7802" userId="bb9df5b836737798" providerId="LiveId" clId="{15857BDA-9570-496D-9F8F-71DAF1D89B42}" dt="2024-12-04T17:35:42.982" v="909" actId="478"/>
          <ac:spMkLst>
            <pc:docMk/>
            <pc:sldMk cId="0" sldId="256"/>
            <ac:spMk id="58" creationId="{00000000-0000-0000-0000-000000000000}"/>
          </ac:spMkLst>
        </pc:spChg>
        <pc:spChg chg="del mod">
          <ac:chgData name="brito 7802" userId="bb9df5b836737798" providerId="LiveId" clId="{15857BDA-9570-496D-9F8F-71DAF1D89B42}" dt="2024-12-04T17:21:59.561" v="46" actId="478"/>
          <ac:spMkLst>
            <pc:docMk/>
            <pc:sldMk cId="0" sldId="256"/>
            <ac:spMk id="59" creationId="{00000000-0000-0000-0000-000000000000}"/>
          </ac:spMkLst>
        </pc:spChg>
        <pc:spChg chg="mod">
          <ac:chgData name="brito 7802" userId="bb9df5b836737798" providerId="LiveId" clId="{15857BDA-9570-496D-9F8F-71DAF1D89B42}" dt="2024-12-04T17:48:14.197" v="1130" actId="107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brito 7802" userId="bb9df5b836737798" providerId="LiveId" clId="{15857BDA-9570-496D-9F8F-71DAF1D89B42}" dt="2024-12-04T17:48:07.105" v="1128" actId="1076"/>
          <ac:spMkLst>
            <pc:docMk/>
            <pc:sldMk cId="0" sldId="256"/>
            <ac:spMk id="63" creationId="{00000000-0000-0000-0000-000000000000}"/>
          </ac:spMkLst>
        </pc:spChg>
        <pc:spChg chg="mod">
          <ac:chgData name="brito 7802" userId="bb9df5b836737798" providerId="LiveId" clId="{15857BDA-9570-496D-9F8F-71DAF1D89B42}" dt="2024-12-04T17:34:12.545" v="905" actId="1076"/>
          <ac:spMkLst>
            <pc:docMk/>
            <pc:sldMk cId="0" sldId="256"/>
            <ac:spMk id="69" creationId="{00000000-0000-0000-0000-000000000000}"/>
          </ac:spMkLst>
        </pc:spChg>
        <pc:spChg chg="mod">
          <ac:chgData name="brito 7802" userId="bb9df5b836737798" providerId="LiveId" clId="{15857BDA-9570-496D-9F8F-71DAF1D89B42}" dt="2024-12-04T17:48:10.151" v="1129" actId="1076"/>
          <ac:spMkLst>
            <pc:docMk/>
            <pc:sldMk cId="0" sldId="256"/>
            <ac:spMk id="76" creationId="{172E3FE7-2523-B268-5445-FC1DD1798D77}"/>
          </ac:spMkLst>
        </pc:spChg>
        <pc:spChg chg="mod">
          <ac:chgData name="brito 7802" userId="bb9df5b836737798" providerId="LiveId" clId="{15857BDA-9570-496D-9F8F-71DAF1D89B42}" dt="2024-12-04T17:48:26.397" v="1132" actId="1076"/>
          <ac:spMkLst>
            <pc:docMk/>
            <pc:sldMk cId="0" sldId="256"/>
            <ac:spMk id="77" creationId="{F06DF230-9610-AA81-A854-D06B95D3412D}"/>
          </ac:spMkLst>
        </pc:spChg>
        <pc:picChg chg="del mod">
          <ac:chgData name="brito 7802" userId="bb9df5b836737798" providerId="LiveId" clId="{15857BDA-9570-496D-9F8F-71DAF1D89B42}" dt="2024-12-04T17:16:23.242" v="1" actId="478"/>
          <ac:picMkLst>
            <pc:docMk/>
            <pc:sldMk cId="0" sldId="256"/>
            <ac:picMk id="66" creationId="{00000000-0000-0000-0000-000000000000}"/>
          </ac:picMkLst>
        </pc:picChg>
        <pc:picChg chg="add del mod">
          <ac:chgData name="brito 7802" userId="bb9df5b836737798" providerId="LiveId" clId="{15857BDA-9570-496D-9F8F-71DAF1D89B42}" dt="2024-12-04T17:32:18.384" v="851" actId="478"/>
          <ac:picMkLst>
            <pc:docMk/>
            <pc:sldMk cId="0" sldId="256"/>
            <ac:picMk id="73" creationId="{6C5A89EA-7045-490A-B1BC-F6CE280C3F1B}"/>
          </ac:picMkLst>
        </pc:picChg>
        <pc:picChg chg="mod">
          <ac:chgData name="brito 7802" userId="bb9df5b836737798" providerId="LiveId" clId="{15857BDA-9570-496D-9F8F-71DAF1D89B42}" dt="2024-12-04T17:48:01.394" v="1127" actId="1076"/>
          <ac:picMkLst>
            <pc:docMk/>
            <pc:sldMk cId="0" sldId="256"/>
            <ac:picMk id="79" creationId="{78811F03-55CA-D8D1-3426-32B112B999A3}"/>
          </ac:picMkLst>
        </pc:picChg>
        <pc:picChg chg="mod">
          <ac:chgData name="brito 7802" userId="bb9df5b836737798" providerId="LiveId" clId="{15857BDA-9570-496D-9F8F-71DAF1D89B42}" dt="2024-12-04T17:34:16.413" v="906" actId="1076"/>
          <ac:picMkLst>
            <pc:docMk/>
            <pc:sldMk cId="0" sldId="256"/>
            <ac:picMk id="81" creationId="{4E8061DA-134D-9308-83E0-CDFFCF6B73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520" y="6232271"/>
            <a:ext cx="1260856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5040" y="11258296"/>
            <a:ext cx="1038352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39304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785" y="389140"/>
            <a:ext cx="8124028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80" y="4623943"/>
            <a:ext cx="133502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3424" y="18696814"/>
            <a:ext cx="47467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1680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192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 descr="Uma imagem contendo Ícone&#10;&#10;Descrição gerada automaticamente">
            <a:extLst>
              <a:ext uri="{FF2B5EF4-FFF2-40B4-BE49-F238E27FC236}">
                <a16:creationId xmlns:a16="http://schemas.microsoft.com/office/drawing/2014/main" id="{6C5A89EA-7045-490A-B1BC-F6CE280C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" y="14911"/>
            <a:ext cx="14859379" cy="20074277"/>
          </a:xfrm>
          <a:prstGeom prst="rect">
            <a:avLst/>
          </a:prstGeom>
          <a:noFill/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482" y="546401"/>
            <a:ext cx="8425541" cy="207300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445"/>
              </a:spcBef>
            </a:pPr>
            <a:r>
              <a:rPr lang="pt-BR" sz="4800" spc="-10" dirty="0">
                <a:solidFill>
                  <a:srgbClr val="399D91"/>
                </a:solidFill>
              </a:rPr>
              <a:t>MECHSPOT</a:t>
            </a:r>
            <a:br>
              <a:rPr lang="pt-BR" spc="-10" dirty="0">
                <a:solidFill>
                  <a:srgbClr val="399D91"/>
                </a:solidFill>
              </a:rPr>
            </a:br>
            <a:r>
              <a:rPr lang="pt-BR" b="0" spc="-10" dirty="0">
                <a:solidFill>
                  <a:srgbClr val="399D91"/>
                </a:solidFill>
              </a:rPr>
              <a:t>Monitoramento de boxes de serviço em oficinas mecânicas</a:t>
            </a:r>
            <a:endParaRPr b="0" spc="-10" dirty="0">
              <a:solidFill>
                <a:srgbClr val="399D9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22" y="3546087"/>
            <a:ext cx="4445433" cy="720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Introdução</a:t>
            </a:r>
            <a:endParaRPr sz="1750" dirty="0">
              <a:latin typeface="Arial"/>
              <a:cs typeface="Arial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sz="1750" b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Conte</a:t>
            </a:r>
            <a:r>
              <a:rPr lang="pt-BR" sz="1750" b="1" spc="-1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xto</a:t>
            </a:r>
            <a:r>
              <a:rPr sz="1750" b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</a:t>
            </a:r>
            <a:endParaRPr lang="pt-BR" sz="1750" b="1" spc="250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Observamos que o setor automobilístico está em alta demanda por peças e manutenções, entretanto a ociosidade de boxes em oficinas é alta, entre 30% a 50% no Brasil.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Justificativa: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Diminuir a ociosidade de boxes em oficinas com a otimização do espaço do cliente, utilizando sensores de bloqueio.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Descrição</a:t>
            </a:r>
            <a:r>
              <a:rPr lang="pt-BR" sz="1750" b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geral</a:t>
            </a:r>
            <a:r>
              <a:rPr lang="pt-BR" sz="1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do</a:t>
            </a:r>
            <a:r>
              <a:rPr lang="pt-BR" sz="1750" b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projeto:</a:t>
            </a:r>
            <a:endParaRPr lang="pt-BR" sz="1750" b="1" spc="-5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Monitoramento de boxes de serviço em oficinas concessionárias.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Objetivo geral e específico: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Geral: Utilizar a tecnologia para otimizar processos e gerar lucro para o cliente.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Específico: Criação de Dashboard para exibir os dados coletados pelos sensores.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Resultados esperados: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Coletar dados precisos de presença ou ociosidade.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Dashboard para consulta do cliente.</a:t>
            </a:r>
            <a:endParaRPr lang="pt-BR"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endParaRPr sz="175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987" y="10636451"/>
            <a:ext cx="414655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Método</a:t>
            </a:r>
            <a:r>
              <a:rPr sz="1750" b="1" spc="-6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de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-10" dirty="0" err="1">
                <a:latin typeface="Arial"/>
                <a:cs typeface="Arial"/>
              </a:rPr>
              <a:t>Desenvolvimento</a:t>
            </a:r>
            <a:endParaRPr lang="pt-BR" sz="1750" b="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350" y="10960298"/>
            <a:ext cx="4454705" cy="135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Utilizamos a metodologia ágil Scrum juntamente ao método </a:t>
            </a:r>
            <a:r>
              <a:rPr lang="pt-BR" sz="1750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Kanban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para melhor visualização e organização das tarefas; assim conseguimos atingir o MVP de cada sprint e ter um bom desempenho.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987" y="12719050"/>
            <a:ext cx="402971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15" dirty="0">
                <a:latin typeface="Arial"/>
                <a:cs typeface="Arial"/>
              </a:rPr>
              <a:t>T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15" dirty="0">
                <a:latin typeface="Arial"/>
                <a:cs typeface="Arial"/>
              </a:rPr>
              <a:t>no</a:t>
            </a:r>
            <a:r>
              <a:rPr sz="1750" b="1" spc="5" dirty="0">
                <a:latin typeface="Arial"/>
                <a:cs typeface="Arial"/>
              </a:rPr>
              <a:t>l</a:t>
            </a:r>
            <a:r>
              <a:rPr sz="1750" b="1" spc="-15" dirty="0">
                <a:latin typeface="Arial"/>
                <a:cs typeface="Arial"/>
              </a:rPr>
              <a:t>og</a:t>
            </a:r>
            <a:r>
              <a:rPr sz="1750" b="1" spc="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120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U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5" dirty="0">
                <a:latin typeface="Arial"/>
                <a:cs typeface="Arial"/>
              </a:rPr>
              <a:t>ili</a:t>
            </a:r>
            <a:r>
              <a:rPr sz="1750" b="1" spc="-5" dirty="0">
                <a:latin typeface="Arial"/>
                <a:cs typeface="Arial"/>
              </a:rPr>
              <a:t>z</a:t>
            </a:r>
            <a:r>
              <a:rPr sz="1750" b="1" spc="-15" dirty="0">
                <a:latin typeface="Arial"/>
                <a:cs typeface="Arial"/>
              </a:rPr>
              <a:t>ad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8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55" dirty="0" err="1">
                <a:latin typeface="Arial"/>
                <a:cs typeface="Arial"/>
              </a:rPr>
              <a:t>A</a:t>
            </a:r>
            <a:r>
              <a:rPr sz="1750" b="1" dirty="0" err="1">
                <a:latin typeface="Arial"/>
                <a:cs typeface="Arial"/>
              </a:rPr>
              <a:t>rt</a:t>
            </a:r>
            <a:r>
              <a:rPr sz="1750" b="1" spc="-5" dirty="0" err="1">
                <a:latin typeface="Arial"/>
                <a:cs typeface="Arial"/>
              </a:rPr>
              <a:t>efat</a:t>
            </a:r>
            <a:r>
              <a:rPr sz="1750" b="1" spc="-15" dirty="0" err="1">
                <a:latin typeface="Arial"/>
                <a:cs typeface="Arial"/>
              </a:rPr>
              <a:t>o</a:t>
            </a:r>
            <a:r>
              <a:rPr sz="1750" b="1" spc="-5" dirty="0" err="1">
                <a:latin typeface="Arial"/>
                <a:cs typeface="Arial"/>
              </a:rPr>
              <a:t>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1101" y="2421360"/>
            <a:ext cx="9737090" cy="103105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sz="1725" spc="15" baseline="12077" dirty="0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Gustavo Pereira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52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baseline="12077" dirty="0">
                <a:solidFill>
                  <a:srgbClr val="756F6F"/>
                </a:solidFill>
                <a:latin typeface="Arial MT"/>
                <a:cs typeface="Arial MT"/>
              </a:rPr>
              <a:t>2</a:t>
            </a:r>
            <a:r>
              <a:rPr sz="1725" spc="7" baseline="12077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2625" baseline="-9523" dirty="0">
                <a:solidFill>
                  <a:srgbClr val="756F6F"/>
                </a:solidFill>
                <a:latin typeface="Arial MT"/>
                <a:cs typeface="Arial MT"/>
              </a:rPr>
              <a:t>Luana Liriel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44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spc="15" baseline="12077" dirty="0">
                <a:solidFill>
                  <a:srgbClr val="756F6F"/>
                </a:solidFill>
                <a:latin typeface="Arial MT"/>
                <a:cs typeface="Arial MT"/>
              </a:rPr>
              <a:t>3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Giovana </a:t>
            </a:r>
            <a:r>
              <a:rPr lang="pt-BR" sz="2625" spc="-7" baseline="-9523" dirty="0" err="1">
                <a:solidFill>
                  <a:srgbClr val="756F6F"/>
                </a:solidFill>
                <a:latin typeface="Arial MT"/>
                <a:cs typeface="Arial MT"/>
              </a:rPr>
              <a:t>Zukauskas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 ⁴Nicolas Santos, ⁵</a:t>
            </a:r>
            <a:r>
              <a:rPr lang="pt-BR" sz="2625" spc="-7" baseline="-9523" dirty="0" err="1">
                <a:solidFill>
                  <a:srgbClr val="756F6F"/>
                </a:solidFill>
                <a:latin typeface="Arial MT"/>
                <a:cs typeface="Arial MT"/>
              </a:rPr>
              <a:t>Kenner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 Eduardo</a:t>
            </a:r>
          </a:p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sz="1800" b="1" spc="7" baseline="-4629" dirty="0" err="1">
                <a:solidFill>
                  <a:srgbClr val="756F6F"/>
                </a:solidFill>
                <a:latin typeface="Arial"/>
                <a:cs typeface="Arial"/>
              </a:rPr>
              <a:t>Orientador</a:t>
            </a:r>
            <a:r>
              <a:rPr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:</a:t>
            </a:r>
            <a:r>
              <a:rPr sz="1800" b="1" spc="-37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800" b="1" i="1" spc="7" baseline="-4629" dirty="0">
                <a:solidFill>
                  <a:srgbClr val="756F6F"/>
                </a:solidFill>
                <a:latin typeface="Arial"/>
                <a:cs typeface="Arial"/>
              </a:rPr>
              <a:t>Professor</a:t>
            </a:r>
            <a:r>
              <a:rPr sz="1800" b="1" spc="-82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800" b="1" spc="-82" baseline="-4629" dirty="0">
                <a:solidFill>
                  <a:srgbClr val="756F6F"/>
                </a:solidFill>
                <a:latin typeface="Arial"/>
                <a:cs typeface="Arial"/>
              </a:rPr>
              <a:t> Matheus Matos</a:t>
            </a: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1000" spc="-5" dirty="0" err="1">
                <a:solidFill>
                  <a:srgbClr val="756F6F"/>
                </a:solidFill>
                <a:latin typeface="Arial MT"/>
                <a:cs typeface="Arial MT"/>
              </a:rPr>
              <a:t>Alunos</a:t>
            </a:r>
            <a:r>
              <a:rPr sz="1000" spc="114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do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756F6F"/>
                </a:solidFill>
                <a:latin typeface="Arial MT"/>
                <a:cs typeface="Arial MT"/>
              </a:rPr>
              <a:t>Curso</a:t>
            </a:r>
            <a:r>
              <a:rPr sz="1000" spc="6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Tecnologia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em</a:t>
            </a:r>
            <a:r>
              <a:rPr sz="1000" spc="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Análise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Desenvolvimento</a:t>
            </a:r>
            <a:r>
              <a:rPr sz="1000" spc="15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Sistemas</a:t>
            </a:r>
            <a:r>
              <a:rPr sz="1000" spc="229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 dirty="0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º</a:t>
            </a:r>
            <a:r>
              <a:rPr sz="1000" spc="3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 err="1">
                <a:solidFill>
                  <a:srgbClr val="756F6F"/>
                </a:solidFill>
                <a:latin typeface="Arial MT"/>
                <a:cs typeface="Arial MT"/>
              </a:rPr>
              <a:t>Semestre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>
                <a:solidFill>
                  <a:srgbClr val="756F6F"/>
                </a:solidFill>
                <a:latin typeface="Arial MT"/>
                <a:cs typeface="Arial MT"/>
              </a:rPr>
              <a:t>Integral</a:t>
            </a:r>
            <a:r>
              <a:rPr sz="1000" spc="1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30" dirty="0" err="1">
                <a:solidFill>
                  <a:srgbClr val="756F6F"/>
                </a:solidFill>
                <a:latin typeface="Arial MT"/>
                <a:cs typeface="Arial MT"/>
              </a:rPr>
              <a:t>SPTech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São</a:t>
            </a:r>
            <a:r>
              <a:rPr sz="1000" spc="9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Paulo</a:t>
            </a:r>
            <a:r>
              <a:rPr sz="1000" spc="1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SP</a:t>
            </a:r>
            <a:endParaRPr sz="900" baseline="18518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8345" y="9949150"/>
            <a:ext cx="6286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 dirty="0">
                <a:solidFill>
                  <a:srgbClr val="44536A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53533" y="10157502"/>
            <a:ext cx="4623435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Resultado</a:t>
            </a:r>
            <a:endParaRPr lang="pt-BR" sz="1750" b="1" spc="-1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16495" y="6517302"/>
            <a:ext cx="4440755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Conclusão</a:t>
            </a:r>
            <a:endParaRPr lang="pt-BR" sz="1750" b="1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6496" y="10471306"/>
            <a:ext cx="4034154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5" dirty="0" err="1">
                <a:latin typeface="Arial"/>
                <a:cs typeface="Arial"/>
              </a:rPr>
              <a:t>Referências</a:t>
            </a:r>
            <a:r>
              <a:rPr sz="1750" b="1" spc="-95" dirty="0">
                <a:latin typeface="Arial"/>
                <a:cs typeface="Arial"/>
              </a:rPr>
              <a:t> </a:t>
            </a:r>
            <a:r>
              <a:rPr sz="1750" b="1" spc="-5" dirty="0" err="1">
                <a:latin typeface="Arial"/>
                <a:cs typeface="Arial"/>
              </a:rPr>
              <a:t>bibliográficas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84189" y="9305427"/>
            <a:ext cx="1762125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</a:t>
            </a:r>
            <a:r>
              <a:rPr lang="pt-BR" sz="750" spc="10" dirty="0">
                <a:latin typeface="Arial MT"/>
                <a:cs typeface="Arial MT"/>
              </a:rPr>
              <a:t>1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20" dirty="0">
                <a:latin typeface="Arial MT"/>
                <a:cs typeface="Arial MT"/>
              </a:rPr>
              <a:t>Modelagem dos dados</a:t>
            </a:r>
          </a:p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  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 err="1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</a:t>
            </a:r>
            <a:r>
              <a:rPr lang="pt-BR" sz="750" spc="15" dirty="0">
                <a:latin typeface="Arial MT"/>
                <a:cs typeface="Arial MT"/>
              </a:rPr>
              <a:t>a </a:t>
            </a:r>
            <a:r>
              <a:rPr lang="pt-BR" sz="750" spc="15" dirty="0" err="1">
                <a:latin typeface="Arial MT"/>
                <a:cs typeface="Arial MT"/>
              </a:rPr>
              <a:t>MechSpot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30862" y="5858860"/>
            <a:ext cx="1668780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</a:t>
            </a:r>
            <a:r>
              <a:rPr lang="pt-BR" sz="750" spc="10" dirty="0">
                <a:latin typeface="Arial MT"/>
                <a:cs typeface="Arial MT"/>
              </a:rPr>
              <a:t>0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D</a:t>
            </a:r>
            <a:r>
              <a:rPr sz="750" spc="15" dirty="0">
                <a:latin typeface="Arial MT"/>
                <a:cs typeface="Arial MT"/>
              </a:rPr>
              <a:t>iag</a:t>
            </a:r>
            <a:r>
              <a:rPr sz="750" spc="-10" dirty="0">
                <a:latin typeface="Arial MT"/>
                <a:cs typeface="Arial MT"/>
              </a:rPr>
              <a:t>r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5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15" dirty="0">
                <a:latin typeface="Arial MT"/>
                <a:cs typeface="Arial MT"/>
              </a:rPr>
              <a:t>Solução</a:t>
            </a:r>
          </a:p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 err="1">
                <a:latin typeface="Arial MT"/>
                <a:cs typeface="Arial MT"/>
              </a:rPr>
              <a:t>Elaborada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</a:t>
            </a:r>
            <a:r>
              <a:rPr lang="pt-BR" sz="750" spc="15" dirty="0">
                <a:latin typeface="Arial MT"/>
                <a:cs typeface="Arial MT"/>
              </a:rPr>
              <a:t>ela </a:t>
            </a:r>
            <a:r>
              <a:rPr lang="pt-BR" sz="750" spc="15" dirty="0" err="1">
                <a:latin typeface="Arial MT"/>
                <a:cs typeface="Arial MT"/>
              </a:rPr>
              <a:t>MechSpot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817314" y="5984502"/>
            <a:ext cx="2828925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</a:t>
            </a:r>
            <a:r>
              <a:rPr lang="pt-BR" sz="750" spc="10" dirty="0">
                <a:latin typeface="Arial MT"/>
                <a:cs typeface="Arial MT"/>
              </a:rPr>
              <a:t>3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Interface </a:t>
            </a:r>
            <a:r>
              <a:rPr sz="750" spc="10" dirty="0" err="1">
                <a:latin typeface="Arial MT"/>
                <a:cs typeface="Arial MT"/>
              </a:rPr>
              <a:t>gráfica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lang="pt-BR" sz="750" spc="15" dirty="0">
                <a:latin typeface="Arial MT"/>
                <a:cs typeface="Arial MT"/>
              </a:rPr>
              <a:t>do Website</a:t>
            </a:r>
          </a:p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10" dirty="0" err="1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</a:t>
            </a:r>
            <a:r>
              <a:rPr lang="pt-BR" sz="750" spc="15" dirty="0">
                <a:latin typeface="Arial MT"/>
                <a:cs typeface="Arial MT"/>
              </a:rPr>
              <a:t>a </a:t>
            </a:r>
            <a:r>
              <a:rPr lang="pt-BR" sz="750" spc="15" dirty="0" err="1">
                <a:latin typeface="Arial MT"/>
                <a:cs typeface="Arial MT"/>
              </a:rPr>
              <a:t>Mechspot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79054" y="19438797"/>
            <a:ext cx="2417445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97180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1.7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Gráfico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percentual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da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satisfação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dos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usuários </a:t>
            </a:r>
            <a:r>
              <a:rPr sz="750" spc="-19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Fonte: Guia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valor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adaptado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10" dirty="0">
                <a:latin typeface="Arial MT"/>
                <a:cs typeface="Arial MT"/>
              </a:rPr>
              <a:t> autor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1873" y="19944103"/>
            <a:ext cx="906144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15" dirty="0">
                <a:latin typeface="Arial MT"/>
                <a:cs typeface="Arial MT"/>
              </a:rPr>
              <a:t>São</a:t>
            </a:r>
            <a:r>
              <a:rPr sz="650" spc="-5" dirty="0">
                <a:latin typeface="Arial MT"/>
                <a:cs typeface="Arial MT"/>
              </a:rPr>
              <a:t> </a:t>
            </a:r>
            <a:r>
              <a:rPr sz="650" spc="5" dirty="0">
                <a:latin typeface="Arial MT"/>
                <a:cs typeface="Arial MT"/>
              </a:rPr>
              <a:t>Paulo,</a:t>
            </a:r>
            <a:r>
              <a:rPr sz="650" spc="20" dirty="0">
                <a:latin typeface="Arial MT"/>
                <a:cs typeface="Arial MT"/>
              </a:rPr>
              <a:t> </a:t>
            </a:r>
            <a:r>
              <a:rPr sz="650" spc="10" dirty="0">
                <a:latin typeface="Arial MT"/>
                <a:cs typeface="Arial MT"/>
              </a:rPr>
              <a:t>30/03/2022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C7C4711-7675-D2D5-5E4B-06431EBD3A09}"/>
              </a:ext>
            </a:extLst>
          </p:cNvPr>
          <p:cNvSpPr txBox="1"/>
          <p:nvPr/>
        </p:nvSpPr>
        <p:spPr>
          <a:xfrm>
            <a:off x="398902" y="13082887"/>
            <a:ext cx="4393253" cy="530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Utilizamos tecnologias como: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Microsoft Word: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Documentação;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Microsoft Excel: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Backlog/Scrum;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Trello</a:t>
            </a: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Organização e aumento de produtividade;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GitHub: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Versionamento seguro;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MYSQL: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Banco de dados;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Figma</a:t>
            </a: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Prototipação do website;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VSCODE: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Codificação;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Arduíno UNO: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Carrega o código do Arduíno.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Linguagens: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HTML, CSS, 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JavaScript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, SQL e C++;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API: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data-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acquino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Inserção de dados do Arduíno no Banco de Dados.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web-data-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viz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Visualização de dados do Banco no site.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BobIA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Inteligência artificial (consulta do N3).</a:t>
            </a:r>
          </a:p>
        </p:txBody>
      </p:sp>
      <p:sp>
        <p:nvSpPr>
          <p:cNvPr id="76" name="Freeform 12">
            <a:extLst>
              <a:ext uri="{FF2B5EF4-FFF2-40B4-BE49-F238E27FC236}">
                <a16:creationId xmlns:a16="http://schemas.microsoft.com/office/drawing/2014/main" id="{172E3FE7-2523-B268-5445-FC1DD1798D77}"/>
              </a:ext>
            </a:extLst>
          </p:cNvPr>
          <p:cNvSpPr>
            <a:spLocks noChangeAspect="1"/>
          </p:cNvSpPr>
          <p:nvPr/>
        </p:nvSpPr>
        <p:spPr>
          <a:xfrm>
            <a:off x="5507991" y="6513780"/>
            <a:ext cx="3863046" cy="2607556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F06DF230-9610-AA81-A854-D06B95D3412D}"/>
              </a:ext>
            </a:extLst>
          </p:cNvPr>
          <p:cNvSpPr txBox="1"/>
          <p:nvPr/>
        </p:nvSpPr>
        <p:spPr>
          <a:xfrm>
            <a:off x="5153533" y="10559591"/>
            <a:ext cx="4454705" cy="29745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Por fim, pudemos analisar através dos nossos gráficos e indicadores quais são os períodos que ocorrem a ociosidade, visualizar </a:t>
            </a:r>
            <a:r>
              <a:rPr lang="pt-BR" sz="1750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log’s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(históricos) com registro de entrada e saída de veículos dos boxes, obter as médias necessárias para análise dos dados, construir um website onde o nosso cliente consiga ter uma experiência visualmente agradável e nos contatar de diversas maneiras caso necessário e o fornecer todo o apoio durante todo o processo.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79" name="Imagem 7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8811F03-55CA-D8D1-3426-32B112B999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62" y="3571252"/>
            <a:ext cx="4454705" cy="250577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4E8061DA-134D-9308-83E0-CDFFCF6B7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441" y="4081669"/>
            <a:ext cx="4388669" cy="1834798"/>
          </a:xfrm>
          <a:prstGeom prst="rect">
            <a:avLst/>
          </a:prstGeom>
        </p:spPr>
      </p:pic>
      <p:sp>
        <p:nvSpPr>
          <p:cNvPr id="4" name="object 14">
            <a:extLst>
              <a:ext uri="{FF2B5EF4-FFF2-40B4-BE49-F238E27FC236}">
                <a16:creationId xmlns:a16="http://schemas.microsoft.com/office/drawing/2014/main" id="{88B5A990-449C-B42D-08E6-96D063217549}"/>
              </a:ext>
            </a:extLst>
          </p:cNvPr>
          <p:cNvSpPr txBox="1"/>
          <p:nvPr/>
        </p:nvSpPr>
        <p:spPr>
          <a:xfrm>
            <a:off x="10019484" y="6875099"/>
            <a:ext cx="4454705" cy="29745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O projeto </a:t>
            </a:r>
            <a:r>
              <a:rPr lang="pt-BR" sz="1750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MechSpot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de monitoramento de boxes em oficinas mecânicas busca otimizar todo o processo de análise e gestão das vagas no espaço que o cliente possui, gerando mais lucro para o mesmo. Com a instalação dos sensores de bloqueio, os dados são coletados e apresentados de forma clara e didática. O website institucional proporciona uma interface intuitiva com login, cadastro, e outros mais recursos como o simulador financeiro.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4C888614-96F0-CEF1-46AA-20AA0E89C0E0}"/>
              </a:ext>
            </a:extLst>
          </p:cNvPr>
          <p:cNvSpPr txBox="1"/>
          <p:nvPr/>
        </p:nvSpPr>
        <p:spPr>
          <a:xfrm>
            <a:off x="10019484" y="10836455"/>
            <a:ext cx="4454705" cy="2718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[1] SÃO PAULO. (Estado) </a:t>
            </a:r>
            <a:r>
              <a:rPr lang="pt-BR" sz="1750" b="1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Produtividade nas oficinas mecânicas.</a:t>
            </a: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A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 ineficiência geral do negócio parte da falta de consciência do próprio dono da empresa a respeito do conceito de produção e produtividade... São Paulo, 2022. Disponível em: &lt;https://reparacaoautomotiva.com.br/2021/04/01/produtividade-nas-oficinas-</a:t>
            </a:r>
            <a:r>
              <a:rPr lang="pt-BR" sz="17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mecanicas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/&gt;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</a:rPr>
              <a:t>Acesso em 4 de dezembro de 2024.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 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578B2768-1F0D-2218-31B8-AAC98DD8F0B8}"/>
              </a:ext>
            </a:extLst>
          </p:cNvPr>
          <p:cNvSpPr txBox="1"/>
          <p:nvPr/>
        </p:nvSpPr>
        <p:spPr>
          <a:xfrm>
            <a:off x="10020496" y="13991767"/>
            <a:ext cx="4454705" cy="2448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[2] SÃO PAULO. (Estado) </a:t>
            </a:r>
            <a:r>
              <a:rPr lang="pt-BR" sz="1750" b="1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Dimensões do Mercado.</a:t>
            </a: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C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ada veículo passa pela oficina de reparação mecânica, em média, 2 vezes e meia... São Paulo, 2015. Disponível em: &lt;https://www.oficinabrasil.com.br/noticia/mercado-</a:t>
            </a:r>
            <a:r>
              <a:rPr lang="pt-BR" sz="17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cinau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/dimensoes-do-mercado-de-reposicao-quem-somos-onde-estamos-e-quanto-representamos&gt;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</a:rPr>
              <a:t>Acesso em 4 de dezembro de 2024.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 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1765F9AC0004AAF0A4CAAFDFAF16A" ma:contentTypeVersion="10" ma:contentTypeDescription="Create a new document." ma:contentTypeScope="" ma:versionID="f68d4f1da2573cf71374ea1c6e3a1b83">
  <xsd:schema xmlns:xsd="http://www.w3.org/2001/XMLSchema" xmlns:xs="http://www.w3.org/2001/XMLSchema" xmlns:p="http://schemas.microsoft.com/office/2006/metadata/properties" xmlns:ns3="9fdc8751-6fef-42ec-b05c-835dd8c535b4" targetNamespace="http://schemas.microsoft.com/office/2006/metadata/properties" ma:root="true" ma:fieldsID="ba9603622386bd6dbdc32adceef51156" ns3:_="">
    <xsd:import namespace="9fdc8751-6fef-42ec-b05c-835dd8c53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c8751-6fef-42ec-b05c-835dd8c53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c8751-6fef-42ec-b05c-835dd8c535b4" xsi:nil="true"/>
  </documentManagement>
</p:properties>
</file>

<file path=customXml/itemProps1.xml><?xml version="1.0" encoding="utf-8"?>
<ds:datastoreItem xmlns:ds="http://schemas.openxmlformats.org/officeDocument/2006/customXml" ds:itemID="{D1A29903-5CB4-475D-AC9A-5C4AAA2399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c8751-6fef-42ec-b05c-835dd8c535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3AB621-7547-4540-908C-3B5F70969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05DBE-11A9-44B2-B1C9-8464BDD7F455}">
  <ds:schemaRefs>
    <ds:schemaRef ds:uri="9fdc8751-6fef-42ec-b05c-835dd8c535b4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664</Words>
  <Application>Microsoft Office PowerPoint</Application>
  <PresentationFormat>Personalizar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MECHSPOT Monitoramento de boxes de serviço em oficinas mecânicas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(Ideia central do trabalho)</dc:title>
  <dc:creator>Prof</dc:creator>
  <cp:lastModifiedBy>brito 7802</cp:lastModifiedBy>
  <cp:revision>3</cp:revision>
  <dcterms:created xsi:type="dcterms:W3CDTF">2022-03-30T21:40:28Z</dcterms:created>
  <dcterms:modified xsi:type="dcterms:W3CDTF">2024-12-04T17:50:02Z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  <property fmtid="{D5CDD505-2E9C-101B-9397-08002B2CF9AE}" pid="4" name="ContentTypeId">
    <vt:lpwstr>0x010100FD11765F9AC0004AAF0A4CAAFDFAF16A</vt:lpwstr>
  </property>
</Properties>
</file>