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cd6560e29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d6560e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cd6560e29_0_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d6560e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cd6560e29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d6560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cd6560e29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d6560e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cd6560e29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d6560e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cd6560e29_0_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d6560e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cd6560e29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d6560e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cd6560e29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d6560e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cd6560e29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d6560e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cd6560e29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d6560e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cd6560e29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d6560e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cd6560e29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d6560e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1086400"/>
            <a:ext cx="8571300" cy="125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701800"/>
            <a:ext cx="56136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86233"/>
            <a:ext cx="4045200" cy="223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36358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56409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3994200"/>
            <a:ext cx="8520600" cy="1428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ntu-ml-2020spring-ta@googlegroup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docs.google.com/document/d/1s84RXs2AEgZr54WCK9IgZrfTF-6B1td-AlKR9oqYa4g/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kaggle.com/c/ml2020spring-hw1"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Machine Learning HW1</a:t>
            </a:r>
            <a:endParaRPr/>
          </a:p>
        </p:txBody>
      </p:sp>
      <p:sp>
        <p:nvSpPr>
          <p:cNvPr id="112" name="Google Shape;112;p25"/>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solidFill>
                  <a:srgbClr val="000000"/>
                </a:solidFill>
              </a:rPr>
              <a:t>ML TAs</a:t>
            </a:r>
            <a:endParaRPr>
              <a:solidFill>
                <a:srgbClr val="000000"/>
              </a:solidFill>
            </a:endParaRPr>
          </a:p>
          <a:p>
            <a:pPr indent="0" lvl="0" marL="0" rtl="0" algn="ctr">
              <a:spcBef>
                <a:spcPts val="0"/>
              </a:spcBef>
              <a:spcAft>
                <a:spcPts val="0"/>
              </a:spcAft>
              <a:buNone/>
            </a:pPr>
            <a:r>
              <a:rPr lang="zh-TW" sz="1800" u="sng">
                <a:solidFill>
                  <a:schemeClr val="hlink"/>
                </a:solidFill>
                <a:hlinkClick r:id="rId3"/>
              </a:rPr>
              <a:t>ntu-ml-2020spring-ta@googlegroups.com</a:t>
            </a:r>
            <a:endParaRPr sz="1800">
              <a:solidFill>
                <a:srgbClr val="000000"/>
              </a:solidFill>
            </a:endParaRPr>
          </a:p>
          <a:p>
            <a:pPr indent="0" lvl="0" marL="0" rtl="0" algn="ctr">
              <a:spcBef>
                <a:spcPts val="0"/>
              </a:spcBef>
              <a:spcAft>
                <a:spcPts val="0"/>
              </a:spcAft>
              <a:buNone/>
            </a:pPr>
            <a:r>
              <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批改</a:t>
            </a:r>
            <a:r>
              <a:rPr lang="zh-TW"/>
              <a:t>規則及 </a:t>
            </a:r>
            <a:r>
              <a:rPr lang="zh-TW"/>
              <a:t>Script </a:t>
            </a:r>
            <a:r>
              <a:rPr lang="zh-TW"/>
              <a:t>格式</a:t>
            </a:r>
            <a:endParaRPr/>
          </a:p>
        </p:txBody>
      </p:sp>
      <p:sp>
        <p:nvSpPr>
          <p:cNvPr id="169" name="Google Shape;169;p34"/>
          <p:cNvSpPr txBox="1"/>
          <p:nvPr>
            <p:ph idx="1" type="body"/>
          </p:nvPr>
        </p:nvSpPr>
        <p:spPr>
          <a:xfrm>
            <a:off x="311700" y="1474667"/>
            <a:ext cx="8520600" cy="5002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test data 會 shuffle 過，請勿直接輸出事先存取的答案</a:t>
            </a:r>
            <a:endParaRPr sz="2000">
              <a:solidFill>
                <a:srgbClr val="000000"/>
              </a:solidFill>
            </a:endParaRPr>
          </a:p>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助教在批改程式部分時，會執行以下指令：</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hw1.sh  [input file]  [output file]</a:t>
            </a:r>
            <a:endParaRPr sz="1800">
              <a:solidFill>
                <a:srgbClr val="FF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hw1_best.sh  [input file]  [output file]</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[input file] 為助教提供的 test.csv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[output file] 為助教提供的 output file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E.g. 如果助教執行了 bash hw1.sh ./data/test.csv ./result/ans.csv，則應該要在 result 資料夾中產生一個檔名為 ans.csv 的檔案</a:t>
            </a:r>
            <a:endParaRPr sz="18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000000"/>
                </a:solidFill>
              </a:rPr>
              <a:t>hw1.sh 及 hw1_best.sh 需要在 </a:t>
            </a:r>
            <a:r>
              <a:rPr lang="zh-TW" sz="2000">
                <a:solidFill>
                  <a:srgbClr val="FF0000"/>
                </a:solidFill>
              </a:rPr>
              <a:t>3 分鐘</a:t>
            </a:r>
            <a:r>
              <a:rPr lang="zh-TW" sz="2000">
                <a:solidFill>
                  <a:srgbClr val="000000"/>
                </a:solidFill>
              </a:rPr>
              <a:t>內執行完畢，否則該部分將以 0 分計算。</a:t>
            </a:r>
            <a:endParaRPr sz="20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FF0000"/>
                </a:solidFill>
              </a:rPr>
              <a:t>切勿於程式內寫死 test.csv 或者是 output file 的路徑</a:t>
            </a:r>
            <a:r>
              <a:rPr lang="zh-TW" sz="2000">
                <a:solidFill>
                  <a:srgbClr val="000000"/>
                </a:solidFill>
              </a:rPr>
              <a:t>，否則該部分將以 0 分計算。</a:t>
            </a:r>
            <a:endParaRPr sz="20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Script 所使用之模型，如 npy 檔、pickle 檔等，可以於程式內寫死路徑，助教會 cd 進 hw1 資料夾執行 reproduce 程序。</a:t>
            </a:r>
            <a:endParaRPr sz="2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Reproducing Result</a:t>
            </a:r>
            <a:endParaRPr/>
          </a:p>
        </p:txBody>
      </p:sp>
      <p:sp>
        <p:nvSpPr>
          <p:cNvPr id="175" name="Google Shape;175;p35"/>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solidFill>
                  <a:srgbClr val="000000"/>
                </a:solidFill>
              </a:rPr>
              <a:t>hw1.sh在reproduce時只需要超過simple baseline即可。</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hw1_best.sh必需要能reproduce出Kaggle上所勾選的成績。</a:t>
            </a:r>
            <a:endParaRPr sz="2000">
              <a:solidFill>
                <a:srgbClr val="000000"/>
              </a:solidFill>
            </a:endParaRPr>
          </a:p>
          <a:p>
            <a:pPr indent="-355600" lvl="0" marL="457200" rtl="0" algn="l">
              <a:spcBef>
                <a:spcPts val="0"/>
              </a:spcBef>
              <a:spcAft>
                <a:spcPts val="0"/>
              </a:spcAft>
              <a:buSzPts val="2000"/>
              <a:buChar char="●"/>
            </a:pPr>
            <a:r>
              <a:rPr lang="zh-TW" sz="2000">
                <a:solidFill>
                  <a:srgbClr val="000000"/>
                </a:solidFill>
              </a:rPr>
              <a:t>請同學確保你上傳的程式所產生的結果，會跟你在 Kaggle 上的結果一致，基本上誤差在 </a:t>
            </a:r>
            <a:r>
              <a:rPr b="1" lang="zh-TW" sz="2000">
                <a:solidFill>
                  <a:srgbClr val="FF0000"/>
                </a:solidFill>
              </a:rPr>
              <a:t>±0.3 </a:t>
            </a:r>
            <a:r>
              <a:rPr lang="zh-TW" sz="2000">
                <a:solidFill>
                  <a:srgbClr val="000000"/>
                </a:solidFill>
              </a:rPr>
              <a:t>之間都屬於一致，若超過範圍，Kaggle 的部份將不予計分。</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Report</a:t>
            </a:r>
            <a:endParaRPr/>
          </a:p>
        </p:txBody>
      </p:sp>
      <p:sp>
        <p:nvSpPr>
          <p:cNvPr id="181" name="Google Shape;181;p36"/>
          <p:cNvSpPr txBox="1"/>
          <p:nvPr>
            <p:ph idx="1" type="body"/>
          </p:nvPr>
        </p:nvSpPr>
        <p:spPr>
          <a:xfrm>
            <a:off x="311700" y="1688433"/>
            <a:ext cx="8520600" cy="50391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限制</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檔名必須為 report.pdf！</a:t>
            </a:r>
            <a:r>
              <a:rPr lang="zh-TW" sz="1800">
                <a:solidFill>
                  <a:srgbClr val="FF0000"/>
                </a:solidFill>
              </a:rPr>
              <a:t>（</a:t>
            </a:r>
            <a:r>
              <a:rPr b="1" lang="zh-TW" sz="1800">
                <a:solidFill>
                  <a:srgbClr val="FF0000"/>
                </a:solidFill>
              </a:rPr>
              <a:t>R</a:t>
            </a:r>
            <a:r>
              <a:rPr lang="zh-TW" sz="1800">
                <a:solidFill>
                  <a:srgbClr val="FF0000"/>
                </a:solidFill>
              </a:rPr>
              <a:t>eport.pdf 是不正確的）</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撰寫 report 時可</a:t>
            </a:r>
            <a:r>
              <a:rPr lang="zh-TW" sz="1800">
                <a:solidFill>
                  <a:srgbClr val="000000"/>
                </a:solidFill>
              </a:rPr>
              <a:t>使用中文或英文，但助教強烈建議使用中文。</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請</a:t>
            </a:r>
            <a:r>
              <a:rPr lang="zh-TW" sz="1800">
                <a:solidFill>
                  <a:srgbClr val="FF0000"/>
                </a:solidFill>
              </a:rPr>
              <a:t>標明系級、學號、姓名</a:t>
            </a:r>
            <a:r>
              <a:rPr lang="zh-TW" sz="1800">
                <a:solidFill>
                  <a:srgbClr val="000000"/>
                </a:solidFill>
              </a:rPr>
              <a:t>，並按照 report 模板回答問題，切勿隨意更動題號順序</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若有和其他修課同學討論，請務必於題號前標明 collaborator（含姓名、學號）</a:t>
            </a:r>
            <a:endParaRPr sz="18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Report </a:t>
            </a:r>
            <a:r>
              <a:rPr lang="zh-TW" sz="2000">
                <a:solidFill>
                  <a:srgbClr val="000000"/>
                </a:solidFill>
              </a:rPr>
              <a:t>template </a:t>
            </a:r>
            <a:r>
              <a:rPr lang="zh-TW" sz="2000" u="sng">
                <a:solidFill>
                  <a:schemeClr val="hlink"/>
                </a:solidFill>
                <a:hlinkClick r:id="rId3"/>
              </a:rPr>
              <a:t>連結</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118" name="Google Shape;118;p2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zh-TW" sz="2200">
                <a:solidFill>
                  <a:srgbClr val="000000"/>
                </a:solidFill>
              </a:rPr>
              <a:t>HW1 Intro - P</a:t>
            </a:r>
            <a:r>
              <a:rPr lang="zh-TW">
                <a:solidFill>
                  <a:srgbClr val="000000"/>
                </a:solidFill>
              </a:rPr>
              <a:t>M2.5 Prediction</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Tasks Description</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Training/Testing Data</a:t>
            </a:r>
            <a:endParaRPr sz="1800">
              <a:solidFill>
                <a:srgbClr val="000000"/>
              </a:solidFill>
            </a:endParaRPr>
          </a:p>
          <a:p>
            <a:pPr indent="-317500" lvl="1" marL="914400" rtl="0" algn="l">
              <a:spcBef>
                <a:spcPts val="0"/>
              </a:spcBef>
              <a:spcAft>
                <a:spcPts val="0"/>
              </a:spcAft>
              <a:buClr>
                <a:srgbClr val="000000"/>
              </a:buClr>
              <a:buSzPts val="1400"/>
              <a:buChar char="○"/>
            </a:pPr>
            <a:r>
              <a:rPr lang="zh-TW" sz="1800">
                <a:solidFill>
                  <a:srgbClr val="000000"/>
                </a:solidFill>
              </a:rPr>
              <a:t>Sample Submission</a:t>
            </a:r>
            <a:r>
              <a:rPr lang="zh-TW">
                <a:solidFill>
                  <a:srgbClr val="000000"/>
                </a:solidFill>
              </a:rPr>
              <a:t> </a:t>
            </a:r>
            <a:endParaRPr>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Kaggle</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Assignment Regulation </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Grading Policy</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GitHub</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Report</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Others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Description</a:t>
            </a:r>
            <a:endParaRPr/>
          </a:p>
        </p:txBody>
      </p:sp>
      <p:sp>
        <p:nvSpPr>
          <p:cNvPr id="124" name="Google Shape;124;p27"/>
          <p:cNvSpPr txBox="1"/>
          <p:nvPr>
            <p:ph idx="1" type="body"/>
          </p:nvPr>
        </p:nvSpPr>
        <p:spPr>
          <a:xfrm>
            <a:off x="311700" y="1474675"/>
            <a:ext cx="4642200" cy="413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本次作業的資料是從行政院環境環保署空氣品質監測網所下載的觀測資料。</a:t>
            </a:r>
            <a:endParaRPr sz="2000">
              <a:solidFill>
                <a:srgbClr val="000000"/>
              </a:solidFill>
              <a:highlight>
                <a:schemeClr val="lt1"/>
              </a:highlight>
            </a:endParaRPr>
          </a:p>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希望大家能在本作業實作 linear regression 預測出</a:t>
            </a:r>
            <a:r>
              <a:rPr lang="zh-TW" sz="2000">
                <a:solidFill>
                  <a:srgbClr val="000000"/>
                </a:solidFill>
                <a:highlight>
                  <a:schemeClr val="lt1"/>
                </a:highlight>
              </a:rPr>
              <a:t> </a:t>
            </a:r>
            <a:r>
              <a:rPr lang="zh-TW" sz="2000">
                <a:solidFill>
                  <a:srgbClr val="000000"/>
                </a:solidFill>
                <a:highlight>
                  <a:schemeClr val="lt1"/>
                </a:highlight>
              </a:rPr>
              <a:t>PM2.5</a:t>
            </a:r>
            <a:r>
              <a:rPr lang="zh-TW" sz="2000">
                <a:solidFill>
                  <a:srgbClr val="000000"/>
                </a:solidFill>
                <a:highlight>
                  <a:schemeClr val="lt1"/>
                </a:highlight>
              </a:rPr>
              <a:t> </a:t>
            </a:r>
            <a:r>
              <a:rPr lang="zh-TW" sz="2000">
                <a:solidFill>
                  <a:srgbClr val="000000"/>
                </a:solidFill>
                <a:highlight>
                  <a:schemeClr val="lt1"/>
                </a:highlight>
              </a:rPr>
              <a:t>的數值。</a:t>
            </a:r>
            <a:endParaRPr sz="2000">
              <a:solidFill>
                <a:srgbClr val="000000"/>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Description</a:t>
            </a:r>
            <a:endParaRPr/>
          </a:p>
        </p:txBody>
      </p:sp>
      <p:sp>
        <p:nvSpPr>
          <p:cNvPr id="131" name="Google Shape;131;p2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本次作業使用豐原站的觀測記錄，分成 train set 跟 test set，train set 是豐原站每個月的前 20 天所有資料。test set 則是從豐原站剩下的資料中取樣出來。</a:t>
            </a:r>
            <a:endParaRPr sz="20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train.csv: </a:t>
            </a:r>
            <a:r>
              <a:rPr lang="zh-TW" sz="1600">
                <a:solidFill>
                  <a:srgbClr val="000000"/>
                </a:solidFill>
              </a:rPr>
              <a:t>每個月前 20 天的完整資料。</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test.csv : </a:t>
            </a:r>
            <a:r>
              <a:rPr lang="zh-TW" sz="1600">
                <a:solidFill>
                  <a:srgbClr val="000000"/>
                </a:solidFill>
              </a:rPr>
              <a:t>從剩下的資料當中取樣出連續的 10 小時為一筆，前九小時的所有觀測數據當作 feature，第十小時的 PM2.5 當作 answer。一共取出 240 筆不重複的 test data，請根據 feature 預測這 240 筆的 PM2.5。</a:t>
            </a:r>
            <a:endParaRPr sz="1600">
              <a:solidFill>
                <a:srgbClr val="000000"/>
              </a:solidFill>
            </a:endParaRPr>
          </a:p>
          <a:p>
            <a:pPr indent="-342900" lvl="0" marL="457200" rtl="0" algn="l">
              <a:spcBef>
                <a:spcPts val="0"/>
              </a:spcBef>
              <a:spcAft>
                <a:spcPts val="0"/>
              </a:spcAft>
              <a:buClr>
                <a:srgbClr val="000000"/>
              </a:buClr>
              <a:buSzPts val="1800"/>
              <a:buChar char="●"/>
            </a:pPr>
            <a:r>
              <a:rPr lang="zh-TW" sz="2000">
                <a:solidFill>
                  <a:srgbClr val="000000"/>
                </a:solidFill>
              </a:rPr>
              <a:t>Data</a:t>
            </a:r>
            <a:r>
              <a:rPr lang="zh-TW" sz="2000">
                <a:solidFill>
                  <a:srgbClr val="000000"/>
                </a:solidFill>
              </a:rPr>
              <a:t> </a:t>
            </a:r>
            <a:r>
              <a:rPr lang="zh-TW" sz="2000">
                <a:solidFill>
                  <a:srgbClr val="000000"/>
                </a:solidFill>
              </a:rPr>
              <a:t>含有</a:t>
            </a:r>
            <a:r>
              <a:rPr lang="zh-TW" sz="2000">
                <a:solidFill>
                  <a:srgbClr val="000000"/>
                </a:solidFill>
              </a:rPr>
              <a:t> </a:t>
            </a:r>
            <a:r>
              <a:rPr lang="zh-TW" sz="2000">
                <a:solidFill>
                  <a:srgbClr val="000000"/>
                </a:solidFill>
              </a:rPr>
              <a:t>18</a:t>
            </a:r>
            <a:r>
              <a:rPr lang="zh-TW" sz="2000">
                <a:solidFill>
                  <a:srgbClr val="000000"/>
                </a:solidFill>
              </a:rPr>
              <a:t> </a:t>
            </a:r>
            <a:r>
              <a:rPr lang="zh-TW" sz="2000">
                <a:solidFill>
                  <a:srgbClr val="000000"/>
                </a:solidFill>
              </a:rPr>
              <a:t>項觀測數據 AMB_TEMP, CH4, CO, NHMC, NO, NO2, NOx, O3, PM10, PM2.5, RAINFALL, RH, SO2, THC, WD_HR, WIND_DIREC, WIND_SPEED, WS_HR。</a:t>
            </a:r>
            <a:r>
              <a:rPr lang="zh-TW" sz="1800">
                <a:solidFill>
                  <a:srgbClr val="000000"/>
                </a:solidFill>
              </a:rPr>
              <a:t>  </a:t>
            </a:r>
            <a:endParaRPr sz="18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b="1" lang="zh-TW" sz="1800">
                <a:solidFill>
                  <a:srgbClr val="FF0000"/>
                </a:solidFill>
              </a:rPr>
              <a:t>### 到網站上爬出正確資料拿來做參考也將視為作弊，請務必注意!!!</a:t>
            </a:r>
            <a:endParaRPr b="1">
              <a:solidFill>
                <a:srgbClr val="FF0000"/>
              </a:solidFill>
            </a:endParaRPr>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Testing Data</a:t>
            </a:r>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&amp; </a:t>
            </a:r>
            <a:r>
              <a:rPr lang="zh-TW"/>
              <a:t>Submission Format</a:t>
            </a:r>
            <a:endParaRPr/>
          </a:p>
        </p:txBody>
      </p:sp>
      <p:sp>
        <p:nvSpPr>
          <p:cNvPr id="150" name="Google Shape;150;p3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Link: </a:t>
            </a:r>
            <a:r>
              <a:rPr lang="zh-TW" sz="2000" u="sng">
                <a:solidFill>
                  <a:schemeClr val="accent5"/>
                </a:solidFill>
                <a:hlinkClick r:id="rId3"/>
              </a:rPr>
              <a:t>https://www.kaggle.com/c/ml2020spring-hw1</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預測</a:t>
            </a:r>
            <a:r>
              <a:rPr lang="zh-TW" sz="2000">
                <a:solidFill>
                  <a:srgbClr val="000000"/>
                </a:solidFill>
              </a:rPr>
              <a:t> </a:t>
            </a:r>
            <a:r>
              <a:rPr lang="zh-TW" sz="2000">
                <a:solidFill>
                  <a:srgbClr val="000000"/>
                </a:solidFill>
              </a:rPr>
              <a:t>240</a:t>
            </a:r>
            <a:r>
              <a:rPr lang="zh-TW" sz="2000">
                <a:solidFill>
                  <a:srgbClr val="000000"/>
                </a:solidFill>
              </a:rPr>
              <a:t> </a:t>
            </a:r>
            <a:r>
              <a:rPr lang="zh-TW" sz="2000">
                <a:solidFill>
                  <a:srgbClr val="000000"/>
                </a:solidFill>
              </a:rPr>
              <a:t>筆</a:t>
            </a:r>
            <a:r>
              <a:rPr lang="zh-TW" sz="2000">
                <a:solidFill>
                  <a:srgbClr val="000000"/>
                </a:solidFill>
              </a:rPr>
              <a:t> </a:t>
            </a:r>
            <a:r>
              <a:rPr lang="zh-TW" sz="2000">
                <a:solidFill>
                  <a:srgbClr val="000000"/>
                </a:solidFill>
              </a:rPr>
              <a:t>testing data</a:t>
            </a:r>
            <a:r>
              <a:rPr lang="zh-TW" sz="2000">
                <a:solidFill>
                  <a:srgbClr val="000000"/>
                </a:solidFill>
              </a:rPr>
              <a:t> </a:t>
            </a:r>
            <a:r>
              <a:rPr lang="zh-TW" sz="2000">
                <a:solidFill>
                  <a:srgbClr val="000000"/>
                </a:solidFill>
              </a:rPr>
              <a:t>中的</a:t>
            </a:r>
            <a:r>
              <a:rPr lang="zh-TW" sz="2000">
                <a:solidFill>
                  <a:srgbClr val="000000"/>
                </a:solidFill>
              </a:rPr>
              <a:t> </a:t>
            </a:r>
            <a:r>
              <a:rPr lang="zh-TW" sz="2000">
                <a:solidFill>
                  <a:srgbClr val="000000"/>
                </a:solidFill>
              </a:rPr>
              <a:t>PM2.5</a:t>
            </a:r>
            <a:r>
              <a:rPr lang="zh-TW" sz="2000">
                <a:solidFill>
                  <a:srgbClr val="000000"/>
                </a:solidFill>
              </a:rPr>
              <a:t> </a:t>
            </a:r>
            <a:r>
              <a:rPr lang="zh-TW" sz="2000">
                <a:solidFill>
                  <a:srgbClr val="000000"/>
                </a:solidFill>
              </a:rPr>
              <a:t>值，並將預測結果上傳至</a:t>
            </a:r>
            <a:r>
              <a:rPr lang="zh-TW" sz="2000">
                <a:solidFill>
                  <a:srgbClr val="000000"/>
                </a:solidFill>
              </a:rPr>
              <a:t> K</a:t>
            </a:r>
            <a:r>
              <a:rPr lang="zh-TW" sz="2000">
                <a:solidFill>
                  <a:srgbClr val="000000"/>
                </a:solidFill>
              </a:rPr>
              <a:t>aggle</a:t>
            </a:r>
            <a:endParaRPr sz="20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Upload format : csv file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第一行必須是 id,value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第二行開始，每行分別為 id 值及預測 PM2.5 數值，以逗號隔開。</a:t>
            </a:r>
            <a:endParaRPr sz="2000">
              <a:solidFill>
                <a:srgbClr val="000000"/>
              </a:solidFill>
            </a:endParaRPr>
          </a:p>
        </p:txBody>
      </p:sp>
      <p:pic>
        <p:nvPicPr>
          <p:cNvPr id="151" name="Google Shape;151;p31"/>
          <p:cNvPicPr preferRelativeResize="0"/>
          <p:nvPr/>
        </p:nvPicPr>
        <p:blipFill rotWithShape="1">
          <a:blip r:embed="rId4">
            <a:alphaModFix/>
          </a:blip>
          <a:srcRect b="34674" l="0" r="16991" t="0"/>
          <a:stretch/>
        </p:blipFill>
        <p:spPr>
          <a:xfrm>
            <a:off x="4710075" y="3831100"/>
            <a:ext cx="3969900" cy="2662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57" name="Google Shape;157;p32"/>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hw1.sh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請</a:t>
            </a:r>
            <a:r>
              <a:rPr b="1" lang="zh-TW" sz="2000">
                <a:solidFill>
                  <a:srgbClr val="FF0000"/>
                </a:solidFill>
              </a:rPr>
              <a:t>手刻</a:t>
            </a:r>
            <a:r>
              <a:rPr lang="zh-TW" sz="2000">
                <a:solidFill>
                  <a:srgbClr val="000000"/>
                </a:solidFill>
              </a:rPr>
              <a:t>實作 linear regression，方法限使用 gradient descent。</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FF0000"/>
                </a:solidFill>
              </a:rPr>
              <a:t>禁止使用 numpy.linalg.lstsq</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不限定作法，但套件規定仍必須遵照期初公告。</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繳交格式</a:t>
            </a:r>
            <a:r>
              <a:rPr lang="zh-TW"/>
              <a:t> Submission Format</a:t>
            </a:r>
            <a:endParaRPr/>
          </a:p>
        </p:txBody>
      </p:sp>
      <p:sp>
        <p:nvSpPr>
          <p:cNvPr id="163" name="Google Shape;163;p33"/>
          <p:cNvSpPr txBox="1"/>
          <p:nvPr>
            <p:ph idx="1" type="body"/>
          </p:nvPr>
        </p:nvSpPr>
        <p:spPr>
          <a:xfrm>
            <a:off x="311700" y="1688424"/>
            <a:ext cx="8520600" cy="4852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zh-TW" sz="1900">
                <a:solidFill>
                  <a:srgbClr val="000000"/>
                </a:solidFill>
              </a:rPr>
              <a:t>GitHub 上的 hw1-&lt;account&gt; 裡</a:t>
            </a:r>
            <a:r>
              <a:rPr lang="zh-TW" sz="1900">
                <a:solidFill>
                  <a:srgbClr val="FF0000"/>
                </a:solidFill>
              </a:rPr>
              <a:t>至少</a:t>
            </a:r>
            <a:r>
              <a:rPr lang="zh-TW" sz="1900">
                <a:solidFill>
                  <a:srgbClr val="000000"/>
                </a:solidFill>
              </a:rPr>
              <a:t>要有下列 3 個檔案：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report.pdf</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hw1.sh</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hw1_best.sh</a:t>
            </a:r>
            <a:endParaRPr sz="1700">
              <a:solidFill>
                <a:srgbClr val="000000"/>
              </a:solidFill>
            </a:endParaRPr>
          </a:p>
          <a:p>
            <a:pPr indent="-336550" lvl="1" marL="914400" rtl="0" algn="l">
              <a:spcBef>
                <a:spcPts val="0"/>
              </a:spcBef>
              <a:spcAft>
                <a:spcPts val="0"/>
              </a:spcAft>
              <a:buClr>
                <a:srgbClr val="FF0000"/>
              </a:buClr>
              <a:buSzPts val="1700"/>
              <a:buChar char="○"/>
            </a:pPr>
            <a:r>
              <a:rPr lang="zh-TW" sz="1700">
                <a:solidFill>
                  <a:srgbClr val="FF0000"/>
                </a:solidFill>
              </a:rPr>
              <a:t>請勿上傳 train.csv, test.csv！</a:t>
            </a:r>
            <a:endParaRPr sz="1700">
              <a:solidFill>
                <a:srgbClr val="FF0000"/>
              </a:solidFill>
            </a:endParaRPr>
          </a:p>
          <a:p>
            <a:pPr indent="-349250" lvl="0" marL="457200" rtl="0" algn="l">
              <a:spcBef>
                <a:spcPts val="0"/>
              </a:spcBef>
              <a:spcAft>
                <a:spcPts val="0"/>
              </a:spcAft>
              <a:buClr>
                <a:srgbClr val="000000"/>
              </a:buClr>
              <a:buSzPts val="1900"/>
              <a:buChar char="●"/>
            </a:pPr>
            <a:r>
              <a:rPr lang="zh-TW" sz="1900">
                <a:solidFill>
                  <a:srgbClr val="000000"/>
                </a:solidFill>
              </a:rPr>
              <a:t>你的 repo 裡</a:t>
            </a:r>
            <a:r>
              <a:rPr lang="zh-TW" sz="1900">
                <a:solidFill>
                  <a:srgbClr val="FF0000"/>
                </a:solidFill>
              </a:rPr>
              <a:t>可以</a:t>
            </a:r>
            <a:r>
              <a:rPr lang="zh-TW" sz="1900">
                <a:solidFill>
                  <a:srgbClr val="000000"/>
                </a:solidFill>
              </a:rPr>
              <a:t>還有其他檔案：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e.g., </a:t>
            </a:r>
            <a:r>
              <a:rPr lang="zh-TW" sz="1700">
                <a:solidFill>
                  <a:srgbClr val="000000"/>
                </a:solidFill>
              </a:rPr>
              <a:t>model.npy</a:t>
            </a:r>
            <a:endParaRPr sz="1700">
              <a:solidFill>
                <a:srgbClr val="000000"/>
              </a:solidFill>
            </a:endParaRPr>
          </a:p>
          <a:p>
            <a:pPr indent="-349250" lvl="0" marL="457200" rtl="0" algn="l">
              <a:spcBef>
                <a:spcPts val="0"/>
              </a:spcBef>
              <a:spcAft>
                <a:spcPts val="0"/>
              </a:spcAft>
              <a:buClr>
                <a:srgbClr val="FF0000"/>
              </a:buClr>
              <a:buSzPts val="1900"/>
              <a:buChar char="●"/>
            </a:pPr>
            <a:r>
              <a:rPr lang="zh-TW" sz="1900">
                <a:solidFill>
                  <a:srgbClr val="FF0000"/>
                </a:solidFill>
              </a:rPr>
              <a:t>hw1.sh 及 hw1_best.sh 將只執行 testing，請自行跑完 training 部分並且儲存相關模型參數並上傳至 GitHub。</a:t>
            </a:r>
            <a:endParaRPr sz="1900">
              <a:solidFill>
                <a:srgbClr val="FF0000"/>
              </a:solidFill>
            </a:endParaRPr>
          </a:p>
          <a:p>
            <a:pPr indent="0" lvl="0" marL="0" rtl="0" algn="l">
              <a:spcBef>
                <a:spcPts val="1600"/>
              </a:spcBef>
              <a:spcAft>
                <a:spcPts val="1600"/>
              </a:spcAft>
              <a:buNone/>
            </a:pPr>
            <a:r>
              <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