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4"/>
    <p:sldMasterId id="2147483935" r:id="rId5"/>
    <p:sldMasterId id="2147483947" r:id="rId6"/>
  </p:sldMasterIdLst>
  <p:notesMasterIdLst>
    <p:notesMasterId r:id="rId31"/>
  </p:notesMasterIdLst>
  <p:handoutMasterIdLst>
    <p:handoutMasterId r:id="rId32"/>
  </p:handoutMasterIdLst>
  <p:sldIdLst>
    <p:sldId id="256" r:id="rId7"/>
    <p:sldId id="262" r:id="rId8"/>
    <p:sldId id="290" r:id="rId9"/>
    <p:sldId id="260" r:id="rId10"/>
    <p:sldId id="294" r:id="rId11"/>
    <p:sldId id="295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3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>
      <p:cViewPr varScale="1">
        <p:scale>
          <a:sx n="115" d="100"/>
          <a:sy n="115" d="100"/>
        </p:scale>
        <p:origin x="432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5026" y="998759"/>
            <a:ext cx="9818774" cy="361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33" b="0" i="0">
                <a:solidFill>
                  <a:srgbClr val="2020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324" y="3840481"/>
            <a:ext cx="8532178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83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5B95-E5B8-4D8B-B986-30BA208999D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BA8A-B896-417C-99D4-C8E04D5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5B95-E5B8-4D8B-B986-30BA208999D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BA8A-B896-417C-99D4-C8E04D5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5026" y="998759"/>
            <a:ext cx="9818774" cy="361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33" b="0" i="0">
                <a:solidFill>
                  <a:srgbClr val="2020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324" y="3840481"/>
            <a:ext cx="8532178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57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4" Type="http://schemas.openxmlformats.org/officeDocument/2006/relationships/hyperlink" Target="http://codingdomai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dpsoftware.com/git-cheatshe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6B86B"/>
                </a:solidFill>
              </a:rPr>
              <a:t>Team 6328</a:t>
            </a:r>
          </a:p>
          <a:p>
            <a:r>
              <a:rPr lang="en-US" dirty="0" smtClean="0">
                <a:solidFill>
                  <a:srgbClr val="96B86B"/>
                </a:solidFill>
              </a:rPr>
              <a:t>Software Engineering</a:t>
            </a:r>
          </a:p>
          <a:p>
            <a:endParaRPr lang="en-US" dirty="0">
              <a:solidFill>
                <a:srgbClr val="96B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12" y="608931"/>
            <a:ext cx="8654568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67" dirty="0"/>
              <a:t> </a:t>
            </a:r>
            <a:r>
              <a:rPr sz="4266" spc="60" dirty="0">
                <a:solidFill>
                  <a:srgbClr val="0000FF"/>
                </a:solidFill>
              </a:rPr>
              <a:t>Commit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836612" y="1675162"/>
            <a:ext cx="10904441" cy="3716535"/>
          </a:xfrm>
          <a:prstGeom prst="rect">
            <a:avLst/>
          </a:prstGeom>
        </p:spPr>
        <p:txBody>
          <a:bodyPr vert="horz" wrap="square" lIns="0" tIns="138816" rIns="0" bIns="0" rtlCol="0">
            <a:spAutoFit/>
          </a:bodyPr>
          <a:lstStyle/>
          <a:p>
            <a:pPr marL="626377" marR="762656" indent="-609448">
              <a:lnSpc>
                <a:spcPct val="76900"/>
              </a:lnSpc>
              <a:spcBef>
                <a:spcPts val="1092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466" spc="73" dirty="0">
                <a:latin typeface="Calibri"/>
                <a:cs typeface="Calibri"/>
              </a:rPr>
              <a:t>Commits </a:t>
            </a:r>
            <a:r>
              <a:rPr sz="3466" spc="53" dirty="0">
                <a:latin typeface="Calibri"/>
                <a:cs typeface="Calibri"/>
              </a:rPr>
              <a:t>contain </a:t>
            </a:r>
            <a:r>
              <a:rPr sz="3466" spc="40" dirty="0">
                <a:latin typeface="Calibri"/>
                <a:cs typeface="Calibri"/>
              </a:rPr>
              <a:t>three </a:t>
            </a:r>
            <a:r>
              <a:rPr sz="3466" spc="173" dirty="0">
                <a:latin typeface="Calibri"/>
                <a:cs typeface="Calibri"/>
              </a:rPr>
              <a:t>pieces </a:t>
            </a:r>
            <a:r>
              <a:rPr sz="3466" dirty="0">
                <a:latin typeface="Calibri"/>
                <a:cs typeface="Calibri"/>
              </a:rPr>
              <a:t>of  </a:t>
            </a:r>
            <a:r>
              <a:rPr sz="3466" spc="-20" dirty="0">
                <a:latin typeface="Calibri"/>
                <a:cs typeface="Calibri"/>
              </a:rPr>
              <a:t>information:</a:t>
            </a:r>
            <a:endParaRPr sz="3466" dirty="0">
              <a:latin typeface="Calibri"/>
              <a:cs typeface="Calibri"/>
            </a:endParaRPr>
          </a:p>
          <a:p>
            <a:pPr marL="694093" marR="976809" indent="-677164">
              <a:lnSpc>
                <a:spcPts val="3439"/>
              </a:lnSpc>
              <a:spcBef>
                <a:spcPts val="720"/>
              </a:spcBef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-13" dirty="0">
                <a:latin typeface="Calibri"/>
                <a:cs typeface="Calibri"/>
              </a:rPr>
              <a:t>Information </a:t>
            </a:r>
            <a:r>
              <a:rPr sz="3466" spc="53" dirty="0">
                <a:latin typeface="Calibri"/>
                <a:cs typeface="Calibri"/>
              </a:rPr>
              <a:t>about </a:t>
            </a:r>
            <a:r>
              <a:rPr sz="3466" spc="67" dirty="0">
                <a:latin typeface="Calibri"/>
                <a:cs typeface="Calibri"/>
              </a:rPr>
              <a:t>how </a:t>
            </a:r>
            <a:r>
              <a:rPr sz="3466" spc="27" dirty="0">
                <a:latin typeface="Calibri"/>
                <a:cs typeface="Calibri"/>
              </a:rPr>
              <a:t>the </a:t>
            </a:r>
            <a:r>
              <a:rPr sz="3466" spc="40" dirty="0">
                <a:latin typeface="Calibri"/>
                <a:cs typeface="Calibri"/>
              </a:rPr>
              <a:t>files  </a:t>
            </a:r>
            <a:r>
              <a:rPr sz="3466" spc="173" dirty="0">
                <a:latin typeface="Calibri"/>
                <a:cs typeface="Calibri"/>
              </a:rPr>
              <a:t>changed </a:t>
            </a:r>
            <a:r>
              <a:rPr sz="3466" spc="-33" dirty="0">
                <a:latin typeface="Calibri"/>
                <a:cs typeface="Calibri"/>
              </a:rPr>
              <a:t>from</a:t>
            </a:r>
            <a:r>
              <a:rPr sz="3466" spc="33" dirty="0">
                <a:latin typeface="Calibri"/>
                <a:cs typeface="Calibri"/>
              </a:rPr>
              <a:t> </a:t>
            </a:r>
            <a:r>
              <a:rPr sz="3466" spc="80" dirty="0">
                <a:latin typeface="Calibri"/>
                <a:cs typeface="Calibri"/>
              </a:rPr>
              <a:t>previously</a:t>
            </a:r>
            <a:endParaRPr sz="3466" dirty="0">
              <a:latin typeface="Calibri"/>
              <a:cs typeface="Calibri"/>
            </a:endParaRPr>
          </a:p>
          <a:p>
            <a:pPr marL="694093" marR="1045372" indent="-677164">
              <a:lnSpc>
                <a:spcPct val="79400"/>
              </a:lnSpc>
              <a:spcBef>
                <a:spcPts val="860"/>
              </a:spcBef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100" dirty="0">
                <a:latin typeface="Calibri"/>
                <a:cs typeface="Calibri"/>
              </a:rPr>
              <a:t>reference </a:t>
            </a:r>
            <a:r>
              <a:rPr sz="3466" spc="-33" dirty="0">
                <a:latin typeface="Calibri"/>
                <a:cs typeface="Calibri"/>
              </a:rPr>
              <a:t>to </a:t>
            </a:r>
            <a:r>
              <a:rPr sz="3466" spc="27" dirty="0">
                <a:latin typeface="Calibri"/>
                <a:cs typeface="Calibri"/>
              </a:rPr>
              <a:t>the </a:t>
            </a:r>
            <a:r>
              <a:rPr sz="3466" spc="7" dirty="0">
                <a:latin typeface="Calibri"/>
                <a:cs typeface="Calibri"/>
              </a:rPr>
              <a:t>commit </a:t>
            </a:r>
            <a:r>
              <a:rPr sz="3466" spc="-60" dirty="0">
                <a:latin typeface="Calibri"/>
                <a:cs typeface="Calibri"/>
              </a:rPr>
              <a:t>that  </a:t>
            </a:r>
            <a:r>
              <a:rPr sz="3466" spc="147" dirty="0">
                <a:latin typeface="Calibri"/>
                <a:cs typeface="Calibri"/>
              </a:rPr>
              <a:t>came </a:t>
            </a:r>
            <a:r>
              <a:rPr sz="3466" spc="87" dirty="0">
                <a:latin typeface="Calibri"/>
                <a:cs typeface="Calibri"/>
              </a:rPr>
              <a:t>before</a:t>
            </a:r>
            <a:r>
              <a:rPr sz="3466" spc="73" dirty="0">
                <a:latin typeface="Calibri"/>
                <a:cs typeface="Calibri"/>
              </a:rPr>
              <a:t> </a:t>
            </a:r>
            <a:r>
              <a:rPr sz="3466" spc="-133" dirty="0">
                <a:latin typeface="Calibri"/>
                <a:cs typeface="Calibri"/>
              </a:rPr>
              <a:t>it</a:t>
            </a:r>
            <a:endParaRPr sz="3466" dirty="0">
              <a:latin typeface="Calibri"/>
              <a:cs typeface="Calibri"/>
            </a:endParaRPr>
          </a:p>
          <a:p>
            <a:pPr marL="931101" lvl="1" indent="-609448">
              <a:lnSpc>
                <a:spcPts val="3486"/>
              </a:lnSpc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2933" spc="127" dirty="0">
                <a:latin typeface="Calibri"/>
                <a:cs typeface="Calibri"/>
              </a:rPr>
              <a:t>Called </a:t>
            </a:r>
            <a:r>
              <a:rPr sz="2933" spc="20" dirty="0">
                <a:latin typeface="Calibri"/>
                <a:cs typeface="Calibri"/>
              </a:rPr>
              <a:t>the </a:t>
            </a:r>
            <a:r>
              <a:rPr sz="2933" spc="7" dirty="0">
                <a:latin typeface="Calibri"/>
                <a:cs typeface="Calibri"/>
              </a:rPr>
              <a:t>“parent</a:t>
            </a:r>
            <a:r>
              <a:rPr sz="2933" spc="120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commit”</a:t>
            </a:r>
            <a:endParaRPr sz="2933" dirty="0">
              <a:latin typeface="Calibri"/>
              <a:cs typeface="Calibri"/>
            </a:endParaRPr>
          </a:p>
          <a:p>
            <a:pPr marL="702558" indent="-685629">
              <a:lnSpc>
                <a:spcPts val="4112"/>
              </a:lnSpc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120" dirty="0">
                <a:latin typeface="Calibri"/>
                <a:cs typeface="Calibri"/>
              </a:rPr>
              <a:t>hash </a:t>
            </a:r>
            <a:r>
              <a:rPr sz="3466" spc="193" dirty="0">
                <a:latin typeface="Calibri"/>
                <a:cs typeface="Calibri"/>
              </a:rPr>
              <a:t>code</a:t>
            </a:r>
            <a:r>
              <a:rPr sz="3466" spc="-27" dirty="0">
                <a:latin typeface="Calibri"/>
                <a:cs typeface="Calibri"/>
              </a:rPr>
              <a:t> </a:t>
            </a:r>
            <a:r>
              <a:rPr sz="3466" spc="100" dirty="0">
                <a:latin typeface="Calibri"/>
                <a:cs typeface="Calibri"/>
              </a:rPr>
              <a:t>name</a:t>
            </a:r>
            <a:endParaRPr sz="3466" dirty="0">
              <a:latin typeface="Calibri"/>
              <a:cs typeface="Calibri"/>
            </a:endParaRPr>
          </a:p>
          <a:p>
            <a:pPr marL="931101" lvl="1" indent="-609448">
              <a:lnSpc>
                <a:spcPts val="2718"/>
              </a:lnSpc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2533" spc="-47" dirty="0">
                <a:latin typeface="Calibri"/>
                <a:cs typeface="Calibri"/>
              </a:rPr>
              <a:t>Will </a:t>
            </a:r>
            <a:r>
              <a:rPr sz="2533" spc="73" dirty="0">
                <a:latin typeface="Calibri"/>
                <a:cs typeface="Calibri"/>
              </a:rPr>
              <a:t>look </a:t>
            </a:r>
            <a:r>
              <a:rPr sz="2533" spc="60" dirty="0">
                <a:latin typeface="Calibri"/>
                <a:cs typeface="Calibri"/>
              </a:rPr>
              <a:t>something</a:t>
            </a:r>
            <a:r>
              <a:rPr sz="2533" spc="207" dirty="0">
                <a:latin typeface="Calibri"/>
                <a:cs typeface="Calibri"/>
              </a:rPr>
              <a:t> </a:t>
            </a:r>
            <a:r>
              <a:rPr sz="2533" spc="20" dirty="0">
                <a:latin typeface="Calibri"/>
                <a:cs typeface="Calibri"/>
              </a:rPr>
              <a:t>like:</a:t>
            </a:r>
            <a:endParaRPr sz="2533" dirty="0">
              <a:latin typeface="Calibri"/>
              <a:cs typeface="Calibri"/>
            </a:endParaRPr>
          </a:p>
          <a:p>
            <a:pPr marL="931101">
              <a:lnSpc>
                <a:spcPts val="2746"/>
              </a:lnSpc>
            </a:pPr>
            <a:r>
              <a:rPr sz="2533" spc="127" dirty="0">
                <a:latin typeface="Calibri"/>
                <a:cs typeface="Calibri"/>
              </a:rPr>
              <a:t>fb2d2ec5069fc6776c80b3ad6b7cbde3cade4e</a:t>
            </a:r>
            <a:endParaRPr sz="25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608931"/>
            <a:ext cx="10002170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27" dirty="0"/>
              <a:t> </a:t>
            </a:r>
            <a:r>
              <a:rPr sz="4266" spc="113" dirty="0">
                <a:solidFill>
                  <a:srgbClr val="0000FF"/>
                </a:solidFill>
              </a:rPr>
              <a:t>Repositories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684212" y="1659589"/>
            <a:ext cx="10347520" cy="3150083"/>
          </a:xfrm>
          <a:prstGeom prst="rect">
            <a:avLst/>
          </a:prstGeom>
        </p:spPr>
        <p:txBody>
          <a:bodyPr vert="horz" wrap="square" lIns="0" tIns="120195" rIns="0" bIns="0" rtlCol="0">
            <a:spAutoFit/>
          </a:bodyPr>
          <a:lstStyle/>
          <a:p>
            <a:pPr marL="694093" indent="-677164">
              <a:spcBef>
                <a:spcPts val="9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60" dirty="0">
                <a:latin typeface="Calibri"/>
                <a:cs typeface="Calibri"/>
              </a:rPr>
              <a:t>Often </a:t>
            </a:r>
            <a:r>
              <a:rPr sz="3732" spc="93" dirty="0">
                <a:latin typeface="Calibri"/>
                <a:cs typeface="Calibri"/>
              </a:rPr>
              <a:t>shortened </a:t>
            </a:r>
            <a:r>
              <a:rPr sz="3732" spc="-33" dirty="0">
                <a:latin typeface="Calibri"/>
                <a:cs typeface="Calibri"/>
              </a:rPr>
              <a:t>to</a:t>
            </a:r>
            <a:r>
              <a:rPr sz="3732" spc="187" dirty="0">
                <a:latin typeface="Calibri"/>
                <a:cs typeface="Calibri"/>
              </a:rPr>
              <a:t> </a:t>
            </a:r>
            <a:r>
              <a:rPr sz="3732" spc="33" dirty="0">
                <a:latin typeface="Calibri"/>
                <a:cs typeface="Calibri"/>
              </a:rPr>
              <a:t>‘repo’</a:t>
            </a:r>
            <a:endParaRPr sz="3732" dirty="0">
              <a:latin typeface="Calibri"/>
              <a:cs typeface="Calibri"/>
            </a:endParaRPr>
          </a:p>
          <a:p>
            <a:pPr marL="694093" marR="6772" indent="-677164">
              <a:lnSpc>
                <a:spcPts val="4438"/>
              </a:lnSpc>
              <a:spcBef>
                <a:spcPts val="100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53" dirty="0">
                <a:latin typeface="Calibri"/>
                <a:cs typeface="Calibri"/>
              </a:rPr>
              <a:t>A </a:t>
            </a:r>
            <a:r>
              <a:rPr sz="3732" spc="73" dirty="0">
                <a:latin typeface="Calibri"/>
                <a:cs typeface="Calibri"/>
              </a:rPr>
              <a:t>collection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3" dirty="0">
                <a:latin typeface="Calibri"/>
                <a:cs typeface="Calibri"/>
              </a:rPr>
              <a:t>all </a:t>
            </a:r>
            <a:r>
              <a:rPr sz="3732" spc="27" dirty="0">
                <a:latin typeface="Calibri"/>
                <a:cs typeface="Calibri"/>
              </a:rPr>
              <a:t>the </a:t>
            </a:r>
            <a:r>
              <a:rPr sz="3732" spc="47" dirty="0">
                <a:latin typeface="Calibri"/>
                <a:cs typeface="Calibri"/>
              </a:rPr>
              <a:t>files </a:t>
            </a:r>
            <a:r>
              <a:rPr sz="3732" spc="127" dirty="0">
                <a:latin typeface="Calibri"/>
                <a:cs typeface="Calibri"/>
              </a:rPr>
              <a:t>and  </a:t>
            </a:r>
            <a:r>
              <a:rPr sz="3732" spc="27" dirty="0">
                <a:latin typeface="Calibri"/>
                <a:cs typeface="Calibri"/>
              </a:rPr>
              <a:t>the </a:t>
            </a:r>
            <a:r>
              <a:rPr sz="3732" spc="20" dirty="0">
                <a:latin typeface="Calibri"/>
                <a:cs typeface="Calibri"/>
              </a:rPr>
              <a:t>history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00" dirty="0">
                <a:latin typeface="Calibri"/>
                <a:cs typeface="Calibri"/>
              </a:rPr>
              <a:t>those</a:t>
            </a:r>
            <a:r>
              <a:rPr sz="3732" spc="413" dirty="0">
                <a:latin typeface="Calibri"/>
                <a:cs typeface="Calibri"/>
              </a:rPr>
              <a:t> </a:t>
            </a:r>
            <a:r>
              <a:rPr sz="3732" spc="47" dirty="0">
                <a:latin typeface="Calibri"/>
                <a:cs typeface="Calibri"/>
              </a:rPr>
              <a:t>files</a:t>
            </a:r>
            <a:endParaRPr sz="3732" dirty="0">
              <a:latin typeface="Calibri"/>
              <a:cs typeface="Calibri"/>
            </a:endParaRPr>
          </a:p>
          <a:p>
            <a:pPr marL="998817" lvl="1" indent="-372440">
              <a:spcBef>
                <a:spcPts val="67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27" dirty="0">
                <a:latin typeface="Calibri"/>
                <a:cs typeface="Calibri"/>
              </a:rPr>
              <a:t>Consists </a:t>
            </a:r>
            <a:r>
              <a:rPr sz="3199" dirty="0">
                <a:latin typeface="Calibri"/>
                <a:cs typeface="Calibri"/>
              </a:rPr>
              <a:t>of </a:t>
            </a:r>
            <a:r>
              <a:rPr sz="3199" spc="7" dirty="0">
                <a:latin typeface="Calibri"/>
                <a:cs typeface="Calibri"/>
              </a:rPr>
              <a:t>all </a:t>
            </a:r>
            <a:r>
              <a:rPr sz="3199" spc="40" dirty="0">
                <a:latin typeface="Calibri"/>
                <a:cs typeface="Calibri"/>
              </a:rPr>
              <a:t>your</a:t>
            </a:r>
            <a:r>
              <a:rPr sz="3199" spc="247" dirty="0">
                <a:latin typeface="Calibri"/>
                <a:cs typeface="Calibri"/>
              </a:rPr>
              <a:t> </a:t>
            </a:r>
            <a:r>
              <a:rPr sz="3199" spc="40" dirty="0">
                <a:latin typeface="Calibri"/>
                <a:cs typeface="Calibri"/>
              </a:rPr>
              <a:t>commits</a:t>
            </a:r>
            <a:endParaRPr sz="3199" dirty="0">
              <a:latin typeface="Calibri"/>
              <a:cs typeface="Calibri"/>
            </a:endParaRPr>
          </a:p>
          <a:p>
            <a:pPr marL="998817" marR="24547" lvl="1" indent="-372440">
              <a:lnSpc>
                <a:spcPts val="3759"/>
              </a:lnSpc>
              <a:spcBef>
                <a:spcPts val="1020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40" dirty="0">
                <a:latin typeface="Calibri"/>
                <a:cs typeface="Calibri"/>
              </a:rPr>
              <a:t>Place </a:t>
            </a:r>
            <a:r>
              <a:rPr sz="3199" spc="80" dirty="0">
                <a:latin typeface="Calibri"/>
                <a:cs typeface="Calibri"/>
              </a:rPr>
              <a:t>where </a:t>
            </a:r>
            <a:r>
              <a:rPr sz="3199" spc="7" dirty="0">
                <a:latin typeface="Calibri"/>
                <a:cs typeface="Calibri"/>
              </a:rPr>
              <a:t>all </a:t>
            </a:r>
            <a:r>
              <a:rPr sz="3199" spc="40" dirty="0">
                <a:latin typeface="Calibri"/>
                <a:cs typeface="Calibri"/>
              </a:rPr>
              <a:t>your </a:t>
            </a:r>
            <a:r>
              <a:rPr sz="3199" spc="53" dirty="0">
                <a:latin typeface="Calibri"/>
                <a:cs typeface="Calibri"/>
              </a:rPr>
              <a:t>hard work </a:t>
            </a:r>
            <a:r>
              <a:rPr sz="3199" spc="80" dirty="0">
                <a:latin typeface="Calibri"/>
                <a:cs typeface="Calibri"/>
              </a:rPr>
              <a:t>is  </a:t>
            </a:r>
            <a:r>
              <a:rPr sz="3199" spc="67" dirty="0">
                <a:latin typeface="Calibri"/>
                <a:cs typeface="Calibri"/>
              </a:rPr>
              <a:t>stored</a:t>
            </a:r>
            <a:endParaRPr sz="31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6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612" y="608931"/>
            <a:ext cx="9849770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27" dirty="0"/>
              <a:t> </a:t>
            </a:r>
            <a:r>
              <a:rPr sz="4266" spc="113" dirty="0">
                <a:solidFill>
                  <a:srgbClr val="0000FF"/>
                </a:solidFill>
              </a:rPr>
              <a:t>Repositories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912813" y="1763194"/>
            <a:ext cx="10363542" cy="3685570"/>
          </a:xfrm>
          <a:prstGeom prst="rect">
            <a:avLst/>
          </a:prstGeom>
        </p:spPr>
        <p:txBody>
          <a:bodyPr vert="horz" wrap="square" lIns="0" tIns="44015" rIns="0" bIns="0" rtlCol="0">
            <a:spAutoFit/>
          </a:bodyPr>
          <a:lstStyle/>
          <a:p>
            <a:pPr marL="694093" marR="209074" indent="-677164">
              <a:lnSpc>
                <a:spcPts val="4399"/>
              </a:lnSpc>
              <a:spcBef>
                <a:spcPts val="34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40" dirty="0">
                <a:latin typeface="Calibri"/>
                <a:cs typeface="Calibri"/>
              </a:rPr>
              <a:t>Can </a:t>
            </a:r>
            <a:r>
              <a:rPr sz="3732" spc="60" dirty="0">
                <a:latin typeface="Calibri"/>
                <a:cs typeface="Calibri"/>
              </a:rPr>
              <a:t>live </a:t>
            </a:r>
            <a:r>
              <a:rPr sz="3732" spc="107" dirty="0">
                <a:latin typeface="Calibri"/>
                <a:cs typeface="Calibri"/>
              </a:rPr>
              <a:t>on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93" dirty="0">
                <a:latin typeface="Calibri"/>
                <a:cs typeface="Calibri"/>
              </a:rPr>
              <a:t>local machine</a:t>
            </a:r>
            <a:r>
              <a:rPr sz="3732" spc="13" dirty="0">
                <a:latin typeface="Calibri"/>
                <a:cs typeface="Calibri"/>
              </a:rPr>
              <a:t> </a:t>
            </a:r>
            <a:r>
              <a:rPr sz="3732" spc="20" dirty="0">
                <a:latin typeface="Calibri"/>
                <a:cs typeface="Calibri"/>
              </a:rPr>
              <a:t>or  </a:t>
            </a:r>
            <a:r>
              <a:rPr sz="3732" spc="107" dirty="0">
                <a:latin typeface="Calibri"/>
                <a:cs typeface="Calibri"/>
              </a:rPr>
              <a:t>on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47" dirty="0">
                <a:latin typeface="Calibri"/>
                <a:cs typeface="Calibri"/>
              </a:rPr>
              <a:t>remote </a:t>
            </a:r>
            <a:r>
              <a:rPr sz="3732" spc="107" dirty="0">
                <a:latin typeface="Calibri"/>
                <a:cs typeface="Calibri"/>
              </a:rPr>
              <a:t>server</a:t>
            </a:r>
            <a:r>
              <a:rPr sz="3732" spc="147" dirty="0">
                <a:latin typeface="Calibri"/>
                <a:cs typeface="Calibri"/>
              </a:rPr>
              <a:t> </a:t>
            </a:r>
            <a:r>
              <a:rPr sz="3732" spc="-53" dirty="0">
                <a:latin typeface="Calibri"/>
                <a:cs typeface="Calibri"/>
              </a:rPr>
              <a:t>(GitHub!)</a:t>
            </a:r>
            <a:endParaRPr sz="3732" dirty="0">
              <a:latin typeface="Calibri"/>
              <a:cs typeface="Calibri"/>
            </a:endParaRPr>
          </a:p>
          <a:p>
            <a:pPr marL="694093" marR="6772" indent="-677164">
              <a:lnSpc>
                <a:spcPct val="100099"/>
              </a:lnSpc>
              <a:spcBef>
                <a:spcPts val="80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00" dirty="0">
                <a:latin typeface="Calibri"/>
                <a:cs typeface="Calibri"/>
              </a:rPr>
              <a:t>The </a:t>
            </a:r>
            <a:r>
              <a:rPr sz="3732" spc="60" dirty="0">
                <a:latin typeface="Calibri"/>
                <a:cs typeface="Calibri"/>
              </a:rPr>
              <a:t>act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47" dirty="0">
                <a:latin typeface="Calibri"/>
                <a:cs typeface="Calibri"/>
              </a:rPr>
              <a:t>copying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53" dirty="0">
                <a:latin typeface="Calibri"/>
                <a:cs typeface="Calibri"/>
              </a:rPr>
              <a:t>repository  </a:t>
            </a:r>
            <a:r>
              <a:rPr sz="3732" spc="-40" dirty="0">
                <a:latin typeface="Calibri"/>
                <a:cs typeface="Calibri"/>
              </a:rPr>
              <a:t>from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47" dirty="0">
                <a:latin typeface="Calibri"/>
                <a:cs typeface="Calibri"/>
              </a:rPr>
              <a:t>remote </a:t>
            </a:r>
            <a:r>
              <a:rPr sz="3732" spc="107" dirty="0">
                <a:latin typeface="Calibri"/>
                <a:cs typeface="Calibri"/>
              </a:rPr>
              <a:t>server </a:t>
            </a:r>
            <a:r>
              <a:rPr sz="3732" spc="93" dirty="0">
                <a:latin typeface="Calibri"/>
                <a:cs typeface="Calibri"/>
              </a:rPr>
              <a:t>is </a:t>
            </a:r>
            <a:r>
              <a:rPr sz="3732" spc="120" dirty="0">
                <a:latin typeface="Calibri"/>
                <a:cs typeface="Calibri"/>
              </a:rPr>
              <a:t>called  </a:t>
            </a:r>
            <a:r>
              <a:rPr sz="3732" spc="107" dirty="0">
                <a:latin typeface="Calibri"/>
                <a:cs typeface="Calibri"/>
              </a:rPr>
              <a:t>cloning</a:t>
            </a:r>
            <a:endParaRPr sz="3732" dirty="0">
              <a:latin typeface="Calibri"/>
              <a:cs typeface="Calibri"/>
            </a:endParaRPr>
          </a:p>
          <a:p>
            <a:pPr marL="694093" marR="206535" indent="-677164">
              <a:lnSpc>
                <a:spcPct val="102000"/>
              </a:lnSpc>
              <a:spcBef>
                <a:spcPts val="72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147" dirty="0">
                <a:latin typeface="Calibri"/>
                <a:cs typeface="Calibri"/>
              </a:rPr>
              <a:t>Cloning </a:t>
            </a:r>
            <a:r>
              <a:rPr sz="3732" spc="-40" dirty="0">
                <a:latin typeface="Calibri"/>
                <a:cs typeface="Calibri"/>
              </a:rPr>
              <a:t>from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47" dirty="0">
                <a:latin typeface="Calibri"/>
                <a:cs typeface="Calibri"/>
              </a:rPr>
              <a:t>remote </a:t>
            </a:r>
            <a:r>
              <a:rPr sz="3732" spc="107" dirty="0">
                <a:latin typeface="Calibri"/>
                <a:cs typeface="Calibri"/>
              </a:rPr>
              <a:t>server  </a:t>
            </a:r>
            <a:r>
              <a:rPr sz="3732" spc="73" dirty="0">
                <a:latin typeface="Calibri"/>
                <a:cs typeface="Calibri"/>
              </a:rPr>
              <a:t>allows </a:t>
            </a:r>
            <a:r>
              <a:rPr sz="3732" spc="80" dirty="0">
                <a:latin typeface="Calibri"/>
                <a:cs typeface="Calibri"/>
              </a:rPr>
              <a:t>teams </a:t>
            </a:r>
            <a:r>
              <a:rPr sz="3732" spc="-33" dirty="0">
                <a:latin typeface="Calibri"/>
                <a:cs typeface="Calibri"/>
              </a:rPr>
              <a:t>to </a:t>
            </a:r>
            <a:r>
              <a:rPr sz="3732" spc="60" dirty="0">
                <a:latin typeface="Calibri"/>
                <a:cs typeface="Calibri"/>
              </a:rPr>
              <a:t>work</a:t>
            </a:r>
            <a:r>
              <a:rPr sz="3732" spc="287" dirty="0">
                <a:latin typeface="Calibri"/>
                <a:cs typeface="Calibri"/>
              </a:rPr>
              <a:t> </a:t>
            </a:r>
            <a:r>
              <a:rPr sz="3732" spc="67" dirty="0">
                <a:latin typeface="Calibri"/>
                <a:cs typeface="Calibri"/>
              </a:rPr>
              <a:t>together</a:t>
            </a:r>
            <a:endParaRPr sz="373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8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612" y="608931"/>
            <a:ext cx="9849770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27" dirty="0"/>
              <a:t> </a:t>
            </a:r>
            <a:r>
              <a:rPr sz="4266" spc="113" dirty="0">
                <a:solidFill>
                  <a:srgbClr val="0000FF"/>
                </a:solidFill>
              </a:rPr>
              <a:t>Repositories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836612" y="1763194"/>
            <a:ext cx="10506612" cy="2769251"/>
          </a:xfrm>
          <a:prstGeom prst="rect">
            <a:avLst/>
          </a:prstGeom>
        </p:spPr>
        <p:txBody>
          <a:bodyPr vert="horz" wrap="square" lIns="0" tIns="37242" rIns="0" bIns="0" rtlCol="0">
            <a:spAutoFit/>
          </a:bodyPr>
          <a:lstStyle/>
          <a:p>
            <a:pPr marL="694093" marR="6772" indent="-677164">
              <a:lnSpc>
                <a:spcPts val="4132"/>
              </a:lnSpc>
              <a:spcBef>
                <a:spcPts val="292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180" dirty="0">
                <a:latin typeface="Calibri"/>
                <a:cs typeface="Calibri"/>
              </a:rPr>
              <a:t>The </a:t>
            </a:r>
            <a:r>
              <a:rPr sz="3466" spc="160" dirty="0">
                <a:latin typeface="Calibri"/>
                <a:cs typeface="Calibri"/>
              </a:rPr>
              <a:t>process </a:t>
            </a:r>
            <a:r>
              <a:rPr sz="3466" dirty="0">
                <a:latin typeface="Calibri"/>
                <a:cs typeface="Calibri"/>
              </a:rPr>
              <a:t>of </a:t>
            </a:r>
            <a:r>
              <a:rPr sz="3466" spc="100" dirty="0">
                <a:latin typeface="Calibri"/>
                <a:cs typeface="Calibri"/>
              </a:rPr>
              <a:t>downloading  </a:t>
            </a:r>
            <a:r>
              <a:rPr sz="3466" spc="40" dirty="0">
                <a:latin typeface="Calibri"/>
                <a:cs typeface="Calibri"/>
              </a:rPr>
              <a:t>commits </a:t>
            </a:r>
            <a:r>
              <a:rPr sz="3466" spc="-60" dirty="0">
                <a:latin typeface="Calibri"/>
                <a:cs typeface="Calibri"/>
              </a:rPr>
              <a:t>that </a:t>
            </a:r>
            <a:r>
              <a:rPr sz="3466" spc="7" dirty="0">
                <a:latin typeface="Calibri"/>
                <a:cs typeface="Calibri"/>
              </a:rPr>
              <a:t>don’t </a:t>
            </a:r>
            <a:r>
              <a:rPr sz="3466" spc="73" dirty="0">
                <a:latin typeface="Calibri"/>
                <a:cs typeface="Calibri"/>
              </a:rPr>
              <a:t>exist </a:t>
            </a:r>
            <a:r>
              <a:rPr sz="3466" spc="100" dirty="0">
                <a:latin typeface="Calibri"/>
                <a:cs typeface="Calibri"/>
              </a:rPr>
              <a:t>on </a:t>
            </a:r>
            <a:r>
              <a:rPr sz="3466" spc="47" dirty="0">
                <a:latin typeface="Calibri"/>
                <a:cs typeface="Calibri"/>
              </a:rPr>
              <a:t>your  </a:t>
            </a:r>
            <a:r>
              <a:rPr sz="3466" spc="87" dirty="0">
                <a:latin typeface="Calibri"/>
                <a:cs typeface="Calibri"/>
              </a:rPr>
              <a:t>machine </a:t>
            </a:r>
            <a:r>
              <a:rPr sz="3466" spc="-33" dirty="0">
                <a:latin typeface="Calibri"/>
                <a:cs typeface="Calibri"/>
              </a:rPr>
              <a:t>from </a:t>
            </a:r>
            <a:r>
              <a:rPr sz="3466" spc="140" dirty="0">
                <a:latin typeface="Calibri"/>
                <a:cs typeface="Calibri"/>
              </a:rPr>
              <a:t>a </a:t>
            </a:r>
            <a:r>
              <a:rPr sz="3466" spc="47" dirty="0">
                <a:latin typeface="Calibri"/>
                <a:cs typeface="Calibri"/>
              </a:rPr>
              <a:t>remote </a:t>
            </a:r>
            <a:r>
              <a:rPr sz="3466" spc="53" dirty="0">
                <a:latin typeface="Calibri"/>
                <a:cs typeface="Calibri"/>
              </a:rPr>
              <a:t>repository  </a:t>
            </a:r>
            <a:r>
              <a:rPr sz="3466" spc="87" dirty="0">
                <a:latin typeface="Calibri"/>
                <a:cs typeface="Calibri"/>
              </a:rPr>
              <a:t>is </a:t>
            </a:r>
            <a:r>
              <a:rPr sz="3466" spc="113" dirty="0">
                <a:latin typeface="Calibri"/>
                <a:cs typeface="Calibri"/>
              </a:rPr>
              <a:t>called </a:t>
            </a:r>
            <a:r>
              <a:rPr sz="3466" spc="60" dirty="0">
                <a:solidFill>
                  <a:srgbClr val="0000FF"/>
                </a:solidFill>
                <a:latin typeface="Calibri"/>
                <a:cs typeface="Calibri"/>
              </a:rPr>
              <a:t>pulling</a:t>
            </a:r>
            <a:r>
              <a:rPr sz="3466" spc="120" dirty="0">
                <a:latin typeface="Calibri"/>
                <a:cs typeface="Calibri"/>
              </a:rPr>
              <a:t> </a:t>
            </a:r>
            <a:r>
              <a:rPr sz="3466" spc="187" dirty="0">
                <a:latin typeface="Calibri"/>
                <a:cs typeface="Calibri"/>
              </a:rPr>
              <a:t>changes</a:t>
            </a:r>
            <a:endParaRPr sz="3466" dirty="0">
              <a:latin typeface="Calibri"/>
              <a:cs typeface="Calibri"/>
            </a:endParaRPr>
          </a:p>
          <a:p>
            <a:pPr marL="694093" marR="98189" indent="-677164" algn="just">
              <a:lnSpc>
                <a:spcPct val="100600"/>
              </a:lnSpc>
              <a:spcBef>
                <a:spcPts val="645"/>
              </a:spcBef>
              <a:buClr>
                <a:srgbClr val="E5425D"/>
              </a:buClr>
              <a:buFont typeface="Arial"/>
              <a:buChar char="•"/>
              <a:tabLst>
                <a:tab pos="702558" algn="l"/>
              </a:tabLst>
            </a:pPr>
            <a:r>
              <a:rPr sz="3466" spc="180" dirty="0">
                <a:latin typeface="Calibri"/>
                <a:cs typeface="Calibri"/>
              </a:rPr>
              <a:t>The </a:t>
            </a:r>
            <a:r>
              <a:rPr sz="3466" spc="160" dirty="0">
                <a:latin typeface="Calibri"/>
                <a:cs typeface="Calibri"/>
              </a:rPr>
              <a:t>process </a:t>
            </a:r>
            <a:r>
              <a:rPr sz="3466" dirty="0">
                <a:latin typeface="Calibri"/>
                <a:cs typeface="Calibri"/>
              </a:rPr>
              <a:t>of </a:t>
            </a:r>
            <a:r>
              <a:rPr sz="3466" spc="133" dirty="0">
                <a:latin typeface="Calibri"/>
                <a:cs typeface="Calibri"/>
              </a:rPr>
              <a:t>adding </a:t>
            </a:r>
            <a:r>
              <a:rPr sz="3466" spc="47" dirty="0">
                <a:latin typeface="Calibri"/>
                <a:cs typeface="Calibri"/>
              </a:rPr>
              <a:t>your </a:t>
            </a:r>
            <a:r>
              <a:rPr sz="3466" spc="87" dirty="0">
                <a:latin typeface="Calibri"/>
                <a:cs typeface="Calibri"/>
              </a:rPr>
              <a:t>local  </a:t>
            </a:r>
            <a:r>
              <a:rPr sz="3466" spc="187" dirty="0">
                <a:latin typeface="Calibri"/>
                <a:cs typeface="Calibri"/>
              </a:rPr>
              <a:t>changes </a:t>
            </a:r>
            <a:r>
              <a:rPr sz="3466" spc="-33" dirty="0">
                <a:latin typeface="Calibri"/>
                <a:cs typeface="Calibri"/>
              </a:rPr>
              <a:t>to </a:t>
            </a:r>
            <a:r>
              <a:rPr sz="3466" spc="27" dirty="0">
                <a:latin typeface="Calibri"/>
                <a:cs typeface="Calibri"/>
              </a:rPr>
              <a:t>the </a:t>
            </a:r>
            <a:r>
              <a:rPr sz="3466" spc="47" dirty="0">
                <a:latin typeface="Calibri"/>
                <a:cs typeface="Calibri"/>
              </a:rPr>
              <a:t>remote </a:t>
            </a:r>
            <a:r>
              <a:rPr sz="3466" spc="53" dirty="0">
                <a:latin typeface="Calibri"/>
                <a:cs typeface="Calibri"/>
              </a:rPr>
              <a:t>repository  </a:t>
            </a:r>
            <a:r>
              <a:rPr sz="3466" spc="87" dirty="0">
                <a:latin typeface="Calibri"/>
                <a:cs typeface="Calibri"/>
              </a:rPr>
              <a:t>is </a:t>
            </a:r>
            <a:r>
              <a:rPr sz="3466" spc="113" dirty="0">
                <a:latin typeface="Calibri"/>
                <a:cs typeface="Calibri"/>
              </a:rPr>
              <a:t>called </a:t>
            </a:r>
            <a:r>
              <a:rPr sz="3466" spc="113" dirty="0">
                <a:solidFill>
                  <a:srgbClr val="0000FF"/>
                </a:solidFill>
                <a:latin typeface="Calibri"/>
                <a:cs typeface="Calibri"/>
              </a:rPr>
              <a:t>pushing</a:t>
            </a:r>
            <a:r>
              <a:rPr sz="3466" spc="120" dirty="0">
                <a:latin typeface="Calibri"/>
                <a:cs typeface="Calibri"/>
              </a:rPr>
              <a:t> </a:t>
            </a:r>
            <a:r>
              <a:rPr sz="3466" spc="187" dirty="0">
                <a:latin typeface="Calibri"/>
                <a:cs typeface="Calibri"/>
              </a:rPr>
              <a:t>changes</a:t>
            </a:r>
            <a:endParaRPr sz="34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53" dirty="0"/>
              <a:t> </a:t>
            </a:r>
            <a:r>
              <a:rPr sz="4266" spc="167" dirty="0">
                <a:solidFill>
                  <a:srgbClr val="0000FF"/>
                </a:solidFill>
              </a:rPr>
              <a:t>Branches</a:t>
            </a:r>
            <a:endParaRPr sz="426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commits in </a:t>
            </a:r>
            <a:r>
              <a:rPr lang="en-US" dirty="0" err="1"/>
              <a:t>git</a:t>
            </a:r>
            <a:r>
              <a:rPr lang="en-US" dirty="0"/>
              <a:t> live on </a:t>
            </a:r>
            <a:r>
              <a:rPr lang="en-US" dirty="0" smtClean="0"/>
              <a:t>some </a:t>
            </a:r>
            <a:r>
              <a:rPr lang="en-US" dirty="0"/>
              <a:t>branch</a:t>
            </a:r>
          </a:p>
          <a:p>
            <a:r>
              <a:rPr lang="en-US" dirty="0"/>
              <a:t>But there can be many, many  branches</a:t>
            </a:r>
          </a:p>
          <a:p>
            <a:r>
              <a:rPr lang="en-US" dirty="0"/>
              <a:t>The main branch in a project is  called the </a:t>
            </a:r>
            <a:r>
              <a:rPr lang="en-US" dirty="0">
                <a:solidFill>
                  <a:srgbClr val="0000FF"/>
                </a:solidFill>
              </a:rPr>
              <a:t>master</a:t>
            </a:r>
            <a:r>
              <a:rPr lang="en-US" dirty="0"/>
              <a:t>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12" y="372205"/>
            <a:ext cx="10315414" cy="632647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pc="127" dirty="0"/>
              <a:t>So, </a:t>
            </a:r>
            <a:r>
              <a:rPr dirty="0"/>
              <a:t>what </a:t>
            </a:r>
            <a:r>
              <a:rPr spc="160" dirty="0"/>
              <a:t>does </a:t>
            </a:r>
            <a:r>
              <a:rPr spc="120" dirty="0"/>
              <a:t>a </a:t>
            </a:r>
            <a:r>
              <a:rPr spc="33" dirty="0"/>
              <a:t>typical </a:t>
            </a:r>
            <a:r>
              <a:rPr spc="40" dirty="0"/>
              <a:t>project </a:t>
            </a:r>
            <a:r>
              <a:rPr spc="87" dirty="0"/>
              <a:t>look</a:t>
            </a:r>
            <a:r>
              <a:rPr spc="200" dirty="0"/>
              <a:t> </a:t>
            </a:r>
            <a:r>
              <a:rPr spc="47" dirty="0"/>
              <a:t>like?</a:t>
            </a:r>
          </a:p>
        </p:txBody>
      </p:sp>
      <p:sp>
        <p:nvSpPr>
          <p:cNvPr id="3" name="object 3"/>
          <p:cNvSpPr/>
          <p:nvPr/>
        </p:nvSpPr>
        <p:spPr>
          <a:xfrm>
            <a:off x="1522412" y="1524000"/>
            <a:ext cx="7830696" cy="2160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/>
          <p:nvPr/>
        </p:nvSpPr>
        <p:spPr>
          <a:xfrm>
            <a:off x="2118089" y="4780659"/>
            <a:ext cx="6121499" cy="15236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6" name="object 6"/>
          <p:cNvSpPr/>
          <p:nvPr/>
        </p:nvSpPr>
        <p:spPr>
          <a:xfrm>
            <a:off x="8010680" y="4648472"/>
            <a:ext cx="292816" cy="29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 txBox="1"/>
          <p:nvPr/>
        </p:nvSpPr>
        <p:spPr>
          <a:xfrm>
            <a:off x="3917750" y="4824675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latin typeface="Calibri"/>
                <a:cs typeface="Calibri"/>
              </a:rPr>
              <a:t>Time </a:t>
            </a:r>
            <a:r>
              <a:rPr sz="2399" spc="113" dirty="0">
                <a:latin typeface="Calibri"/>
                <a:cs typeface="Calibri"/>
              </a:rPr>
              <a:t>going</a:t>
            </a:r>
            <a:r>
              <a:rPr sz="2399" spc="20" dirty="0">
                <a:latin typeface="Calibri"/>
                <a:cs typeface="Calibri"/>
              </a:rPr>
              <a:t> </a:t>
            </a:r>
            <a:r>
              <a:rPr sz="2399" spc="7" dirty="0"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6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0412" y="608931"/>
            <a:ext cx="7788693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187" dirty="0"/>
              <a:t>So, </a:t>
            </a:r>
            <a:r>
              <a:rPr sz="4266" dirty="0"/>
              <a:t>what </a:t>
            </a:r>
            <a:r>
              <a:rPr sz="4266" spc="107" dirty="0"/>
              <a:t>is</a:t>
            </a:r>
            <a:r>
              <a:rPr sz="4266" spc="140" dirty="0"/>
              <a:t> </a:t>
            </a:r>
            <a:r>
              <a:rPr sz="4266" spc="253" dirty="0">
                <a:solidFill>
                  <a:srgbClr val="0000FF"/>
                </a:solidFill>
              </a:rPr>
              <a:t>HEAD</a:t>
            </a:r>
            <a:r>
              <a:rPr sz="4266" spc="253" dirty="0"/>
              <a:t>?</a:t>
            </a:r>
            <a:endParaRPr sz="4266" dirty="0"/>
          </a:p>
        </p:txBody>
      </p:sp>
      <p:sp>
        <p:nvSpPr>
          <p:cNvPr id="5" name="object 5"/>
          <p:cNvSpPr/>
          <p:nvPr/>
        </p:nvSpPr>
        <p:spPr>
          <a:xfrm>
            <a:off x="1751012" y="1905000"/>
            <a:ext cx="7830696" cy="216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/>
          <p:nvPr/>
        </p:nvSpPr>
        <p:spPr>
          <a:xfrm>
            <a:off x="2346689" y="5161658"/>
            <a:ext cx="6121499" cy="15236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8" name="object 8"/>
          <p:cNvSpPr/>
          <p:nvPr/>
        </p:nvSpPr>
        <p:spPr>
          <a:xfrm>
            <a:off x="8239280" y="5029472"/>
            <a:ext cx="292816" cy="29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9" name="object 9"/>
          <p:cNvSpPr txBox="1"/>
          <p:nvPr/>
        </p:nvSpPr>
        <p:spPr>
          <a:xfrm>
            <a:off x="4146350" y="5205674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2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613" y="608931"/>
            <a:ext cx="8327012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187" dirty="0"/>
              <a:t>So, </a:t>
            </a:r>
            <a:r>
              <a:rPr sz="4266" dirty="0"/>
              <a:t>what </a:t>
            </a:r>
            <a:r>
              <a:rPr sz="4266" spc="107" dirty="0"/>
              <a:t>is</a:t>
            </a:r>
            <a:r>
              <a:rPr sz="4266" spc="173" dirty="0"/>
              <a:t> </a:t>
            </a:r>
            <a:r>
              <a:rPr sz="4266" spc="193" dirty="0">
                <a:solidFill>
                  <a:srgbClr val="0000FF"/>
                </a:solidFill>
              </a:rPr>
              <a:t>MASTER</a:t>
            </a:r>
            <a:r>
              <a:rPr sz="4266" spc="193" dirty="0"/>
              <a:t>?</a:t>
            </a:r>
            <a:endParaRPr sz="4266" dirty="0"/>
          </a:p>
        </p:txBody>
      </p:sp>
      <p:sp>
        <p:nvSpPr>
          <p:cNvPr id="3" name="object 3"/>
          <p:cNvSpPr/>
          <p:nvPr/>
        </p:nvSpPr>
        <p:spPr>
          <a:xfrm>
            <a:off x="989012" y="2971800"/>
            <a:ext cx="7830696" cy="216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/>
          <p:nvPr/>
        </p:nvSpPr>
        <p:spPr>
          <a:xfrm>
            <a:off x="1584689" y="6228458"/>
            <a:ext cx="6121499" cy="15236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6" name="object 6"/>
          <p:cNvSpPr/>
          <p:nvPr/>
        </p:nvSpPr>
        <p:spPr>
          <a:xfrm>
            <a:off x="7477280" y="6096272"/>
            <a:ext cx="292816" cy="29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 txBox="1"/>
          <p:nvPr/>
        </p:nvSpPr>
        <p:spPr>
          <a:xfrm>
            <a:off x="3384350" y="6272474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613" y="1653688"/>
            <a:ext cx="7210875" cy="1569249"/>
          </a:xfrm>
          <a:prstGeom prst="rect">
            <a:avLst/>
          </a:prstGeom>
        </p:spPr>
        <p:txBody>
          <a:bodyPr vert="horz" wrap="square" lIns="0" tIns="99034" rIns="0" bIns="0" rtlCol="0">
            <a:spAutoFit/>
          </a:bodyPr>
          <a:lstStyle/>
          <a:p>
            <a:pPr marL="694093" indent="-677164">
              <a:spcBef>
                <a:spcPts val="78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0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3732" spc="27" dirty="0">
                <a:solidFill>
                  <a:srgbClr val="414141"/>
                </a:solidFill>
                <a:latin typeface="Calibri"/>
                <a:cs typeface="Calibri"/>
              </a:rPr>
              <a:t>main </a:t>
            </a:r>
            <a:r>
              <a:rPr sz="3732" spc="93" dirty="0">
                <a:solidFill>
                  <a:srgbClr val="414141"/>
                </a:solidFill>
                <a:latin typeface="Calibri"/>
                <a:cs typeface="Calibri"/>
              </a:rPr>
              <a:t>branch </a:t>
            </a:r>
            <a:r>
              <a:rPr sz="3732" spc="-7" dirty="0">
                <a:solidFill>
                  <a:srgbClr val="414141"/>
                </a:solidFill>
                <a:latin typeface="Calibri"/>
                <a:cs typeface="Calibri"/>
              </a:rPr>
              <a:t>in </a:t>
            </a:r>
            <a:r>
              <a:rPr sz="3732" spc="47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3732" spc="247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3732" spc="53" dirty="0">
                <a:solidFill>
                  <a:srgbClr val="414141"/>
                </a:solidFill>
                <a:latin typeface="Calibri"/>
                <a:cs typeface="Calibri"/>
              </a:rPr>
              <a:t>project</a:t>
            </a:r>
            <a:endParaRPr sz="3732" dirty="0">
              <a:latin typeface="Calibri"/>
              <a:cs typeface="Calibri"/>
            </a:endParaRPr>
          </a:p>
          <a:p>
            <a:pPr marL="694093" marR="6772" indent="-677164">
              <a:lnSpc>
                <a:spcPct val="100400"/>
              </a:lnSpc>
              <a:spcBef>
                <a:spcPts val="48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spc="67" dirty="0">
                <a:solidFill>
                  <a:srgbClr val="202020"/>
                </a:solidFill>
                <a:latin typeface="Calibri"/>
                <a:cs typeface="Calibri"/>
              </a:rPr>
              <a:t>Doesn’t </a:t>
            </a:r>
            <a:r>
              <a:rPr sz="2733" i="1" spc="53" dirty="0">
                <a:solidFill>
                  <a:srgbClr val="2B2B2B"/>
                </a:solidFill>
                <a:latin typeface="Cambria"/>
                <a:cs typeface="Cambria"/>
              </a:rPr>
              <a:t>have </a:t>
            </a:r>
            <a:r>
              <a:rPr sz="2666" spc="-27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666" spc="152" dirty="0">
                <a:solidFill>
                  <a:srgbClr val="202020"/>
                </a:solidFill>
                <a:latin typeface="Calibri"/>
                <a:cs typeface="Calibri"/>
              </a:rPr>
              <a:t>be </a:t>
            </a:r>
            <a:r>
              <a:rPr sz="2666" spc="87" dirty="0">
                <a:solidFill>
                  <a:srgbClr val="202020"/>
                </a:solidFill>
                <a:latin typeface="Calibri"/>
                <a:cs typeface="Calibri"/>
              </a:rPr>
              <a:t>called </a:t>
            </a:r>
            <a:r>
              <a:rPr sz="2666" spc="13" dirty="0">
                <a:solidFill>
                  <a:srgbClr val="202020"/>
                </a:solidFill>
                <a:latin typeface="Calibri"/>
                <a:cs typeface="Calibri"/>
              </a:rPr>
              <a:t>master, </a:t>
            </a:r>
            <a:r>
              <a:rPr sz="2666" dirty="0">
                <a:solidFill>
                  <a:srgbClr val="202020"/>
                </a:solidFill>
                <a:latin typeface="Calibri"/>
                <a:cs typeface="Calibri"/>
              </a:rPr>
              <a:t>but </a:t>
            </a:r>
            <a:r>
              <a:rPr sz="2666" spc="27" dirty="0">
                <a:solidFill>
                  <a:srgbClr val="202020"/>
                </a:solidFill>
                <a:latin typeface="Calibri"/>
                <a:cs typeface="Calibri"/>
              </a:rPr>
              <a:t>almost  </a:t>
            </a:r>
            <a:r>
              <a:rPr sz="2666" spc="73" dirty="0">
                <a:solidFill>
                  <a:srgbClr val="202020"/>
                </a:solidFill>
                <a:latin typeface="Calibri"/>
                <a:cs typeface="Calibri"/>
              </a:rPr>
              <a:t>always</a:t>
            </a:r>
            <a:r>
              <a:rPr sz="2666" spc="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666" spc="-53" dirty="0">
                <a:solidFill>
                  <a:srgbClr val="202020"/>
                </a:solidFill>
                <a:latin typeface="Calibri"/>
                <a:cs typeface="Calibri"/>
              </a:rPr>
              <a:t>is!</a:t>
            </a:r>
            <a:endParaRPr sz="26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30388" y="609600"/>
            <a:ext cx="12798266" cy="1094288"/>
          </a:xfrm>
          <a:prstGeom prst="rect">
            <a:avLst/>
          </a:prstGeom>
        </p:spPr>
        <p:txBody>
          <a:bodyPr vert="horz" wrap="square" lIns="0" tIns="108345" rIns="0" bIns="0" rtlCol="0" anchor="b">
            <a:spAutoFit/>
          </a:bodyPr>
          <a:lstStyle/>
          <a:p>
            <a:pPr marL="3199600" marR="6772">
              <a:lnSpc>
                <a:spcPct val="79500"/>
              </a:lnSpc>
              <a:spcBef>
                <a:spcPts val="853"/>
              </a:spcBef>
            </a:pPr>
            <a:r>
              <a:rPr spc="160" dirty="0"/>
              <a:t>Key </a:t>
            </a:r>
            <a:r>
              <a:rPr spc="107" dirty="0"/>
              <a:t>Concepts: </a:t>
            </a:r>
            <a:r>
              <a:rPr spc="87" dirty="0">
                <a:solidFill>
                  <a:srgbClr val="202020"/>
                </a:solidFill>
              </a:rPr>
              <a:t>Branching </a:t>
            </a:r>
            <a:r>
              <a:rPr spc="-20" dirty="0">
                <a:solidFill>
                  <a:srgbClr val="202020"/>
                </a:solidFill>
              </a:rPr>
              <a:t>oﬀ </a:t>
            </a:r>
            <a:r>
              <a:rPr dirty="0">
                <a:solidFill>
                  <a:srgbClr val="202020"/>
                </a:solidFill>
              </a:rPr>
              <a:t>of </a:t>
            </a:r>
            <a:r>
              <a:rPr spc="20" dirty="0">
                <a:solidFill>
                  <a:srgbClr val="202020"/>
                </a:solidFill>
              </a:rPr>
              <a:t>the </a:t>
            </a:r>
            <a:r>
              <a:rPr spc="33" dirty="0">
                <a:solidFill>
                  <a:srgbClr val="0000FF"/>
                </a:solidFill>
              </a:rPr>
              <a:t>master  </a:t>
            </a:r>
            <a:r>
              <a:rPr spc="73" dirty="0">
                <a:solidFill>
                  <a:srgbClr val="202020"/>
                </a:solidFill>
              </a:rPr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412" y="2209800"/>
            <a:ext cx="10189095" cy="2998523"/>
          </a:xfrm>
          <a:prstGeom prst="rect">
            <a:avLst/>
          </a:prstGeom>
        </p:spPr>
        <p:txBody>
          <a:bodyPr vert="horz" wrap="square" lIns="0" tIns="44015" rIns="0" bIns="0" rtlCol="0">
            <a:spAutoFit/>
          </a:bodyPr>
          <a:lstStyle/>
          <a:p>
            <a:pPr marL="694093" marR="6772" indent="-677164">
              <a:lnSpc>
                <a:spcPts val="4399"/>
              </a:lnSpc>
              <a:spcBef>
                <a:spcPts val="34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0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3732" spc="-33" dirty="0">
                <a:solidFill>
                  <a:srgbClr val="414141"/>
                </a:solidFill>
                <a:latin typeface="Calibri"/>
                <a:cs typeface="Calibri"/>
              </a:rPr>
              <a:t>start </a:t>
            </a:r>
            <a:r>
              <a:rPr sz="3732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3732" spc="152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3732" spc="93" dirty="0">
                <a:solidFill>
                  <a:srgbClr val="414141"/>
                </a:solidFill>
                <a:latin typeface="Calibri"/>
                <a:cs typeface="Calibri"/>
              </a:rPr>
              <a:t>branch </a:t>
            </a:r>
            <a:r>
              <a:rPr sz="3732" spc="53" dirty="0">
                <a:solidFill>
                  <a:srgbClr val="414141"/>
                </a:solidFill>
                <a:latin typeface="Calibri"/>
                <a:cs typeface="Calibri"/>
              </a:rPr>
              <a:t>points </a:t>
            </a:r>
            <a:r>
              <a:rPr sz="3732" spc="-33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3732" spc="152" dirty="0">
                <a:solidFill>
                  <a:srgbClr val="414141"/>
                </a:solidFill>
                <a:latin typeface="Calibri"/>
                <a:cs typeface="Calibri"/>
              </a:rPr>
              <a:t>a  </a:t>
            </a:r>
            <a:r>
              <a:rPr sz="3732" spc="113" dirty="0">
                <a:solidFill>
                  <a:srgbClr val="414141"/>
                </a:solidFill>
                <a:latin typeface="Calibri"/>
                <a:cs typeface="Calibri"/>
              </a:rPr>
              <a:t>specific </a:t>
            </a:r>
            <a:r>
              <a:rPr sz="3732" spc="7" dirty="0">
                <a:solidFill>
                  <a:srgbClr val="414141"/>
                </a:solidFill>
                <a:latin typeface="Calibri"/>
                <a:cs typeface="Calibri"/>
              </a:rPr>
              <a:t>commit</a:t>
            </a:r>
            <a:endParaRPr sz="3732" dirty="0">
              <a:latin typeface="Calibri"/>
              <a:cs typeface="Calibri"/>
            </a:endParaRPr>
          </a:p>
          <a:p>
            <a:pPr marL="694093" marR="51634" indent="-677164">
              <a:lnSpc>
                <a:spcPct val="99500"/>
              </a:lnSpc>
              <a:spcBef>
                <a:spcPts val="83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67" dirty="0">
                <a:solidFill>
                  <a:srgbClr val="414141"/>
                </a:solidFill>
                <a:latin typeface="Calibri"/>
                <a:cs typeface="Calibri"/>
              </a:rPr>
              <a:t>When </a:t>
            </a:r>
            <a:r>
              <a:rPr sz="3732" spc="107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3732" dirty="0">
                <a:solidFill>
                  <a:srgbClr val="414141"/>
                </a:solidFill>
                <a:latin typeface="Calibri"/>
                <a:cs typeface="Calibri"/>
              </a:rPr>
              <a:t>want </a:t>
            </a:r>
            <a:r>
              <a:rPr sz="3732" spc="-33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3732" spc="140" dirty="0">
                <a:solidFill>
                  <a:srgbClr val="414141"/>
                </a:solidFill>
                <a:latin typeface="Calibri"/>
                <a:cs typeface="Calibri"/>
              </a:rPr>
              <a:t>make </a:t>
            </a:r>
            <a:r>
              <a:rPr sz="3732" spc="100" dirty="0">
                <a:solidFill>
                  <a:srgbClr val="414141"/>
                </a:solidFill>
                <a:latin typeface="Calibri"/>
                <a:cs typeface="Calibri"/>
              </a:rPr>
              <a:t>any  </a:t>
            </a:r>
            <a:r>
              <a:rPr sz="3732" spc="200" dirty="0">
                <a:solidFill>
                  <a:srgbClr val="414141"/>
                </a:solidFill>
                <a:latin typeface="Calibri"/>
                <a:cs typeface="Calibri"/>
              </a:rPr>
              <a:t>changes </a:t>
            </a:r>
            <a:r>
              <a:rPr sz="3732" spc="-33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3732" spc="47" dirty="0">
                <a:solidFill>
                  <a:srgbClr val="414141"/>
                </a:solidFill>
                <a:latin typeface="Calibri"/>
                <a:cs typeface="Calibri"/>
              </a:rPr>
              <a:t>your </a:t>
            </a:r>
            <a:r>
              <a:rPr sz="3732" spc="53" dirty="0">
                <a:solidFill>
                  <a:srgbClr val="414141"/>
                </a:solidFill>
                <a:latin typeface="Calibri"/>
                <a:cs typeface="Calibri"/>
              </a:rPr>
              <a:t>project </a:t>
            </a:r>
            <a:r>
              <a:rPr sz="3732" spc="107" dirty="0">
                <a:solidFill>
                  <a:srgbClr val="414141"/>
                </a:solidFill>
                <a:latin typeface="Calibri"/>
                <a:cs typeface="Calibri"/>
              </a:rPr>
              <a:t>you  </a:t>
            </a:r>
            <a:r>
              <a:rPr sz="3732" spc="140" dirty="0">
                <a:solidFill>
                  <a:srgbClr val="414141"/>
                </a:solidFill>
                <a:latin typeface="Calibri"/>
                <a:cs typeface="Calibri"/>
              </a:rPr>
              <a:t>make </a:t>
            </a:r>
            <a:r>
              <a:rPr sz="3732" spc="152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3732" spc="107" dirty="0">
                <a:solidFill>
                  <a:srgbClr val="414141"/>
                </a:solidFill>
                <a:latin typeface="Calibri"/>
                <a:cs typeface="Calibri"/>
              </a:rPr>
              <a:t>new </a:t>
            </a:r>
            <a:r>
              <a:rPr sz="3732" spc="93" dirty="0">
                <a:solidFill>
                  <a:srgbClr val="414141"/>
                </a:solidFill>
                <a:latin typeface="Calibri"/>
                <a:cs typeface="Calibri"/>
              </a:rPr>
              <a:t>branch </a:t>
            </a:r>
            <a:r>
              <a:rPr sz="3732" spc="200" dirty="0">
                <a:solidFill>
                  <a:srgbClr val="414141"/>
                </a:solidFill>
                <a:latin typeface="Calibri"/>
                <a:cs typeface="Calibri"/>
              </a:rPr>
              <a:t>based </a:t>
            </a:r>
            <a:r>
              <a:rPr sz="3732" spc="107" dirty="0">
                <a:solidFill>
                  <a:srgbClr val="414141"/>
                </a:solidFill>
                <a:latin typeface="Calibri"/>
                <a:cs typeface="Calibri"/>
              </a:rPr>
              <a:t>on</a:t>
            </a:r>
            <a:r>
              <a:rPr sz="3732" spc="-47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3732" spc="152" dirty="0">
                <a:solidFill>
                  <a:srgbClr val="414141"/>
                </a:solidFill>
                <a:latin typeface="Calibri"/>
                <a:cs typeface="Calibri"/>
              </a:rPr>
              <a:t>a  </a:t>
            </a:r>
            <a:r>
              <a:rPr sz="3732" spc="7" dirty="0">
                <a:solidFill>
                  <a:srgbClr val="414141"/>
                </a:solidFill>
                <a:latin typeface="Calibri"/>
                <a:cs typeface="Calibri"/>
              </a:rPr>
              <a:t>commit</a:t>
            </a:r>
            <a:endParaRPr sz="373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3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1830388" y="381000"/>
            <a:ext cx="13088289" cy="470464"/>
          </a:xfrm>
          <a:prstGeom prst="rect">
            <a:avLst/>
          </a:prstGeom>
        </p:spPr>
        <p:txBody>
          <a:bodyPr vert="horz" wrap="square" lIns="0" tIns="108345" rIns="0" bIns="0" rtlCol="0" anchor="b">
            <a:spAutoFit/>
          </a:bodyPr>
          <a:lstStyle/>
          <a:p>
            <a:pPr marL="3041313" marR="6772">
              <a:lnSpc>
                <a:spcPct val="79500"/>
              </a:lnSpc>
              <a:spcBef>
                <a:spcPts val="853"/>
              </a:spcBef>
            </a:pPr>
            <a:r>
              <a:rPr spc="160" dirty="0"/>
              <a:t>Key </a:t>
            </a:r>
            <a:r>
              <a:rPr spc="107" dirty="0"/>
              <a:t>Concepts: </a:t>
            </a:r>
            <a:r>
              <a:rPr spc="87" dirty="0"/>
              <a:t>Branching </a:t>
            </a:r>
            <a:r>
              <a:rPr spc="-20" dirty="0"/>
              <a:t>oﬀ </a:t>
            </a:r>
            <a:r>
              <a:rPr dirty="0"/>
              <a:t>of </a:t>
            </a:r>
            <a:r>
              <a:rPr spc="20" dirty="0"/>
              <a:t>the </a:t>
            </a:r>
            <a:r>
              <a:rPr spc="33" dirty="0">
                <a:solidFill>
                  <a:srgbClr val="0000FF"/>
                </a:solidFill>
              </a:rPr>
              <a:t>master  </a:t>
            </a:r>
            <a:r>
              <a:rPr spc="73"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809" y="6241771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5148" y="6197755"/>
            <a:ext cx="6121499" cy="15236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/>
          <p:nvPr/>
        </p:nvSpPr>
        <p:spPr>
          <a:xfrm>
            <a:off x="10287739" y="6065569"/>
            <a:ext cx="292816" cy="292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6" name="object 6"/>
          <p:cNvSpPr/>
          <p:nvPr/>
        </p:nvSpPr>
        <p:spPr>
          <a:xfrm>
            <a:off x="4105263" y="1625450"/>
            <a:ext cx="6568420" cy="4164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 txBox="1"/>
          <p:nvPr/>
        </p:nvSpPr>
        <p:spPr>
          <a:xfrm>
            <a:off x="101987" y="4836134"/>
            <a:ext cx="3373934" cy="1126415"/>
          </a:xfrm>
          <a:prstGeom prst="rect">
            <a:avLst/>
          </a:prstGeom>
        </p:spPr>
        <p:txBody>
          <a:bodyPr vert="horz" wrap="square" lIns="0" tIns="18622" rIns="0" bIns="0" rtlCol="0">
            <a:spAutoFit/>
          </a:bodyPr>
          <a:lstStyle/>
          <a:p>
            <a:pPr marL="16929" marR="6772" algn="ctr">
              <a:lnSpc>
                <a:spcPct val="99500"/>
              </a:lnSpc>
              <a:spcBef>
                <a:spcPts val="147"/>
              </a:spcBef>
            </a:pPr>
            <a:r>
              <a:rPr sz="2399" spc="93" dirty="0">
                <a:solidFill>
                  <a:srgbClr val="414141"/>
                </a:solidFill>
                <a:latin typeface="Calibri"/>
                <a:cs typeface="Calibri"/>
              </a:rPr>
              <a:t>Images </a:t>
            </a:r>
            <a:r>
              <a:rPr sz="2399" spc="-47" dirty="0">
                <a:solidFill>
                  <a:srgbClr val="414141"/>
                </a:solidFill>
                <a:latin typeface="Calibri"/>
                <a:cs typeface="Calibri"/>
              </a:rPr>
              <a:t>from:  </a:t>
            </a:r>
            <a:r>
              <a:rPr sz="2399" spc="-113" dirty="0">
                <a:solidFill>
                  <a:srgbClr val="414141"/>
                </a:solidFill>
                <a:latin typeface="Calibri"/>
                <a:cs typeface="Calibri"/>
                <a:hlinkClick r:id="rId4"/>
              </a:rPr>
              <a:t>http:/</a:t>
            </a:r>
            <a:r>
              <a:rPr sz="2399" spc="-120" dirty="0">
                <a:solidFill>
                  <a:srgbClr val="41414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399" spc="60" dirty="0">
                <a:solidFill>
                  <a:srgbClr val="414141"/>
                </a:solidFill>
                <a:latin typeface="Calibri"/>
                <a:cs typeface="Calibri"/>
                <a:hlinkClick r:id="rId4"/>
              </a:rPr>
              <a:t>codingdomain.co</a:t>
            </a:r>
            <a:r>
              <a:rPr sz="2399" spc="100" dirty="0">
                <a:solidFill>
                  <a:srgbClr val="414141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399" spc="-200" dirty="0">
                <a:solidFill>
                  <a:srgbClr val="414141"/>
                </a:solidFill>
                <a:latin typeface="Calibri"/>
                <a:cs typeface="Calibri"/>
                <a:hlinkClick r:id="rId4"/>
              </a:rPr>
              <a:t>/ </a:t>
            </a:r>
            <a:r>
              <a:rPr sz="2399" spc="-147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git/merging/</a:t>
            </a:r>
            <a:endParaRPr sz="23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58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373" y="609600"/>
            <a:ext cx="8188239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-33" dirty="0"/>
              <a:t>What </a:t>
            </a:r>
            <a:r>
              <a:rPr sz="4266" spc="107" dirty="0"/>
              <a:t>is version</a:t>
            </a:r>
            <a:r>
              <a:rPr sz="4266" spc="272" dirty="0"/>
              <a:t> </a:t>
            </a:r>
            <a:r>
              <a:rPr sz="4266" spc="33" dirty="0"/>
              <a:t>control?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792373" y="1828800"/>
            <a:ext cx="7228650" cy="4220792"/>
          </a:xfrm>
          <a:prstGeom prst="rect">
            <a:avLst/>
          </a:prstGeom>
        </p:spPr>
        <p:txBody>
          <a:bodyPr vert="horz" wrap="square" lIns="0" tIns="77872" rIns="0" bIns="0" rtlCol="0">
            <a:spAutoFit/>
          </a:bodyPr>
          <a:lstStyle/>
          <a:p>
            <a:pPr marL="694093" marR="625530" indent="-677164">
              <a:lnSpc>
                <a:spcPts val="3732"/>
              </a:lnSpc>
              <a:spcBef>
                <a:spcPts val="612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93" dirty="0">
                <a:latin typeface="Calibri"/>
                <a:cs typeface="Calibri"/>
              </a:rPr>
              <a:t>system </a:t>
            </a:r>
            <a:r>
              <a:rPr sz="3466" spc="-60" dirty="0">
                <a:latin typeface="Calibri"/>
                <a:cs typeface="Calibri"/>
              </a:rPr>
              <a:t>that </a:t>
            </a:r>
            <a:r>
              <a:rPr sz="3466" spc="207" dirty="0">
                <a:latin typeface="Calibri"/>
                <a:cs typeface="Calibri"/>
              </a:rPr>
              <a:t>keeps </a:t>
            </a:r>
            <a:r>
              <a:rPr sz="3466" spc="113" dirty="0">
                <a:latin typeface="Calibri"/>
                <a:cs typeface="Calibri"/>
              </a:rPr>
              <a:t>records</a:t>
            </a:r>
            <a:r>
              <a:rPr sz="3466" spc="20" dirty="0">
                <a:latin typeface="Calibri"/>
                <a:cs typeface="Calibri"/>
              </a:rPr>
              <a:t> </a:t>
            </a:r>
            <a:r>
              <a:rPr sz="3466" dirty="0">
                <a:latin typeface="Calibri"/>
                <a:cs typeface="Calibri"/>
              </a:rPr>
              <a:t>of  </a:t>
            </a:r>
            <a:r>
              <a:rPr sz="3466" spc="47" dirty="0">
                <a:latin typeface="Calibri"/>
                <a:cs typeface="Calibri"/>
              </a:rPr>
              <a:t>your</a:t>
            </a:r>
            <a:r>
              <a:rPr sz="3466" spc="107" dirty="0">
                <a:latin typeface="Calibri"/>
                <a:cs typeface="Calibri"/>
              </a:rPr>
              <a:t> </a:t>
            </a:r>
            <a:r>
              <a:rPr sz="3466" spc="187" dirty="0">
                <a:latin typeface="Calibri"/>
                <a:cs typeface="Calibri"/>
              </a:rPr>
              <a:t>changes</a:t>
            </a:r>
            <a:endParaRPr sz="3466" dirty="0">
              <a:latin typeface="Calibri"/>
              <a:cs typeface="Calibri"/>
            </a:endParaRPr>
          </a:p>
          <a:p>
            <a:pPr marL="694093" marR="2101748" indent="-677164">
              <a:lnSpc>
                <a:spcPts val="3706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87" dirty="0">
                <a:latin typeface="Calibri"/>
                <a:cs typeface="Calibri"/>
              </a:rPr>
              <a:t>Allows </a:t>
            </a:r>
            <a:r>
              <a:rPr sz="3466" spc="-33" dirty="0">
                <a:latin typeface="Calibri"/>
                <a:cs typeface="Calibri"/>
              </a:rPr>
              <a:t>for </a:t>
            </a:r>
            <a:r>
              <a:rPr sz="3466" spc="60" dirty="0">
                <a:latin typeface="Calibri"/>
                <a:cs typeface="Calibri"/>
              </a:rPr>
              <a:t>collaborative  </a:t>
            </a:r>
            <a:r>
              <a:rPr sz="3466" spc="93" dirty="0">
                <a:latin typeface="Calibri"/>
                <a:cs typeface="Calibri"/>
              </a:rPr>
              <a:t>development</a:t>
            </a:r>
            <a:endParaRPr sz="3466" dirty="0">
              <a:latin typeface="Calibri"/>
              <a:cs typeface="Calibri"/>
            </a:endParaRPr>
          </a:p>
          <a:p>
            <a:pPr marL="694093" marR="717794" indent="-677164">
              <a:lnSpc>
                <a:spcPts val="3706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87" dirty="0">
                <a:latin typeface="Calibri"/>
                <a:cs typeface="Calibri"/>
              </a:rPr>
              <a:t>Allows </a:t>
            </a:r>
            <a:r>
              <a:rPr sz="3466" spc="100" dirty="0">
                <a:latin typeface="Calibri"/>
                <a:cs typeface="Calibri"/>
              </a:rPr>
              <a:t>you </a:t>
            </a:r>
            <a:r>
              <a:rPr sz="3466" spc="-33" dirty="0">
                <a:latin typeface="Calibri"/>
                <a:cs typeface="Calibri"/>
              </a:rPr>
              <a:t>to </a:t>
            </a:r>
            <a:r>
              <a:rPr sz="3466" spc="93" dirty="0">
                <a:latin typeface="Calibri"/>
                <a:cs typeface="Calibri"/>
              </a:rPr>
              <a:t>know </a:t>
            </a:r>
            <a:r>
              <a:rPr sz="3466" spc="67" dirty="0">
                <a:latin typeface="Calibri"/>
                <a:cs typeface="Calibri"/>
              </a:rPr>
              <a:t>who </a:t>
            </a:r>
            <a:r>
              <a:rPr sz="3466" spc="127" dirty="0">
                <a:latin typeface="Calibri"/>
                <a:cs typeface="Calibri"/>
              </a:rPr>
              <a:t>made  </a:t>
            </a:r>
            <a:r>
              <a:rPr sz="3466" dirty="0">
                <a:latin typeface="Calibri"/>
                <a:cs typeface="Calibri"/>
              </a:rPr>
              <a:t>what </a:t>
            </a:r>
            <a:r>
              <a:rPr sz="3466" spc="187" dirty="0">
                <a:latin typeface="Calibri"/>
                <a:cs typeface="Calibri"/>
              </a:rPr>
              <a:t>changes </a:t>
            </a:r>
            <a:r>
              <a:rPr sz="3466" spc="113" dirty="0">
                <a:latin typeface="Calibri"/>
                <a:cs typeface="Calibri"/>
              </a:rPr>
              <a:t>and</a:t>
            </a:r>
            <a:r>
              <a:rPr sz="3466" spc="127" dirty="0">
                <a:latin typeface="Calibri"/>
                <a:cs typeface="Calibri"/>
              </a:rPr>
              <a:t> </a:t>
            </a:r>
            <a:r>
              <a:rPr sz="3466" spc="87" dirty="0">
                <a:latin typeface="Calibri"/>
                <a:cs typeface="Calibri"/>
              </a:rPr>
              <a:t>when</a:t>
            </a:r>
            <a:endParaRPr sz="3466" dirty="0">
              <a:latin typeface="Calibri"/>
              <a:cs typeface="Calibri"/>
            </a:endParaRPr>
          </a:p>
          <a:p>
            <a:pPr marL="694093" marR="6772" indent="-677164">
              <a:lnSpc>
                <a:spcPts val="3839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b="1" u="heavy" spc="10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Allows </a:t>
            </a:r>
            <a:r>
              <a:rPr sz="3466" b="1" u="heavy" spc="10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you </a:t>
            </a:r>
            <a:r>
              <a:rPr sz="3466" b="1" u="heavy" spc="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to </a:t>
            </a:r>
            <a:r>
              <a:rPr sz="3466" b="1" u="heavy" spc="5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revert </a:t>
            </a:r>
            <a:r>
              <a:rPr sz="3466" b="1" u="heavy" spc="1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any </a:t>
            </a:r>
            <a:r>
              <a:rPr sz="3466" b="1" u="heavy" spc="20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changes  </a:t>
            </a:r>
            <a:r>
              <a:rPr sz="3466" b="1" u="heavy" spc="13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and </a:t>
            </a:r>
            <a:r>
              <a:rPr sz="3466" b="1" u="heavy" spc="24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go </a:t>
            </a:r>
            <a:r>
              <a:rPr sz="3466" b="1" u="heavy" spc="18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back </a:t>
            </a:r>
            <a:r>
              <a:rPr sz="3466" b="1" u="heavy" spc="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to </a:t>
            </a:r>
            <a:r>
              <a:rPr sz="3466" b="1" u="heavy" spc="14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 </a:t>
            </a:r>
            <a:r>
              <a:rPr sz="3466" b="1" u="heavy" spc="10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previous</a:t>
            </a:r>
            <a:r>
              <a:rPr sz="3466" b="1" u="heavy" spc="-12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 </a:t>
            </a:r>
            <a:r>
              <a:rPr sz="3466" b="1" u="heavy" spc="7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state</a:t>
            </a:r>
            <a:endParaRPr sz="34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2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612" y="49876"/>
            <a:ext cx="5496821" cy="1330018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53" dirty="0"/>
              <a:t> </a:t>
            </a:r>
            <a:r>
              <a:rPr sz="4266" spc="100" dirty="0">
                <a:solidFill>
                  <a:srgbClr val="0000FF"/>
                </a:solidFill>
              </a:rPr>
              <a:t>Merging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217612" y="1676400"/>
            <a:ext cx="6943398" cy="1741776"/>
          </a:xfrm>
          <a:prstGeom prst="rect">
            <a:avLst/>
          </a:prstGeom>
        </p:spPr>
        <p:txBody>
          <a:bodyPr vert="horz" wrap="square" lIns="0" tIns="18622" rIns="0" bIns="0" rtlCol="0">
            <a:spAutoFit/>
          </a:bodyPr>
          <a:lstStyle/>
          <a:p>
            <a:pPr marL="694093" marR="6772" indent="-677164">
              <a:lnSpc>
                <a:spcPct val="99700"/>
              </a:lnSpc>
              <a:spcBef>
                <a:spcPts val="14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40" dirty="0">
                <a:solidFill>
                  <a:srgbClr val="414141"/>
                </a:solidFill>
                <a:latin typeface="Calibri"/>
                <a:cs typeface="Calibri"/>
              </a:rPr>
              <a:t>Once </a:t>
            </a:r>
            <a:r>
              <a:rPr sz="3732" spc="53" dirty="0">
                <a:solidFill>
                  <a:srgbClr val="414141"/>
                </a:solidFill>
                <a:latin typeface="Calibri"/>
                <a:cs typeface="Calibri"/>
              </a:rPr>
              <a:t>you’re </a:t>
            </a:r>
            <a:r>
              <a:rPr sz="3732" spc="160" dirty="0">
                <a:solidFill>
                  <a:srgbClr val="414141"/>
                </a:solidFill>
                <a:latin typeface="Calibri"/>
                <a:cs typeface="Calibri"/>
              </a:rPr>
              <a:t>done </a:t>
            </a:r>
            <a:r>
              <a:rPr sz="3732" spc="-53" dirty="0">
                <a:solidFill>
                  <a:srgbClr val="414141"/>
                </a:solidFill>
                <a:latin typeface="Calibri"/>
                <a:cs typeface="Calibri"/>
              </a:rPr>
              <a:t>with </a:t>
            </a:r>
            <a:r>
              <a:rPr sz="3732" spc="47" dirty="0">
                <a:solidFill>
                  <a:srgbClr val="414141"/>
                </a:solidFill>
                <a:latin typeface="Calibri"/>
                <a:cs typeface="Calibri"/>
              </a:rPr>
              <a:t>your  </a:t>
            </a:r>
            <a:r>
              <a:rPr sz="3732" spc="13" dirty="0">
                <a:solidFill>
                  <a:srgbClr val="414141"/>
                </a:solidFill>
                <a:latin typeface="Calibri"/>
                <a:cs typeface="Calibri"/>
              </a:rPr>
              <a:t>feature, </a:t>
            </a:r>
            <a:r>
              <a:rPr sz="3732" spc="107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3732" spc="147" dirty="0">
                <a:solidFill>
                  <a:srgbClr val="0000FF"/>
                </a:solidFill>
                <a:latin typeface="Calibri"/>
                <a:cs typeface="Calibri"/>
              </a:rPr>
              <a:t>merge </a:t>
            </a:r>
            <a:r>
              <a:rPr sz="3732" spc="-147" dirty="0">
                <a:solidFill>
                  <a:srgbClr val="202020"/>
                </a:solidFill>
                <a:latin typeface="Calibri"/>
                <a:cs typeface="Calibri"/>
              </a:rPr>
              <a:t>it </a:t>
            </a:r>
            <a:r>
              <a:rPr sz="3732" spc="193" dirty="0">
                <a:solidFill>
                  <a:srgbClr val="202020"/>
                </a:solidFill>
                <a:latin typeface="Calibri"/>
                <a:cs typeface="Calibri"/>
              </a:rPr>
              <a:t>back </a:t>
            </a:r>
            <a:r>
              <a:rPr sz="3732" spc="-20" dirty="0">
                <a:solidFill>
                  <a:srgbClr val="202020"/>
                </a:solidFill>
                <a:latin typeface="Calibri"/>
                <a:cs typeface="Calibri"/>
              </a:rPr>
              <a:t>into  </a:t>
            </a:r>
            <a:r>
              <a:rPr sz="3732" spc="47" dirty="0">
                <a:solidFill>
                  <a:srgbClr val="202020"/>
                </a:solidFill>
                <a:latin typeface="Calibri"/>
                <a:cs typeface="Calibri"/>
              </a:rPr>
              <a:t>master</a:t>
            </a:r>
            <a:endParaRPr sz="3732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7612" y="3028088"/>
            <a:ext cx="5420147" cy="2875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 txBox="1"/>
          <p:nvPr/>
        </p:nvSpPr>
        <p:spPr>
          <a:xfrm>
            <a:off x="6272400" y="6283541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0863" y="6158796"/>
            <a:ext cx="4183983" cy="8464"/>
          </a:xfrm>
          <a:custGeom>
            <a:avLst/>
            <a:gdLst/>
            <a:ahLst/>
            <a:cxnLst/>
            <a:rect l="l" t="t" r="r" b="b"/>
            <a:pathLst>
              <a:path w="3138804" h="6350">
                <a:moveTo>
                  <a:pt x="0" y="0"/>
                </a:moveTo>
                <a:lnTo>
                  <a:pt x="3138386" y="6253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/>
          <p:nvPr/>
        </p:nvSpPr>
        <p:spPr>
          <a:xfrm>
            <a:off x="9396195" y="6020364"/>
            <a:ext cx="292768" cy="29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7618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8988" y="304800"/>
            <a:ext cx="12798266" cy="1094288"/>
          </a:xfrm>
          <a:prstGeom prst="rect">
            <a:avLst/>
          </a:prstGeom>
        </p:spPr>
        <p:txBody>
          <a:bodyPr vert="horz" wrap="square" lIns="0" tIns="108345" rIns="0" bIns="0" rtlCol="0" anchor="b">
            <a:spAutoFit/>
          </a:bodyPr>
          <a:lstStyle/>
          <a:p>
            <a:pPr marL="3199600" marR="6772">
              <a:lnSpc>
                <a:spcPct val="79500"/>
              </a:lnSpc>
              <a:spcBef>
                <a:spcPts val="853"/>
              </a:spcBef>
            </a:pPr>
            <a:r>
              <a:rPr spc="160" dirty="0"/>
              <a:t>Key </a:t>
            </a:r>
            <a:r>
              <a:rPr spc="107" dirty="0"/>
              <a:t>Concepts: </a:t>
            </a:r>
            <a:r>
              <a:rPr spc="120" dirty="0"/>
              <a:t>How </a:t>
            </a:r>
            <a:r>
              <a:rPr spc="127" dirty="0"/>
              <a:t>do </a:t>
            </a:r>
            <a:r>
              <a:rPr spc="80" dirty="0"/>
              <a:t>you </a:t>
            </a:r>
            <a:r>
              <a:rPr spc="107" dirty="0"/>
              <a:t>make </a:t>
            </a:r>
            <a:r>
              <a:rPr spc="120" dirty="0"/>
              <a:t>a</a:t>
            </a:r>
            <a:r>
              <a:rPr spc="-73" dirty="0"/>
              <a:t> </a:t>
            </a:r>
            <a:r>
              <a:rPr spc="7" dirty="0"/>
              <a:t>commit  </a:t>
            </a:r>
            <a:r>
              <a:rPr spc="67" dirty="0"/>
              <a:t>anyway?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212" y="1681934"/>
            <a:ext cx="10396514" cy="2627227"/>
          </a:xfrm>
          <a:prstGeom prst="rect">
            <a:avLst/>
          </a:prstGeom>
        </p:spPr>
        <p:txBody>
          <a:bodyPr vert="horz" wrap="square" lIns="0" tIns="114270" rIns="0" bIns="0" rtlCol="0">
            <a:spAutoFit/>
          </a:bodyPr>
          <a:lstStyle/>
          <a:p>
            <a:pPr marL="694093" marR="6772" indent="-677164">
              <a:lnSpc>
                <a:spcPct val="79900"/>
              </a:lnSpc>
              <a:spcBef>
                <a:spcPts val="90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27" dirty="0">
                <a:solidFill>
                  <a:srgbClr val="202020"/>
                </a:solidFill>
                <a:latin typeface="Calibri"/>
                <a:cs typeface="Calibri"/>
              </a:rPr>
              <a:t>There </a:t>
            </a:r>
            <a:r>
              <a:rPr sz="3199" spc="80" dirty="0">
                <a:solidFill>
                  <a:srgbClr val="202020"/>
                </a:solidFill>
                <a:latin typeface="Calibri"/>
                <a:cs typeface="Calibri"/>
              </a:rPr>
              <a:t>are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3199" spc="-40" dirty="0">
                <a:solidFill>
                  <a:srgbClr val="202020"/>
                </a:solidFill>
                <a:latin typeface="Calibri"/>
                <a:cs typeface="Calibri"/>
              </a:rPr>
              <a:t>lot </a:t>
            </a:r>
            <a:r>
              <a:rPr sz="3199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‘states’ </a:t>
            </a:r>
            <a:r>
              <a:rPr sz="3199" spc="107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3199" spc="80" dirty="0">
                <a:solidFill>
                  <a:srgbClr val="202020"/>
                </a:solidFill>
                <a:latin typeface="Calibri"/>
                <a:cs typeface="Calibri"/>
              </a:rPr>
              <a:t>‘places’ 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3199" spc="167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3199" spc="180" dirty="0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endParaRPr sz="3199" dirty="0">
              <a:latin typeface="Calibri"/>
              <a:cs typeface="Calibri"/>
            </a:endParaRPr>
          </a:p>
          <a:p>
            <a:pPr marL="694093" marR="39783" indent="-677164">
              <a:lnSpc>
                <a:spcPct val="77200"/>
              </a:lnSpc>
              <a:spcBef>
                <a:spcPts val="87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40" dirty="0">
                <a:solidFill>
                  <a:srgbClr val="202020"/>
                </a:solidFill>
                <a:latin typeface="Calibri"/>
                <a:cs typeface="Calibri"/>
              </a:rPr>
              <a:t>Local </a:t>
            </a:r>
            <a:r>
              <a:rPr sz="3199" spc="87" dirty="0">
                <a:solidFill>
                  <a:srgbClr val="202020"/>
                </a:solidFill>
                <a:latin typeface="Calibri"/>
                <a:cs typeface="Calibri"/>
              </a:rPr>
              <a:t>on </a:t>
            </a:r>
            <a:r>
              <a:rPr sz="3199" spc="40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3199" spc="27" dirty="0">
                <a:solidFill>
                  <a:srgbClr val="202020"/>
                </a:solidFill>
                <a:latin typeface="Calibri"/>
                <a:cs typeface="Calibri"/>
              </a:rPr>
              <a:t>computer: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47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3199" spc="47" dirty="0">
                <a:solidFill>
                  <a:srgbClr val="0000FF"/>
                </a:solidFill>
                <a:latin typeface="Calibri"/>
                <a:cs typeface="Calibri"/>
              </a:rPr>
              <a:t>working  </a:t>
            </a:r>
            <a:r>
              <a:rPr sz="3199" spc="27" dirty="0">
                <a:solidFill>
                  <a:srgbClr val="0000FF"/>
                </a:solidFill>
                <a:latin typeface="Calibri"/>
                <a:cs typeface="Calibri"/>
              </a:rPr>
              <a:t>directory</a:t>
            </a:r>
            <a:r>
              <a:rPr sz="3199" spc="27" dirty="0">
                <a:solidFill>
                  <a:srgbClr val="202020"/>
                </a:solidFill>
                <a:latin typeface="Calibri"/>
                <a:cs typeface="Calibri"/>
              </a:rPr>
              <a:t>’</a:t>
            </a:r>
            <a:endParaRPr sz="3199" dirty="0">
              <a:latin typeface="Calibri"/>
              <a:cs typeface="Calibri"/>
            </a:endParaRPr>
          </a:p>
          <a:p>
            <a:pPr marL="694093" marR="157441" indent="-677164">
              <a:lnSpc>
                <a:spcPct val="80300"/>
              </a:lnSpc>
              <a:spcBef>
                <a:spcPts val="7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60" dirty="0">
                <a:solidFill>
                  <a:srgbClr val="202020"/>
                </a:solidFill>
                <a:latin typeface="Calibri"/>
                <a:cs typeface="Calibri"/>
              </a:rPr>
              <a:t>When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3199" spc="80" dirty="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sz="3199" spc="93" dirty="0">
                <a:solidFill>
                  <a:srgbClr val="202020"/>
                </a:solidFill>
                <a:latin typeface="Calibri"/>
                <a:cs typeface="Calibri"/>
              </a:rPr>
              <a:t>ready </a:t>
            </a:r>
            <a:r>
              <a:rPr sz="3199" spc="-27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3199" spc="180" dirty="0">
                <a:solidFill>
                  <a:srgbClr val="202020"/>
                </a:solidFill>
                <a:latin typeface="Calibri"/>
                <a:cs typeface="Calibri"/>
              </a:rPr>
              <a:t>be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put in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  </a:t>
            </a:r>
            <a:r>
              <a:rPr sz="3199" spc="7" dirty="0">
                <a:solidFill>
                  <a:srgbClr val="202020"/>
                </a:solidFill>
                <a:latin typeface="Calibri"/>
                <a:cs typeface="Calibri"/>
              </a:rPr>
              <a:t>commit </a:t>
            </a:r>
            <a:r>
              <a:rPr sz="3199" spc="87" dirty="0">
                <a:solidFill>
                  <a:srgbClr val="202020"/>
                </a:solidFill>
                <a:latin typeface="Calibri"/>
                <a:cs typeface="Calibri"/>
              </a:rPr>
              <a:t>you </a:t>
            </a:r>
            <a:r>
              <a:rPr sz="3199" spc="140" dirty="0">
                <a:solidFill>
                  <a:srgbClr val="202020"/>
                </a:solidFill>
                <a:latin typeface="Calibri"/>
                <a:cs typeface="Calibri"/>
              </a:rPr>
              <a:t>add </a:t>
            </a:r>
            <a:r>
              <a:rPr sz="3199" spc="-127" dirty="0">
                <a:solidFill>
                  <a:srgbClr val="202020"/>
                </a:solidFill>
                <a:latin typeface="Calibri"/>
                <a:cs typeface="Calibri"/>
              </a:rPr>
              <a:t>it </a:t>
            </a:r>
            <a:r>
              <a:rPr sz="3199" spc="33" dirty="0">
                <a:solidFill>
                  <a:srgbClr val="202020"/>
                </a:solidFill>
                <a:latin typeface="Calibri"/>
                <a:cs typeface="Calibri"/>
              </a:rPr>
              <a:t>onto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40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3199" spc="40" dirty="0">
                <a:solidFill>
                  <a:srgbClr val="0000FF"/>
                </a:solidFill>
                <a:latin typeface="Calibri"/>
                <a:cs typeface="Calibri"/>
              </a:rPr>
              <a:t>index</a:t>
            </a:r>
            <a:r>
              <a:rPr sz="3199" spc="40" dirty="0">
                <a:solidFill>
                  <a:srgbClr val="414141"/>
                </a:solidFill>
                <a:latin typeface="Calibri"/>
                <a:cs typeface="Calibri"/>
              </a:rPr>
              <a:t>’ </a:t>
            </a:r>
            <a:r>
              <a:rPr sz="3199" spc="13" dirty="0">
                <a:solidFill>
                  <a:srgbClr val="414141"/>
                </a:solidFill>
                <a:latin typeface="Calibri"/>
                <a:cs typeface="Calibri"/>
              </a:rPr>
              <a:t>or  </a:t>
            </a:r>
            <a:r>
              <a:rPr sz="3199" spc="60" dirty="0">
                <a:solidFill>
                  <a:srgbClr val="414141"/>
                </a:solidFill>
                <a:latin typeface="Calibri"/>
                <a:cs typeface="Calibri"/>
              </a:rPr>
              <a:t>‘</a:t>
            </a:r>
            <a:r>
              <a:rPr sz="3199" spc="60" dirty="0">
                <a:solidFill>
                  <a:srgbClr val="0000FF"/>
                </a:solidFill>
                <a:latin typeface="Calibri"/>
                <a:cs typeface="Calibri"/>
              </a:rPr>
              <a:t>staging</a:t>
            </a:r>
            <a:r>
              <a:rPr sz="3199" spc="60" dirty="0">
                <a:solidFill>
                  <a:srgbClr val="202020"/>
                </a:solidFill>
                <a:latin typeface="Calibri"/>
                <a:cs typeface="Calibri"/>
              </a:rPr>
              <a:t>’</a:t>
            </a:r>
            <a:endParaRPr sz="3199" dirty="0">
              <a:latin typeface="Calibri"/>
              <a:cs typeface="Calibri"/>
            </a:endParaRPr>
          </a:p>
          <a:p>
            <a:pPr marL="998817" marR="495176" lvl="1" indent="-372440">
              <a:lnSpc>
                <a:spcPct val="79600"/>
              </a:lnSpc>
              <a:spcBef>
                <a:spcPts val="627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2666" spc="113" dirty="0">
                <a:solidFill>
                  <a:srgbClr val="202020"/>
                </a:solidFill>
                <a:latin typeface="Calibri"/>
                <a:cs typeface="Calibri"/>
              </a:rPr>
              <a:t>Staging </a:t>
            </a:r>
            <a:r>
              <a:rPr sz="2666" spc="67" dirty="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sz="2666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666" spc="73" dirty="0">
                <a:solidFill>
                  <a:srgbClr val="202020"/>
                </a:solidFill>
                <a:latin typeface="Calibri"/>
                <a:cs typeface="Calibri"/>
              </a:rPr>
              <a:t>new </a:t>
            </a:r>
            <a:r>
              <a:rPr sz="2666" spc="47" dirty="0">
                <a:solidFill>
                  <a:srgbClr val="202020"/>
                </a:solidFill>
                <a:latin typeface="Calibri"/>
                <a:cs typeface="Calibri"/>
              </a:rPr>
              <a:t>preferred </a:t>
            </a:r>
            <a:r>
              <a:rPr sz="2666" spc="-27" dirty="0">
                <a:solidFill>
                  <a:srgbClr val="202020"/>
                </a:solidFill>
                <a:latin typeface="Calibri"/>
                <a:cs typeface="Calibri"/>
              </a:rPr>
              <a:t>term </a:t>
            </a:r>
            <a:r>
              <a:rPr sz="2666" spc="247" dirty="0">
                <a:solidFill>
                  <a:srgbClr val="202020"/>
                </a:solidFill>
                <a:latin typeface="Calibri"/>
                <a:cs typeface="Calibri"/>
              </a:rPr>
              <a:t>– </a:t>
            </a:r>
            <a:r>
              <a:rPr sz="2666" dirty="0">
                <a:solidFill>
                  <a:srgbClr val="202020"/>
                </a:solidFill>
                <a:latin typeface="Calibri"/>
                <a:cs typeface="Calibri"/>
              </a:rPr>
              <a:t>but  </a:t>
            </a:r>
            <a:r>
              <a:rPr sz="2666" spc="73" dirty="0">
                <a:solidFill>
                  <a:srgbClr val="202020"/>
                </a:solidFill>
                <a:latin typeface="Calibri"/>
                <a:cs typeface="Calibri"/>
              </a:rPr>
              <a:t>you </a:t>
            </a:r>
            <a:r>
              <a:rPr sz="2666" spc="113" dirty="0">
                <a:solidFill>
                  <a:srgbClr val="202020"/>
                </a:solidFill>
                <a:latin typeface="Calibri"/>
                <a:cs typeface="Calibri"/>
              </a:rPr>
              <a:t>can </a:t>
            </a:r>
            <a:r>
              <a:rPr sz="2666" spc="180" dirty="0">
                <a:solidFill>
                  <a:srgbClr val="202020"/>
                </a:solidFill>
                <a:latin typeface="Calibri"/>
                <a:cs typeface="Calibri"/>
              </a:rPr>
              <a:t>see </a:t>
            </a:r>
            <a:r>
              <a:rPr sz="2666" spc="27" dirty="0">
                <a:solidFill>
                  <a:srgbClr val="202020"/>
                </a:solidFill>
                <a:latin typeface="Calibri"/>
                <a:cs typeface="Calibri"/>
              </a:rPr>
              <a:t>both </a:t>
            </a:r>
            <a:r>
              <a:rPr sz="2666" spc="33" dirty="0">
                <a:solidFill>
                  <a:srgbClr val="202020"/>
                </a:solidFill>
                <a:latin typeface="Calibri"/>
                <a:cs typeface="Calibri"/>
              </a:rPr>
              <a:t>‘index’ </a:t>
            </a:r>
            <a:r>
              <a:rPr sz="2666" spc="87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2666" spc="53" dirty="0">
                <a:solidFill>
                  <a:srgbClr val="202020"/>
                </a:solidFill>
                <a:latin typeface="Calibri"/>
                <a:cs typeface="Calibri"/>
              </a:rPr>
              <a:t>‘staging’  </a:t>
            </a:r>
            <a:r>
              <a:rPr sz="2666" spc="113" dirty="0">
                <a:solidFill>
                  <a:srgbClr val="202020"/>
                </a:solidFill>
                <a:latin typeface="Calibri"/>
                <a:cs typeface="Calibri"/>
              </a:rPr>
              <a:t>being</a:t>
            </a:r>
            <a:r>
              <a:rPr sz="2666" spc="8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666" spc="127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endParaRPr sz="26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8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212" y="533400"/>
            <a:ext cx="10439400" cy="4284072"/>
          </a:xfrm>
          <a:prstGeom prst="rect">
            <a:avLst/>
          </a:prstGeom>
        </p:spPr>
        <p:txBody>
          <a:bodyPr vert="horz" wrap="square" lIns="0" tIns="108345" rIns="0" bIns="0" rtlCol="0">
            <a:spAutoFit/>
          </a:bodyPr>
          <a:lstStyle/>
          <a:p>
            <a:pPr marL="16929" marR="6772">
              <a:lnSpc>
                <a:spcPct val="79500"/>
              </a:lnSpc>
              <a:spcBef>
                <a:spcPts val="853"/>
              </a:spcBef>
            </a:pPr>
            <a:r>
              <a:rPr sz="2933" spc="160" dirty="0">
                <a:solidFill>
                  <a:srgbClr val="414141"/>
                </a:solidFill>
                <a:latin typeface="Calibri"/>
                <a:cs typeface="Calibri"/>
              </a:rPr>
              <a:t>Key </a:t>
            </a:r>
            <a:r>
              <a:rPr sz="2933" spc="107" dirty="0">
                <a:solidFill>
                  <a:srgbClr val="414141"/>
                </a:solidFill>
                <a:latin typeface="Calibri"/>
                <a:cs typeface="Calibri"/>
              </a:rPr>
              <a:t>Concepts: </a:t>
            </a:r>
            <a:r>
              <a:rPr sz="2933" spc="120" dirty="0">
                <a:solidFill>
                  <a:srgbClr val="414141"/>
                </a:solidFill>
                <a:latin typeface="Calibri"/>
                <a:cs typeface="Calibri"/>
              </a:rPr>
              <a:t>How </a:t>
            </a:r>
            <a:r>
              <a:rPr sz="2933" spc="127" dirty="0">
                <a:solidFill>
                  <a:srgbClr val="414141"/>
                </a:solidFill>
                <a:latin typeface="Calibri"/>
                <a:cs typeface="Calibri"/>
              </a:rPr>
              <a:t>do </a:t>
            </a:r>
            <a:r>
              <a:rPr sz="2933" spc="8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933" spc="107" dirty="0">
                <a:solidFill>
                  <a:srgbClr val="414141"/>
                </a:solidFill>
                <a:latin typeface="Calibri"/>
                <a:cs typeface="Calibri"/>
              </a:rPr>
              <a:t>make </a:t>
            </a:r>
            <a:r>
              <a:rPr sz="2933" spc="12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2933" spc="-73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933" spc="7" dirty="0">
                <a:solidFill>
                  <a:srgbClr val="414141"/>
                </a:solidFill>
                <a:latin typeface="Calibri"/>
                <a:cs typeface="Calibri"/>
              </a:rPr>
              <a:t>commit  </a:t>
            </a:r>
            <a:r>
              <a:rPr sz="2933" spc="67" dirty="0">
                <a:solidFill>
                  <a:srgbClr val="414141"/>
                </a:solidFill>
                <a:latin typeface="Calibri"/>
                <a:cs typeface="Calibri"/>
              </a:rPr>
              <a:t>anyway?</a:t>
            </a:r>
            <a:endParaRPr sz="2933" dirty="0">
              <a:latin typeface="Calibri"/>
              <a:cs typeface="Calibri"/>
            </a:endParaRPr>
          </a:p>
          <a:p>
            <a:pPr>
              <a:spcBef>
                <a:spcPts val="67"/>
              </a:spcBef>
            </a:pPr>
            <a:endParaRPr sz="2933" dirty="0">
              <a:latin typeface="Times New Roman"/>
              <a:cs typeface="Times New Roman"/>
            </a:endParaRPr>
          </a:p>
          <a:p>
            <a:pPr marL="702558" indent="-685629"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3732" spc="113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3732" spc="127" dirty="0">
                <a:solidFill>
                  <a:srgbClr val="202020"/>
                </a:solidFill>
                <a:latin typeface="Calibri"/>
                <a:cs typeface="Calibri"/>
              </a:rPr>
              <a:t>process:</a:t>
            </a:r>
            <a:endParaRPr sz="3732" dirty="0">
              <a:latin typeface="Calibri"/>
              <a:cs typeface="Calibri"/>
            </a:endParaRPr>
          </a:p>
          <a:p>
            <a:pPr marL="998817" lvl="1" indent="-372440">
              <a:spcBef>
                <a:spcPts val="68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73" dirty="0">
                <a:solidFill>
                  <a:srgbClr val="202020"/>
                </a:solidFill>
                <a:latin typeface="Calibri"/>
                <a:cs typeface="Calibri"/>
              </a:rPr>
              <a:t>Make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some </a:t>
            </a:r>
            <a:r>
              <a:rPr sz="3199" spc="167" dirty="0">
                <a:solidFill>
                  <a:srgbClr val="202020"/>
                </a:solidFill>
                <a:latin typeface="Calibri"/>
                <a:cs typeface="Calibri"/>
              </a:rPr>
              <a:t>changes </a:t>
            </a:r>
            <a:r>
              <a:rPr sz="3199" spc="-27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3199" spc="1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file</a:t>
            </a:r>
            <a:endParaRPr sz="3199" dirty="0">
              <a:latin typeface="Calibri"/>
              <a:cs typeface="Calibri"/>
            </a:endParaRPr>
          </a:p>
          <a:p>
            <a:pPr marL="998817" marR="118504" lvl="1" indent="-372440">
              <a:lnSpc>
                <a:spcPct val="99400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93" dirty="0">
                <a:solidFill>
                  <a:srgbClr val="202020"/>
                </a:solidFill>
                <a:latin typeface="Calibri"/>
                <a:cs typeface="Calibri"/>
              </a:rPr>
              <a:t>Use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-13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3199" spc="-13" dirty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sz="3199" spc="80" dirty="0">
                <a:solidFill>
                  <a:srgbClr val="0000FF"/>
                </a:solidFill>
                <a:latin typeface="Calibri"/>
                <a:cs typeface="Calibri"/>
              </a:rPr>
              <a:t>add</a:t>
            </a:r>
            <a:r>
              <a:rPr sz="3199" spc="80" dirty="0">
                <a:solidFill>
                  <a:srgbClr val="202020"/>
                </a:solidFill>
                <a:latin typeface="Calibri"/>
                <a:cs typeface="Calibri"/>
              </a:rPr>
              <a:t>’ </a:t>
            </a:r>
            <a:r>
              <a:rPr sz="3199" spc="87" dirty="0">
                <a:solidFill>
                  <a:srgbClr val="202020"/>
                </a:solidFill>
                <a:latin typeface="Calibri"/>
                <a:cs typeface="Calibri"/>
              </a:rPr>
              <a:t>command </a:t>
            </a:r>
            <a:r>
              <a:rPr sz="3199" spc="-27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put 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3199" spc="33" dirty="0">
                <a:solidFill>
                  <a:srgbClr val="202020"/>
                </a:solidFill>
                <a:latin typeface="Calibri"/>
                <a:cs typeface="Calibri"/>
              </a:rPr>
              <a:t>onto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107" dirty="0">
                <a:solidFill>
                  <a:srgbClr val="0000FF"/>
                </a:solidFill>
                <a:latin typeface="Calibri"/>
                <a:cs typeface="Calibri"/>
              </a:rPr>
              <a:t>staging  </a:t>
            </a:r>
            <a:r>
              <a:rPr sz="3199" spc="40" dirty="0">
                <a:solidFill>
                  <a:srgbClr val="0000FF"/>
                </a:solidFill>
                <a:latin typeface="Calibri"/>
                <a:cs typeface="Calibri"/>
              </a:rPr>
              <a:t>environment</a:t>
            </a:r>
            <a:endParaRPr sz="3199" dirty="0">
              <a:latin typeface="Calibri"/>
              <a:cs typeface="Calibri"/>
            </a:endParaRPr>
          </a:p>
          <a:p>
            <a:pPr marL="998817" marR="188759" lvl="1" indent="-372440">
              <a:lnSpc>
                <a:spcPts val="3759"/>
              </a:lnSpc>
              <a:spcBef>
                <a:spcPts val="98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93" dirty="0">
                <a:solidFill>
                  <a:srgbClr val="202020"/>
                </a:solidFill>
                <a:latin typeface="Calibri"/>
                <a:cs typeface="Calibri"/>
              </a:rPr>
              <a:t>Use </a:t>
            </a:r>
            <a:r>
              <a:rPr sz="3199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3199" spc="-13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3199" spc="-13" dirty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sz="3199" spc="-7" dirty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’ </a:t>
            </a:r>
            <a:r>
              <a:rPr sz="3199" spc="87" dirty="0">
                <a:solidFill>
                  <a:srgbClr val="202020"/>
                </a:solidFill>
                <a:latin typeface="Calibri"/>
                <a:cs typeface="Calibri"/>
              </a:rPr>
              <a:t>command </a:t>
            </a:r>
            <a:r>
              <a:rPr sz="3199" spc="-27" dirty="0">
                <a:solidFill>
                  <a:srgbClr val="202020"/>
                </a:solidFill>
                <a:latin typeface="Calibri"/>
                <a:cs typeface="Calibri"/>
              </a:rPr>
              <a:t>to  </a:t>
            </a:r>
            <a:r>
              <a:rPr sz="3199" spc="80" dirty="0">
                <a:solidFill>
                  <a:srgbClr val="202020"/>
                </a:solidFill>
                <a:latin typeface="Calibri"/>
                <a:cs typeface="Calibri"/>
              </a:rPr>
              <a:t>create </a:t>
            </a:r>
            <a:r>
              <a:rPr sz="3199" spc="133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3199" spc="93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3199" spc="73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3199" spc="-7" dirty="0">
                <a:solidFill>
                  <a:srgbClr val="202020"/>
                </a:solidFill>
                <a:latin typeface="Calibri"/>
                <a:cs typeface="Calibri"/>
              </a:rPr>
              <a:t>commit’</a:t>
            </a:r>
            <a:endParaRPr sz="31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17711" y="304800"/>
            <a:ext cx="12798266" cy="1094288"/>
          </a:xfrm>
          <a:prstGeom prst="rect">
            <a:avLst/>
          </a:prstGeom>
        </p:spPr>
        <p:txBody>
          <a:bodyPr vert="horz" wrap="square" lIns="0" tIns="108345" rIns="0" bIns="0" rtlCol="0" anchor="b">
            <a:spAutoFit/>
          </a:bodyPr>
          <a:lstStyle/>
          <a:p>
            <a:pPr marL="3199600" marR="6772">
              <a:lnSpc>
                <a:spcPct val="79500"/>
              </a:lnSpc>
              <a:spcBef>
                <a:spcPts val="853"/>
              </a:spcBef>
            </a:pPr>
            <a:r>
              <a:rPr spc="160" dirty="0"/>
              <a:t>Key </a:t>
            </a:r>
            <a:r>
              <a:rPr spc="107" dirty="0"/>
              <a:t>Concepts: </a:t>
            </a:r>
            <a:r>
              <a:rPr spc="120" dirty="0"/>
              <a:t>How </a:t>
            </a:r>
            <a:r>
              <a:rPr spc="127" dirty="0"/>
              <a:t>do </a:t>
            </a:r>
            <a:r>
              <a:rPr spc="80" dirty="0"/>
              <a:t>you </a:t>
            </a:r>
            <a:r>
              <a:rPr spc="107" dirty="0"/>
              <a:t>make </a:t>
            </a:r>
            <a:r>
              <a:rPr spc="120" dirty="0"/>
              <a:t>a</a:t>
            </a:r>
            <a:r>
              <a:rPr spc="-73" dirty="0"/>
              <a:t> </a:t>
            </a:r>
            <a:r>
              <a:rPr spc="7" dirty="0"/>
              <a:t>commit  </a:t>
            </a:r>
            <a:r>
              <a:rPr spc="67" dirty="0"/>
              <a:t>anyway?</a:t>
            </a:r>
          </a:p>
        </p:txBody>
      </p:sp>
      <p:sp>
        <p:nvSpPr>
          <p:cNvPr id="3" name="object 3"/>
          <p:cNvSpPr/>
          <p:nvPr/>
        </p:nvSpPr>
        <p:spPr>
          <a:xfrm>
            <a:off x="609010" y="1524000"/>
            <a:ext cx="8172758" cy="477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4" name="object 4"/>
          <p:cNvSpPr txBox="1"/>
          <p:nvPr/>
        </p:nvSpPr>
        <p:spPr>
          <a:xfrm>
            <a:off x="3626873" y="5874278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rgbClr val="414141"/>
                </a:solidFill>
                <a:latin typeface="Calibri"/>
                <a:cs typeface="Calibri"/>
              </a:rPr>
              <a:t>forward</a:t>
            </a:r>
            <a:endParaRPr sz="2399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7212" y="5830262"/>
            <a:ext cx="6121499" cy="15236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6" name="object 6"/>
          <p:cNvSpPr/>
          <p:nvPr/>
        </p:nvSpPr>
        <p:spPr>
          <a:xfrm>
            <a:off x="7719803" y="5698076"/>
            <a:ext cx="292816" cy="29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5170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012" y="608931"/>
            <a:ext cx="8220321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60" dirty="0"/>
              <a:t>Additional</a:t>
            </a:r>
            <a:r>
              <a:rPr sz="4266" spc="73" dirty="0"/>
              <a:t> </a:t>
            </a:r>
            <a:r>
              <a:rPr sz="4266" spc="200" dirty="0"/>
              <a:t>Resources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989012" y="1797896"/>
            <a:ext cx="10071499" cy="4313142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702558" indent="-685629">
              <a:lnSpc>
                <a:spcPts val="3339"/>
              </a:lnSpc>
              <a:spcBef>
                <a:spcPts val="13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53" dirty="0">
                <a:latin typeface="Calibri"/>
                <a:cs typeface="Calibri"/>
              </a:rPr>
              <a:t>Oﬃcial </a:t>
            </a:r>
            <a:r>
              <a:rPr sz="2799" spc="20" dirty="0">
                <a:latin typeface="Calibri"/>
                <a:cs typeface="Calibri"/>
              </a:rPr>
              <a:t>git </a:t>
            </a:r>
            <a:r>
              <a:rPr sz="2799" spc="40" dirty="0">
                <a:latin typeface="Calibri"/>
                <a:cs typeface="Calibri"/>
              </a:rPr>
              <a:t>site </a:t>
            </a:r>
            <a:r>
              <a:rPr sz="2799" spc="93" dirty="0">
                <a:latin typeface="Calibri"/>
                <a:cs typeface="Calibri"/>
              </a:rPr>
              <a:t>and</a:t>
            </a:r>
            <a:r>
              <a:rPr sz="2799" spc="227" dirty="0">
                <a:latin typeface="Calibri"/>
                <a:cs typeface="Calibri"/>
              </a:rPr>
              <a:t> </a:t>
            </a:r>
            <a:r>
              <a:rPr sz="2799" spc="-47" dirty="0">
                <a:latin typeface="Calibri"/>
                <a:cs typeface="Calibri"/>
              </a:rPr>
              <a:t>tutorial: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26"/>
              </a:lnSpc>
            </a:pPr>
            <a:r>
              <a:rPr sz="2399" spc="-20" dirty="0">
                <a:latin typeface="Calibri"/>
                <a:cs typeface="Calibri"/>
              </a:rPr>
              <a:t>https://git-scm.com/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06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67" dirty="0">
                <a:latin typeface="Calibri"/>
                <a:cs typeface="Calibri"/>
              </a:rPr>
              <a:t>GitHub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87" dirty="0">
                <a:latin typeface="Calibri"/>
                <a:cs typeface="Calibri"/>
              </a:rPr>
              <a:t>guides: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dirty="0">
                <a:latin typeface="Calibri"/>
                <a:cs typeface="Calibri"/>
              </a:rPr>
              <a:t>https://guides.github.com/</a:t>
            </a:r>
          </a:p>
          <a:p>
            <a:pPr marL="702558" indent="-685629">
              <a:lnSpc>
                <a:spcPts val="3339"/>
              </a:lnSpc>
              <a:spcBef>
                <a:spcPts val="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100" dirty="0">
                <a:latin typeface="Calibri"/>
                <a:cs typeface="Calibri"/>
              </a:rPr>
              <a:t>Command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60" dirty="0">
                <a:latin typeface="Calibri"/>
                <a:cs typeface="Calibri"/>
              </a:rPr>
              <a:t>cheatsheet:</a:t>
            </a:r>
            <a:endParaRPr sz="2799" dirty="0">
              <a:latin typeface="Calibri"/>
              <a:cs typeface="Calibri"/>
            </a:endParaRPr>
          </a:p>
          <a:p>
            <a:pPr marL="626377" marR="1302694" indent="609448">
              <a:lnSpc>
                <a:spcPts val="2359"/>
              </a:lnSpc>
              <a:spcBef>
                <a:spcPts val="493"/>
              </a:spcBef>
            </a:pPr>
            <a:r>
              <a:rPr sz="2399" spc="-27" dirty="0">
                <a:latin typeface="Calibri"/>
                <a:cs typeface="Calibri"/>
              </a:rPr>
              <a:t>https://training.github.com/kit/  </a:t>
            </a:r>
            <a:r>
              <a:rPr sz="2399" spc="33" dirty="0">
                <a:latin typeface="Calibri"/>
                <a:cs typeface="Calibri"/>
              </a:rPr>
              <a:t>downloads/github-git-cheat-sheet.pdf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19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20" dirty="0">
                <a:latin typeface="Calibri"/>
                <a:cs typeface="Calibri"/>
              </a:rPr>
              <a:t>Interactive git</a:t>
            </a:r>
            <a:r>
              <a:rPr sz="2799" spc="147" dirty="0">
                <a:latin typeface="Calibri"/>
                <a:cs typeface="Calibri"/>
              </a:rPr>
              <a:t> </a:t>
            </a:r>
            <a:r>
              <a:rPr sz="2799" spc="-47" dirty="0">
                <a:latin typeface="Calibri"/>
                <a:cs typeface="Calibri"/>
              </a:rPr>
              <a:t>tutorial: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spc="-27" dirty="0">
                <a:latin typeface="Calibri"/>
                <a:cs typeface="Calibri"/>
              </a:rPr>
              <a:t>https://try.github.io/levels/1/challenges/1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39"/>
              </a:lnSpc>
              <a:spcBef>
                <a:spcPts val="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27" dirty="0">
                <a:latin typeface="Calibri"/>
                <a:cs typeface="Calibri"/>
              </a:rPr>
              <a:t>Visual/interactive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60" dirty="0">
                <a:latin typeface="Calibri"/>
                <a:cs typeface="Calibri"/>
              </a:rPr>
              <a:t>cheatsheet: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dirty="0">
                <a:latin typeface="Calibri"/>
                <a:cs typeface="Calibri"/>
                <a:hlinkClick r:id="rId2"/>
              </a:rPr>
              <a:t>http://ndpsoftware.com/git-cheatsheet.html</a:t>
            </a:r>
            <a:endParaRPr sz="23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68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222" y="-47531"/>
            <a:ext cx="3757375" cy="1330018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-33" dirty="0"/>
              <a:t>What </a:t>
            </a:r>
            <a:r>
              <a:rPr sz="4266" spc="107" dirty="0"/>
              <a:t>is</a:t>
            </a:r>
            <a:r>
              <a:rPr sz="4266" spc="227" dirty="0"/>
              <a:t> </a:t>
            </a:r>
            <a:r>
              <a:rPr sz="4266" spc="87" dirty="0"/>
              <a:t>GitHub?</a:t>
            </a:r>
            <a:endParaRPr sz="4266"/>
          </a:p>
        </p:txBody>
      </p:sp>
      <p:sp>
        <p:nvSpPr>
          <p:cNvPr id="3" name="object 3"/>
          <p:cNvSpPr txBox="1"/>
          <p:nvPr/>
        </p:nvSpPr>
        <p:spPr>
          <a:xfrm>
            <a:off x="4210222" y="1689382"/>
            <a:ext cx="7027196" cy="4317878"/>
          </a:xfrm>
          <a:prstGeom prst="rect">
            <a:avLst/>
          </a:prstGeom>
        </p:spPr>
        <p:txBody>
          <a:bodyPr vert="horz" wrap="square" lIns="0" tIns="49940" rIns="0" bIns="0" rtlCol="0">
            <a:spAutoFit/>
          </a:bodyPr>
          <a:lstStyle/>
          <a:p>
            <a:pPr marL="694093" indent="-677164">
              <a:spcBef>
                <a:spcPts val="39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33" dirty="0">
                <a:latin typeface="Calibri"/>
                <a:cs typeface="Calibri"/>
                <a:hlinkClick r:id="rId2"/>
              </a:rPr>
              <a:t>www.github.com</a:t>
            </a:r>
            <a:endParaRPr sz="3199" dirty="0">
              <a:latin typeface="Calibri"/>
              <a:cs typeface="Calibri"/>
            </a:endParaRPr>
          </a:p>
          <a:p>
            <a:pPr marL="694093" marR="530727" indent="-677164">
              <a:lnSpc>
                <a:spcPts val="3492"/>
              </a:lnSpc>
              <a:spcBef>
                <a:spcPts val="6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20" dirty="0">
                <a:latin typeface="Calibri"/>
                <a:cs typeface="Calibri"/>
              </a:rPr>
              <a:t>Largest </a:t>
            </a:r>
            <a:r>
              <a:rPr sz="3199" spc="133" dirty="0">
                <a:latin typeface="Calibri"/>
                <a:cs typeface="Calibri"/>
              </a:rPr>
              <a:t>web-based </a:t>
            </a:r>
            <a:r>
              <a:rPr sz="3199" spc="20" dirty="0">
                <a:latin typeface="Calibri"/>
                <a:cs typeface="Calibri"/>
              </a:rPr>
              <a:t>git </a:t>
            </a:r>
            <a:r>
              <a:rPr sz="3199" spc="47" dirty="0">
                <a:latin typeface="Calibri"/>
                <a:cs typeface="Calibri"/>
              </a:rPr>
              <a:t>repository  </a:t>
            </a:r>
            <a:r>
              <a:rPr sz="3199" spc="73" dirty="0">
                <a:latin typeface="Calibri"/>
                <a:cs typeface="Calibri"/>
              </a:rPr>
              <a:t>hosting</a:t>
            </a:r>
            <a:r>
              <a:rPr sz="3199" spc="93" dirty="0">
                <a:latin typeface="Calibri"/>
                <a:cs typeface="Calibri"/>
              </a:rPr>
              <a:t> </a:t>
            </a:r>
            <a:r>
              <a:rPr sz="3199" spc="113" dirty="0">
                <a:latin typeface="Calibri"/>
                <a:cs typeface="Calibri"/>
              </a:rPr>
              <a:t>service</a:t>
            </a:r>
            <a:endParaRPr sz="3199" dirty="0">
              <a:latin typeface="Calibri"/>
              <a:cs typeface="Calibri"/>
            </a:endParaRPr>
          </a:p>
          <a:p>
            <a:pPr marL="1007281" lvl="1" indent="-380905">
              <a:spcBef>
                <a:spcPts val="267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2666" spc="87" dirty="0">
                <a:latin typeface="Calibri"/>
                <a:cs typeface="Calibri"/>
              </a:rPr>
              <a:t>Aka, </a:t>
            </a:r>
            <a:r>
              <a:rPr sz="2666" spc="67" dirty="0">
                <a:latin typeface="Calibri"/>
                <a:cs typeface="Calibri"/>
              </a:rPr>
              <a:t>hosts </a:t>
            </a:r>
            <a:r>
              <a:rPr sz="2666" spc="13" dirty="0">
                <a:latin typeface="Calibri"/>
                <a:cs typeface="Calibri"/>
              </a:rPr>
              <a:t>‘remote</a:t>
            </a:r>
            <a:r>
              <a:rPr sz="2666" spc="100" dirty="0">
                <a:latin typeface="Calibri"/>
                <a:cs typeface="Calibri"/>
              </a:rPr>
              <a:t> </a:t>
            </a:r>
            <a:r>
              <a:rPr sz="2666" spc="40" dirty="0">
                <a:latin typeface="Calibri"/>
                <a:cs typeface="Calibri"/>
              </a:rPr>
              <a:t>repositories’</a:t>
            </a:r>
            <a:endParaRPr sz="2666" dirty="0">
              <a:latin typeface="Calibri"/>
              <a:cs typeface="Calibri"/>
            </a:endParaRPr>
          </a:p>
          <a:p>
            <a:pPr marL="694093" marR="398680" indent="-677164">
              <a:lnSpc>
                <a:spcPts val="3492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80" dirty="0">
                <a:latin typeface="Calibri"/>
                <a:cs typeface="Calibri"/>
              </a:rPr>
              <a:t>Allows </a:t>
            </a:r>
            <a:r>
              <a:rPr sz="3199" spc="-33" dirty="0">
                <a:latin typeface="Calibri"/>
                <a:cs typeface="Calibri"/>
              </a:rPr>
              <a:t>for </a:t>
            </a:r>
            <a:r>
              <a:rPr sz="3199" spc="180" dirty="0">
                <a:latin typeface="Calibri"/>
                <a:cs typeface="Calibri"/>
              </a:rPr>
              <a:t>code </a:t>
            </a:r>
            <a:r>
              <a:rPr sz="3199" spc="47" dirty="0">
                <a:latin typeface="Calibri"/>
                <a:cs typeface="Calibri"/>
              </a:rPr>
              <a:t>collaboration </a:t>
            </a:r>
            <a:r>
              <a:rPr sz="3199" spc="-47" dirty="0">
                <a:latin typeface="Calibri"/>
                <a:cs typeface="Calibri"/>
              </a:rPr>
              <a:t>with  </a:t>
            </a:r>
            <a:r>
              <a:rPr sz="3199" spc="113" dirty="0">
                <a:latin typeface="Calibri"/>
                <a:cs typeface="Calibri"/>
              </a:rPr>
              <a:t>anyone</a:t>
            </a:r>
            <a:r>
              <a:rPr sz="3199" spc="93" dirty="0">
                <a:latin typeface="Calibri"/>
                <a:cs typeface="Calibri"/>
              </a:rPr>
              <a:t> </a:t>
            </a:r>
            <a:r>
              <a:rPr sz="3199" spc="53" dirty="0">
                <a:latin typeface="Calibri"/>
                <a:cs typeface="Calibri"/>
              </a:rPr>
              <a:t>online</a:t>
            </a:r>
            <a:endParaRPr sz="3199" dirty="0">
              <a:latin typeface="Calibri"/>
              <a:cs typeface="Calibri"/>
            </a:endParaRPr>
          </a:p>
          <a:p>
            <a:pPr marL="702558" indent="-685629">
              <a:spcBef>
                <a:spcPts val="339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80" dirty="0">
                <a:latin typeface="Calibri"/>
                <a:cs typeface="Calibri"/>
              </a:rPr>
              <a:t>Adds </a:t>
            </a:r>
            <a:r>
              <a:rPr sz="3199" spc="40" dirty="0">
                <a:latin typeface="Calibri"/>
                <a:cs typeface="Calibri"/>
              </a:rPr>
              <a:t>extra </a:t>
            </a:r>
            <a:r>
              <a:rPr sz="3199" dirty="0">
                <a:latin typeface="Calibri"/>
                <a:cs typeface="Calibri"/>
              </a:rPr>
              <a:t>functionality </a:t>
            </a:r>
            <a:r>
              <a:rPr sz="3199" spc="87" dirty="0">
                <a:latin typeface="Calibri"/>
                <a:cs typeface="Calibri"/>
              </a:rPr>
              <a:t>on </a:t>
            </a:r>
            <a:r>
              <a:rPr sz="3199" spc="27" dirty="0">
                <a:latin typeface="Calibri"/>
                <a:cs typeface="Calibri"/>
              </a:rPr>
              <a:t>top </a:t>
            </a:r>
            <a:r>
              <a:rPr sz="3199" dirty="0">
                <a:latin typeface="Calibri"/>
                <a:cs typeface="Calibri"/>
              </a:rPr>
              <a:t>of</a:t>
            </a:r>
            <a:r>
              <a:rPr sz="3199" spc="260" dirty="0">
                <a:latin typeface="Calibri"/>
                <a:cs typeface="Calibri"/>
              </a:rPr>
              <a:t> </a:t>
            </a:r>
            <a:r>
              <a:rPr sz="3199" spc="20" dirty="0">
                <a:latin typeface="Calibri"/>
                <a:cs typeface="Calibri"/>
              </a:rPr>
              <a:t>git</a:t>
            </a:r>
            <a:endParaRPr sz="3199" dirty="0">
              <a:latin typeface="Calibri"/>
              <a:cs typeface="Calibri"/>
            </a:endParaRPr>
          </a:p>
          <a:p>
            <a:pPr marL="998817" marR="171830" lvl="1" indent="-372440">
              <a:lnSpc>
                <a:spcPts val="2826"/>
              </a:lnSpc>
              <a:spcBef>
                <a:spcPts val="760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2666" spc="-13" dirty="0">
                <a:latin typeface="Calibri"/>
                <a:cs typeface="Calibri"/>
              </a:rPr>
              <a:t>UI, </a:t>
            </a:r>
            <a:r>
              <a:rPr sz="2666" spc="33" dirty="0">
                <a:latin typeface="Calibri"/>
                <a:cs typeface="Calibri"/>
              </a:rPr>
              <a:t>documentation, </a:t>
            </a:r>
            <a:r>
              <a:rPr sz="2666" spc="140" dirty="0">
                <a:latin typeface="Calibri"/>
                <a:cs typeface="Calibri"/>
              </a:rPr>
              <a:t>bug </a:t>
            </a:r>
            <a:r>
              <a:rPr sz="2666" spc="40" dirty="0">
                <a:latin typeface="Calibri"/>
                <a:cs typeface="Calibri"/>
              </a:rPr>
              <a:t>tracking, </a:t>
            </a:r>
            <a:r>
              <a:rPr sz="2666" spc="20" dirty="0">
                <a:latin typeface="Calibri"/>
                <a:cs typeface="Calibri"/>
              </a:rPr>
              <a:t>feature  </a:t>
            </a:r>
            <a:r>
              <a:rPr sz="2666" spc="60" dirty="0">
                <a:latin typeface="Calibri"/>
                <a:cs typeface="Calibri"/>
              </a:rPr>
              <a:t>requests, </a:t>
            </a:r>
            <a:r>
              <a:rPr sz="2666" spc="13" dirty="0">
                <a:latin typeface="Calibri"/>
                <a:cs typeface="Calibri"/>
              </a:rPr>
              <a:t>pull </a:t>
            </a:r>
            <a:r>
              <a:rPr sz="2666" spc="60" dirty="0">
                <a:latin typeface="Calibri"/>
                <a:cs typeface="Calibri"/>
              </a:rPr>
              <a:t>requests, </a:t>
            </a:r>
            <a:r>
              <a:rPr sz="2733" i="1" dirty="0">
                <a:latin typeface="Cambria"/>
                <a:cs typeface="Cambria"/>
              </a:rPr>
              <a:t>and</a:t>
            </a:r>
            <a:r>
              <a:rPr sz="2733" i="1" spc="193" dirty="0">
                <a:latin typeface="Cambria"/>
                <a:cs typeface="Cambria"/>
              </a:rPr>
              <a:t> </a:t>
            </a:r>
            <a:r>
              <a:rPr sz="2733" i="1" spc="-27" dirty="0">
                <a:latin typeface="Cambria"/>
                <a:cs typeface="Cambria"/>
              </a:rPr>
              <a:t>more!</a:t>
            </a:r>
            <a:endParaRPr sz="2733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11" y="1981200"/>
            <a:ext cx="2862681" cy="2357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 txBox="1"/>
          <p:nvPr/>
        </p:nvSpPr>
        <p:spPr>
          <a:xfrm>
            <a:off x="379412" y="4339026"/>
            <a:ext cx="2862681" cy="4307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944" rIns="0" bIns="0" rtlCol="0">
            <a:spAutoFit/>
          </a:bodyPr>
          <a:lstStyle/>
          <a:p>
            <a:pPr marL="883699">
              <a:spcBef>
                <a:spcPts val="480"/>
              </a:spcBef>
            </a:pPr>
            <a:r>
              <a:rPr sz="2399" spc="27" dirty="0">
                <a:solidFill>
                  <a:srgbClr val="414141"/>
                </a:solidFill>
                <a:latin typeface="Calibri"/>
                <a:cs typeface="Calibri"/>
              </a:rPr>
              <a:t>Octocat!</a:t>
            </a:r>
            <a:endParaRPr sz="23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4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2" y="608931"/>
            <a:ext cx="5141757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dirty="0"/>
              <a:t>Install</a:t>
            </a:r>
            <a:r>
              <a:rPr sz="4266" spc="40" dirty="0"/>
              <a:t> </a:t>
            </a:r>
            <a:r>
              <a:rPr sz="4266" spc="33" dirty="0"/>
              <a:t>git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137053" y="1752600"/>
            <a:ext cx="6991645" cy="4202535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626377" indent="-609448">
              <a:lnSpc>
                <a:spcPts val="3193"/>
              </a:lnSpc>
              <a:spcBef>
                <a:spcPts val="133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2666" b="1" spc="93" dirty="0">
                <a:latin typeface="Calibri"/>
                <a:cs typeface="Calibri"/>
              </a:rPr>
              <a:t>Linux</a:t>
            </a:r>
            <a:r>
              <a:rPr sz="2666" b="1" spc="73" dirty="0">
                <a:latin typeface="Calibri"/>
                <a:cs typeface="Calibri"/>
              </a:rPr>
              <a:t> </a:t>
            </a:r>
            <a:r>
              <a:rPr sz="2666" b="1" spc="53" dirty="0">
                <a:latin typeface="Calibri"/>
                <a:cs typeface="Calibri"/>
              </a:rPr>
              <a:t>(Debian)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60" dirty="0">
                <a:latin typeface="Calibri"/>
                <a:cs typeface="Calibri"/>
              </a:rPr>
              <a:t>Command: </a:t>
            </a:r>
            <a:r>
              <a:rPr sz="2266" spc="-7" dirty="0">
                <a:latin typeface="Lucida Console"/>
                <a:cs typeface="Lucida Console"/>
              </a:rPr>
              <a:t>sudo apt-get install</a:t>
            </a:r>
            <a:r>
              <a:rPr sz="2266" dirty="0">
                <a:latin typeface="Lucida Console"/>
                <a:cs typeface="Lucida Console"/>
              </a:rPr>
              <a:t> </a:t>
            </a:r>
            <a:r>
              <a:rPr sz="2266" spc="-7" dirty="0">
                <a:latin typeface="Lucida Console"/>
                <a:cs typeface="Lucida Console"/>
              </a:rPr>
              <a:t>git</a:t>
            </a:r>
            <a:endParaRPr sz="2266" dirty="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2399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93" dirty="0">
                <a:latin typeface="Calibri"/>
                <a:cs typeface="Calibri"/>
              </a:rPr>
              <a:t>Linux</a:t>
            </a:r>
            <a:r>
              <a:rPr sz="2666" b="1" spc="73" dirty="0">
                <a:latin typeface="Calibri"/>
                <a:cs typeface="Calibri"/>
              </a:rPr>
              <a:t> </a:t>
            </a:r>
            <a:r>
              <a:rPr sz="2666" b="1" spc="60" dirty="0">
                <a:latin typeface="Calibri"/>
                <a:cs typeface="Calibri"/>
              </a:rPr>
              <a:t>(Fedora)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60" dirty="0">
                <a:latin typeface="Calibri"/>
                <a:cs typeface="Calibri"/>
              </a:rPr>
              <a:t>Command: </a:t>
            </a:r>
            <a:r>
              <a:rPr sz="2266" spc="-7" dirty="0">
                <a:latin typeface="Lucida Console"/>
                <a:cs typeface="Lucida Console"/>
              </a:rPr>
              <a:t>sudo yum install git</a:t>
            </a:r>
            <a:endParaRPr sz="2266" dirty="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2399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spcBef>
                <a:spcPts val="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67" dirty="0">
                <a:latin typeface="Calibri"/>
                <a:cs typeface="Calibri"/>
              </a:rPr>
              <a:t>Mac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dirty="0">
                <a:latin typeface="Calibri"/>
                <a:cs typeface="Calibri"/>
                <a:hlinkClick r:id="rId2"/>
              </a:rPr>
              <a:t>http://git-scm.com/download/mac</a:t>
            </a:r>
            <a:endParaRPr sz="2266" dirty="0">
              <a:latin typeface="Calibri"/>
              <a:cs typeface="Calibri"/>
            </a:endParaRPr>
          </a:p>
          <a:p>
            <a:pPr lvl="1">
              <a:spcBef>
                <a:spcPts val="13"/>
              </a:spcBef>
              <a:buClr>
                <a:srgbClr val="202020"/>
              </a:buClr>
              <a:buFont typeface="Calibri"/>
              <a:buChar char="-"/>
            </a:pPr>
            <a:endParaRPr sz="2733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spcBef>
                <a:spcPts val="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67" dirty="0">
                <a:latin typeface="Calibri"/>
                <a:cs typeface="Calibri"/>
              </a:rPr>
              <a:t>Windows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-7" dirty="0">
                <a:latin typeface="Calibri"/>
                <a:cs typeface="Calibri"/>
                <a:hlinkClick r:id="rId3"/>
              </a:rPr>
              <a:t>http://git-scm.com/download/win</a:t>
            </a:r>
            <a:endParaRPr sz="22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www.github.com</a:t>
            </a:r>
            <a:endParaRPr lang="en-US" dirty="0" smtClean="0"/>
          </a:p>
          <a:p>
            <a:r>
              <a:rPr lang="en-US" dirty="0" smtClean="0"/>
              <a:t>Click on “Sign Up”</a:t>
            </a:r>
          </a:p>
          <a:p>
            <a:r>
              <a:rPr lang="en-US" dirty="0" smtClean="0"/>
              <a:t>Walk through the signup</a:t>
            </a:r>
          </a:p>
          <a:p>
            <a:r>
              <a:rPr lang="en-US" dirty="0" smtClean="0"/>
              <a:t>You should have an account created and no repositories under your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-304800"/>
            <a:ext cx="9601200" cy="1143000"/>
          </a:xfrm>
        </p:spPr>
        <p:txBody>
          <a:bodyPr/>
          <a:lstStyle/>
          <a:p>
            <a:r>
              <a:rPr lang="en-US" dirty="0" smtClean="0"/>
              <a:t>Create your first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990600"/>
            <a:ext cx="7010400" cy="55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212" y="885062"/>
            <a:ext cx="8915400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-33" dirty="0"/>
              <a:t>What </a:t>
            </a:r>
            <a:r>
              <a:rPr sz="4266" spc="107" dirty="0"/>
              <a:t>is version</a:t>
            </a:r>
            <a:r>
              <a:rPr sz="4266" spc="272" dirty="0"/>
              <a:t> </a:t>
            </a:r>
            <a:r>
              <a:rPr sz="4266" spc="33" dirty="0"/>
              <a:t>control?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446212" y="1676400"/>
            <a:ext cx="6429605" cy="4285341"/>
          </a:xfrm>
          <a:prstGeom prst="rect">
            <a:avLst/>
          </a:prstGeom>
        </p:spPr>
        <p:txBody>
          <a:bodyPr vert="horz" wrap="square" lIns="0" tIns="69407" rIns="0" bIns="0" rtlCol="0">
            <a:spAutoFit/>
          </a:bodyPr>
          <a:lstStyle/>
          <a:p>
            <a:pPr marL="694093" indent="-677164">
              <a:spcBef>
                <a:spcPts val="545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47" dirty="0">
                <a:latin typeface="Calibri"/>
                <a:cs typeface="Calibri"/>
              </a:rPr>
              <a:t>Distributed </a:t>
            </a:r>
            <a:r>
              <a:rPr sz="3732" spc="93" dirty="0">
                <a:latin typeface="Calibri"/>
                <a:cs typeface="Calibri"/>
              </a:rPr>
              <a:t>version</a:t>
            </a:r>
            <a:r>
              <a:rPr sz="3732" spc="147" dirty="0">
                <a:latin typeface="Calibri"/>
                <a:cs typeface="Calibri"/>
              </a:rPr>
              <a:t> </a:t>
            </a:r>
            <a:r>
              <a:rPr sz="3732" spc="33" dirty="0">
                <a:latin typeface="Calibri"/>
                <a:cs typeface="Calibri"/>
              </a:rPr>
              <a:t>control</a:t>
            </a:r>
            <a:endParaRPr sz="3732" dirty="0">
              <a:latin typeface="Calibri"/>
              <a:cs typeface="Calibri"/>
            </a:endParaRPr>
          </a:p>
          <a:p>
            <a:pPr marL="694093" marR="6772" indent="-677164">
              <a:lnSpc>
                <a:spcPct val="89700"/>
              </a:lnSpc>
              <a:spcBef>
                <a:spcPts val="88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160" dirty="0">
                <a:latin typeface="Calibri"/>
                <a:cs typeface="Calibri"/>
              </a:rPr>
              <a:t>Users </a:t>
            </a:r>
            <a:r>
              <a:rPr sz="3732" spc="213" dirty="0">
                <a:latin typeface="Calibri"/>
                <a:cs typeface="Calibri"/>
              </a:rPr>
              <a:t>keep </a:t>
            </a:r>
            <a:r>
              <a:rPr sz="3732" spc="27" dirty="0">
                <a:latin typeface="Calibri"/>
                <a:cs typeface="Calibri"/>
              </a:rPr>
              <a:t>entire </a:t>
            </a:r>
            <a:r>
              <a:rPr sz="3732" spc="213" dirty="0">
                <a:latin typeface="Calibri"/>
                <a:cs typeface="Calibri"/>
              </a:rPr>
              <a:t>code</a:t>
            </a:r>
            <a:r>
              <a:rPr sz="3732" spc="-13" dirty="0">
                <a:latin typeface="Calibri"/>
                <a:cs typeface="Calibri"/>
              </a:rPr>
              <a:t> </a:t>
            </a:r>
            <a:r>
              <a:rPr sz="3732" spc="127" dirty="0">
                <a:latin typeface="Calibri"/>
                <a:cs typeface="Calibri"/>
              </a:rPr>
              <a:t>and  </a:t>
            </a:r>
            <a:r>
              <a:rPr sz="3732" spc="20" dirty="0">
                <a:latin typeface="Calibri"/>
                <a:cs typeface="Calibri"/>
              </a:rPr>
              <a:t>history </a:t>
            </a:r>
            <a:r>
              <a:rPr sz="3732" spc="107" dirty="0">
                <a:latin typeface="Calibri"/>
                <a:cs typeface="Calibri"/>
              </a:rPr>
              <a:t>on </a:t>
            </a:r>
            <a:r>
              <a:rPr sz="3732" spc="-20" dirty="0">
                <a:latin typeface="Calibri"/>
                <a:cs typeface="Calibri"/>
              </a:rPr>
              <a:t>their </a:t>
            </a:r>
            <a:r>
              <a:rPr sz="3732" spc="53" dirty="0">
                <a:latin typeface="Calibri"/>
                <a:cs typeface="Calibri"/>
              </a:rPr>
              <a:t>location  </a:t>
            </a:r>
            <a:r>
              <a:rPr sz="3732" spc="113" dirty="0">
                <a:latin typeface="Calibri"/>
                <a:cs typeface="Calibri"/>
              </a:rPr>
              <a:t>machines</a:t>
            </a:r>
            <a:endParaRPr sz="3732" dirty="0">
              <a:latin typeface="Calibri"/>
              <a:cs typeface="Calibri"/>
            </a:endParaRPr>
          </a:p>
          <a:p>
            <a:pPr marL="998817" marR="253937" lvl="1" indent="-372440">
              <a:lnSpc>
                <a:spcPts val="3492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33" dirty="0">
                <a:latin typeface="Calibri"/>
                <a:cs typeface="Calibri"/>
              </a:rPr>
              <a:t>Users can </a:t>
            </a:r>
            <a:r>
              <a:rPr sz="3199" spc="120" dirty="0">
                <a:latin typeface="Calibri"/>
                <a:cs typeface="Calibri"/>
              </a:rPr>
              <a:t>make </a:t>
            </a:r>
            <a:r>
              <a:rPr sz="3199" spc="87" dirty="0">
                <a:latin typeface="Calibri"/>
                <a:cs typeface="Calibri"/>
              </a:rPr>
              <a:t>any</a:t>
            </a:r>
            <a:r>
              <a:rPr sz="3199" spc="-20" dirty="0">
                <a:latin typeface="Calibri"/>
                <a:cs typeface="Calibri"/>
              </a:rPr>
              <a:t> </a:t>
            </a:r>
            <a:r>
              <a:rPr sz="3199" spc="167" dirty="0">
                <a:latin typeface="Calibri"/>
                <a:cs typeface="Calibri"/>
              </a:rPr>
              <a:t>changes  </a:t>
            </a:r>
            <a:r>
              <a:rPr sz="3199" spc="-27" dirty="0">
                <a:latin typeface="Calibri"/>
                <a:cs typeface="Calibri"/>
              </a:rPr>
              <a:t>without </a:t>
            </a:r>
            <a:r>
              <a:rPr sz="3199" dirty="0">
                <a:latin typeface="Calibri"/>
                <a:cs typeface="Calibri"/>
              </a:rPr>
              <a:t>internet</a:t>
            </a:r>
            <a:r>
              <a:rPr sz="3199" spc="207" dirty="0">
                <a:latin typeface="Calibri"/>
                <a:cs typeface="Calibri"/>
              </a:rPr>
              <a:t> access</a:t>
            </a:r>
            <a:endParaRPr sz="3199" dirty="0">
              <a:latin typeface="Calibri"/>
              <a:cs typeface="Calibri"/>
            </a:endParaRPr>
          </a:p>
          <a:p>
            <a:pPr marL="998817" marR="51634" lvl="1" indent="-372440">
              <a:lnSpc>
                <a:spcPts val="3359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73" dirty="0">
                <a:latin typeface="Calibri"/>
                <a:cs typeface="Calibri"/>
              </a:rPr>
              <a:t>(Except </a:t>
            </a:r>
            <a:r>
              <a:rPr sz="3199" spc="107" dirty="0">
                <a:latin typeface="Calibri"/>
                <a:cs typeface="Calibri"/>
              </a:rPr>
              <a:t>pushing and </a:t>
            </a:r>
            <a:r>
              <a:rPr sz="3199" spc="53" dirty="0">
                <a:latin typeface="Calibri"/>
                <a:cs typeface="Calibri"/>
              </a:rPr>
              <a:t>pulling  </a:t>
            </a:r>
            <a:r>
              <a:rPr sz="3199" spc="167" dirty="0">
                <a:latin typeface="Calibri"/>
                <a:cs typeface="Calibri"/>
              </a:rPr>
              <a:t>changes </a:t>
            </a:r>
            <a:r>
              <a:rPr sz="3199" spc="-33" dirty="0">
                <a:latin typeface="Calibri"/>
                <a:cs typeface="Calibri"/>
              </a:rPr>
              <a:t>from </a:t>
            </a:r>
            <a:r>
              <a:rPr sz="3199" spc="133" dirty="0">
                <a:latin typeface="Calibri"/>
                <a:cs typeface="Calibri"/>
              </a:rPr>
              <a:t>a </a:t>
            </a:r>
            <a:r>
              <a:rPr sz="3199" spc="40" dirty="0">
                <a:latin typeface="Calibri"/>
                <a:cs typeface="Calibri"/>
              </a:rPr>
              <a:t>remote</a:t>
            </a:r>
            <a:r>
              <a:rPr sz="3199" spc="107" dirty="0">
                <a:latin typeface="Calibri"/>
                <a:cs typeface="Calibri"/>
              </a:rPr>
              <a:t> </a:t>
            </a:r>
            <a:r>
              <a:rPr sz="3199" spc="40" dirty="0">
                <a:latin typeface="Calibri"/>
                <a:cs typeface="Calibri"/>
              </a:rPr>
              <a:t>server)</a:t>
            </a:r>
            <a:endParaRPr sz="31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3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612" y="608931"/>
            <a:ext cx="9001531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67" dirty="0"/>
              <a:t> </a:t>
            </a:r>
            <a:r>
              <a:rPr sz="4266" spc="167" dirty="0">
                <a:solidFill>
                  <a:srgbClr val="0000FF"/>
                </a:solidFill>
              </a:rPr>
              <a:t>Snapshots</a:t>
            </a:r>
            <a:endParaRPr sz="4266"/>
          </a:p>
        </p:txBody>
      </p:sp>
      <p:sp>
        <p:nvSpPr>
          <p:cNvPr id="3" name="object 3"/>
          <p:cNvSpPr txBox="1"/>
          <p:nvPr/>
        </p:nvSpPr>
        <p:spPr>
          <a:xfrm>
            <a:off x="1217612" y="1676400"/>
            <a:ext cx="7276051" cy="4279603"/>
          </a:xfrm>
          <a:prstGeom prst="rect">
            <a:avLst/>
          </a:prstGeom>
        </p:spPr>
        <p:txBody>
          <a:bodyPr vert="horz" wrap="square" lIns="0" tIns="114270" rIns="0" bIns="0" rtlCol="0">
            <a:spAutoFit/>
          </a:bodyPr>
          <a:lstStyle/>
          <a:p>
            <a:pPr marL="626377" marR="143050" indent="-609448">
              <a:lnSpc>
                <a:spcPct val="79900"/>
              </a:lnSpc>
              <a:spcBef>
                <a:spcPts val="900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199" spc="167" dirty="0">
                <a:latin typeface="Calibri"/>
                <a:cs typeface="Calibri"/>
              </a:rPr>
              <a:t>The </a:t>
            </a:r>
            <a:r>
              <a:rPr sz="3199" spc="73" dirty="0">
                <a:latin typeface="Calibri"/>
                <a:cs typeface="Calibri"/>
              </a:rPr>
              <a:t>way </a:t>
            </a:r>
            <a:r>
              <a:rPr sz="3199" spc="20" dirty="0">
                <a:latin typeface="Calibri"/>
                <a:cs typeface="Calibri"/>
              </a:rPr>
              <a:t>git </a:t>
            </a:r>
            <a:r>
              <a:rPr sz="3199" spc="187" dirty="0">
                <a:latin typeface="Calibri"/>
                <a:cs typeface="Calibri"/>
              </a:rPr>
              <a:t>keeps </a:t>
            </a:r>
            <a:r>
              <a:rPr sz="3199" spc="40" dirty="0">
                <a:latin typeface="Calibri"/>
                <a:cs typeface="Calibri"/>
              </a:rPr>
              <a:t>track </a:t>
            </a:r>
            <a:r>
              <a:rPr sz="3199" dirty="0">
                <a:latin typeface="Calibri"/>
                <a:cs typeface="Calibri"/>
              </a:rPr>
              <a:t>of </a:t>
            </a:r>
            <a:r>
              <a:rPr sz="3199" spc="40" dirty="0">
                <a:latin typeface="Calibri"/>
                <a:cs typeface="Calibri"/>
              </a:rPr>
              <a:t>your </a:t>
            </a:r>
            <a:r>
              <a:rPr sz="3199" spc="180" dirty="0">
                <a:latin typeface="Calibri"/>
                <a:cs typeface="Calibri"/>
              </a:rPr>
              <a:t>code  </a:t>
            </a:r>
            <a:r>
              <a:rPr sz="3199" spc="20" dirty="0">
                <a:latin typeface="Calibri"/>
                <a:cs typeface="Calibri"/>
              </a:rPr>
              <a:t>history</a:t>
            </a:r>
            <a:endParaRPr sz="3199" dirty="0">
              <a:latin typeface="Calibri"/>
              <a:cs typeface="Calibri"/>
            </a:endParaRPr>
          </a:p>
          <a:p>
            <a:pPr marL="626377" marR="248011" indent="-609448">
              <a:lnSpc>
                <a:spcPct val="77200"/>
              </a:lnSpc>
              <a:spcBef>
                <a:spcPts val="873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199" spc="73" dirty="0">
                <a:latin typeface="Calibri"/>
                <a:cs typeface="Calibri"/>
              </a:rPr>
              <a:t>Essentially </a:t>
            </a:r>
            <a:r>
              <a:rPr sz="3199" spc="107" dirty="0">
                <a:latin typeface="Calibri"/>
                <a:cs typeface="Calibri"/>
              </a:rPr>
              <a:t>records </a:t>
            </a:r>
            <a:r>
              <a:rPr sz="3199" dirty="0">
                <a:latin typeface="Calibri"/>
                <a:cs typeface="Calibri"/>
              </a:rPr>
              <a:t>what </a:t>
            </a:r>
            <a:r>
              <a:rPr sz="3199" spc="7" dirty="0">
                <a:latin typeface="Calibri"/>
                <a:cs typeface="Calibri"/>
              </a:rPr>
              <a:t>all </a:t>
            </a:r>
            <a:r>
              <a:rPr sz="3199" spc="40" dirty="0">
                <a:latin typeface="Calibri"/>
                <a:cs typeface="Calibri"/>
              </a:rPr>
              <a:t>your files  </a:t>
            </a:r>
            <a:r>
              <a:rPr sz="3199" spc="93" dirty="0">
                <a:latin typeface="Calibri"/>
                <a:cs typeface="Calibri"/>
              </a:rPr>
              <a:t>look </a:t>
            </a:r>
            <a:r>
              <a:rPr sz="3199" spc="67" dirty="0">
                <a:latin typeface="Calibri"/>
                <a:cs typeface="Calibri"/>
              </a:rPr>
              <a:t>like </a:t>
            </a:r>
            <a:r>
              <a:rPr sz="3199" spc="-33" dirty="0">
                <a:latin typeface="Calibri"/>
                <a:cs typeface="Calibri"/>
              </a:rPr>
              <a:t>at </a:t>
            </a:r>
            <a:r>
              <a:rPr sz="3199" spc="133" dirty="0">
                <a:latin typeface="Calibri"/>
                <a:cs typeface="Calibri"/>
              </a:rPr>
              <a:t>a </a:t>
            </a:r>
            <a:r>
              <a:rPr sz="3199" spc="120" dirty="0">
                <a:latin typeface="Calibri"/>
                <a:cs typeface="Calibri"/>
              </a:rPr>
              <a:t>given </a:t>
            </a:r>
            <a:r>
              <a:rPr sz="3199" spc="13" dirty="0">
                <a:latin typeface="Calibri"/>
                <a:cs typeface="Calibri"/>
              </a:rPr>
              <a:t>point </a:t>
            </a:r>
            <a:r>
              <a:rPr sz="3199" spc="-7" dirty="0">
                <a:latin typeface="Calibri"/>
                <a:cs typeface="Calibri"/>
              </a:rPr>
              <a:t>in</a:t>
            </a:r>
            <a:r>
              <a:rPr sz="3199" spc="287" dirty="0">
                <a:latin typeface="Calibri"/>
                <a:cs typeface="Calibri"/>
              </a:rPr>
              <a:t> </a:t>
            </a:r>
            <a:r>
              <a:rPr sz="3199" spc="-13" dirty="0">
                <a:latin typeface="Calibri"/>
                <a:cs typeface="Calibri"/>
              </a:rPr>
              <a:t>time</a:t>
            </a:r>
            <a:endParaRPr sz="3199" dirty="0">
              <a:latin typeface="Calibri"/>
              <a:cs typeface="Calibri"/>
            </a:endParaRPr>
          </a:p>
          <a:p>
            <a:pPr marL="626377" marR="130354" indent="-609448">
              <a:lnSpc>
                <a:spcPts val="3093"/>
              </a:lnSpc>
              <a:spcBef>
                <a:spcPts val="720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199" spc="200" dirty="0">
                <a:latin typeface="Calibri"/>
                <a:cs typeface="Calibri"/>
              </a:rPr>
              <a:t>You </a:t>
            </a:r>
            <a:r>
              <a:rPr sz="3199" spc="147" dirty="0">
                <a:latin typeface="Calibri"/>
                <a:cs typeface="Calibri"/>
              </a:rPr>
              <a:t>decide </a:t>
            </a:r>
            <a:r>
              <a:rPr sz="3199" spc="80" dirty="0">
                <a:latin typeface="Calibri"/>
                <a:cs typeface="Calibri"/>
              </a:rPr>
              <a:t>when </a:t>
            </a:r>
            <a:r>
              <a:rPr sz="3199" spc="-27" dirty="0">
                <a:latin typeface="Calibri"/>
                <a:cs typeface="Calibri"/>
              </a:rPr>
              <a:t>to </a:t>
            </a:r>
            <a:r>
              <a:rPr sz="3199" spc="80" dirty="0">
                <a:latin typeface="Calibri"/>
                <a:cs typeface="Calibri"/>
              </a:rPr>
              <a:t>take </a:t>
            </a:r>
            <a:r>
              <a:rPr sz="3199" spc="133" dirty="0">
                <a:latin typeface="Calibri"/>
                <a:cs typeface="Calibri"/>
              </a:rPr>
              <a:t>a</a:t>
            </a:r>
            <a:r>
              <a:rPr sz="3199" spc="87" dirty="0">
                <a:latin typeface="Calibri"/>
                <a:cs typeface="Calibri"/>
              </a:rPr>
              <a:t> </a:t>
            </a:r>
            <a:r>
              <a:rPr sz="3199" spc="67" dirty="0">
                <a:latin typeface="Calibri"/>
                <a:cs typeface="Calibri"/>
              </a:rPr>
              <a:t>snapshot,  </a:t>
            </a:r>
            <a:r>
              <a:rPr sz="3199" spc="107" dirty="0">
                <a:latin typeface="Calibri"/>
                <a:cs typeface="Calibri"/>
              </a:rPr>
              <a:t>and </a:t>
            </a:r>
            <a:r>
              <a:rPr sz="3199" dirty="0">
                <a:latin typeface="Calibri"/>
                <a:cs typeface="Calibri"/>
              </a:rPr>
              <a:t>of what</a:t>
            </a:r>
            <a:r>
              <a:rPr sz="3199" spc="180" dirty="0">
                <a:latin typeface="Calibri"/>
                <a:cs typeface="Calibri"/>
              </a:rPr>
              <a:t> </a:t>
            </a:r>
            <a:r>
              <a:rPr sz="3199" spc="40" dirty="0">
                <a:latin typeface="Calibri"/>
                <a:cs typeface="Calibri"/>
              </a:rPr>
              <a:t>files</a:t>
            </a:r>
            <a:endParaRPr sz="3199" dirty="0">
              <a:latin typeface="Calibri"/>
              <a:cs typeface="Calibri"/>
            </a:endParaRPr>
          </a:p>
          <a:p>
            <a:pPr marL="626377" marR="6772" indent="-609448">
              <a:lnSpc>
                <a:spcPts val="3093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199" spc="173" dirty="0">
                <a:latin typeface="Calibri"/>
                <a:cs typeface="Calibri"/>
              </a:rPr>
              <a:t>Have </a:t>
            </a:r>
            <a:r>
              <a:rPr sz="3199" spc="20" dirty="0">
                <a:latin typeface="Calibri"/>
                <a:cs typeface="Calibri"/>
              </a:rPr>
              <a:t>the </a:t>
            </a:r>
            <a:r>
              <a:rPr sz="3199" dirty="0">
                <a:latin typeface="Calibri"/>
                <a:cs typeface="Calibri"/>
              </a:rPr>
              <a:t>ability </a:t>
            </a:r>
            <a:r>
              <a:rPr sz="3199" spc="-27" dirty="0">
                <a:latin typeface="Calibri"/>
                <a:cs typeface="Calibri"/>
              </a:rPr>
              <a:t>to </a:t>
            </a:r>
            <a:r>
              <a:rPr sz="3199" spc="227" dirty="0">
                <a:latin typeface="Calibri"/>
                <a:cs typeface="Calibri"/>
              </a:rPr>
              <a:t>go </a:t>
            </a:r>
            <a:r>
              <a:rPr sz="3199" spc="167" dirty="0">
                <a:latin typeface="Calibri"/>
                <a:cs typeface="Calibri"/>
              </a:rPr>
              <a:t>back </a:t>
            </a:r>
            <a:r>
              <a:rPr sz="3199" spc="-27" dirty="0">
                <a:latin typeface="Calibri"/>
                <a:cs typeface="Calibri"/>
              </a:rPr>
              <a:t>to </a:t>
            </a:r>
            <a:r>
              <a:rPr sz="3199" dirty="0">
                <a:latin typeface="Calibri"/>
                <a:cs typeface="Calibri"/>
              </a:rPr>
              <a:t>visit </a:t>
            </a:r>
            <a:r>
              <a:rPr sz="3199" spc="87" dirty="0">
                <a:latin typeface="Calibri"/>
                <a:cs typeface="Calibri"/>
              </a:rPr>
              <a:t>any  snapshot</a:t>
            </a:r>
            <a:endParaRPr sz="3199" dirty="0">
              <a:latin typeface="Calibri"/>
              <a:cs typeface="Calibri"/>
            </a:endParaRPr>
          </a:p>
          <a:p>
            <a:pPr marL="931101" marR="906553" lvl="1" indent="-609448">
              <a:lnSpc>
                <a:spcPct val="80000"/>
              </a:lnSpc>
              <a:spcBef>
                <a:spcPts val="640"/>
              </a:spcBef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2666" spc="100" dirty="0">
                <a:latin typeface="Calibri"/>
                <a:cs typeface="Calibri"/>
              </a:rPr>
              <a:t>Your </a:t>
            </a:r>
            <a:r>
              <a:rPr sz="2666" spc="87" dirty="0">
                <a:latin typeface="Calibri"/>
                <a:cs typeface="Calibri"/>
              </a:rPr>
              <a:t>snapshots </a:t>
            </a:r>
            <a:r>
              <a:rPr sz="2666" spc="-27" dirty="0">
                <a:latin typeface="Calibri"/>
                <a:cs typeface="Calibri"/>
              </a:rPr>
              <a:t>from </a:t>
            </a:r>
            <a:r>
              <a:rPr sz="2666" dirty="0">
                <a:latin typeface="Calibri"/>
                <a:cs typeface="Calibri"/>
              </a:rPr>
              <a:t>later </a:t>
            </a:r>
            <a:r>
              <a:rPr sz="2666" spc="73" dirty="0">
                <a:latin typeface="Calibri"/>
                <a:cs typeface="Calibri"/>
              </a:rPr>
              <a:t>on </a:t>
            </a:r>
            <a:r>
              <a:rPr sz="2666" spc="-33" dirty="0">
                <a:latin typeface="Calibri"/>
                <a:cs typeface="Calibri"/>
              </a:rPr>
              <a:t>will </a:t>
            </a:r>
            <a:r>
              <a:rPr sz="2666" spc="47" dirty="0">
                <a:latin typeface="Calibri"/>
                <a:cs typeface="Calibri"/>
              </a:rPr>
              <a:t>stay  </a:t>
            </a:r>
            <a:r>
              <a:rPr sz="2666" spc="33" dirty="0">
                <a:latin typeface="Calibri"/>
                <a:cs typeface="Calibri"/>
              </a:rPr>
              <a:t>around,</a:t>
            </a:r>
            <a:r>
              <a:rPr sz="2666" spc="80" dirty="0">
                <a:latin typeface="Calibri"/>
                <a:cs typeface="Calibri"/>
              </a:rPr>
              <a:t> </a:t>
            </a:r>
            <a:r>
              <a:rPr sz="2666" spc="20" dirty="0">
                <a:latin typeface="Calibri"/>
                <a:cs typeface="Calibri"/>
              </a:rPr>
              <a:t>too</a:t>
            </a:r>
            <a:endParaRPr sz="26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6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608931"/>
            <a:ext cx="8806968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67" dirty="0"/>
              <a:t> </a:t>
            </a:r>
            <a:r>
              <a:rPr sz="4266" spc="60" dirty="0">
                <a:solidFill>
                  <a:srgbClr val="0000FF"/>
                </a:solidFill>
              </a:rPr>
              <a:t>Commit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760412" y="1600200"/>
            <a:ext cx="7173631" cy="3819176"/>
          </a:xfrm>
          <a:prstGeom prst="rect">
            <a:avLst/>
          </a:prstGeom>
        </p:spPr>
        <p:txBody>
          <a:bodyPr vert="horz" wrap="square" lIns="0" tIns="120195" rIns="0" bIns="0" rtlCol="0">
            <a:spAutoFit/>
          </a:bodyPr>
          <a:lstStyle/>
          <a:p>
            <a:pPr marL="626377" indent="-609448">
              <a:spcBef>
                <a:spcPts val="946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732" spc="200" dirty="0">
                <a:latin typeface="Calibri"/>
                <a:cs typeface="Calibri"/>
              </a:rPr>
              <a:t>The </a:t>
            </a:r>
            <a:r>
              <a:rPr sz="3732" spc="60" dirty="0">
                <a:latin typeface="Calibri"/>
                <a:cs typeface="Calibri"/>
              </a:rPr>
              <a:t>act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87" dirty="0">
                <a:latin typeface="Calibri"/>
                <a:cs typeface="Calibri"/>
              </a:rPr>
              <a:t>creating </a:t>
            </a:r>
            <a:r>
              <a:rPr sz="3732" spc="152" dirty="0">
                <a:latin typeface="Calibri"/>
                <a:cs typeface="Calibri"/>
              </a:rPr>
              <a:t>a</a:t>
            </a:r>
            <a:r>
              <a:rPr sz="3732" spc="207" dirty="0">
                <a:latin typeface="Calibri"/>
                <a:cs typeface="Calibri"/>
              </a:rPr>
              <a:t> </a:t>
            </a:r>
            <a:r>
              <a:rPr sz="3732" spc="107" dirty="0">
                <a:latin typeface="Calibri"/>
                <a:cs typeface="Calibri"/>
              </a:rPr>
              <a:t>snapshot</a:t>
            </a:r>
            <a:endParaRPr sz="3732" dirty="0">
              <a:latin typeface="Calibri"/>
              <a:cs typeface="Calibri"/>
            </a:endParaRPr>
          </a:p>
          <a:p>
            <a:pPr marL="626377" indent="-609448">
              <a:spcBef>
                <a:spcPts val="820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732" spc="240" dirty="0">
                <a:latin typeface="Calibri"/>
                <a:cs typeface="Calibri"/>
              </a:rPr>
              <a:t>Can </a:t>
            </a:r>
            <a:r>
              <a:rPr sz="3732" spc="213" dirty="0">
                <a:latin typeface="Calibri"/>
                <a:cs typeface="Calibri"/>
              </a:rPr>
              <a:t>be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80" dirty="0">
                <a:latin typeface="Calibri"/>
                <a:cs typeface="Calibri"/>
              </a:rPr>
              <a:t>noun </a:t>
            </a:r>
            <a:r>
              <a:rPr sz="3732" spc="20" dirty="0">
                <a:latin typeface="Calibri"/>
                <a:cs typeface="Calibri"/>
              </a:rPr>
              <a:t>or</a:t>
            </a:r>
            <a:r>
              <a:rPr sz="3732" spc="-113" dirty="0">
                <a:latin typeface="Calibri"/>
                <a:cs typeface="Calibri"/>
              </a:rPr>
              <a:t> </a:t>
            </a:r>
            <a:r>
              <a:rPr sz="3732" spc="100" dirty="0">
                <a:latin typeface="Calibri"/>
                <a:cs typeface="Calibri"/>
              </a:rPr>
              <a:t>verb</a:t>
            </a:r>
            <a:endParaRPr sz="3732" dirty="0">
              <a:latin typeface="Calibri"/>
              <a:cs typeface="Calibri"/>
            </a:endParaRPr>
          </a:p>
          <a:p>
            <a:pPr marL="931101" lvl="1" indent="-609448">
              <a:spcBef>
                <a:spcPts val="720"/>
              </a:spcBef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3199" spc="-140" dirty="0">
                <a:latin typeface="Calibri"/>
                <a:cs typeface="Calibri"/>
              </a:rPr>
              <a:t>“I </a:t>
            </a:r>
            <a:r>
              <a:rPr sz="3199" spc="53" dirty="0">
                <a:latin typeface="Calibri"/>
                <a:cs typeface="Calibri"/>
              </a:rPr>
              <a:t>commited</a:t>
            </a:r>
            <a:r>
              <a:rPr sz="3199" spc="-253" dirty="0">
                <a:latin typeface="Calibri"/>
                <a:cs typeface="Calibri"/>
              </a:rPr>
              <a:t> </a:t>
            </a:r>
            <a:r>
              <a:rPr sz="3199" spc="107" dirty="0">
                <a:latin typeface="Calibri"/>
                <a:cs typeface="Calibri"/>
              </a:rPr>
              <a:t>code”</a:t>
            </a:r>
            <a:endParaRPr sz="3199" dirty="0">
              <a:latin typeface="Calibri"/>
              <a:cs typeface="Calibri"/>
            </a:endParaRPr>
          </a:p>
          <a:p>
            <a:pPr marL="931101" lvl="1" indent="-609448">
              <a:spcBef>
                <a:spcPts val="826"/>
              </a:spcBef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3199" spc="-140" dirty="0">
                <a:latin typeface="Calibri"/>
                <a:cs typeface="Calibri"/>
              </a:rPr>
              <a:t>“I </a:t>
            </a:r>
            <a:r>
              <a:rPr sz="3199" spc="-7" dirty="0">
                <a:latin typeface="Calibri"/>
                <a:cs typeface="Calibri"/>
              </a:rPr>
              <a:t>just </a:t>
            </a:r>
            <a:r>
              <a:rPr sz="3199" spc="113" dirty="0">
                <a:latin typeface="Calibri"/>
                <a:cs typeface="Calibri"/>
              </a:rPr>
              <a:t>made </a:t>
            </a:r>
            <a:r>
              <a:rPr sz="3199" spc="133" dirty="0">
                <a:latin typeface="Calibri"/>
                <a:cs typeface="Calibri"/>
              </a:rPr>
              <a:t>a </a:t>
            </a:r>
            <a:r>
              <a:rPr sz="3199" spc="93" dirty="0">
                <a:latin typeface="Calibri"/>
                <a:cs typeface="Calibri"/>
              </a:rPr>
              <a:t>new</a:t>
            </a:r>
            <a:r>
              <a:rPr sz="3199" spc="-207" dirty="0">
                <a:latin typeface="Calibri"/>
                <a:cs typeface="Calibri"/>
              </a:rPr>
              <a:t> </a:t>
            </a:r>
            <a:r>
              <a:rPr sz="3199" spc="-20" dirty="0">
                <a:latin typeface="Calibri"/>
                <a:cs typeface="Calibri"/>
              </a:rPr>
              <a:t>commit”</a:t>
            </a:r>
            <a:endParaRPr sz="3199" dirty="0">
              <a:latin typeface="Calibri"/>
              <a:cs typeface="Calibri"/>
            </a:endParaRPr>
          </a:p>
          <a:p>
            <a:pPr marL="626377" marR="6772" indent="-609448">
              <a:lnSpc>
                <a:spcPts val="4438"/>
              </a:lnSpc>
              <a:spcBef>
                <a:spcPts val="1140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732" spc="67" dirty="0">
                <a:latin typeface="Calibri"/>
                <a:cs typeface="Calibri"/>
              </a:rPr>
              <a:t>Essentially,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53" dirty="0">
                <a:latin typeface="Calibri"/>
                <a:cs typeface="Calibri"/>
              </a:rPr>
              <a:t>project </a:t>
            </a:r>
            <a:r>
              <a:rPr sz="3732" spc="93" dirty="0">
                <a:latin typeface="Calibri"/>
                <a:cs typeface="Calibri"/>
              </a:rPr>
              <a:t>is </a:t>
            </a:r>
            <a:r>
              <a:rPr sz="3732" spc="133" dirty="0">
                <a:latin typeface="Calibri"/>
                <a:cs typeface="Calibri"/>
              </a:rPr>
              <a:t>made </a:t>
            </a:r>
            <a:r>
              <a:rPr sz="3732" spc="100" dirty="0">
                <a:latin typeface="Calibri"/>
                <a:cs typeface="Calibri"/>
              </a:rPr>
              <a:t>up 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52" dirty="0">
                <a:latin typeface="Calibri"/>
                <a:cs typeface="Calibri"/>
              </a:rPr>
              <a:t>a </a:t>
            </a:r>
            <a:r>
              <a:rPr sz="3732" spc="113" dirty="0">
                <a:latin typeface="Calibri"/>
                <a:cs typeface="Calibri"/>
              </a:rPr>
              <a:t>bunch </a:t>
            </a:r>
            <a:r>
              <a:rPr sz="3732" dirty="0">
                <a:latin typeface="Calibri"/>
                <a:cs typeface="Calibri"/>
              </a:rPr>
              <a:t>of</a:t>
            </a:r>
            <a:r>
              <a:rPr sz="3732" spc="193" dirty="0">
                <a:latin typeface="Calibri"/>
                <a:cs typeface="Calibri"/>
              </a:rPr>
              <a:t> </a:t>
            </a:r>
            <a:r>
              <a:rPr sz="3732" spc="47" dirty="0">
                <a:latin typeface="Calibri"/>
                <a:cs typeface="Calibri"/>
              </a:rPr>
              <a:t>commits</a:t>
            </a:r>
            <a:endParaRPr sz="373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2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ECCC314-D9BD-4695-84D0-2459EF5038EF}" vid="{384C69C2-6B3C-4C3C-A39F-5B8356BB48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796</Words>
  <Application>Microsoft Office PowerPoint</Application>
  <PresentationFormat>Custom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Century</vt:lpstr>
      <vt:lpstr>Lucida Console</vt:lpstr>
      <vt:lpstr>Times New Roman</vt:lpstr>
      <vt:lpstr>Theme1</vt:lpstr>
      <vt:lpstr>Office Theme</vt:lpstr>
      <vt:lpstr>1_Office Theme</vt:lpstr>
      <vt:lpstr>Github Tutorial </vt:lpstr>
      <vt:lpstr>What is version control?</vt:lpstr>
      <vt:lpstr>What is GitHub?</vt:lpstr>
      <vt:lpstr>Install git</vt:lpstr>
      <vt:lpstr>Create your Github account</vt:lpstr>
      <vt:lpstr>Create your first repository</vt:lpstr>
      <vt:lpstr>What is version control?</vt:lpstr>
      <vt:lpstr>Key Concepts: Snapshots</vt:lpstr>
      <vt:lpstr>Key Concepts: Commit</vt:lpstr>
      <vt:lpstr>Key Concepts: Commit</vt:lpstr>
      <vt:lpstr>Key Concepts: Repositories</vt:lpstr>
      <vt:lpstr>Key Concepts: Repositories</vt:lpstr>
      <vt:lpstr>Key Concepts: Repositories</vt:lpstr>
      <vt:lpstr>Key Concepts: Branches</vt:lpstr>
      <vt:lpstr>So, what does a typical project look like?</vt:lpstr>
      <vt:lpstr>So, what is HEAD?</vt:lpstr>
      <vt:lpstr>So, what is MASTER?</vt:lpstr>
      <vt:lpstr>Key Concepts: Branching oﬀ of the master  branch</vt:lpstr>
      <vt:lpstr>Key Concepts: Branching oﬀ of the master  branch</vt:lpstr>
      <vt:lpstr>Key Concepts: Merging</vt:lpstr>
      <vt:lpstr>Key Concepts: How do you make a commit  anyway?</vt:lpstr>
      <vt:lpstr>PowerPoint Presentation</vt:lpstr>
      <vt:lpstr>Key Concepts: How do you make a commit  anyway?</vt:lpstr>
      <vt:lpstr>Additional Resources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</dc:title>
  <dc:creator>Vishal Yelisetti</dc:creator>
  <cp:lastModifiedBy>Vishal Yelisetti</cp:lastModifiedBy>
  <cp:revision>6</cp:revision>
  <dcterms:created xsi:type="dcterms:W3CDTF">2018-11-14T22:39:50Z</dcterms:created>
  <dcterms:modified xsi:type="dcterms:W3CDTF">2018-11-28T21:37:38Z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