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9" r:id="rId5"/>
    <p:sldId id="260" r:id="rId6"/>
    <p:sldId id="261" r:id="rId7"/>
    <p:sldId id="262" r:id="rId8"/>
    <p:sldId id="263" r:id="rId9"/>
    <p:sldId id="257" r:id="rId10"/>
    <p:sldId id="25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10/25/2018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6328</a:t>
            </a:r>
          </a:p>
          <a:p>
            <a:r>
              <a:rPr lang="en-US" dirty="0" smtClean="0"/>
              <a:t>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some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</a:t>
            </a:r>
            <a:r>
              <a:rPr lang="en-US" dirty="0" err="1" smtClean="0"/>
              <a:t>Enum</a:t>
            </a:r>
            <a:r>
              <a:rPr lang="en-US" dirty="0" smtClean="0"/>
              <a:t> with values: Giraffe, Monkey, Liger, Wooly Mammoth, Wookie</a:t>
            </a:r>
          </a:p>
          <a:p>
            <a:pPr lvl="1"/>
            <a:r>
              <a:rPr lang="en-US" dirty="0" smtClean="0"/>
              <a:t>Assign each </a:t>
            </a:r>
            <a:r>
              <a:rPr lang="en-US" dirty="0" err="1" smtClean="0"/>
              <a:t>enum</a:t>
            </a:r>
            <a:r>
              <a:rPr lang="en-US" dirty="0" smtClean="0"/>
              <a:t> value a number – this will be the speed of each  </a:t>
            </a:r>
          </a:p>
          <a:p>
            <a:pPr lvl="1"/>
            <a:r>
              <a:rPr lang="en-US" dirty="0" smtClean="0"/>
              <a:t>Print the speed of the Wookie</a:t>
            </a:r>
          </a:p>
          <a:p>
            <a:pPr lvl="1"/>
            <a:r>
              <a:rPr lang="en-US" dirty="0" smtClean="0"/>
              <a:t>Challenge: How w </a:t>
            </a:r>
            <a:r>
              <a:rPr lang="en-US" dirty="0" err="1" smtClean="0"/>
              <a:t>ould</a:t>
            </a:r>
            <a:r>
              <a:rPr lang="en-US" dirty="0" smtClean="0"/>
              <a:t> you print all values in the </a:t>
            </a:r>
            <a:r>
              <a:rPr lang="en-US" dirty="0" err="1" smtClean="0"/>
              <a:t>Enum</a:t>
            </a:r>
            <a:r>
              <a:rPr lang="en-US" dirty="0" smtClean="0"/>
              <a:t> and their speeds?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method is a collection of statements that are grouped together to perform an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of the methods we have been using: </a:t>
            </a:r>
            <a:r>
              <a:rPr lang="en-US" dirty="0" err="1" smtClean="0"/>
              <a:t>println</a:t>
            </a:r>
            <a:r>
              <a:rPr lang="en-US" dirty="0" smtClean="0"/>
              <a:t>(), main() … are all methods that the JDK provides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Methods… in general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2133600"/>
            <a:ext cx="4696480" cy="7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828800"/>
            <a:ext cx="4113886" cy="2160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3" y="3109964"/>
            <a:ext cx="4696480" cy="596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12" y="4101386"/>
            <a:ext cx="649695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that calculated the minimum of two values</a:t>
            </a:r>
          </a:p>
          <a:p>
            <a:pPr lvl="1"/>
            <a:r>
              <a:rPr lang="en-US" dirty="0" smtClean="0"/>
              <a:t>Method should take in two parameters’</a:t>
            </a:r>
          </a:p>
          <a:p>
            <a:pPr lvl="1"/>
            <a:r>
              <a:rPr lang="en-US" dirty="0" smtClean="0"/>
              <a:t>Call the method inside the main method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void keyword allows us to create methods which do not return a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The datatype that defines the method should be the same datatype return by the method</a:t>
            </a:r>
          </a:p>
          <a:p>
            <a:pPr lvl="1"/>
            <a:r>
              <a:rPr lang="en-US" dirty="0" smtClean="0"/>
              <a:t>Else you have datatype mismatches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has two or more methods by the same name but different parameters, it is known as method overloading. </a:t>
            </a:r>
            <a:endParaRPr lang="en-US" dirty="0" smtClean="0"/>
          </a:p>
          <a:p>
            <a:r>
              <a:rPr lang="en-US" dirty="0" smtClean="0"/>
              <a:t>Be careful in the concept, as this is not the same thing as Overriding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3495259"/>
            <a:ext cx="706853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example of finding the minimum of two numbers… </a:t>
            </a:r>
          </a:p>
          <a:p>
            <a:pPr lvl="1"/>
            <a:r>
              <a:rPr lang="en-US" dirty="0" smtClean="0"/>
              <a:t>What happens when the parameters are a double rather than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Let’s try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While loop that prints the numbers from 5 through 10</a:t>
            </a:r>
          </a:p>
          <a:p>
            <a:r>
              <a:rPr lang="en-US" dirty="0" smtClean="0"/>
              <a:t>Create a for loop that begins at 10 and decrements to the number 5</a:t>
            </a:r>
          </a:p>
          <a:p>
            <a:r>
              <a:rPr lang="en-US" dirty="0" smtClean="0"/>
              <a:t>Create a do while loop that starts at value 10 and increments to 16</a:t>
            </a:r>
          </a:p>
          <a:p>
            <a:r>
              <a:rPr lang="en-US" dirty="0" smtClean="0"/>
              <a:t>Create </a:t>
            </a:r>
            <a:r>
              <a:rPr lang="en-US" smtClean="0"/>
              <a:t>a while </a:t>
            </a:r>
            <a:r>
              <a:rPr lang="en-US" dirty="0" smtClean="0"/>
              <a:t>loop that </a:t>
            </a:r>
            <a:r>
              <a:rPr lang="en-US" smtClean="0"/>
              <a:t>is infinite and never quits (We will do this together!)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or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Enumerations serve the purpose of representing a group of named constants in a programming </a:t>
            </a:r>
            <a:r>
              <a:rPr lang="en-US" dirty="0" smtClean="0"/>
              <a:t>language</a:t>
            </a:r>
          </a:p>
          <a:p>
            <a:pPr>
              <a:buFont typeface="Arial" charset="0"/>
              <a:buChar char="•"/>
            </a:pPr>
            <a:r>
              <a:rPr lang="en-US" dirty="0"/>
              <a:t>The main objective of </a:t>
            </a:r>
            <a:r>
              <a:rPr lang="en-US" dirty="0" err="1"/>
              <a:t>enum</a:t>
            </a:r>
            <a:r>
              <a:rPr lang="en-US" dirty="0"/>
              <a:t> is to define our own data types</a:t>
            </a:r>
            <a:r>
              <a:rPr lang="en-US" b="1" dirty="0"/>
              <a:t>(Enumerated Data Types</a:t>
            </a:r>
            <a:r>
              <a:rPr lang="en-US" b="1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Enum</a:t>
            </a:r>
            <a:r>
              <a:rPr lang="en-US" dirty="0"/>
              <a:t> declaration can be done outside a Class or inside a Class but not inside a </a:t>
            </a:r>
            <a:r>
              <a:rPr lang="en-US" dirty="0" smtClean="0"/>
              <a:t>Method</a:t>
            </a:r>
          </a:p>
          <a:p>
            <a:pPr>
              <a:buFont typeface="Arial" charset="0"/>
              <a:buChar char="•"/>
            </a:pPr>
            <a:r>
              <a:rPr lang="en-US" b="1" dirty="0" err="1" smtClean="0"/>
              <a:t>Enums</a:t>
            </a:r>
            <a:r>
              <a:rPr lang="en-US" b="1" dirty="0" smtClean="0"/>
              <a:t> can be also be described as a separate class and be imported in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3" y="2611719"/>
            <a:ext cx="4064711" cy="2077519"/>
          </a:xfrm>
        </p:spPr>
      </p:pic>
      <p:sp>
        <p:nvSpPr>
          <p:cNvPr id="5" name="TextBox 4"/>
          <p:cNvSpPr txBox="1"/>
          <p:nvPr/>
        </p:nvSpPr>
        <p:spPr>
          <a:xfrm>
            <a:off x="5276019" y="2611720"/>
            <a:ext cx="5667803" cy="316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charset="0"/>
              <a:buChar char="•"/>
            </a:pPr>
            <a:r>
              <a:rPr lang="en-US" sz="1999" dirty="0" err="1"/>
              <a:t>Enums</a:t>
            </a:r>
            <a:r>
              <a:rPr lang="en-US" sz="1999" dirty="0"/>
              <a:t> are usually made public</a:t>
            </a:r>
          </a:p>
          <a:p>
            <a:pPr marL="285664" indent="-285664">
              <a:buFont typeface="Arial" charset="0"/>
              <a:buChar char="•"/>
            </a:pPr>
            <a:r>
              <a:rPr lang="en-US" sz="1999" dirty="0" err="1"/>
              <a:t>Enums</a:t>
            </a:r>
            <a:r>
              <a:rPr lang="en-US" sz="1999" dirty="0"/>
              <a:t> usually follow the convention</a:t>
            </a:r>
          </a:p>
          <a:p>
            <a:pPr marL="285664" indent="-285664">
              <a:buFont typeface="Arial" charset="0"/>
              <a:buChar char="•"/>
            </a:pPr>
            <a:endParaRPr lang="en-US" sz="1999" dirty="0"/>
          </a:p>
          <a:p>
            <a:pPr lvl="1"/>
            <a:r>
              <a:rPr lang="en-US" sz="1999" dirty="0" err="1">
                <a:solidFill>
                  <a:srgbClr val="FFFF00"/>
                </a:solidFill>
              </a:rPr>
              <a:t>Enum</a:t>
            </a:r>
            <a:r>
              <a:rPr lang="en-US" sz="1999" dirty="0">
                <a:solidFill>
                  <a:srgbClr val="FFFF00"/>
                </a:solidFill>
              </a:rPr>
              <a:t> Name {</a:t>
            </a:r>
          </a:p>
          <a:p>
            <a:pPr lvl="1"/>
            <a:r>
              <a:rPr lang="en-US" sz="1999" dirty="0">
                <a:solidFill>
                  <a:srgbClr val="FFFF00"/>
                </a:solidFill>
              </a:rPr>
              <a:t>	Values in the </a:t>
            </a:r>
            <a:r>
              <a:rPr lang="en-US" sz="1999" dirty="0" err="1">
                <a:solidFill>
                  <a:srgbClr val="FFFF00"/>
                </a:solidFill>
              </a:rPr>
              <a:t>Enum</a:t>
            </a:r>
            <a:endParaRPr lang="en-US" sz="1999" dirty="0">
              <a:solidFill>
                <a:srgbClr val="FFFF00"/>
              </a:solidFill>
            </a:endParaRPr>
          </a:p>
          <a:p>
            <a:pPr lvl="1"/>
            <a:r>
              <a:rPr lang="en-US" sz="1999" dirty="0">
                <a:solidFill>
                  <a:srgbClr val="FFFF00"/>
                </a:solidFill>
              </a:rPr>
              <a:t>}</a:t>
            </a:r>
          </a:p>
          <a:p>
            <a:endParaRPr lang="en-US" sz="1999" dirty="0"/>
          </a:p>
          <a:p>
            <a:pPr marL="342797" indent="-342797">
              <a:buFont typeface="Arial" charset="0"/>
              <a:buChar char="•"/>
            </a:pPr>
            <a:r>
              <a:rPr lang="en-US" sz="1999" dirty="0"/>
              <a:t>Calling the </a:t>
            </a:r>
            <a:r>
              <a:rPr lang="en-US" sz="1999" dirty="0" err="1"/>
              <a:t>Enum</a:t>
            </a:r>
            <a:r>
              <a:rPr lang="en-US" sz="1999" dirty="0"/>
              <a:t> is as simple as: </a:t>
            </a:r>
          </a:p>
          <a:p>
            <a:r>
              <a:rPr lang="en-US" sz="1999" dirty="0">
                <a:solidFill>
                  <a:srgbClr val="FFFF00"/>
                </a:solidFill>
              </a:rPr>
              <a:t>	</a:t>
            </a:r>
            <a:r>
              <a:rPr lang="en-US" sz="1999" dirty="0" err="1">
                <a:solidFill>
                  <a:srgbClr val="FFFF00"/>
                </a:solidFill>
              </a:rPr>
              <a:t>EnumColor</a:t>
            </a:r>
            <a:r>
              <a:rPr lang="en-US" sz="1999" dirty="0">
                <a:solidFill>
                  <a:srgbClr val="FFFF00"/>
                </a:solidFill>
              </a:rPr>
              <a:t> color1 = </a:t>
            </a:r>
            <a:r>
              <a:rPr lang="en-US" sz="1999" dirty="0" err="1">
                <a:solidFill>
                  <a:srgbClr val="FFFF00"/>
                </a:solidFill>
              </a:rPr>
              <a:t>EnumColor.RED</a:t>
            </a:r>
            <a:r>
              <a:rPr lang="en-US" sz="1999" dirty="0">
                <a:solidFill>
                  <a:srgbClr val="FFFF00"/>
                </a:solidFill>
              </a:rPr>
              <a:t>; </a:t>
            </a:r>
            <a:br>
              <a:rPr lang="en-US" sz="1999" dirty="0">
                <a:solidFill>
                  <a:srgbClr val="FFFF00"/>
                </a:solidFill>
              </a:rPr>
            </a:br>
            <a:endParaRPr lang="en-US" sz="199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Level </a:t>
            </a:r>
            <a:r>
              <a:rPr lang="en-US" dirty="0" err="1" smtClean="0"/>
              <a:t>Enum</a:t>
            </a:r>
            <a:r>
              <a:rPr lang="en-US" dirty="0" smtClean="0"/>
              <a:t> with levels Low, Medium, High</a:t>
            </a:r>
          </a:p>
          <a:p>
            <a:pPr lvl="1"/>
            <a:r>
              <a:rPr lang="en-US" dirty="0" smtClean="0"/>
              <a:t>Declare a </a:t>
            </a:r>
            <a:r>
              <a:rPr lang="en-US" smtClean="0"/>
              <a:t>variable l1 with </a:t>
            </a:r>
            <a:r>
              <a:rPr lang="en-US" dirty="0" smtClean="0"/>
              <a:t>the value of the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200" cy="609600"/>
          </a:xfrm>
        </p:spPr>
        <p:txBody>
          <a:bodyPr numCol="1"/>
          <a:lstStyle/>
          <a:p>
            <a:r>
              <a:rPr lang="en-US" dirty="0" err="1" smtClean="0"/>
              <a:t>Enums</a:t>
            </a:r>
            <a:r>
              <a:rPr lang="en-US" dirty="0" smtClean="0"/>
              <a:t> can also be called with If/Switch Statements</a:t>
            </a:r>
          </a:p>
          <a:p>
            <a:pPr marL="0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590800"/>
            <a:ext cx="380372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2590800"/>
            <a:ext cx="615221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	 for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class automatically gets a </a:t>
            </a:r>
            <a:r>
              <a:rPr lang="en-US" dirty="0" err="1"/>
              <a:t>toString</a:t>
            </a:r>
            <a:r>
              <a:rPr lang="en-US" dirty="0"/>
              <a:t>() method in the class when compiled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levelText</a:t>
            </a:r>
            <a:r>
              <a:rPr lang="en-US" dirty="0"/>
              <a:t> = </a:t>
            </a:r>
            <a:r>
              <a:rPr lang="en-US" dirty="0" err="1"/>
              <a:t>Level.HIGH.toString</a:t>
            </a:r>
            <a:r>
              <a:rPr lang="en-US" dirty="0" smtClean="0"/>
              <a:t>();</a:t>
            </a:r>
          </a:p>
          <a:p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class automatically gets a static </a:t>
            </a:r>
            <a:r>
              <a:rPr lang="en-US" dirty="0" err="1"/>
              <a:t>valueOf</a:t>
            </a:r>
            <a:r>
              <a:rPr lang="en-US" dirty="0"/>
              <a:t>() method in the class when compiled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Level </a:t>
            </a:r>
            <a:r>
              <a:rPr lang="en-US" dirty="0" err="1"/>
              <a:t>level</a:t>
            </a:r>
            <a:r>
              <a:rPr lang="en-US" dirty="0"/>
              <a:t> = </a:t>
            </a:r>
            <a:r>
              <a:rPr lang="en-US" dirty="0" err="1"/>
              <a:t>Level.valueOf</a:t>
            </a:r>
            <a:r>
              <a:rPr lang="en-US" dirty="0"/>
              <a:t>("HIGH");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Fields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values can also be assigned a value</a:t>
            </a:r>
          </a:p>
          <a:p>
            <a:pPr lvl="1"/>
            <a:r>
              <a:rPr lang="en-US" dirty="0" smtClean="0"/>
              <a:t>These values should be described within the constructor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819400"/>
            <a:ext cx="689621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can also handle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3" y="2285415"/>
            <a:ext cx="5953956" cy="419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3162" y="3302947"/>
            <a:ext cx="42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levelcode</a:t>
            </a:r>
            <a:r>
              <a:rPr lang="en-US" dirty="0" smtClean="0"/>
              <a:t> is assigned datatype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getLevelCode</a:t>
            </a:r>
            <a:r>
              <a:rPr lang="en-US" dirty="0" smtClean="0"/>
              <a:t>() will return the </a:t>
            </a:r>
            <a:r>
              <a:rPr lang="en-US" dirty="0" err="1" smtClean="0"/>
              <a:t>levelcode</a:t>
            </a:r>
            <a:r>
              <a:rPr lang="en-US" dirty="0" smtClean="0"/>
              <a:t> of the </a:t>
            </a:r>
            <a:r>
              <a:rPr lang="en-US" dirty="0" err="1" smtClean="0"/>
              <a:t>enum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2290957"/>
            <a:ext cx="440116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231</TotalTime>
  <Words>486</Words>
  <Application>Microsoft Office PowerPoint</Application>
  <PresentationFormat>Custom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</vt:lpstr>
      <vt:lpstr>Woodgrain 16x9</vt:lpstr>
      <vt:lpstr>Week 4</vt:lpstr>
      <vt:lpstr>Let’s Try it</vt:lpstr>
      <vt:lpstr>Enumerations or Enums</vt:lpstr>
      <vt:lpstr>Example</vt:lpstr>
      <vt:lpstr>Lets try it</vt:lpstr>
      <vt:lpstr>More Enums</vt:lpstr>
      <vt:lpstr>Things to keep in mind  for Enums</vt:lpstr>
      <vt:lpstr>Enum Fields </vt:lpstr>
      <vt:lpstr>Enum Methods</vt:lpstr>
      <vt:lpstr>Lets try some Enums</vt:lpstr>
      <vt:lpstr>Java Methods</vt:lpstr>
      <vt:lpstr>Methods… in general</vt:lpstr>
      <vt:lpstr>Let’s try it</vt:lpstr>
      <vt:lpstr>Methods</vt:lpstr>
      <vt:lpstr>Method Overloading</vt:lpstr>
      <vt:lpstr>Method Overloading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Vishal Yelisetti</dc:creator>
  <cp:lastModifiedBy>Vishal Yelisetti</cp:lastModifiedBy>
  <cp:revision>9</cp:revision>
  <dcterms:created xsi:type="dcterms:W3CDTF">2018-10-24T16:01:59Z</dcterms:created>
  <dcterms:modified xsi:type="dcterms:W3CDTF">2018-10-25T13:32:59Z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