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66" r:id="rId3"/>
    <p:sldId id="257" r:id="rId4"/>
    <p:sldId id="258" r:id="rId5"/>
    <p:sldId id="259" r:id="rId6"/>
    <p:sldId id="260" r:id="rId7"/>
    <p:sldId id="261" r:id="rId8"/>
    <p:sldId id="262" r:id="rId9"/>
    <p:sldId id="263" r:id="rId10"/>
    <p:sldId id="264" r:id="rId11"/>
    <p:sldId id="265" r:id="rId12"/>
    <p:sldId id="276" r:id="rId13"/>
    <p:sldId id="267" r:id="rId14"/>
    <p:sldId id="268" r:id="rId15"/>
    <p:sldId id="269" r:id="rId16"/>
    <p:sldId id="270" r:id="rId17"/>
    <p:sldId id="271" r:id="rId18"/>
    <p:sldId id="272" r:id="rId19"/>
    <p:sldId id="273" r:id="rId20"/>
    <p:sldId id="274" r:id="rId21"/>
    <p:sldId id="277" r:id="rId22"/>
    <p:sldId id="278" r:id="rId23"/>
    <p:sldId id="279" r:id="rId24"/>
    <p:sldId id="280" r:id="rId25"/>
    <p:sldId id="281"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527"/>
  </p:normalViewPr>
  <p:slideViewPr>
    <p:cSldViewPr snapToGrid="0" snapToObjects="1">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10/10/2018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10/10/2018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10/10/2018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10/10/2018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racle.com/technetwork/java/javase/downloads/jdk8-downloads-2133151.html" TargetMode="External"/><Relationship Id="rId2" Type="http://schemas.openxmlformats.org/officeDocument/2006/relationships/hyperlink" Target="https://code.visualstudio.com/docs/languages/jav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Tutorial</a:t>
            </a:r>
            <a:endParaRPr lang="en-US" dirty="0"/>
          </a:p>
        </p:txBody>
      </p:sp>
      <p:sp>
        <p:nvSpPr>
          <p:cNvPr id="3" name="Subtitle 2"/>
          <p:cNvSpPr>
            <a:spLocks noGrp="1"/>
          </p:cNvSpPr>
          <p:nvPr>
            <p:ph type="subTitle" idx="1"/>
          </p:nvPr>
        </p:nvSpPr>
        <p:spPr/>
        <p:txBody>
          <a:bodyPr/>
          <a:lstStyle/>
          <a:p>
            <a:r>
              <a:rPr lang="en-US" dirty="0" smtClean="0"/>
              <a:t>Team 6328</a:t>
            </a:r>
          </a:p>
          <a:p>
            <a:r>
              <a:rPr lang="en-US" dirty="0" smtClean="0"/>
              <a:t>Software Engineering</a:t>
            </a:r>
          </a:p>
        </p:txBody>
      </p:sp>
    </p:spTree>
    <p:extLst>
      <p:ext uri="{BB962C8B-B14F-4D97-AF65-F5344CB8AC3E}">
        <p14:creationId xmlns:p14="http://schemas.microsoft.com/office/powerpoint/2010/main" val="128902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A </a:t>
            </a:r>
            <a:r>
              <a:rPr lang="en-US" b="1" i="1" dirty="0"/>
              <a:t>variable</a:t>
            </a:r>
            <a:r>
              <a:rPr lang="en-US" dirty="0"/>
              <a:t> is a storage location </a:t>
            </a:r>
            <a:r>
              <a:rPr lang="en-US" dirty="0" smtClean="0"/>
              <a:t>that </a:t>
            </a:r>
            <a:r>
              <a:rPr lang="en-US" dirty="0"/>
              <a:t>stores a piece of data for </a:t>
            </a:r>
            <a:r>
              <a:rPr lang="en-US" dirty="0" smtClean="0"/>
              <a:t>processing. It can change its value over time </a:t>
            </a:r>
          </a:p>
          <a:p>
            <a:r>
              <a:rPr lang="en-US" dirty="0" smtClean="0"/>
              <a:t>A variable has a name that is unique</a:t>
            </a:r>
          </a:p>
          <a:p>
            <a:r>
              <a:rPr lang="en-US" dirty="0" smtClean="0"/>
              <a:t>Each variable in Java is type-casted, meaning the compiler has to know how many bytes of data it should set aside </a:t>
            </a:r>
          </a:p>
          <a:p>
            <a:r>
              <a:rPr lang="en-US" dirty="0" smtClean="0"/>
              <a:t>These types are called primitive types</a:t>
            </a:r>
          </a:p>
          <a:p>
            <a:r>
              <a:rPr lang="en-US" dirty="0" smtClean="0"/>
              <a:t>Declaring a variable takes the form:</a:t>
            </a:r>
          </a:p>
          <a:p>
            <a:endParaRPr lang="en-US" dirty="0" smtClean="0"/>
          </a:p>
          <a:p>
            <a:endParaRPr lang="en-US" dirty="0" smtClean="0"/>
          </a:p>
        </p:txBody>
      </p:sp>
      <p:sp>
        <p:nvSpPr>
          <p:cNvPr id="6" name="Rectangle 2"/>
          <p:cNvSpPr>
            <a:spLocks noChangeArrowheads="1"/>
          </p:cNvSpPr>
          <p:nvPr/>
        </p:nvSpPr>
        <p:spPr bwMode="auto">
          <a:xfrm>
            <a:off x="1539088" y="4755646"/>
            <a:ext cx="7197506" cy="2308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nsolas" panose="020B0609020204030204" pitchFamily="49" charset="0"/>
              </a:rPr>
              <a:t>data_type variable_name = value;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823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459740"/>
            <a:ext cx="9692640" cy="1325562"/>
          </a:xfrm>
        </p:spPr>
        <p:txBody>
          <a:bodyPr/>
          <a:lstStyle/>
          <a:p>
            <a:r>
              <a:rPr lang="en-US" dirty="0" smtClean="0"/>
              <a:t>Primitive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049391"/>
            <a:ext cx="8428228" cy="5689815"/>
          </a:xfrm>
        </p:spPr>
      </p:pic>
    </p:spTree>
    <p:extLst>
      <p:ext uri="{BB962C8B-B14F-4D97-AF65-F5344CB8AC3E}">
        <p14:creationId xmlns:p14="http://schemas.microsoft.com/office/powerpoint/2010/main" val="64612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Refresher</a:t>
            </a:r>
            <a:endParaRPr lang="en-US" dirty="0"/>
          </a:p>
        </p:txBody>
      </p:sp>
      <p:sp>
        <p:nvSpPr>
          <p:cNvPr id="3" name="Content Placeholder 2"/>
          <p:cNvSpPr>
            <a:spLocks noGrp="1"/>
          </p:cNvSpPr>
          <p:nvPr>
            <p:ph idx="1"/>
          </p:nvPr>
        </p:nvSpPr>
        <p:spPr/>
        <p:txBody>
          <a:bodyPr/>
          <a:lstStyle/>
          <a:p>
            <a:r>
              <a:rPr lang="en-US" dirty="0" smtClean="0"/>
              <a:t>Try to print your favorite Movie and year the movie came out in two different lines using the same print statement</a:t>
            </a:r>
          </a:p>
          <a:p>
            <a:pPr lvl="1"/>
            <a:r>
              <a:rPr lang="en-US" dirty="0" smtClean="0"/>
              <a:t>Try using variables to define movie and year of the movie</a:t>
            </a:r>
          </a:p>
          <a:p>
            <a:pPr lvl="1"/>
            <a:r>
              <a:rPr lang="en-US" dirty="0" smtClean="0"/>
              <a:t>“/n” signifies a new line in Java </a:t>
            </a:r>
          </a:p>
          <a:p>
            <a:endParaRPr lang="en-US" dirty="0" smtClean="0"/>
          </a:p>
        </p:txBody>
      </p:sp>
    </p:spTree>
    <p:extLst>
      <p:ext uri="{BB962C8B-B14F-4D97-AF65-F5344CB8AC3E}">
        <p14:creationId xmlns:p14="http://schemas.microsoft.com/office/powerpoint/2010/main" val="7796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Char </a:t>
            </a:r>
            <a:r>
              <a:rPr lang="en-US" dirty="0" err="1" smtClean="0"/>
              <a:t>ch</a:t>
            </a:r>
            <a:r>
              <a:rPr lang="en-US" dirty="0" smtClean="0"/>
              <a:t> = ‘A’;</a:t>
            </a:r>
          </a:p>
          <a:p>
            <a:r>
              <a:rPr lang="en-US" dirty="0" err="1" smtClean="0"/>
              <a:t>Int</a:t>
            </a:r>
            <a:r>
              <a:rPr lang="en-US" dirty="0" smtClean="0"/>
              <a:t> number = 100;</a:t>
            </a:r>
          </a:p>
          <a:p>
            <a:r>
              <a:rPr lang="en-US" dirty="0" smtClean="0"/>
              <a:t>String hello = “Hello”;</a:t>
            </a:r>
          </a:p>
          <a:p>
            <a:r>
              <a:rPr lang="en-US" dirty="0" smtClean="0"/>
              <a:t>Can also combine string and </a:t>
            </a:r>
            <a:r>
              <a:rPr lang="en-US" dirty="0" err="1" smtClean="0"/>
              <a:t>int</a:t>
            </a:r>
            <a:r>
              <a:rPr lang="en-US" dirty="0" smtClean="0"/>
              <a:t> and other data types using the “+” symbol</a:t>
            </a:r>
            <a:endParaRPr lang="en-US" dirty="0"/>
          </a:p>
        </p:txBody>
      </p:sp>
    </p:spTree>
    <p:extLst>
      <p:ext uri="{BB962C8B-B14F-4D97-AF65-F5344CB8AC3E}">
        <p14:creationId xmlns:p14="http://schemas.microsoft.com/office/powerpoint/2010/main" val="420042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Variables</a:t>
            </a:r>
            <a:endParaRPr lang="en-US" dirty="0"/>
          </a:p>
        </p:txBody>
      </p:sp>
      <p:sp>
        <p:nvSpPr>
          <p:cNvPr id="3" name="Content Placeholder 2"/>
          <p:cNvSpPr>
            <a:spLocks noGrp="1"/>
          </p:cNvSpPr>
          <p:nvPr>
            <p:ph idx="1"/>
          </p:nvPr>
        </p:nvSpPr>
        <p:spPr/>
        <p:txBody>
          <a:bodyPr/>
          <a:lstStyle/>
          <a:p>
            <a:r>
              <a:rPr lang="en-US" dirty="0" smtClean="0"/>
              <a:t>Local </a:t>
            </a:r>
            <a:r>
              <a:rPr lang="en-US" dirty="0"/>
              <a:t>variable </a:t>
            </a:r>
            <a:endParaRPr lang="en-US" dirty="0" smtClean="0"/>
          </a:p>
          <a:p>
            <a:pPr lvl="1"/>
            <a:r>
              <a:rPr lang="en-US" dirty="0"/>
              <a:t>These variables are declared inside method of the class. Their scope is limited to the method which means that You can’t change their values and access them outside of the method.</a:t>
            </a:r>
            <a:endParaRPr lang="en-US" dirty="0" smtClean="0"/>
          </a:p>
          <a:p>
            <a:r>
              <a:rPr lang="en-US" dirty="0" smtClean="0"/>
              <a:t>Static </a:t>
            </a:r>
            <a:r>
              <a:rPr lang="en-US" dirty="0"/>
              <a:t>(or class) variable </a:t>
            </a:r>
            <a:endParaRPr lang="en-US" dirty="0" smtClean="0"/>
          </a:p>
          <a:p>
            <a:pPr lvl="1"/>
            <a:r>
              <a:rPr lang="en-US" dirty="0"/>
              <a:t>Static variables are also known as class variable because they are associated with the class and common for all the instances of class.</a:t>
            </a:r>
            <a:endParaRPr lang="en-US" dirty="0" smtClean="0"/>
          </a:p>
          <a:p>
            <a:r>
              <a:rPr lang="en-US" dirty="0" smtClean="0"/>
              <a:t>Instance variable</a:t>
            </a:r>
          </a:p>
          <a:p>
            <a:pPr lvl="1"/>
            <a:r>
              <a:rPr lang="en-US" dirty="0"/>
              <a:t>Each instance(objects) of class has its own copy of instance variable. Unlike static variable, instance variables have their own separate copy of instance variable.</a:t>
            </a:r>
          </a:p>
        </p:txBody>
      </p:sp>
    </p:spTree>
    <p:extLst>
      <p:ext uri="{BB962C8B-B14F-4D97-AF65-F5344CB8AC3E}">
        <p14:creationId xmlns:p14="http://schemas.microsoft.com/office/powerpoint/2010/main" val="3845070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Variables</a:t>
            </a:r>
            <a:endParaRPr lang="en-US" dirty="0"/>
          </a:p>
        </p:txBody>
      </p:sp>
      <p:pic>
        <p:nvPicPr>
          <p:cNvPr id="5" name="Content Placeholder 4"/>
          <p:cNvPicPr>
            <a:picLocks noGrp="1" noChangeAspect="1"/>
          </p:cNvPicPr>
          <p:nvPr>
            <p:ph idx="1"/>
          </p:nvPr>
        </p:nvPicPr>
        <p:blipFill>
          <a:blip r:embed="rId2"/>
          <a:stretch>
            <a:fillRect/>
          </a:stretch>
        </p:blipFill>
        <p:spPr>
          <a:xfrm>
            <a:off x="1261872" y="1828800"/>
            <a:ext cx="4496893" cy="4351338"/>
          </a:xfrm>
          <a:prstGeom prst="rect">
            <a:avLst/>
          </a:prstGeom>
        </p:spPr>
      </p:pic>
      <p:pic>
        <p:nvPicPr>
          <p:cNvPr id="6" name="Picture 5"/>
          <p:cNvPicPr>
            <a:picLocks noChangeAspect="1"/>
          </p:cNvPicPr>
          <p:nvPr/>
        </p:nvPicPr>
        <p:blipFill>
          <a:blip r:embed="rId3"/>
          <a:stretch>
            <a:fillRect/>
          </a:stretch>
        </p:blipFill>
        <p:spPr>
          <a:xfrm>
            <a:off x="6108192" y="2071256"/>
            <a:ext cx="2391109" cy="1448002"/>
          </a:xfrm>
          <a:prstGeom prst="rect">
            <a:avLst/>
          </a:prstGeom>
        </p:spPr>
      </p:pic>
      <p:sp>
        <p:nvSpPr>
          <p:cNvPr id="7" name="TextBox 6"/>
          <p:cNvSpPr txBox="1"/>
          <p:nvPr/>
        </p:nvSpPr>
        <p:spPr>
          <a:xfrm>
            <a:off x="6108192" y="1701924"/>
            <a:ext cx="1087157" cy="369332"/>
          </a:xfrm>
          <a:prstGeom prst="rect">
            <a:avLst/>
          </a:prstGeom>
          <a:noFill/>
        </p:spPr>
        <p:txBody>
          <a:bodyPr wrap="none" rtlCol="0">
            <a:spAutoFit/>
          </a:bodyPr>
          <a:lstStyle/>
          <a:p>
            <a:r>
              <a:rPr lang="en-US" dirty="0" smtClean="0"/>
              <a:t>Output: </a:t>
            </a:r>
            <a:endParaRPr lang="en-US" dirty="0"/>
          </a:p>
        </p:txBody>
      </p:sp>
    </p:spTree>
    <p:extLst>
      <p:ext uri="{BB962C8B-B14F-4D97-AF65-F5344CB8AC3E}">
        <p14:creationId xmlns:p14="http://schemas.microsoft.com/office/powerpoint/2010/main" val="18347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Variables	</a:t>
            </a:r>
            <a:endParaRPr lang="en-US" dirty="0"/>
          </a:p>
        </p:txBody>
      </p:sp>
      <p:pic>
        <p:nvPicPr>
          <p:cNvPr id="5" name="Picture 4"/>
          <p:cNvPicPr>
            <a:picLocks noChangeAspect="1"/>
          </p:cNvPicPr>
          <p:nvPr/>
        </p:nvPicPr>
        <p:blipFill>
          <a:blip r:embed="rId2"/>
          <a:stretch>
            <a:fillRect/>
          </a:stretch>
        </p:blipFill>
        <p:spPr>
          <a:xfrm>
            <a:off x="6255997" y="2259487"/>
            <a:ext cx="1943371" cy="1524213"/>
          </a:xfrm>
          <a:prstGeom prst="rect">
            <a:avLst/>
          </a:prstGeom>
        </p:spPr>
      </p:pic>
      <p:sp>
        <p:nvSpPr>
          <p:cNvPr id="6" name="TextBox 5"/>
          <p:cNvSpPr txBox="1"/>
          <p:nvPr/>
        </p:nvSpPr>
        <p:spPr>
          <a:xfrm>
            <a:off x="6255997" y="1890155"/>
            <a:ext cx="1087157" cy="369332"/>
          </a:xfrm>
          <a:prstGeom prst="rect">
            <a:avLst/>
          </a:prstGeom>
          <a:noFill/>
        </p:spPr>
        <p:txBody>
          <a:bodyPr wrap="none" rtlCol="0">
            <a:spAutoFit/>
          </a:bodyPr>
          <a:lstStyle/>
          <a:p>
            <a:r>
              <a:rPr lang="en-US" dirty="0" smtClean="0"/>
              <a:t>Output: </a:t>
            </a:r>
            <a:endParaRPr lang="en-US" dirty="0"/>
          </a:p>
        </p:txBody>
      </p:sp>
      <p:pic>
        <p:nvPicPr>
          <p:cNvPr id="8" name="Content Placeholder 7"/>
          <p:cNvPicPr>
            <a:picLocks noGrp="1" noChangeAspect="1"/>
          </p:cNvPicPr>
          <p:nvPr>
            <p:ph idx="1"/>
          </p:nvPr>
        </p:nvPicPr>
        <p:blipFill>
          <a:blip r:embed="rId3"/>
          <a:stretch>
            <a:fillRect/>
          </a:stretch>
        </p:blipFill>
        <p:spPr>
          <a:xfrm>
            <a:off x="1315719" y="1890155"/>
            <a:ext cx="4303695" cy="4351338"/>
          </a:xfrm>
          <a:prstGeom prst="rect">
            <a:avLst/>
          </a:prstGeom>
        </p:spPr>
      </p:pic>
    </p:spTree>
    <p:extLst>
      <p:ext uri="{BB962C8B-B14F-4D97-AF65-F5344CB8AC3E}">
        <p14:creationId xmlns:p14="http://schemas.microsoft.com/office/powerpoint/2010/main" val="162355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Variables	</a:t>
            </a:r>
            <a:endParaRPr lang="en-US" dirty="0"/>
          </a:p>
        </p:txBody>
      </p:sp>
      <p:pic>
        <p:nvPicPr>
          <p:cNvPr id="4" name="Content Placeholder 3"/>
          <p:cNvPicPr>
            <a:picLocks noGrp="1" noChangeAspect="1"/>
          </p:cNvPicPr>
          <p:nvPr>
            <p:ph idx="1"/>
          </p:nvPr>
        </p:nvPicPr>
        <p:blipFill>
          <a:blip r:embed="rId2"/>
          <a:stretch>
            <a:fillRect/>
          </a:stretch>
        </p:blipFill>
        <p:spPr>
          <a:xfrm>
            <a:off x="1261872" y="1828800"/>
            <a:ext cx="4027684" cy="4351338"/>
          </a:xfrm>
          <a:prstGeom prst="rect">
            <a:avLst/>
          </a:prstGeom>
        </p:spPr>
      </p:pic>
      <p:pic>
        <p:nvPicPr>
          <p:cNvPr id="5" name="Picture 4"/>
          <p:cNvPicPr>
            <a:picLocks noChangeAspect="1"/>
          </p:cNvPicPr>
          <p:nvPr/>
        </p:nvPicPr>
        <p:blipFill>
          <a:blip r:embed="rId3"/>
          <a:stretch>
            <a:fillRect/>
          </a:stretch>
        </p:blipFill>
        <p:spPr>
          <a:xfrm>
            <a:off x="5684649" y="2157235"/>
            <a:ext cx="1800476" cy="847843"/>
          </a:xfrm>
          <a:prstGeom prst="rect">
            <a:avLst/>
          </a:prstGeom>
        </p:spPr>
      </p:pic>
      <p:sp>
        <p:nvSpPr>
          <p:cNvPr id="6" name="TextBox 5"/>
          <p:cNvSpPr txBox="1"/>
          <p:nvPr/>
        </p:nvSpPr>
        <p:spPr>
          <a:xfrm>
            <a:off x="5684649" y="1828800"/>
            <a:ext cx="1800476" cy="369332"/>
          </a:xfrm>
          <a:prstGeom prst="rect">
            <a:avLst/>
          </a:prstGeom>
          <a:noFill/>
        </p:spPr>
        <p:txBody>
          <a:bodyPr wrap="square" rtlCol="0">
            <a:spAutoFit/>
          </a:bodyPr>
          <a:lstStyle/>
          <a:p>
            <a:r>
              <a:rPr lang="en-US" dirty="0" smtClean="0"/>
              <a:t>Output: </a:t>
            </a:r>
            <a:endParaRPr lang="en-US" dirty="0"/>
          </a:p>
        </p:txBody>
      </p:sp>
    </p:spTree>
    <p:extLst>
      <p:ext uri="{BB962C8B-B14F-4D97-AF65-F5344CB8AC3E}">
        <p14:creationId xmlns:p14="http://schemas.microsoft.com/office/powerpoint/2010/main" val="1739468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a:t>
            </a:r>
            <a:endParaRPr lang="en-US" dirty="0"/>
          </a:p>
        </p:txBody>
      </p:sp>
      <p:sp>
        <p:nvSpPr>
          <p:cNvPr id="3" name="Content Placeholder 2"/>
          <p:cNvSpPr>
            <a:spLocks noGrp="1"/>
          </p:cNvSpPr>
          <p:nvPr>
            <p:ph idx="1"/>
          </p:nvPr>
        </p:nvSpPr>
        <p:spPr/>
        <p:txBody>
          <a:bodyPr/>
          <a:lstStyle/>
          <a:p>
            <a:r>
              <a:rPr lang="en-US" dirty="0"/>
              <a:t>Create all of the primitives (except long and double) with different values. Concatenate them into a string and print it to the screen so it will print: </a:t>
            </a:r>
            <a:r>
              <a:rPr lang="en-US" b="1" dirty="0"/>
              <a:t>H3110 w0r1d 2.0 </a:t>
            </a:r>
            <a:r>
              <a:rPr lang="en-US" b="1" dirty="0" smtClean="0"/>
              <a:t>true</a:t>
            </a:r>
          </a:p>
          <a:p>
            <a:r>
              <a:rPr lang="en-US" dirty="0" smtClean="0"/>
              <a:t>Create and assign a local variable to a value and then change it?</a:t>
            </a:r>
          </a:p>
          <a:p>
            <a:pPr lvl="1"/>
            <a:r>
              <a:rPr lang="en-US" dirty="0" smtClean="0"/>
              <a:t>Make it static</a:t>
            </a:r>
          </a:p>
          <a:p>
            <a:pPr lvl="1"/>
            <a:endParaRPr lang="en-US" dirty="0" smtClean="0"/>
          </a:p>
          <a:p>
            <a:r>
              <a:rPr lang="en-US" dirty="0" smtClean="0"/>
              <a:t>Calculate the Area of a triangle given height of 10.5 and width of 4.99999999999999999999</a:t>
            </a:r>
          </a:p>
          <a:p>
            <a:pPr lvl="1"/>
            <a:r>
              <a:rPr lang="en-US" dirty="0" smtClean="0"/>
              <a:t>What happens if you cast these to Long? </a:t>
            </a:r>
            <a:endParaRPr lang="en-US" dirty="0"/>
          </a:p>
        </p:txBody>
      </p:sp>
    </p:spTree>
    <p:extLst>
      <p:ext uri="{BB962C8B-B14F-4D97-AF65-F5344CB8AC3E}">
        <p14:creationId xmlns:p14="http://schemas.microsoft.com/office/powerpoint/2010/main" val="3891146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Statements	</a:t>
            </a:r>
            <a:endParaRPr lang="en-US" dirty="0"/>
          </a:p>
        </p:txBody>
      </p:sp>
      <p:sp>
        <p:nvSpPr>
          <p:cNvPr id="3" name="Content Placeholder 2"/>
          <p:cNvSpPr>
            <a:spLocks noGrp="1"/>
          </p:cNvSpPr>
          <p:nvPr>
            <p:ph idx="1"/>
          </p:nvPr>
        </p:nvSpPr>
        <p:spPr/>
        <p:txBody>
          <a:bodyPr numCol="2">
            <a:normAutofit fontScale="62500" lnSpcReduction="20000"/>
          </a:bodyPr>
          <a:lstStyle/>
          <a:p>
            <a:r>
              <a:rPr lang="en-US" dirty="0" smtClean="0"/>
              <a:t>There are 4 different kind of control-flow statements</a:t>
            </a:r>
          </a:p>
          <a:p>
            <a:pPr marL="0" indent="0">
              <a:buNone/>
            </a:pPr>
            <a:endParaRPr lang="en-US" sz="2200" dirty="0" smtClean="0"/>
          </a:p>
          <a:p>
            <a:pPr lvl="1"/>
            <a:r>
              <a:rPr lang="en-US" sz="2200" dirty="0" smtClean="0"/>
              <a:t>if statement:</a:t>
            </a:r>
          </a:p>
          <a:p>
            <a:pPr marL="274320" lvl="1" indent="0">
              <a:buNone/>
            </a:pPr>
            <a:r>
              <a:rPr lang="en-US" sz="2200" dirty="0">
                <a:solidFill>
                  <a:srgbClr val="FF0000"/>
                </a:solidFill>
              </a:rPr>
              <a:t>i</a:t>
            </a:r>
            <a:r>
              <a:rPr lang="en-US" sz="2200" dirty="0" smtClean="0">
                <a:solidFill>
                  <a:srgbClr val="FF0000"/>
                </a:solidFill>
              </a:rPr>
              <a:t>f (condition){</a:t>
            </a:r>
          </a:p>
          <a:p>
            <a:pPr marL="274320" lvl="1" indent="0">
              <a:buNone/>
            </a:pPr>
            <a:r>
              <a:rPr lang="en-US" sz="2200" dirty="0">
                <a:solidFill>
                  <a:srgbClr val="FF0000"/>
                </a:solidFill>
              </a:rPr>
              <a:t>	</a:t>
            </a:r>
            <a:r>
              <a:rPr lang="en-US" sz="2200" dirty="0" smtClean="0">
                <a:solidFill>
                  <a:srgbClr val="FF0000"/>
                </a:solidFill>
              </a:rPr>
              <a:t>Statement(s);</a:t>
            </a:r>
          </a:p>
          <a:p>
            <a:pPr marL="274320" lvl="1" indent="0">
              <a:buNone/>
            </a:pPr>
            <a:r>
              <a:rPr lang="en-US" sz="2200" dirty="0" smtClean="0">
                <a:solidFill>
                  <a:srgbClr val="FF0000"/>
                </a:solidFill>
              </a:rPr>
              <a:t>}</a:t>
            </a:r>
          </a:p>
          <a:p>
            <a:pPr marL="274320" lvl="1" indent="0">
              <a:buNone/>
            </a:pPr>
            <a:endParaRPr lang="en-US" sz="2200" dirty="0" smtClean="0"/>
          </a:p>
          <a:p>
            <a:pPr lvl="1"/>
            <a:r>
              <a:rPr lang="en-US" sz="2200" dirty="0" smtClean="0"/>
              <a:t>nested </a:t>
            </a:r>
            <a:r>
              <a:rPr lang="en-US" sz="2200" dirty="0"/>
              <a:t>if </a:t>
            </a:r>
            <a:r>
              <a:rPr lang="en-US" sz="2200" dirty="0" smtClean="0"/>
              <a:t>statement:</a:t>
            </a:r>
          </a:p>
          <a:p>
            <a:pPr marL="274320" lvl="1" indent="0">
              <a:buNone/>
            </a:pPr>
            <a:r>
              <a:rPr lang="en-US" sz="2200" dirty="0">
                <a:solidFill>
                  <a:srgbClr val="FF0000"/>
                </a:solidFill>
              </a:rPr>
              <a:t>if (</a:t>
            </a:r>
            <a:r>
              <a:rPr lang="en-US" sz="2200" dirty="0" smtClean="0">
                <a:solidFill>
                  <a:srgbClr val="FF0000"/>
                </a:solidFill>
              </a:rPr>
              <a:t>condition_1){</a:t>
            </a:r>
            <a:endParaRPr lang="en-US" sz="2200" dirty="0">
              <a:solidFill>
                <a:srgbClr val="FF0000"/>
              </a:solidFill>
            </a:endParaRPr>
          </a:p>
          <a:p>
            <a:pPr marL="274320" lvl="1" indent="0">
              <a:buNone/>
            </a:pPr>
            <a:r>
              <a:rPr lang="en-US" sz="2200" dirty="0">
                <a:solidFill>
                  <a:srgbClr val="FF0000"/>
                </a:solidFill>
              </a:rPr>
              <a:t>	</a:t>
            </a:r>
            <a:r>
              <a:rPr lang="en-US" sz="2200" dirty="0" smtClean="0">
                <a:solidFill>
                  <a:srgbClr val="FF0000"/>
                </a:solidFill>
              </a:rPr>
              <a:t>Statement1(s);</a:t>
            </a:r>
          </a:p>
          <a:p>
            <a:pPr marL="274320" lvl="1" indent="0">
              <a:buNone/>
            </a:pPr>
            <a:r>
              <a:rPr lang="en-US" sz="2200" dirty="0" smtClean="0">
                <a:solidFill>
                  <a:srgbClr val="FF0000"/>
                </a:solidFill>
              </a:rPr>
              <a:t>	if (condition_2){</a:t>
            </a:r>
          </a:p>
          <a:p>
            <a:pPr marL="274320" lvl="1" indent="0">
              <a:buNone/>
            </a:pPr>
            <a:r>
              <a:rPr lang="en-US" sz="2200" dirty="0">
                <a:solidFill>
                  <a:srgbClr val="FF0000"/>
                </a:solidFill>
              </a:rPr>
              <a:t>	</a:t>
            </a:r>
            <a:r>
              <a:rPr lang="en-US" sz="2200" dirty="0" smtClean="0">
                <a:solidFill>
                  <a:srgbClr val="FF0000"/>
                </a:solidFill>
              </a:rPr>
              <a:t>Statement2(s); </a:t>
            </a:r>
          </a:p>
          <a:p>
            <a:pPr marL="274320" lvl="1" indent="0">
              <a:buNone/>
            </a:pPr>
            <a:r>
              <a:rPr lang="en-US" sz="2200" dirty="0" smtClean="0">
                <a:solidFill>
                  <a:srgbClr val="FF0000"/>
                </a:solidFill>
              </a:rPr>
              <a:t>	}</a:t>
            </a:r>
            <a:endParaRPr lang="en-US" sz="2200" dirty="0">
              <a:solidFill>
                <a:srgbClr val="FF0000"/>
              </a:solidFill>
            </a:endParaRPr>
          </a:p>
          <a:p>
            <a:pPr marL="274320" lvl="1" indent="0">
              <a:buNone/>
            </a:pPr>
            <a:r>
              <a:rPr lang="en-US" sz="2200" dirty="0">
                <a:solidFill>
                  <a:srgbClr val="FF0000"/>
                </a:solidFill>
              </a:rPr>
              <a:t>}</a:t>
            </a:r>
          </a:p>
          <a:p>
            <a:pPr marL="274320" lvl="1" indent="0">
              <a:buNone/>
            </a:pPr>
            <a:r>
              <a:rPr lang="en-US" sz="2200" dirty="0" smtClean="0"/>
              <a:t/>
            </a:r>
            <a:br>
              <a:rPr lang="en-US" sz="2200" dirty="0" smtClean="0"/>
            </a:br>
            <a:endParaRPr lang="en-US" sz="2200" dirty="0" smtClean="0"/>
          </a:p>
          <a:p>
            <a:pPr marL="274320" lvl="1" indent="0">
              <a:buNone/>
            </a:pPr>
            <a:endParaRPr lang="en-US" dirty="0" smtClean="0"/>
          </a:p>
          <a:p>
            <a:pPr marL="274320" lvl="1" indent="0">
              <a:buNone/>
            </a:pPr>
            <a:endParaRPr lang="en-US" dirty="0"/>
          </a:p>
          <a:p>
            <a:pPr marL="274320" lvl="1" indent="0">
              <a:buNone/>
            </a:pPr>
            <a:endParaRPr lang="en-US" dirty="0" smtClean="0"/>
          </a:p>
          <a:p>
            <a:pPr lvl="1"/>
            <a:endParaRPr lang="en-US" dirty="0" smtClean="0"/>
          </a:p>
          <a:p>
            <a:pPr lvl="1"/>
            <a:r>
              <a:rPr lang="en-US" sz="2000" dirty="0" smtClean="0"/>
              <a:t>if-else statement</a:t>
            </a:r>
          </a:p>
          <a:p>
            <a:pPr marL="274320" lvl="1" indent="0">
              <a:buNone/>
            </a:pPr>
            <a:r>
              <a:rPr lang="en-US" sz="2000" dirty="0">
                <a:solidFill>
                  <a:srgbClr val="FF0000"/>
                </a:solidFill>
              </a:rPr>
              <a:t>if (condition){</a:t>
            </a:r>
          </a:p>
          <a:p>
            <a:pPr marL="274320" lvl="1" indent="0">
              <a:buNone/>
            </a:pPr>
            <a:r>
              <a:rPr lang="en-US" sz="2000" dirty="0">
                <a:solidFill>
                  <a:srgbClr val="FF0000"/>
                </a:solidFill>
              </a:rPr>
              <a:t>	Statement(s);</a:t>
            </a:r>
          </a:p>
          <a:p>
            <a:pPr marL="274320" lvl="1" indent="0">
              <a:buNone/>
            </a:pPr>
            <a:r>
              <a:rPr lang="en-US" sz="2000" dirty="0" smtClean="0">
                <a:solidFill>
                  <a:srgbClr val="FF0000"/>
                </a:solidFill>
              </a:rPr>
              <a:t>}</a:t>
            </a:r>
          </a:p>
          <a:p>
            <a:pPr marL="274320" lvl="1" indent="0">
              <a:buNone/>
            </a:pPr>
            <a:r>
              <a:rPr lang="en-US" sz="2000" dirty="0" smtClean="0">
                <a:solidFill>
                  <a:srgbClr val="FF0000"/>
                </a:solidFill>
              </a:rPr>
              <a:t>else {</a:t>
            </a:r>
          </a:p>
          <a:p>
            <a:pPr marL="274320" lvl="1" indent="0">
              <a:buNone/>
            </a:pPr>
            <a:r>
              <a:rPr lang="en-US" sz="2000" dirty="0" smtClean="0">
                <a:solidFill>
                  <a:srgbClr val="FF0000"/>
                </a:solidFill>
              </a:rPr>
              <a:t>	Statement(s);</a:t>
            </a:r>
          </a:p>
          <a:p>
            <a:pPr marL="274320" lvl="1" indent="0">
              <a:buNone/>
            </a:pPr>
            <a:r>
              <a:rPr lang="en-US" sz="2000" dirty="0" smtClean="0">
                <a:solidFill>
                  <a:srgbClr val="FF0000"/>
                </a:solidFill>
              </a:rPr>
              <a:t>}</a:t>
            </a:r>
            <a:r>
              <a:rPr lang="en-US" sz="2000" dirty="0"/>
              <a:t/>
            </a:r>
            <a:br>
              <a:rPr lang="en-US" sz="2000" dirty="0"/>
            </a:br>
            <a:endParaRPr lang="en-US" sz="2000" dirty="0" smtClean="0"/>
          </a:p>
          <a:p>
            <a:pPr lvl="1"/>
            <a:r>
              <a:rPr lang="en-US" sz="2000" dirty="0" smtClean="0"/>
              <a:t>if-else-if statement</a:t>
            </a:r>
          </a:p>
          <a:p>
            <a:pPr lvl="1"/>
            <a:endParaRPr lang="en-US" sz="2000" dirty="0" smtClean="0">
              <a:solidFill>
                <a:srgbClr val="FF0000"/>
              </a:solidFill>
            </a:endParaRPr>
          </a:p>
          <a:p>
            <a:pPr marL="274320" lvl="1" indent="0">
              <a:buNone/>
            </a:pPr>
            <a:r>
              <a:rPr lang="en-US" sz="2000" dirty="0">
                <a:solidFill>
                  <a:srgbClr val="FF0000"/>
                </a:solidFill>
              </a:rPr>
              <a:t>if (condition){</a:t>
            </a:r>
          </a:p>
          <a:p>
            <a:pPr marL="274320" lvl="1" indent="0">
              <a:buNone/>
            </a:pPr>
            <a:r>
              <a:rPr lang="en-US" sz="2000" dirty="0">
                <a:solidFill>
                  <a:srgbClr val="FF0000"/>
                </a:solidFill>
              </a:rPr>
              <a:t>	Statement(s);</a:t>
            </a:r>
          </a:p>
          <a:p>
            <a:pPr marL="274320" lvl="1" indent="0">
              <a:buNone/>
            </a:pPr>
            <a:r>
              <a:rPr lang="en-US" sz="2000" dirty="0" smtClean="0">
                <a:solidFill>
                  <a:srgbClr val="FF0000"/>
                </a:solidFill>
              </a:rPr>
              <a:t>}</a:t>
            </a:r>
          </a:p>
          <a:p>
            <a:pPr marL="274320" lvl="1" indent="0">
              <a:buNone/>
            </a:pPr>
            <a:r>
              <a:rPr lang="en-US" sz="2000" dirty="0" smtClean="0">
                <a:solidFill>
                  <a:srgbClr val="FF0000"/>
                </a:solidFill>
              </a:rPr>
              <a:t>else if(condition2){</a:t>
            </a:r>
          </a:p>
          <a:p>
            <a:pPr marL="274320" lvl="1" indent="0">
              <a:buNone/>
            </a:pPr>
            <a:r>
              <a:rPr lang="en-US" sz="2000" dirty="0" smtClean="0">
                <a:solidFill>
                  <a:srgbClr val="FF0000"/>
                </a:solidFill>
              </a:rPr>
              <a:t>	Statement(s)</a:t>
            </a:r>
          </a:p>
          <a:p>
            <a:pPr marL="274320" lvl="1" indent="0">
              <a:buNone/>
            </a:pPr>
            <a:r>
              <a:rPr lang="en-US" sz="2000" dirty="0">
                <a:solidFill>
                  <a:srgbClr val="FF0000"/>
                </a:solidFill>
              </a:rPr>
              <a:t>}</a:t>
            </a:r>
          </a:p>
          <a:p>
            <a:pPr marL="274320" lvl="1" indent="0">
              <a:buNone/>
            </a:pPr>
            <a:r>
              <a:rPr lang="en-US" sz="2000" dirty="0">
                <a:solidFill>
                  <a:srgbClr val="FF0000"/>
                </a:solidFill>
              </a:rPr>
              <a:t>else {</a:t>
            </a:r>
          </a:p>
          <a:p>
            <a:pPr marL="274320" lvl="1" indent="0">
              <a:buNone/>
            </a:pPr>
            <a:r>
              <a:rPr lang="en-US" sz="2000" dirty="0">
                <a:solidFill>
                  <a:srgbClr val="FF0000"/>
                </a:solidFill>
              </a:rPr>
              <a:t>	Statement(s);</a:t>
            </a:r>
          </a:p>
          <a:p>
            <a:pPr marL="274320" lvl="1" indent="0">
              <a:buNone/>
            </a:pPr>
            <a:r>
              <a:rPr lang="en-US" sz="20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71053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https://</a:t>
            </a:r>
            <a:r>
              <a:rPr lang="en-US" dirty="0" smtClean="0">
                <a:hlinkClick r:id="rId2"/>
              </a:rPr>
              <a:t>code.visualstudio.com/docs/languages/java</a:t>
            </a:r>
            <a:endParaRPr lang="en-US" dirty="0" smtClean="0"/>
          </a:p>
          <a:p>
            <a:pPr lvl="1"/>
            <a:r>
              <a:rPr lang="en-US" dirty="0" smtClean="0"/>
              <a:t>Download the Java extension pack</a:t>
            </a:r>
            <a:endParaRPr lang="en-US" dirty="0"/>
          </a:p>
          <a:p>
            <a:r>
              <a:rPr lang="en-US" dirty="0" smtClean="0">
                <a:hlinkClick r:id="rId3"/>
              </a:rPr>
              <a:t>https</a:t>
            </a:r>
            <a:r>
              <a:rPr lang="en-US" dirty="0">
                <a:hlinkClick r:id="rId3"/>
              </a:rPr>
              <a:t>://</a:t>
            </a:r>
            <a:r>
              <a:rPr lang="en-US" dirty="0" smtClean="0">
                <a:hlinkClick r:id="rId3"/>
              </a:rPr>
              <a:t>www.oracle.com/technetwork/java/javase/downloads/jdk8-downloads-2133151.html</a:t>
            </a:r>
            <a:endParaRPr lang="en-US" dirty="0" smtClean="0"/>
          </a:p>
          <a:p>
            <a:pPr lvl="1"/>
            <a:r>
              <a:rPr lang="en-US" dirty="0"/>
              <a:t>Download the </a:t>
            </a:r>
            <a:r>
              <a:rPr lang="en-US" dirty="0" smtClean="0"/>
              <a:t>JDK(based on operating system)</a:t>
            </a:r>
          </a:p>
          <a:p>
            <a:r>
              <a:rPr lang="en-US" dirty="0" smtClean="0"/>
              <a:t>Set your JAVA_HOME variable</a:t>
            </a:r>
          </a:p>
          <a:p>
            <a:pPr lvl="1"/>
            <a:r>
              <a:rPr lang="en-US" dirty="0" smtClean="0"/>
              <a:t>Environmental variables </a:t>
            </a:r>
            <a:r>
              <a:rPr lang="en-US" dirty="0" smtClean="0">
                <a:sym typeface="Wingdings" panose="05000000000000000000" pitchFamily="2" charset="2"/>
              </a:rPr>
              <a:t> Path  New  Save</a:t>
            </a:r>
          </a:p>
          <a:p>
            <a:pPr lvl="1"/>
            <a:r>
              <a:rPr lang="en-US" dirty="0" err="1" smtClean="0">
                <a:sym typeface="Wingdings" panose="05000000000000000000" pitchFamily="2" charset="2"/>
              </a:rPr>
              <a:t>i.e</a:t>
            </a:r>
            <a:r>
              <a:rPr lang="en-US" dirty="0">
                <a:sym typeface="Wingdings" panose="05000000000000000000" pitchFamily="2" charset="2"/>
              </a:rPr>
              <a:t>: C:\Program </a:t>
            </a:r>
            <a:r>
              <a:rPr lang="en-US" dirty="0" smtClean="0">
                <a:sym typeface="Wingdings" panose="05000000000000000000" pitchFamily="2" charset="2"/>
              </a:rPr>
              <a:t>Files\Java\jdk1.8.0_172\bin</a:t>
            </a:r>
          </a:p>
          <a:p>
            <a:pPr lvl="1"/>
            <a:endParaRPr lang="en-US" dirty="0">
              <a:sym typeface="Wingdings" panose="05000000000000000000" pitchFamily="2" charset="2"/>
            </a:endParaRPr>
          </a:p>
          <a:p>
            <a:r>
              <a:rPr lang="en-US" dirty="0" smtClean="0">
                <a:sym typeface="Wingdings" panose="05000000000000000000" pitchFamily="2" charset="2"/>
              </a:rPr>
              <a:t>Start Visual Studio code</a:t>
            </a:r>
          </a:p>
          <a:p>
            <a:pPr lvl="1"/>
            <a:r>
              <a:rPr lang="en-US" dirty="0" smtClean="0">
                <a:sym typeface="Wingdings" panose="05000000000000000000" pitchFamily="2" charset="2"/>
              </a:rPr>
              <a:t>Terminal and type java or </a:t>
            </a:r>
            <a:r>
              <a:rPr lang="en-US" dirty="0" err="1" smtClean="0">
                <a:sym typeface="Wingdings" panose="05000000000000000000" pitchFamily="2" charset="2"/>
              </a:rPr>
              <a:t>javac</a:t>
            </a:r>
            <a:r>
              <a:rPr lang="en-US" dirty="0" smtClean="0">
                <a:sym typeface="Wingdings" panose="05000000000000000000" pitchFamily="2" charset="2"/>
              </a:rPr>
              <a:t> if the commands are being recognized</a:t>
            </a:r>
          </a:p>
          <a:p>
            <a:pPr lvl="1"/>
            <a:r>
              <a:rPr lang="en-US" dirty="0" err="1">
                <a:sym typeface="Wingdings" panose="05000000000000000000" pitchFamily="2" charset="2"/>
              </a:rPr>
              <a:t>j</a:t>
            </a:r>
            <a:r>
              <a:rPr lang="en-US" dirty="0" err="1" smtClean="0">
                <a:sym typeface="Wingdings" panose="05000000000000000000" pitchFamily="2" charset="2"/>
              </a:rPr>
              <a:t>avac</a:t>
            </a:r>
            <a:r>
              <a:rPr lang="en-US" dirty="0" smtClean="0">
                <a:sym typeface="Wingdings" panose="05000000000000000000" pitchFamily="2" charset="2"/>
              </a:rPr>
              <a:t> – compile the class</a:t>
            </a:r>
          </a:p>
          <a:p>
            <a:pPr lvl="1"/>
            <a:r>
              <a:rPr lang="en-US" dirty="0">
                <a:sym typeface="Wingdings" panose="05000000000000000000" pitchFamily="2" charset="2"/>
              </a:rPr>
              <a:t>j</a:t>
            </a:r>
            <a:r>
              <a:rPr lang="en-US" dirty="0" smtClean="0">
                <a:sym typeface="Wingdings" panose="05000000000000000000" pitchFamily="2" charset="2"/>
              </a:rPr>
              <a:t>ava – run the class</a:t>
            </a:r>
          </a:p>
          <a:p>
            <a:pPr lvl="1"/>
            <a:endParaRPr lang="en-US" dirty="0">
              <a:sym typeface="Wingdings" panose="05000000000000000000" pitchFamily="2" charset="2"/>
            </a:endParaRPr>
          </a:p>
          <a:p>
            <a:pPr lvl="1"/>
            <a:endParaRPr lang="en-US" dirty="0" smtClean="0"/>
          </a:p>
        </p:txBody>
      </p:sp>
    </p:spTree>
    <p:extLst>
      <p:ext uri="{BB962C8B-B14F-4D97-AF65-F5344CB8AC3E}">
        <p14:creationId xmlns:p14="http://schemas.microsoft.com/office/powerpoint/2010/main" val="1816932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a:t>
            </a:r>
            <a:endParaRPr lang="en-US" dirty="0"/>
          </a:p>
        </p:txBody>
      </p:sp>
      <p:sp>
        <p:nvSpPr>
          <p:cNvPr id="3" name="Content Placeholder 2"/>
          <p:cNvSpPr>
            <a:spLocks noGrp="1"/>
          </p:cNvSpPr>
          <p:nvPr>
            <p:ph idx="1"/>
          </p:nvPr>
        </p:nvSpPr>
        <p:spPr/>
        <p:txBody>
          <a:bodyPr/>
          <a:lstStyle/>
          <a:p>
            <a:r>
              <a:rPr lang="en-US" dirty="0"/>
              <a:t>Find the largest of three numbers</a:t>
            </a:r>
            <a:endParaRPr lang="en-US" dirty="0" smtClean="0"/>
          </a:p>
          <a:p>
            <a:pPr lvl="1"/>
            <a:r>
              <a:rPr lang="en-US" dirty="0" smtClean="0"/>
              <a:t>Using </a:t>
            </a:r>
            <a:r>
              <a:rPr lang="en-US" dirty="0"/>
              <a:t>if-</a:t>
            </a:r>
            <a:r>
              <a:rPr lang="en-US" dirty="0" err="1"/>
              <a:t>else..if</a:t>
            </a:r>
            <a:r>
              <a:rPr lang="en-US" dirty="0"/>
              <a:t> </a:t>
            </a:r>
            <a:endParaRPr lang="en-US" dirty="0" smtClean="0"/>
          </a:p>
          <a:p>
            <a:pPr lvl="1"/>
            <a:r>
              <a:rPr lang="en-US" dirty="0" smtClean="0"/>
              <a:t>Using </a:t>
            </a:r>
            <a:r>
              <a:rPr lang="en-US" dirty="0"/>
              <a:t>nested If</a:t>
            </a:r>
          </a:p>
        </p:txBody>
      </p:sp>
    </p:spTree>
    <p:extLst>
      <p:ext uri="{BB962C8B-B14F-4D97-AF65-F5344CB8AC3E}">
        <p14:creationId xmlns:p14="http://schemas.microsoft.com/office/powerpoint/2010/main" val="117668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Kinds of loops</a:t>
            </a:r>
            <a:endParaRPr lang="en-US" dirty="0"/>
          </a:p>
        </p:txBody>
      </p:sp>
      <p:sp>
        <p:nvSpPr>
          <p:cNvPr id="3" name="Content Placeholder 2"/>
          <p:cNvSpPr>
            <a:spLocks noGrp="1"/>
          </p:cNvSpPr>
          <p:nvPr>
            <p:ph idx="1"/>
          </p:nvPr>
        </p:nvSpPr>
        <p:spPr/>
        <p:txBody>
          <a:bodyPr/>
          <a:lstStyle/>
          <a:p>
            <a:r>
              <a:rPr lang="en-US" dirty="0" smtClean="0"/>
              <a:t>While </a:t>
            </a:r>
            <a:r>
              <a:rPr lang="mr-IN" dirty="0" smtClean="0"/>
              <a:t>–</a:t>
            </a:r>
            <a:r>
              <a:rPr lang="en-US" dirty="0" smtClean="0"/>
              <a:t> Repeats a statement or group of statements while a given condition is true, </a:t>
            </a:r>
          </a:p>
          <a:p>
            <a:r>
              <a:rPr lang="en-US" dirty="0" smtClean="0"/>
              <a:t>For </a:t>
            </a:r>
            <a:r>
              <a:rPr lang="mr-IN" dirty="0" smtClean="0"/>
              <a:t>–</a:t>
            </a:r>
            <a:r>
              <a:rPr lang="en-US" dirty="0" smtClean="0"/>
              <a:t> execute a sequence of statements multiple times</a:t>
            </a:r>
          </a:p>
          <a:p>
            <a:r>
              <a:rPr lang="en-US" dirty="0" smtClean="0"/>
              <a:t>do...while </a:t>
            </a:r>
            <a:r>
              <a:rPr lang="mr-IN" dirty="0" smtClean="0"/>
              <a:t>–</a:t>
            </a:r>
            <a:r>
              <a:rPr lang="en-US" dirty="0" smtClean="0"/>
              <a:t> Just like a while loop, but evaluates the condition at the end of the loop.  </a:t>
            </a:r>
            <a:endParaRPr lang="en-US" dirty="0"/>
          </a:p>
        </p:txBody>
      </p:sp>
    </p:spTree>
    <p:extLst>
      <p:ext uri="{BB962C8B-B14F-4D97-AF65-F5344CB8AC3E}">
        <p14:creationId xmlns:p14="http://schemas.microsoft.com/office/powerpoint/2010/main" val="3552327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r>
              <a:rPr lang="mr-IN"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326" y="2059656"/>
            <a:ext cx="4049716" cy="134990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326" y="3777894"/>
            <a:ext cx="6466392" cy="2816567"/>
          </a:xfrm>
          <a:prstGeom prst="rect">
            <a:avLst/>
          </a:prstGeom>
        </p:spPr>
      </p:pic>
    </p:spTree>
    <p:extLst>
      <p:ext uri="{BB962C8B-B14F-4D97-AF65-F5344CB8AC3E}">
        <p14:creationId xmlns:p14="http://schemas.microsoft.com/office/powerpoint/2010/main" val="3048594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r>
              <a:rPr lang="mr-IN"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890293"/>
            <a:ext cx="4175294" cy="1552154"/>
          </a:xfrm>
        </p:spPr>
      </p:pic>
      <p:pic>
        <p:nvPicPr>
          <p:cNvPr id="1026" name="Picture 2" descr="or-loop-in-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872" y="3641418"/>
            <a:ext cx="7505610" cy="308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63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a:t>
            </a:r>
            <a:r>
              <a:rPr lang="mr-IN" dirty="0" smtClean="0"/>
              <a:t>…</a:t>
            </a:r>
            <a:r>
              <a:rPr lang="en-US" dirty="0"/>
              <a:t>W</a:t>
            </a:r>
            <a:r>
              <a:rPr lang="en-US" dirty="0" smtClean="0"/>
              <a:t>hile Loop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2022522"/>
            <a:ext cx="2933610" cy="1557963"/>
          </a:xfrm>
        </p:spPr>
      </p:pic>
      <p:pic>
        <p:nvPicPr>
          <p:cNvPr id="2050" name="Picture 2" descr="https://cdncontribute.geeksforgeeks.org/wp-content/uploads/loo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871" y="3740938"/>
            <a:ext cx="6577763" cy="299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200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a:t>
            </a:r>
            <a:endParaRPr lang="en-US" dirty="0"/>
          </a:p>
        </p:txBody>
      </p:sp>
      <p:sp>
        <p:nvSpPr>
          <p:cNvPr id="3" name="Content Placeholder 2"/>
          <p:cNvSpPr>
            <a:spLocks noGrp="1"/>
          </p:cNvSpPr>
          <p:nvPr>
            <p:ph idx="1"/>
          </p:nvPr>
        </p:nvSpPr>
        <p:spPr/>
        <p:txBody>
          <a:bodyPr/>
          <a:lstStyle/>
          <a:p>
            <a:r>
              <a:rPr lang="en-US" dirty="0" smtClean="0"/>
              <a:t>Create a While loop that prints the numbers from 5 through 10</a:t>
            </a:r>
          </a:p>
          <a:p>
            <a:r>
              <a:rPr lang="en-US" dirty="0" smtClean="0"/>
              <a:t>Create a for loop that begins at 10 and decrements to the number 5</a:t>
            </a:r>
          </a:p>
          <a:p>
            <a:r>
              <a:rPr lang="en-US" dirty="0" smtClean="0"/>
              <a:t>Create a do while loop that starts at value 10 and increments to 16</a:t>
            </a:r>
          </a:p>
          <a:p>
            <a:r>
              <a:rPr lang="en-US" dirty="0" smtClean="0"/>
              <a:t>Create </a:t>
            </a:r>
            <a:r>
              <a:rPr lang="en-US" smtClean="0"/>
              <a:t>a while </a:t>
            </a:r>
            <a:r>
              <a:rPr lang="en-US" dirty="0" smtClean="0"/>
              <a:t>loop that </a:t>
            </a:r>
            <a:r>
              <a:rPr lang="en-US" smtClean="0"/>
              <a:t>is infinite and never quits (We will do this together!)</a:t>
            </a:r>
            <a:endParaRPr lang="en-US" dirty="0"/>
          </a:p>
        </p:txBody>
      </p:sp>
    </p:spTree>
    <p:extLst>
      <p:ext uri="{BB962C8B-B14F-4D97-AF65-F5344CB8AC3E}">
        <p14:creationId xmlns:p14="http://schemas.microsoft.com/office/powerpoint/2010/main" val="1283025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Calculate the area of circle using user input</a:t>
            </a:r>
          </a:p>
          <a:p>
            <a:r>
              <a:rPr lang="en-US" dirty="0" smtClean="0"/>
              <a:t>Tip: </a:t>
            </a:r>
          </a:p>
          <a:p>
            <a:pPr lvl="1"/>
            <a:r>
              <a:rPr lang="en-US" dirty="0" smtClean="0"/>
              <a:t>Use import </a:t>
            </a:r>
            <a:r>
              <a:rPr lang="en-US" b="1" dirty="0" err="1" smtClean="0"/>
              <a:t>java.util.Scanner</a:t>
            </a:r>
            <a:r>
              <a:rPr lang="en-US" dirty="0" smtClean="0"/>
              <a:t>;</a:t>
            </a:r>
          </a:p>
          <a:p>
            <a:pPr lvl="1"/>
            <a:r>
              <a:rPr lang="en-US" dirty="0" smtClean="0"/>
              <a:t>Use </a:t>
            </a:r>
            <a:r>
              <a:rPr lang="en-US" dirty="0" err="1" smtClean="0"/>
              <a:t>Math.pow</a:t>
            </a:r>
            <a:r>
              <a:rPr lang="en-US" dirty="0" smtClean="0"/>
              <a:t>(</a:t>
            </a:r>
            <a:r>
              <a:rPr lang="en-US" dirty="0" err="1" smtClean="0"/>
              <a:t>a,b</a:t>
            </a:r>
            <a:r>
              <a:rPr lang="en-US" dirty="0" smtClean="0"/>
              <a:t>)</a:t>
            </a:r>
          </a:p>
          <a:p>
            <a:pPr lvl="2"/>
            <a:r>
              <a:rPr lang="en-US" dirty="0" smtClean="0"/>
              <a:t>a = radius</a:t>
            </a:r>
          </a:p>
          <a:p>
            <a:pPr lvl="2"/>
            <a:r>
              <a:rPr lang="en-US" dirty="0" smtClean="0"/>
              <a:t>b = power you want to raise it to</a:t>
            </a:r>
          </a:p>
          <a:p>
            <a:r>
              <a:rPr lang="en-US" dirty="0" smtClean="0"/>
              <a:t>Configuration Change to </a:t>
            </a:r>
            <a:r>
              <a:rPr lang="en-US" dirty="0" err="1" smtClean="0"/>
              <a:t>launch.json</a:t>
            </a:r>
            <a:r>
              <a:rPr lang="en-US" dirty="0" smtClean="0"/>
              <a:t> </a:t>
            </a:r>
          </a:p>
          <a:p>
            <a:pPr lvl="1"/>
            <a:r>
              <a:rPr lang="en-US" dirty="0" smtClean="0"/>
              <a:t>Change “console”: for your class from “</a:t>
            </a:r>
            <a:r>
              <a:rPr lang="en-US" dirty="0" err="1" smtClean="0"/>
              <a:t>internalConsole</a:t>
            </a:r>
            <a:r>
              <a:rPr lang="en-US" dirty="0" smtClean="0"/>
              <a:t>” </a:t>
            </a:r>
            <a:r>
              <a:rPr lang="en-US" dirty="0"/>
              <a:t>to “</a:t>
            </a:r>
            <a:r>
              <a:rPr lang="en-US" dirty="0" err="1" smtClean="0"/>
              <a:t>integratedTerminal</a:t>
            </a:r>
            <a:r>
              <a:rPr lang="en-US" dirty="0" smtClean="0"/>
              <a:t>”</a:t>
            </a:r>
          </a:p>
        </p:txBody>
      </p:sp>
    </p:spTree>
    <p:extLst>
      <p:ext uri="{BB962C8B-B14F-4D97-AF65-F5344CB8AC3E}">
        <p14:creationId xmlns:p14="http://schemas.microsoft.com/office/powerpoint/2010/main" val="59887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454507"/>
            <a:ext cx="9692640" cy="1325562"/>
          </a:xfrm>
        </p:spPr>
        <p:txBody>
          <a:bodyPr/>
          <a:lstStyle/>
          <a:p>
            <a:r>
              <a:rPr lang="en-US" dirty="0" smtClean="0"/>
              <a:t>How it all works?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01" y="871055"/>
            <a:ext cx="9939527" cy="5700516"/>
          </a:xfrm>
        </p:spPr>
      </p:pic>
      <p:sp>
        <p:nvSpPr>
          <p:cNvPr id="7" name="Rectangle 6"/>
          <p:cNvSpPr/>
          <p:nvPr/>
        </p:nvSpPr>
        <p:spPr>
          <a:xfrm>
            <a:off x="213001" y="871055"/>
            <a:ext cx="45719" cy="5700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37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down JAVA</a:t>
            </a:r>
            <a:endParaRPr lang="en-US" dirty="0"/>
          </a:p>
        </p:txBody>
      </p:sp>
      <p:sp>
        <p:nvSpPr>
          <p:cNvPr id="3" name="Content Placeholder 2"/>
          <p:cNvSpPr>
            <a:spLocks noGrp="1"/>
          </p:cNvSpPr>
          <p:nvPr>
            <p:ph idx="1"/>
          </p:nvPr>
        </p:nvSpPr>
        <p:spPr/>
        <p:txBody>
          <a:bodyPr>
            <a:normAutofit/>
          </a:bodyPr>
          <a:lstStyle/>
          <a:p>
            <a:r>
              <a:rPr lang="en-US" sz="2000" dirty="0" smtClean="0"/>
              <a:t>Each Class is a unit of programming</a:t>
            </a:r>
          </a:p>
          <a:p>
            <a:r>
              <a:rPr lang="en-US" sz="2000" dirty="0" smtClean="0"/>
              <a:t>A class describes objects and parameters in that class</a:t>
            </a:r>
          </a:p>
          <a:p>
            <a:r>
              <a:rPr lang="en-US" sz="2000" dirty="0" smtClean="0"/>
              <a:t>Main </a:t>
            </a:r>
            <a:r>
              <a:rPr lang="mr-IN" sz="2000" dirty="0" smtClean="0"/>
              <a:t>–</a:t>
            </a:r>
            <a:r>
              <a:rPr lang="en-US" sz="2000" dirty="0" smtClean="0"/>
              <a:t> method that indicates to the compiler to run the commands in sequence</a:t>
            </a:r>
          </a:p>
          <a:p>
            <a:r>
              <a:rPr lang="en-US" sz="2000" dirty="0" smtClean="0"/>
              <a:t>File name and Class name needs to match or there will be compiler errors</a:t>
            </a:r>
          </a:p>
          <a:p>
            <a:r>
              <a:rPr lang="en-US" sz="2000" dirty="0" smtClean="0"/>
              <a:t>Java is highly case-sensitive</a:t>
            </a:r>
          </a:p>
          <a:p>
            <a:pPr lvl="1"/>
            <a:r>
              <a:rPr lang="en-US" dirty="0" smtClean="0"/>
              <a:t>ROSE is not the same as rose</a:t>
            </a:r>
          </a:p>
          <a:p>
            <a:endParaRPr lang="en-US" sz="2000" dirty="0"/>
          </a:p>
        </p:txBody>
      </p:sp>
    </p:spTree>
    <p:extLst>
      <p:ext uri="{BB962C8B-B14F-4D97-AF65-F5344CB8AC3E}">
        <p14:creationId xmlns:p14="http://schemas.microsoft.com/office/powerpoint/2010/main" val="107050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038" y="141200"/>
            <a:ext cx="9692640" cy="1325562"/>
          </a:xfrm>
        </p:spPr>
        <p:txBody>
          <a:bodyPr/>
          <a:lstStyle/>
          <a:p>
            <a:r>
              <a:rPr lang="en-US" dirty="0" smtClean="0"/>
              <a:t>Our first program</a:t>
            </a:r>
            <a:r>
              <a:rPr lang="mr-IN" dirty="0" smtClean="0"/>
              <a: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Inside </a:t>
            </a:r>
            <a:r>
              <a:rPr lang="en-US" dirty="0" err="1" smtClean="0"/>
              <a:t>Main.java</a:t>
            </a:r>
            <a:endParaRPr lang="en-US" dirty="0" smtClean="0"/>
          </a:p>
        </p:txBody>
      </p:sp>
      <p:sp>
        <p:nvSpPr>
          <p:cNvPr id="5" name="Cloud Callout 4"/>
          <p:cNvSpPr/>
          <p:nvPr/>
        </p:nvSpPr>
        <p:spPr>
          <a:xfrm>
            <a:off x="1261872" y="1485901"/>
            <a:ext cx="7158228" cy="340359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Box 5"/>
          <p:cNvSpPr txBox="1"/>
          <p:nvPr/>
        </p:nvSpPr>
        <p:spPr>
          <a:xfrm>
            <a:off x="2315718" y="2108874"/>
            <a:ext cx="5588000" cy="2862322"/>
          </a:xfrm>
          <a:prstGeom prst="rect">
            <a:avLst/>
          </a:prstGeom>
          <a:noFill/>
        </p:spPr>
        <p:txBody>
          <a:bodyPr wrap="square" rtlCol="0">
            <a:spAutoFit/>
          </a:bodyPr>
          <a:lstStyle/>
          <a:p>
            <a:r>
              <a:rPr lang="en-US" dirty="0">
                <a:solidFill>
                  <a:schemeClr val="bg1"/>
                </a:solidFill>
              </a:rPr>
              <a:t>/* * </a:t>
            </a:r>
            <a:endParaRPr lang="en-US" dirty="0" smtClean="0">
              <a:solidFill>
                <a:schemeClr val="bg1"/>
              </a:solidFill>
            </a:endParaRPr>
          </a:p>
          <a:p>
            <a:r>
              <a:rPr lang="en-US" dirty="0" smtClean="0">
                <a:solidFill>
                  <a:schemeClr val="bg1"/>
                </a:solidFill>
              </a:rPr>
              <a:t>First </a:t>
            </a:r>
            <a:r>
              <a:rPr lang="en-US" dirty="0">
                <a:solidFill>
                  <a:schemeClr val="bg1"/>
                </a:solidFill>
              </a:rPr>
              <a:t>Java program, which says "Hello, world!" </a:t>
            </a:r>
            <a:endParaRPr lang="en-US" dirty="0" smtClean="0">
              <a:solidFill>
                <a:schemeClr val="bg1"/>
              </a:solidFill>
            </a:endParaRPr>
          </a:p>
          <a:p>
            <a:r>
              <a:rPr lang="en-US" dirty="0" smtClean="0">
                <a:solidFill>
                  <a:schemeClr val="bg1"/>
                </a:solidFill>
              </a:rPr>
              <a:t>*/</a:t>
            </a:r>
          </a:p>
          <a:p>
            <a:r>
              <a:rPr lang="en-US" dirty="0" smtClean="0">
                <a:solidFill>
                  <a:schemeClr val="bg1"/>
                </a:solidFill>
              </a:rPr>
              <a:t>public </a:t>
            </a:r>
            <a:r>
              <a:rPr lang="en-US" dirty="0">
                <a:solidFill>
                  <a:schemeClr val="bg1"/>
                </a:solidFill>
              </a:rPr>
              <a:t>class Main{</a:t>
            </a:r>
          </a:p>
          <a:p>
            <a:r>
              <a:rPr lang="en-US" dirty="0">
                <a:solidFill>
                  <a:schemeClr val="bg1"/>
                </a:solidFill>
              </a:rPr>
              <a:t>	public static void main(String</a:t>
            </a:r>
            <a:r>
              <a:rPr lang="en-US" dirty="0" smtClean="0">
                <a:solidFill>
                  <a:schemeClr val="bg1"/>
                </a:solidFill>
              </a:rPr>
              <a:t>[] </a:t>
            </a:r>
            <a:r>
              <a:rPr lang="en-US" dirty="0" err="1">
                <a:solidFill>
                  <a:schemeClr val="bg1"/>
                </a:solidFill>
              </a:rPr>
              <a:t>args</a:t>
            </a:r>
            <a:r>
              <a:rPr lang="en-US" dirty="0">
                <a:solidFill>
                  <a:schemeClr val="bg1"/>
                </a:solidFill>
              </a:rPr>
              <a:t>) { </a:t>
            </a:r>
          </a:p>
          <a:p>
            <a:r>
              <a:rPr lang="en-US" dirty="0">
                <a:solidFill>
                  <a:schemeClr val="bg1"/>
                </a:solidFill>
              </a:rPr>
              <a:t>		</a:t>
            </a:r>
            <a:r>
              <a:rPr lang="en-US" dirty="0" err="1">
                <a:solidFill>
                  <a:schemeClr val="bg1"/>
                </a:solidFill>
              </a:rPr>
              <a:t>System.out.println</a:t>
            </a:r>
            <a:r>
              <a:rPr lang="en-US" dirty="0">
                <a:solidFill>
                  <a:schemeClr val="bg1"/>
                </a:solidFill>
              </a:rPr>
              <a:t>("Hello, World!"); </a:t>
            </a:r>
          </a:p>
          <a:p>
            <a:r>
              <a:rPr lang="en-US" dirty="0">
                <a:solidFill>
                  <a:schemeClr val="bg1"/>
                </a:solidFill>
              </a:rPr>
              <a:t>	} </a:t>
            </a:r>
          </a:p>
          <a:p>
            <a:r>
              <a:rPr lang="en-US" dirty="0">
                <a:solidFill>
                  <a:schemeClr val="bg1"/>
                </a:solidFill>
              </a:rPr>
              <a:t>}</a:t>
            </a:r>
          </a:p>
          <a:p>
            <a:endParaRPr lang="en-US" dirty="0"/>
          </a:p>
          <a:p>
            <a:endParaRPr lang="en-US" dirty="0"/>
          </a:p>
        </p:txBody>
      </p:sp>
    </p:spTree>
    <p:extLst>
      <p:ext uri="{BB962C8B-B14F-4D97-AF65-F5344CB8AC3E}">
        <p14:creationId xmlns:p14="http://schemas.microsoft.com/office/powerpoint/2010/main" val="19327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down our Code further</a:t>
            </a:r>
            <a:endParaRPr lang="en-US" dirty="0"/>
          </a:p>
        </p:txBody>
      </p:sp>
      <p:sp>
        <p:nvSpPr>
          <p:cNvPr id="3" name="Content Placeholder 2"/>
          <p:cNvSpPr>
            <a:spLocks noGrp="1"/>
          </p:cNvSpPr>
          <p:nvPr>
            <p:ph idx="1"/>
          </p:nvPr>
        </p:nvSpPr>
        <p:spPr/>
        <p:txBody>
          <a:bodyPr/>
          <a:lstStyle/>
          <a:p>
            <a:r>
              <a:rPr lang="mr-IN" b="1" dirty="0" smtClean="0"/>
              <a:t>/* ...... */</a:t>
            </a:r>
            <a:r>
              <a:rPr lang="en-US" b="1" dirty="0" smtClean="0"/>
              <a:t> </a:t>
            </a:r>
            <a:r>
              <a:rPr lang="en-US" dirty="0" smtClean="0"/>
              <a:t>- Indicate Comments </a:t>
            </a:r>
          </a:p>
          <a:p>
            <a:pPr lvl="1"/>
            <a:r>
              <a:rPr lang="en-US" dirty="0" smtClean="0"/>
              <a:t>Important to comment your code so that you can remember what you wrote</a:t>
            </a:r>
          </a:p>
          <a:p>
            <a:r>
              <a:rPr lang="en-US" b="1" dirty="0"/>
              <a:t>C</a:t>
            </a:r>
            <a:r>
              <a:rPr lang="en-US" b="1" dirty="0" smtClean="0"/>
              <a:t>lass </a:t>
            </a:r>
            <a:r>
              <a:rPr lang="en-US" b="1" dirty="0"/>
              <a:t>called </a:t>
            </a:r>
            <a:r>
              <a:rPr lang="en-US" b="1" dirty="0" smtClean="0"/>
              <a:t>”Main" </a:t>
            </a:r>
            <a:r>
              <a:rPr lang="en-US" dirty="0"/>
              <a:t>is defined via the keyword "class" in Lines 4-8. The braces {......} encloses the </a:t>
            </a:r>
            <a:r>
              <a:rPr lang="en-US" i="1" dirty="0"/>
              <a:t>body</a:t>
            </a:r>
            <a:r>
              <a:rPr lang="en-US" dirty="0"/>
              <a:t> of the class</a:t>
            </a:r>
            <a:r>
              <a:rPr lang="en-US" dirty="0" smtClean="0"/>
              <a:t>.</a:t>
            </a:r>
          </a:p>
          <a:p>
            <a:r>
              <a:rPr lang="en-US" b="1" dirty="0"/>
              <a:t>main() </a:t>
            </a:r>
            <a:r>
              <a:rPr lang="en-US" b="1" i="1" dirty="0"/>
              <a:t>method</a:t>
            </a:r>
            <a:r>
              <a:rPr lang="en-US" dirty="0"/>
              <a:t>, which is the </a:t>
            </a:r>
            <a:r>
              <a:rPr lang="en-US" i="1" dirty="0"/>
              <a:t>entry point</a:t>
            </a:r>
            <a:r>
              <a:rPr lang="en-US" dirty="0"/>
              <a:t> for program execution. Again, the braces {......} encloses the </a:t>
            </a:r>
            <a:r>
              <a:rPr lang="en-US" i="1" dirty="0"/>
              <a:t>body</a:t>
            </a:r>
            <a:r>
              <a:rPr lang="en-US" dirty="0"/>
              <a:t> of the method, which contains programming statements.</a:t>
            </a:r>
          </a:p>
          <a:p>
            <a:r>
              <a:rPr lang="en-US" b="1" dirty="0" err="1"/>
              <a:t>System.out.println</a:t>
            </a:r>
            <a:r>
              <a:rPr lang="en-US" b="1" dirty="0"/>
              <a:t>("Hello, world!")</a:t>
            </a:r>
            <a:r>
              <a:rPr lang="en-US" dirty="0"/>
              <a:t> is used to print the string "Hello, world!" to the display console</a:t>
            </a:r>
            <a:r>
              <a:rPr lang="en-US" dirty="0" smtClean="0"/>
              <a:t>.</a:t>
            </a:r>
          </a:p>
          <a:p>
            <a:pPr lvl="1"/>
            <a:r>
              <a:rPr lang="en-US" dirty="0"/>
              <a:t>A </a:t>
            </a:r>
            <a:r>
              <a:rPr lang="en-US" i="1" dirty="0"/>
              <a:t>string</a:t>
            </a:r>
            <a:r>
              <a:rPr lang="en-US" dirty="0"/>
              <a:t> is surrounded by a pair of double quotes and contain texts.</a:t>
            </a:r>
          </a:p>
        </p:txBody>
      </p:sp>
    </p:spTree>
    <p:extLst>
      <p:ext uri="{BB962C8B-B14F-4D97-AF65-F5344CB8AC3E}">
        <p14:creationId xmlns:p14="http://schemas.microsoft.com/office/powerpoint/2010/main" val="52654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a:t>
            </a:r>
            <a:r>
              <a:rPr lang="mr-IN" dirty="0" smtClean="0"/>
              <a:t>…</a:t>
            </a:r>
            <a:endParaRPr lang="en-US" dirty="0"/>
          </a:p>
        </p:txBody>
      </p:sp>
      <p:sp>
        <p:nvSpPr>
          <p:cNvPr id="3" name="Content Placeholder 2"/>
          <p:cNvSpPr>
            <a:spLocks noGrp="1"/>
          </p:cNvSpPr>
          <p:nvPr>
            <p:ph idx="1"/>
          </p:nvPr>
        </p:nvSpPr>
        <p:spPr/>
        <p:txBody>
          <a:bodyPr/>
          <a:lstStyle/>
          <a:p>
            <a:r>
              <a:rPr lang="en-US" dirty="0" smtClean="0"/>
              <a:t>Make a program print your how much you love coding!</a:t>
            </a:r>
          </a:p>
          <a:p>
            <a:r>
              <a:rPr lang="en-US" dirty="0" smtClean="0"/>
              <a:t>In the same program, print what you want to learn to do with Java!</a:t>
            </a:r>
          </a:p>
          <a:p>
            <a:r>
              <a:rPr lang="en-US" dirty="0" smtClean="0"/>
              <a:t>Remember to comment you lines </a:t>
            </a:r>
            <a:r>
              <a:rPr lang="en-US" dirty="0" smtClean="0">
                <a:sym typeface="Wingdings"/>
              </a:rPr>
              <a:t>!</a:t>
            </a:r>
          </a:p>
          <a:p>
            <a:r>
              <a:rPr lang="en-US" dirty="0" smtClean="0">
                <a:sym typeface="Wingdings"/>
              </a:rPr>
              <a:t>Try some error cases</a:t>
            </a:r>
          </a:p>
          <a:p>
            <a:pPr lvl="1"/>
            <a:r>
              <a:rPr lang="en-US" dirty="0" smtClean="0">
                <a:sym typeface="Wingdings"/>
              </a:rPr>
              <a:t>Without “;”</a:t>
            </a:r>
          </a:p>
          <a:p>
            <a:pPr lvl="1"/>
            <a:r>
              <a:rPr lang="en-US" dirty="0" smtClean="0">
                <a:sym typeface="Wingdings"/>
              </a:rPr>
              <a:t>Try compiling with the IDE</a:t>
            </a:r>
          </a:p>
          <a:p>
            <a:pPr lvl="1"/>
            <a:r>
              <a:rPr lang="en-US" dirty="0" smtClean="0">
                <a:sym typeface="Wingdings"/>
              </a:rPr>
              <a:t>Try compiling with the command line</a:t>
            </a:r>
          </a:p>
          <a:p>
            <a:pPr lvl="1"/>
            <a:endParaRPr lang="en-US" dirty="0" smtClean="0">
              <a:sym typeface="Wingdings"/>
            </a:endParaRPr>
          </a:p>
          <a:p>
            <a:endParaRPr lang="en-US" dirty="0" smtClean="0"/>
          </a:p>
        </p:txBody>
      </p:sp>
    </p:spTree>
    <p:extLst>
      <p:ext uri="{BB962C8B-B14F-4D97-AF65-F5344CB8AC3E}">
        <p14:creationId xmlns:p14="http://schemas.microsoft.com/office/powerpoint/2010/main" val="18428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572" y="0"/>
            <a:ext cx="9692640" cy="1325562"/>
          </a:xfrm>
        </p:spPr>
        <p:txBody>
          <a:bodyPr/>
          <a:lstStyle/>
          <a:p>
            <a:r>
              <a:rPr lang="en-US" b="1" dirty="0"/>
              <a:t>Arithmetic Operators in </a:t>
            </a:r>
            <a:r>
              <a:rPr lang="en-US" b="1" dirty="0" smtClean="0"/>
              <a:t>Java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572" y="1599715"/>
            <a:ext cx="8116833" cy="4872664"/>
          </a:xfrm>
        </p:spPr>
      </p:pic>
    </p:spTree>
    <p:extLst>
      <p:ext uri="{BB962C8B-B14F-4D97-AF65-F5344CB8AC3E}">
        <p14:creationId xmlns:p14="http://schemas.microsoft.com/office/powerpoint/2010/main" val="52896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PEMDAS</a:t>
            </a:r>
            <a:endParaRPr lang="en-US" dirty="0"/>
          </a:p>
        </p:txBody>
      </p:sp>
      <p:sp>
        <p:nvSpPr>
          <p:cNvPr id="3" name="Content Placeholder 2"/>
          <p:cNvSpPr>
            <a:spLocks noGrp="1"/>
          </p:cNvSpPr>
          <p:nvPr>
            <p:ph idx="1"/>
          </p:nvPr>
        </p:nvSpPr>
        <p:spPr/>
        <p:txBody>
          <a:bodyPr/>
          <a:lstStyle/>
          <a:p>
            <a:r>
              <a:rPr lang="en-US" dirty="0" smtClean="0"/>
              <a:t>Write a program that does the following</a:t>
            </a:r>
          </a:p>
          <a:p>
            <a:pPr lvl="1"/>
            <a:r>
              <a:rPr lang="en-US" dirty="0" smtClean="0"/>
              <a:t>Start with 18</a:t>
            </a:r>
          </a:p>
          <a:p>
            <a:pPr lvl="1"/>
            <a:r>
              <a:rPr lang="en-US" dirty="0" smtClean="0"/>
              <a:t>Divide by 6</a:t>
            </a:r>
          </a:p>
          <a:p>
            <a:pPr lvl="1"/>
            <a:r>
              <a:rPr lang="en-US" dirty="0" smtClean="0"/>
              <a:t>Multiply by 5</a:t>
            </a:r>
          </a:p>
          <a:p>
            <a:pPr lvl="1"/>
            <a:r>
              <a:rPr lang="en-US" dirty="0" smtClean="0"/>
              <a:t>Subtract 14</a:t>
            </a:r>
          </a:p>
          <a:p>
            <a:pPr lvl="1"/>
            <a:r>
              <a:rPr lang="en-US" dirty="0" smtClean="0"/>
              <a:t>Divide by 7</a:t>
            </a:r>
          </a:p>
          <a:p>
            <a:pPr lvl="1"/>
            <a:r>
              <a:rPr lang="en-US" dirty="0" smtClean="0"/>
              <a:t>Add 10</a:t>
            </a:r>
            <a:endParaRPr lang="en-US" dirty="0"/>
          </a:p>
          <a:p>
            <a:r>
              <a:rPr lang="en-US" dirty="0" smtClean="0"/>
              <a:t>Remember the PEMDAS rule</a:t>
            </a:r>
          </a:p>
          <a:p>
            <a:pPr lvl="1"/>
            <a:r>
              <a:rPr lang="en-US" dirty="0" smtClean="0"/>
              <a:t>Parenthesis, Exponent, Multiply, Divide, Addition, Subtract</a:t>
            </a:r>
          </a:p>
          <a:p>
            <a:pPr lvl="1"/>
            <a:endParaRPr lang="en-US" dirty="0"/>
          </a:p>
          <a:p>
            <a:pPr marL="274320" lvl="1" indent="0">
              <a:buNone/>
            </a:pPr>
            <a:endParaRPr lang="en-US" dirty="0"/>
          </a:p>
        </p:txBody>
      </p:sp>
      <p:sp>
        <p:nvSpPr>
          <p:cNvPr id="4" name="TextBox 3"/>
          <p:cNvSpPr txBox="1"/>
          <p:nvPr/>
        </p:nvSpPr>
        <p:spPr>
          <a:xfrm rot="10800000">
            <a:off x="709422" y="5933916"/>
            <a:ext cx="1104900" cy="246221"/>
          </a:xfrm>
          <a:prstGeom prst="rect">
            <a:avLst/>
          </a:prstGeom>
          <a:noFill/>
        </p:spPr>
        <p:txBody>
          <a:bodyPr wrap="square" rtlCol="0">
            <a:spAutoFit/>
          </a:bodyPr>
          <a:lstStyle/>
          <a:p>
            <a:r>
              <a:rPr lang="en-US" sz="1000" dirty="0" err="1" smtClean="0"/>
              <a:t>Ans</a:t>
            </a:r>
            <a:r>
              <a:rPr lang="en-US" sz="1000" dirty="0" smtClean="0"/>
              <a:t>: 23</a:t>
            </a:r>
            <a:endParaRPr lang="en-US" sz="1000" dirty="0"/>
          </a:p>
        </p:txBody>
      </p:sp>
    </p:spTree>
    <p:extLst>
      <p:ext uri="{BB962C8B-B14F-4D97-AF65-F5344CB8AC3E}">
        <p14:creationId xmlns:p14="http://schemas.microsoft.com/office/powerpoint/2010/main" val="20094700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803</TotalTime>
  <Words>779</Words>
  <Application>Microsoft Office PowerPoint</Application>
  <PresentationFormat>Widescreen</PresentationFormat>
  <Paragraphs>169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Century Schoolbook</vt:lpstr>
      <vt:lpstr>Consolas</vt:lpstr>
      <vt:lpstr>Mangal</vt:lpstr>
      <vt:lpstr>Wingdings</vt:lpstr>
      <vt:lpstr>Wingdings 2</vt:lpstr>
      <vt:lpstr>View</vt:lpstr>
      <vt:lpstr>Java: Tutorial</vt:lpstr>
      <vt:lpstr>Installation</vt:lpstr>
      <vt:lpstr>How it all works?</vt:lpstr>
      <vt:lpstr>Breaking down JAVA</vt:lpstr>
      <vt:lpstr>Our first program…</vt:lpstr>
      <vt:lpstr>Breaking down our Code further</vt:lpstr>
      <vt:lpstr>Let’s try it…</vt:lpstr>
      <vt:lpstr>Arithmetic Operators in Java</vt:lpstr>
      <vt:lpstr>Try it: PEMDAS</vt:lpstr>
      <vt:lpstr>Variables</vt:lpstr>
      <vt:lpstr>Primitive Types</vt:lpstr>
      <vt:lpstr>Refresher</vt:lpstr>
      <vt:lpstr>Examples</vt:lpstr>
      <vt:lpstr>Types of Variables</vt:lpstr>
      <vt:lpstr>Static Variables</vt:lpstr>
      <vt:lpstr>Instance Variables </vt:lpstr>
      <vt:lpstr>Local Variables </vt:lpstr>
      <vt:lpstr>Let’s Try it</vt:lpstr>
      <vt:lpstr>Control Flow Statements </vt:lpstr>
      <vt:lpstr>Let’s try it</vt:lpstr>
      <vt:lpstr>Different Kinds of loops</vt:lpstr>
      <vt:lpstr>While Loop…</vt:lpstr>
      <vt:lpstr>For Loop…</vt:lpstr>
      <vt:lpstr>Do…While Loop</vt:lpstr>
      <vt:lpstr>Let’s Try it</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Tutorial</dc:title>
  <dc:creator>Microsoft Office User</dc:creator>
  <cp:lastModifiedBy>Vishal Yelisetti</cp:lastModifiedBy>
  <cp:revision>21</cp:revision>
  <dcterms:created xsi:type="dcterms:W3CDTF">2018-10-03T01:10:46Z</dcterms:created>
  <dcterms:modified xsi:type="dcterms:W3CDTF">2018-10-10T16:04:31Z</dcterms:modified>
</cp:coreProperties>
</file>