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5" d="100"/>
          <a:sy n="115" d="100"/>
        </p:scale>
        <p:origin x="378" y="10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82589-CB2F-4003-801D-095B67490E73}" type="datetimeFigureOut">
              <a:rPr lang="en-US"/>
              <a:t>10/12/2018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4844B-5D5D-4D8E-9E71-6B297DF4019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8986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D4DBF-746C-4C25-853D-8A1CBE8404F4}" type="datetimeFigureOut">
              <a:rPr lang="en-US"/>
              <a:t>10/12/2018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0FDE7-FE71-46E3-9512-437B13AD5F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697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4812" y="1524000"/>
            <a:ext cx="8839201" cy="32004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876800"/>
            <a:ext cx="7162799" cy="990600"/>
          </a:xfrm>
        </p:spPr>
        <p:txBody>
          <a:bodyPr lIns="91440"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50" baseline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8870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393372" y="0"/>
            <a:ext cx="67954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5484812" y="0"/>
            <a:ext cx="6704012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685800"/>
            <a:ext cx="42672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4724400"/>
            <a:ext cx="4267200" cy="1447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3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75812" y="685801"/>
            <a:ext cx="1219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3" y="685800"/>
            <a:ext cx="8153399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0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8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3429000"/>
            <a:ext cx="9601201" cy="22860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7543800" cy="1066800"/>
          </a:xfrm>
        </p:spPr>
        <p:txBody>
          <a:bodyPr lIns="91440" anchor="t"/>
          <a:lstStyle>
            <a:lvl1pPr marL="0" indent="0">
              <a:spcBef>
                <a:spcPts val="0"/>
              </a:spcBef>
              <a:buNone/>
              <a:defRPr sz="2000" cap="all" spc="250" baseline="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8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2" y="1828801"/>
            <a:ext cx="4648202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7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4646376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438400"/>
            <a:ext cx="4648199" cy="3733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2" y="1676400"/>
            <a:ext cx="4648201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2" y="2438400"/>
            <a:ext cx="4648201" cy="3733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9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1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3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3" y="685800"/>
            <a:ext cx="548497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7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3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2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4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38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9412" y="6400801"/>
            <a:ext cx="13200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DC1F7-A9E9-4D8B-8C97-C74523B2CF2A}" type="datetimeFigureOut">
              <a:rPr lang="en-US"/>
              <a:pPr/>
              <a:t>10/12/2018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75812" y="6400801"/>
            <a:ext cx="12192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542E4-2CCF-42F6-9D92-ED568035133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82099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2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Font typeface="Century" pitchFamily="18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9164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316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5468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technetwork/java/javase/downloads/jdk8-downloads-2133151.html" TargetMode="External"/><Relationship Id="rId2" Type="http://schemas.openxmlformats.org/officeDocument/2006/relationships/hyperlink" Target="https://code.visualstudio.com/docs/languages/jav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Java: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6328</a:t>
            </a:r>
          </a:p>
          <a:p>
            <a:r>
              <a:rPr lang="en-US" dirty="0" smtClean="0"/>
              <a:t>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195377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i="1" dirty="0"/>
              <a:t>variable</a:t>
            </a:r>
            <a:r>
              <a:rPr lang="en-US" dirty="0"/>
              <a:t> is a storage location </a:t>
            </a:r>
            <a:r>
              <a:rPr lang="en-US" dirty="0" smtClean="0"/>
              <a:t>that </a:t>
            </a:r>
            <a:r>
              <a:rPr lang="en-US" dirty="0"/>
              <a:t>stores a piece of data for </a:t>
            </a:r>
            <a:r>
              <a:rPr lang="en-US" dirty="0" smtClean="0"/>
              <a:t>processing. It can change its value over time </a:t>
            </a:r>
          </a:p>
          <a:p>
            <a:r>
              <a:rPr lang="en-US" dirty="0" smtClean="0"/>
              <a:t>A variable has a name that is unique</a:t>
            </a:r>
          </a:p>
          <a:p>
            <a:r>
              <a:rPr lang="en-US" dirty="0" smtClean="0"/>
              <a:t>Each variable in Java is type-casted, meaning the compiler has to know how many bytes of data it should set aside </a:t>
            </a:r>
          </a:p>
          <a:p>
            <a:r>
              <a:rPr lang="en-US" dirty="0" smtClean="0"/>
              <a:t>These types are called primitive types</a:t>
            </a:r>
          </a:p>
          <a:p>
            <a:r>
              <a:rPr lang="en-US" dirty="0" smtClean="0"/>
              <a:t>Declaring a variable takes the form: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2412" y="5181600"/>
            <a:ext cx="7195632" cy="23077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  <a:spAutoFit/>
          </a:bodyPr>
          <a:lstStyle/>
          <a:p>
            <a:pPr defTabSz="91412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data_type</a:t>
            </a:r>
            <a:r>
              <a:rPr lang="en-US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variable_name</a:t>
            </a:r>
            <a:r>
              <a:rPr lang="en-US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value;</a:t>
            </a:r>
            <a:r>
              <a:rPr lang="en-US" altLang="en-US" sz="800" dirty="0"/>
              <a:t> </a:t>
            </a:r>
            <a:endParaRPr lang="en-US" altLang="en-US" sz="1799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78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543" y="-458727"/>
            <a:ext cx="9690116" cy="1325217"/>
          </a:xfrm>
        </p:spPr>
        <p:txBody>
          <a:bodyPr/>
          <a:lstStyle/>
          <a:p>
            <a:r>
              <a:rPr lang="en-US" dirty="0" smtClean="0"/>
              <a:t>Primitive Types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543" y="1050011"/>
            <a:ext cx="8426033" cy="5688333"/>
          </a:xfrm>
        </p:spPr>
      </p:pic>
    </p:spTree>
    <p:extLst>
      <p:ext uri="{BB962C8B-B14F-4D97-AF65-F5344CB8AC3E}">
        <p14:creationId xmlns:p14="http://schemas.microsoft.com/office/powerpoint/2010/main" val="107786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code.visualstudio.com/docs/languages/java</a:t>
            </a:r>
            <a:endParaRPr lang="en-US" dirty="0" smtClean="0"/>
          </a:p>
          <a:p>
            <a:pPr lvl="1"/>
            <a:r>
              <a:rPr lang="en-US" dirty="0" smtClean="0"/>
              <a:t>Download the Java extension pack</a:t>
            </a:r>
            <a:endParaRPr lang="en-US" dirty="0"/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www.oracle.com/technetwork/java/javase/downloads/jdk8-downloads-2133151.html</a:t>
            </a:r>
            <a:endParaRPr lang="en-US" dirty="0" smtClean="0"/>
          </a:p>
          <a:p>
            <a:pPr lvl="1"/>
            <a:r>
              <a:rPr lang="en-US" dirty="0"/>
              <a:t>Download the </a:t>
            </a:r>
            <a:r>
              <a:rPr lang="en-US" dirty="0" smtClean="0"/>
              <a:t>JDK(based on operating system)</a:t>
            </a:r>
          </a:p>
          <a:p>
            <a:r>
              <a:rPr lang="en-US" dirty="0" smtClean="0"/>
              <a:t>Set your JAVA_HOME variable</a:t>
            </a:r>
          </a:p>
          <a:p>
            <a:pPr lvl="1"/>
            <a:r>
              <a:rPr lang="en-US" dirty="0" smtClean="0"/>
              <a:t>Environmental variables </a:t>
            </a:r>
            <a:r>
              <a:rPr lang="en-US" dirty="0" smtClean="0">
                <a:sym typeface="Wingdings" panose="05000000000000000000" pitchFamily="2" charset="2"/>
              </a:rPr>
              <a:t> Path  New  Save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i.e</a:t>
            </a:r>
            <a:r>
              <a:rPr lang="en-US" dirty="0">
                <a:sym typeface="Wingdings" panose="05000000000000000000" pitchFamily="2" charset="2"/>
              </a:rPr>
              <a:t>: C:\Program </a:t>
            </a:r>
            <a:r>
              <a:rPr lang="en-US" dirty="0" smtClean="0">
                <a:sym typeface="Wingdings" panose="05000000000000000000" pitchFamily="2" charset="2"/>
              </a:rPr>
              <a:t>Files\Java\jdk1.8.0_172\bin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Start Visual Studio code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Terminal and type java or </a:t>
            </a:r>
            <a:r>
              <a:rPr lang="en-US" dirty="0" err="1" smtClean="0">
                <a:sym typeface="Wingdings" panose="05000000000000000000" pitchFamily="2" charset="2"/>
              </a:rPr>
              <a:t>javac</a:t>
            </a:r>
            <a:r>
              <a:rPr lang="en-US" dirty="0" smtClean="0">
                <a:sym typeface="Wingdings" panose="05000000000000000000" pitchFamily="2" charset="2"/>
              </a:rPr>
              <a:t> if the commands are being recognized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j</a:t>
            </a:r>
            <a:r>
              <a:rPr lang="en-US" dirty="0" err="1" smtClean="0">
                <a:sym typeface="Wingdings" panose="05000000000000000000" pitchFamily="2" charset="2"/>
              </a:rPr>
              <a:t>avac</a:t>
            </a:r>
            <a:r>
              <a:rPr lang="en-US" dirty="0" smtClean="0">
                <a:sym typeface="Wingdings" panose="05000000000000000000" pitchFamily="2" charset="2"/>
              </a:rPr>
              <a:t> – compile the class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j</a:t>
            </a:r>
            <a:r>
              <a:rPr lang="en-US" dirty="0" smtClean="0">
                <a:sym typeface="Wingdings" panose="05000000000000000000" pitchFamily="2" charset="2"/>
              </a:rPr>
              <a:t>ava – run the class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508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543" y="-453496"/>
            <a:ext cx="9690116" cy="1325217"/>
          </a:xfrm>
        </p:spPr>
        <p:txBody>
          <a:bodyPr/>
          <a:lstStyle/>
          <a:p>
            <a:r>
              <a:rPr lang="en-US" dirty="0" smtClean="0"/>
              <a:t>How it all works?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45" y="871721"/>
            <a:ext cx="9936939" cy="5699031"/>
          </a:xfrm>
        </p:spPr>
      </p:pic>
      <p:sp>
        <p:nvSpPr>
          <p:cNvPr id="7" name="Rectangle 6"/>
          <p:cNvSpPr/>
          <p:nvPr/>
        </p:nvSpPr>
        <p:spPr>
          <a:xfrm>
            <a:off x="212946" y="871721"/>
            <a:ext cx="45707" cy="5699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</p:spTree>
    <p:extLst>
      <p:ext uri="{BB962C8B-B14F-4D97-AF65-F5344CB8AC3E}">
        <p14:creationId xmlns:p14="http://schemas.microsoft.com/office/powerpoint/2010/main" val="364506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down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99" dirty="0"/>
              <a:t>Each Class is a unit of programming</a:t>
            </a:r>
          </a:p>
          <a:p>
            <a:r>
              <a:rPr lang="en-US" sz="1999" dirty="0"/>
              <a:t>A class describes objects and parameters in that class</a:t>
            </a:r>
          </a:p>
          <a:p>
            <a:r>
              <a:rPr lang="en-US" sz="1999" dirty="0"/>
              <a:t>Main </a:t>
            </a:r>
            <a:r>
              <a:rPr lang="mr-IN" sz="1999" dirty="0"/>
              <a:t>–</a:t>
            </a:r>
            <a:r>
              <a:rPr lang="en-US" sz="1999" dirty="0"/>
              <a:t> method that indicates to the compiler to run the commands in sequence</a:t>
            </a:r>
          </a:p>
          <a:p>
            <a:r>
              <a:rPr lang="en-US" sz="1999" dirty="0"/>
              <a:t>File name and Class name needs to match or there will be compiler errors</a:t>
            </a:r>
          </a:p>
          <a:p>
            <a:r>
              <a:rPr lang="en-US" sz="1999" dirty="0"/>
              <a:t>Java is highly case-sensitive</a:t>
            </a:r>
          </a:p>
          <a:p>
            <a:pPr lvl="1"/>
            <a:r>
              <a:rPr lang="en-US" dirty="0" smtClean="0"/>
              <a:t>ROSE is not the same as rose</a:t>
            </a:r>
          </a:p>
          <a:p>
            <a:endParaRPr lang="en-US" sz="1999" dirty="0"/>
          </a:p>
        </p:txBody>
      </p:sp>
    </p:spTree>
    <p:extLst>
      <p:ext uri="{BB962C8B-B14F-4D97-AF65-F5344CB8AC3E}">
        <p14:creationId xmlns:p14="http://schemas.microsoft.com/office/powerpoint/2010/main" val="92588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2727" y="142056"/>
            <a:ext cx="9690116" cy="1325217"/>
          </a:xfrm>
        </p:spPr>
        <p:txBody>
          <a:bodyPr/>
          <a:lstStyle/>
          <a:p>
            <a:r>
              <a:rPr lang="en-US" dirty="0" smtClean="0"/>
              <a:t>Our first program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Inside </a:t>
            </a:r>
            <a:r>
              <a:rPr lang="en-US" dirty="0" err="1" smtClean="0"/>
              <a:t>Main.java</a:t>
            </a:r>
            <a:endParaRPr lang="en-US" dirty="0" smtClean="0"/>
          </a:p>
        </p:txBody>
      </p:sp>
      <p:sp>
        <p:nvSpPr>
          <p:cNvPr id="5" name="Cloud Callout 4"/>
          <p:cNvSpPr/>
          <p:nvPr/>
        </p:nvSpPr>
        <p:spPr>
          <a:xfrm>
            <a:off x="1261543" y="1486407"/>
            <a:ext cx="7156364" cy="340271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ysClr val="windowText" lastClr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15114" y="2109218"/>
            <a:ext cx="5586545" cy="3137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>
                <a:solidFill>
                  <a:schemeClr val="bg1"/>
                </a:solidFill>
              </a:rPr>
              <a:t>/* * </a:t>
            </a:r>
          </a:p>
          <a:p>
            <a:r>
              <a:rPr lang="en-US" sz="1799" dirty="0">
                <a:solidFill>
                  <a:schemeClr val="bg1"/>
                </a:solidFill>
              </a:rPr>
              <a:t>First Java program, which says "Hello, world!" </a:t>
            </a:r>
          </a:p>
          <a:p>
            <a:r>
              <a:rPr lang="en-US" sz="1799" dirty="0">
                <a:solidFill>
                  <a:schemeClr val="bg1"/>
                </a:solidFill>
              </a:rPr>
              <a:t>*/</a:t>
            </a:r>
          </a:p>
          <a:p>
            <a:r>
              <a:rPr lang="en-US" sz="1799" dirty="0">
                <a:solidFill>
                  <a:schemeClr val="bg1"/>
                </a:solidFill>
              </a:rPr>
              <a:t>public class Main{</a:t>
            </a:r>
          </a:p>
          <a:p>
            <a:r>
              <a:rPr lang="en-US" sz="1799" dirty="0">
                <a:solidFill>
                  <a:schemeClr val="bg1"/>
                </a:solidFill>
              </a:rPr>
              <a:t>	public static void main(String[] </a:t>
            </a:r>
            <a:r>
              <a:rPr lang="en-US" sz="1799" dirty="0" err="1">
                <a:solidFill>
                  <a:schemeClr val="bg1"/>
                </a:solidFill>
              </a:rPr>
              <a:t>args</a:t>
            </a:r>
            <a:r>
              <a:rPr lang="en-US" sz="1799" dirty="0">
                <a:solidFill>
                  <a:schemeClr val="bg1"/>
                </a:solidFill>
              </a:rPr>
              <a:t>) { </a:t>
            </a:r>
          </a:p>
          <a:p>
            <a:r>
              <a:rPr lang="en-US" sz="1799" dirty="0">
                <a:solidFill>
                  <a:schemeClr val="bg1"/>
                </a:solidFill>
              </a:rPr>
              <a:t>		</a:t>
            </a:r>
            <a:r>
              <a:rPr lang="en-US" sz="1799" dirty="0" err="1">
                <a:solidFill>
                  <a:schemeClr val="bg1"/>
                </a:solidFill>
              </a:rPr>
              <a:t>System.out.println</a:t>
            </a:r>
            <a:r>
              <a:rPr lang="en-US" sz="1799" dirty="0">
                <a:solidFill>
                  <a:schemeClr val="bg1"/>
                </a:solidFill>
              </a:rPr>
              <a:t>("Hello, World!"); </a:t>
            </a:r>
          </a:p>
          <a:p>
            <a:r>
              <a:rPr lang="en-US" sz="1799" dirty="0">
                <a:solidFill>
                  <a:schemeClr val="bg1"/>
                </a:solidFill>
              </a:rPr>
              <a:t>	} </a:t>
            </a:r>
          </a:p>
          <a:p>
            <a:r>
              <a:rPr lang="en-US" sz="1799" dirty="0">
                <a:solidFill>
                  <a:schemeClr val="bg1"/>
                </a:solidFill>
              </a:rPr>
              <a:t>}</a:t>
            </a:r>
          </a:p>
          <a:p>
            <a:endParaRPr lang="en-US" sz="1799" dirty="0"/>
          </a:p>
          <a:p>
            <a:endParaRPr lang="en-US" sz="1799" dirty="0"/>
          </a:p>
        </p:txBody>
      </p:sp>
    </p:spTree>
    <p:extLst>
      <p:ext uri="{BB962C8B-B14F-4D97-AF65-F5344CB8AC3E}">
        <p14:creationId xmlns:p14="http://schemas.microsoft.com/office/powerpoint/2010/main" val="325301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down our Code further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mr-IN" b="1" dirty="0" smtClean="0"/>
              <a:t>/* ...... */</a:t>
            </a:r>
            <a:r>
              <a:rPr lang="en-US" b="1" dirty="0" smtClean="0"/>
              <a:t> </a:t>
            </a:r>
            <a:r>
              <a:rPr lang="en-US" dirty="0" smtClean="0"/>
              <a:t>- Indicate Comments </a:t>
            </a:r>
          </a:p>
          <a:p>
            <a:pPr lvl="1"/>
            <a:r>
              <a:rPr lang="en-US" dirty="0" smtClean="0"/>
              <a:t>Important to comment your code so that you can remember what you wrote</a:t>
            </a:r>
          </a:p>
          <a:p>
            <a:r>
              <a:rPr lang="en-US" b="1" dirty="0"/>
              <a:t>C</a:t>
            </a:r>
            <a:r>
              <a:rPr lang="en-US" b="1" dirty="0" smtClean="0"/>
              <a:t>lass </a:t>
            </a:r>
            <a:r>
              <a:rPr lang="en-US" b="1" dirty="0"/>
              <a:t>called </a:t>
            </a:r>
            <a:r>
              <a:rPr lang="en-US" b="1" dirty="0" smtClean="0"/>
              <a:t>”Main" </a:t>
            </a:r>
            <a:r>
              <a:rPr lang="en-US" dirty="0"/>
              <a:t>is defined via the keyword "class" in Lines 4-8. The braces {......} encloses the </a:t>
            </a:r>
            <a:r>
              <a:rPr lang="en-US" i="1" dirty="0"/>
              <a:t>body</a:t>
            </a:r>
            <a:r>
              <a:rPr lang="en-US" dirty="0"/>
              <a:t> of the class</a:t>
            </a:r>
            <a:r>
              <a:rPr lang="en-US" dirty="0" smtClean="0"/>
              <a:t>.</a:t>
            </a:r>
          </a:p>
          <a:p>
            <a:r>
              <a:rPr lang="en-US" b="1" dirty="0"/>
              <a:t>main() </a:t>
            </a:r>
            <a:r>
              <a:rPr lang="en-US" b="1" i="1" dirty="0"/>
              <a:t>method</a:t>
            </a:r>
            <a:r>
              <a:rPr lang="en-US" dirty="0"/>
              <a:t>, which is the </a:t>
            </a:r>
            <a:r>
              <a:rPr lang="en-US" i="1" dirty="0"/>
              <a:t>entry point</a:t>
            </a:r>
            <a:r>
              <a:rPr lang="en-US" dirty="0"/>
              <a:t> for program execution. Again, the braces {......} encloses the </a:t>
            </a:r>
            <a:r>
              <a:rPr lang="en-US" i="1" dirty="0"/>
              <a:t>body</a:t>
            </a:r>
            <a:r>
              <a:rPr lang="en-US" dirty="0"/>
              <a:t> of the method, which contains programming statements.</a:t>
            </a:r>
          </a:p>
          <a:p>
            <a:r>
              <a:rPr lang="en-US" b="1" dirty="0" err="1"/>
              <a:t>System.out.println</a:t>
            </a:r>
            <a:r>
              <a:rPr lang="en-US" b="1" dirty="0"/>
              <a:t>("Hello, world!")</a:t>
            </a:r>
            <a:r>
              <a:rPr lang="en-US" dirty="0"/>
              <a:t> is used to print the string "Hello, world!" to the display console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 </a:t>
            </a:r>
            <a:r>
              <a:rPr lang="en-US" i="1" dirty="0"/>
              <a:t>string</a:t>
            </a:r>
            <a:r>
              <a:rPr lang="en-US" dirty="0"/>
              <a:t> is surrounded by a pair of double quotes and contain texts.</a:t>
            </a:r>
          </a:p>
        </p:txBody>
      </p:sp>
    </p:spTree>
    <p:extLst>
      <p:ext uri="{BB962C8B-B14F-4D97-AF65-F5344CB8AC3E}">
        <p14:creationId xmlns:p14="http://schemas.microsoft.com/office/powerpoint/2010/main" val="215257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try it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 program print your how much you love coding!</a:t>
            </a:r>
          </a:p>
          <a:p>
            <a:r>
              <a:rPr lang="en-US" dirty="0" smtClean="0"/>
              <a:t>In the same program, print what you want to learn to do with Java!</a:t>
            </a:r>
          </a:p>
          <a:p>
            <a:r>
              <a:rPr lang="en-US" dirty="0" smtClean="0"/>
              <a:t>Remember to comment you lines </a:t>
            </a:r>
            <a:r>
              <a:rPr lang="en-US" dirty="0" smtClean="0">
                <a:sym typeface="Wingdings"/>
              </a:rPr>
              <a:t>!</a:t>
            </a:r>
          </a:p>
          <a:p>
            <a:r>
              <a:rPr lang="en-US" dirty="0" smtClean="0">
                <a:sym typeface="Wingdings"/>
              </a:rPr>
              <a:t>Try some error cases</a:t>
            </a:r>
          </a:p>
          <a:p>
            <a:pPr lvl="1"/>
            <a:r>
              <a:rPr lang="en-US" dirty="0" smtClean="0">
                <a:sym typeface="Wingdings"/>
              </a:rPr>
              <a:t>Without “;”</a:t>
            </a:r>
          </a:p>
          <a:p>
            <a:pPr lvl="1"/>
            <a:r>
              <a:rPr lang="en-US" dirty="0" smtClean="0">
                <a:sym typeface="Wingdings"/>
              </a:rPr>
              <a:t>Try compiling with the IDE</a:t>
            </a:r>
          </a:p>
          <a:p>
            <a:pPr lvl="1"/>
            <a:r>
              <a:rPr lang="en-US" dirty="0" smtClean="0">
                <a:sym typeface="Wingdings"/>
              </a:rPr>
              <a:t>Try compiling with the command line</a:t>
            </a:r>
          </a:p>
          <a:p>
            <a:pPr lvl="1"/>
            <a:endParaRPr lang="en-US" dirty="0" smtClean="0">
              <a:sym typeface="Wingdings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500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372" y="893"/>
            <a:ext cx="9690116" cy="1325217"/>
          </a:xfrm>
        </p:spPr>
        <p:txBody>
          <a:bodyPr/>
          <a:lstStyle/>
          <a:p>
            <a:r>
              <a:rPr lang="en-US" b="1" dirty="0"/>
              <a:t>Arithmetic Operators in </a:t>
            </a:r>
            <a:r>
              <a:rPr lang="en-US" b="1" dirty="0" smtClean="0"/>
              <a:t>Java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72" y="1600191"/>
            <a:ext cx="8114719" cy="4871395"/>
          </a:xfrm>
        </p:spPr>
      </p:pic>
    </p:spTree>
    <p:extLst>
      <p:ext uri="{BB962C8B-B14F-4D97-AF65-F5344CB8AC3E}">
        <p14:creationId xmlns:p14="http://schemas.microsoft.com/office/powerpoint/2010/main" val="2359999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it: PEMDAS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that does the following</a:t>
            </a:r>
          </a:p>
          <a:p>
            <a:pPr lvl="1"/>
            <a:r>
              <a:rPr lang="en-US" dirty="0" smtClean="0"/>
              <a:t>Start with 18</a:t>
            </a:r>
          </a:p>
          <a:p>
            <a:pPr lvl="1"/>
            <a:r>
              <a:rPr lang="en-US" dirty="0" smtClean="0"/>
              <a:t>Divide by 6</a:t>
            </a:r>
          </a:p>
          <a:p>
            <a:pPr lvl="1"/>
            <a:r>
              <a:rPr lang="en-US" dirty="0" smtClean="0"/>
              <a:t>Multiply by 5</a:t>
            </a:r>
          </a:p>
          <a:p>
            <a:pPr lvl="1"/>
            <a:r>
              <a:rPr lang="en-US" dirty="0" smtClean="0"/>
              <a:t>Subtract 14</a:t>
            </a:r>
          </a:p>
          <a:p>
            <a:pPr lvl="1"/>
            <a:r>
              <a:rPr lang="en-US" dirty="0" smtClean="0"/>
              <a:t>Divide by 7</a:t>
            </a:r>
          </a:p>
          <a:p>
            <a:pPr lvl="1"/>
            <a:r>
              <a:rPr lang="en-US" dirty="0" smtClean="0"/>
              <a:t>Add 10</a:t>
            </a:r>
            <a:endParaRPr lang="en-US" dirty="0"/>
          </a:p>
          <a:p>
            <a:r>
              <a:rPr lang="en-US" dirty="0" smtClean="0"/>
              <a:t>Remember the PEMDAS rule</a:t>
            </a:r>
          </a:p>
          <a:p>
            <a:pPr lvl="1"/>
            <a:r>
              <a:rPr lang="en-US" dirty="0" smtClean="0"/>
              <a:t>Parenthesis, Exponent, Multiply, Divide, Addition, Subtract</a:t>
            </a:r>
          </a:p>
          <a:p>
            <a:pPr lvl="1"/>
            <a:endParaRPr lang="en-US" dirty="0"/>
          </a:p>
          <a:p>
            <a:pPr marL="274238" lvl="1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0800000">
            <a:off x="709237" y="5933264"/>
            <a:ext cx="1104612" cy="246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Ans</a:t>
            </a:r>
            <a:r>
              <a:rPr lang="en-US" sz="1000" dirty="0"/>
              <a:t>: 23</a:t>
            </a:r>
          </a:p>
        </p:txBody>
      </p:sp>
    </p:spTree>
    <p:extLst>
      <p:ext uri="{BB962C8B-B14F-4D97-AF65-F5344CB8AC3E}">
        <p14:creationId xmlns:p14="http://schemas.microsoft.com/office/powerpoint/2010/main" val="184930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odgrain 16x9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01115" id="{6D802E96-7B24-457C-A326-69AF839D4486}" vid="{C3FFE3C6-9A62-4BEA-9FE0-A8BC12B9BCCA}"/>
    </a:ext>
  </a:extLst>
</a:theme>
</file>

<file path=ppt/theme/theme2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1360511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TP102801114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706531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C20563B-C646-42AF-9D0D-76DF086793C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B9514F-6A45-47F4-BC6D-A865E29717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335E791-7449-4708-8DE9-182EC4D8A134}">
  <ds:schemaRefs>
    <ds:schemaRef ds:uri="4873beb7-5857-4685-be1f-d57550cc96cc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Woodgrain nature presentation (widescreen)</Template>
  <TotalTime>9</TotalTime>
  <Words>313</Words>
  <Application>Microsoft Office PowerPoint</Application>
  <PresentationFormat>Custom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</vt:lpstr>
      <vt:lpstr>Consolas</vt:lpstr>
      <vt:lpstr>Wingdings</vt:lpstr>
      <vt:lpstr>Woodgrain 16x9</vt:lpstr>
      <vt:lpstr>Java: Tutorial</vt:lpstr>
      <vt:lpstr>Installation</vt:lpstr>
      <vt:lpstr>How it all works?</vt:lpstr>
      <vt:lpstr>Breaking down JAVA</vt:lpstr>
      <vt:lpstr>Our first program…</vt:lpstr>
      <vt:lpstr>Breaking down our Code further</vt:lpstr>
      <vt:lpstr>Let’s try it…</vt:lpstr>
      <vt:lpstr>Arithmetic Operators in Java</vt:lpstr>
      <vt:lpstr>Try it: PEMDAS</vt:lpstr>
      <vt:lpstr>Variables</vt:lpstr>
      <vt:lpstr>Primitive Types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Java: Tutorial</dc:title>
  <dc:creator>Vishal Yelisetti</dc:creator>
  <cp:lastModifiedBy>Vishal Yelisetti</cp:lastModifiedBy>
  <cp:revision>2</cp:revision>
  <dcterms:created xsi:type="dcterms:W3CDTF">2018-10-12T19:56:13Z</dcterms:created>
  <dcterms:modified xsi:type="dcterms:W3CDTF">2018-10-12T20:12:04Z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