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5" r:id="rId5"/>
    <p:sldId id="256" r:id="rId6"/>
    <p:sldId id="257" r:id="rId7"/>
    <p:sldId id="258" r:id="rId8"/>
    <p:sldId id="259" r:id="rId9"/>
    <p:sldId id="260" r:id="rId10"/>
    <p:sldId id="261" r:id="rId11"/>
    <p:sldId id="262" r:id="rId12"/>
    <p:sldId id="263" r:id="rId13"/>
    <p:sldId id="264"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8" y="10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10/12/2018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10/12/2018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10/12/2018</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10/12/2018</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Tutorial: Week 2	</a:t>
            </a:r>
            <a:endParaRPr lang="en-US" dirty="0"/>
          </a:p>
        </p:txBody>
      </p:sp>
      <p:sp>
        <p:nvSpPr>
          <p:cNvPr id="3" name="Content Placeholder 2"/>
          <p:cNvSpPr>
            <a:spLocks noGrp="1"/>
          </p:cNvSpPr>
          <p:nvPr>
            <p:ph idx="1"/>
          </p:nvPr>
        </p:nvSpPr>
        <p:spPr/>
        <p:txBody>
          <a:bodyPr/>
          <a:lstStyle/>
          <a:p>
            <a:r>
              <a:rPr lang="en-US" dirty="0" smtClean="0"/>
              <a:t>Team 6328</a:t>
            </a:r>
          </a:p>
          <a:p>
            <a:r>
              <a:rPr lang="en-US" smtClean="0"/>
              <a:t>Software </a:t>
            </a:r>
            <a:r>
              <a:rPr lang="en-US" smtClean="0"/>
              <a:t>Engineering</a:t>
            </a:r>
          </a:p>
          <a:p>
            <a:endParaRPr lang="en-US" dirty="0"/>
          </a:p>
        </p:txBody>
      </p:sp>
    </p:spTree>
    <p:extLst>
      <p:ext uri="{BB962C8B-B14F-4D97-AF65-F5344CB8AC3E}">
        <p14:creationId xmlns:p14="http://schemas.microsoft.com/office/powerpoint/2010/main" val="255505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p:txBody>
          <a:bodyPr/>
          <a:lstStyle/>
          <a:p>
            <a:r>
              <a:rPr lang="en-US" dirty="0"/>
              <a:t>Find the largest of three numbers</a:t>
            </a:r>
            <a:endParaRPr lang="en-US" dirty="0" smtClean="0"/>
          </a:p>
          <a:p>
            <a:pPr lvl="1"/>
            <a:r>
              <a:rPr lang="en-US" dirty="0" smtClean="0"/>
              <a:t>Using </a:t>
            </a:r>
            <a:r>
              <a:rPr lang="en-US" dirty="0"/>
              <a:t>if-</a:t>
            </a:r>
            <a:r>
              <a:rPr lang="en-US" dirty="0" err="1"/>
              <a:t>else..if</a:t>
            </a:r>
            <a:r>
              <a:rPr lang="en-US" dirty="0"/>
              <a:t> </a:t>
            </a:r>
            <a:endParaRPr lang="en-US" dirty="0" smtClean="0"/>
          </a:p>
          <a:p>
            <a:pPr lvl="1"/>
            <a:r>
              <a:rPr lang="en-US" dirty="0" smtClean="0"/>
              <a:t>Using </a:t>
            </a:r>
            <a:r>
              <a:rPr lang="en-US" dirty="0"/>
              <a:t>nested If</a:t>
            </a:r>
          </a:p>
        </p:txBody>
      </p:sp>
    </p:spTree>
    <p:extLst>
      <p:ext uri="{BB962C8B-B14F-4D97-AF65-F5344CB8AC3E}">
        <p14:creationId xmlns:p14="http://schemas.microsoft.com/office/powerpoint/2010/main" val="5932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Refresher</a:t>
            </a:r>
            <a:endParaRPr lang="en-US" dirty="0"/>
          </a:p>
        </p:txBody>
      </p:sp>
      <p:sp>
        <p:nvSpPr>
          <p:cNvPr id="3" name="Content Placeholder 2"/>
          <p:cNvSpPr>
            <a:spLocks noGrp="1"/>
          </p:cNvSpPr>
          <p:nvPr>
            <p:ph idx="1"/>
          </p:nvPr>
        </p:nvSpPr>
        <p:spPr/>
        <p:txBody>
          <a:bodyPr/>
          <a:lstStyle/>
          <a:p>
            <a:r>
              <a:rPr lang="en-US" dirty="0" smtClean="0"/>
              <a:t>Try to print your favorite Movie and year the movie came out in two different lines using the same print statement</a:t>
            </a:r>
          </a:p>
          <a:p>
            <a:pPr lvl="1"/>
            <a:r>
              <a:rPr lang="en-US" dirty="0" smtClean="0"/>
              <a:t>Try using variables to define movie and year of the movie</a:t>
            </a:r>
          </a:p>
          <a:p>
            <a:pPr lvl="1"/>
            <a:r>
              <a:rPr lang="en-US" dirty="0" smtClean="0"/>
              <a:t>“/n” signifies a new line in Java </a:t>
            </a:r>
          </a:p>
          <a:p>
            <a:endParaRPr lang="en-US" dirty="0" smtClean="0"/>
          </a:p>
        </p:txBody>
      </p:sp>
    </p:spTree>
    <p:extLst>
      <p:ext uri="{BB962C8B-B14F-4D97-AF65-F5344CB8AC3E}">
        <p14:creationId xmlns:p14="http://schemas.microsoft.com/office/powerpoint/2010/main" val="8561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Char </a:t>
            </a:r>
            <a:r>
              <a:rPr lang="en-US" dirty="0" err="1" smtClean="0"/>
              <a:t>ch</a:t>
            </a:r>
            <a:r>
              <a:rPr lang="en-US" dirty="0" smtClean="0"/>
              <a:t> = ‘A’;</a:t>
            </a:r>
          </a:p>
          <a:p>
            <a:r>
              <a:rPr lang="en-US" dirty="0" err="1" smtClean="0"/>
              <a:t>Int</a:t>
            </a:r>
            <a:r>
              <a:rPr lang="en-US" dirty="0" smtClean="0"/>
              <a:t> number = 100;</a:t>
            </a:r>
          </a:p>
          <a:p>
            <a:r>
              <a:rPr lang="en-US" dirty="0" smtClean="0"/>
              <a:t>String hello = “Hello”;</a:t>
            </a:r>
          </a:p>
          <a:p>
            <a:r>
              <a:rPr lang="en-US" dirty="0" smtClean="0"/>
              <a:t>Can also combine string and </a:t>
            </a:r>
            <a:r>
              <a:rPr lang="en-US" dirty="0" err="1" smtClean="0"/>
              <a:t>int</a:t>
            </a:r>
            <a:r>
              <a:rPr lang="en-US" dirty="0" smtClean="0"/>
              <a:t> and other data types using the “+” symbol</a:t>
            </a:r>
            <a:endParaRPr lang="en-US" dirty="0"/>
          </a:p>
        </p:txBody>
      </p:sp>
    </p:spTree>
    <p:extLst>
      <p:ext uri="{BB962C8B-B14F-4D97-AF65-F5344CB8AC3E}">
        <p14:creationId xmlns:p14="http://schemas.microsoft.com/office/powerpoint/2010/main" val="118795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US" dirty="0"/>
          </a:p>
        </p:txBody>
      </p:sp>
      <p:sp>
        <p:nvSpPr>
          <p:cNvPr id="3" name="Content Placeholder 2"/>
          <p:cNvSpPr>
            <a:spLocks noGrp="1"/>
          </p:cNvSpPr>
          <p:nvPr>
            <p:ph idx="1"/>
          </p:nvPr>
        </p:nvSpPr>
        <p:spPr/>
        <p:txBody>
          <a:bodyPr/>
          <a:lstStyle/>
          <a:p>
            <a:r>
              <a:rPr lang="en-US" dirty="0" smtClean="0"/>
              <a:t>Local </a:t>
            </a:r>
            <a:r>
              <a:rPr lang="en-US" dirty="0"/>
              <a:t>variable </a:t>
            </a:r>
            <a:endParaRPr lang="en-US" dirty="0" smtClean="0"/>
          </a:p>
          <a:p>
            <a:pPr lvl="1"/>
            <a:r>
              <a:rPr lang="en-US" dirty="0"/>
              <a:t>These variables are declared inside method of the class. Their scope is limited to the method which means that You can’t change their values and access them outside of the method.</a:t>
            </a:r>
            <a:endParaRPr lang="en-US" dirty="0" smtClean="0"/>
          </a:p>
          <a:p>
            <a:r>
              <a:rPr lang="en-US" dirty="0" smtClean="0"/>
              <a:t>Static </a:t>
            </a:r>
            <a:r>
              <a:rPr lang="en-US" dirty="0"/>
              <a:t>(or class) variable </a:t>
            </a:r>
            <a:endParaRPr lang="en-US" dirty="0" smtClean="0"/>
          </a:p>
          <a:p>
            <a:pPr lvl="1"/>
            <a:r>
              <a:rPr lang="en-US" dirty="0"/>
              <a:t>Static variables are also known as class variable because they are associated with the class and common for all the instances of class.</a:t>
            </a:r>
            <a:endParaRPr lang="en-US" dirty="0" smtClean="0"/>
          </a:p>
          <a:p>
            <a:r>
              <a:rPr lang="en-US" dirty="0" smtClean="0"/>
              <a:t>Instance variable</a:t>
            </a:r>
          </a:p>
          <a:p>
            <a:pPr lvl="1"/>
            <a:r>
              <a:rPr lang="en-US" dirty="0"/>
              <a:t>Each instance(objects) of class has its own copy of instance variable. Unlike static variable, instance variables have their own separate copy of instance variable.</a:t>
            </a:r>
          </a:p>
        </p:txBody>
      </p:sp>
    </p:spTree>
    <p:extLst>
      <p:ext uri="{BB962C8B-B14F-4D97-AF65-F5344CB8AC3E}">
        <p14:creationId xmlns:p14="http://schemas.microsoft.com/office/powerpoint/2010/main" val="289129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pic>
        <p:nvPicPr>
          <p:cNvPr id="5" name="Content Placeholder 4"/>
          <p:cNvPicPr>
            <a:picLocks noGrp="1" noChangeAspect="1"/>
          </p:cNvPicPr>
          <p:nvPr>
            <p:ph idx="1"/>
          </p:nvPr>
        </p:nvPicPr>
        <p:blipFill>
          <a:blip r:embed="rId2"/>
          <a:stretch>
            <a:fillRect/>
          </a:stretch>
        </p:blipFill>
        <p:spPr>
          <a:xfrm>
            <a:off x="1261543" y="1829217"/>
            <a:ext cx="4495722" cy="4350205"/>
          </a:xfrm>
          <a:prstGeom prst="rect">
            <a:avLst/>
          </a:prstGeom>
        </p:spPr>
      </p:pic>
      <p:pic>
        <p:nvPicPr>
          <p:cNvPr id="6" name="Picture 5"/>
          <p:cNvPicPr>
            <a:picLocks noChangeAspect="1"/>
          </p:cNvPicPr>
          <p:nvPr/>
        </p:nvPicPr>
        <p:blipFill>
          <a:blip r:embed="rId3"/>
          <a:stretch>
            <a:fillRect/>
          </a:stretch>
        </p:blipFill>
        <p:spPr>
          <a:xfrm>
            <a:off x="6106601" y="2071610"/>
            <a:ext cx="2390486" cy="1447625"/>
          </a:xfrm>
          <a:prstGeom prst="rect">
            <a:avLst/>
          </a:prstGeom>
        </p:spPr>
      </p:pic>
      <p:sp>
        <p:nvSpPr>
          <p:cNvPr id="7" name="TextBox 6"/>
          <p:cNvSpPr txBox="1"/>
          <p:nvPr/>
        </p:nvSpPr>
        <p:spPr>
          <a:xfrm>
            <a:off x="6106601" y="1702374"/>
            <a:ext cx="1086874" cy="369236"/>
          </a:xfrm>
          <a:prstGeom prst="rect">
            <a:avLst/>
          </a:prstGeom>
          <a:noFill/>
        </p:spPr>
        <p:txBody>
          <a:bodyPr wrap="none" rtlCol="0">
            <a:spAutoFit/>
          </a:bodyPr>
          <a:lstStyle/>
          <a:p>
            <a:r>
              <a:rPr lang="en-US" sz="1799" dirty="0"/>
              <a:t>Output: </a:t>
            </a:r>
          </a:p>
        </p:txBody>
      </p:sp>
    </p:spTree>
    <p:extLst>
      <p:ext uri="{BB962C8B-B14F-4D97-AF65-F5344CB8AC3E}">
        <p14:creationId xmlns:p14="http://schemas.microsoft.com/office/powerpoint/2010/main" val="1567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	</a:t>
            </a:r>
            <a:endParaRPr lang="en-US" dirty="0"/>
          </a:p>
        </p:txBody>
      </p:sp>
      <p:pic>
        <p:nvPicPr>
          <p:cNvPr id="5" name="Picture 4"/>
          <p:cNvPicPr>
            <a:picLocks noChangeAspect="1"/>
          </p:cNvPicPr>
          <p:nvPr/>
        </p:nvPicPr>
        <p:blipFill>
          <a:blip r:embed="rId2"/>
          <a:stretch>
            <a:fillRect/>
          </a:stretch>
        </p:blipFill>
        <p:spPr>
          <a:xfrm>
            <a:off x="6254368" y="2259792"/>
            <a:ext cx="1942865" cy="1523816"/>
          </a:xfrm>
          <a:prstGeom prst="rect">
            <a:avLst/>
          </a:prstGeom>
        </p:spPr>
      </p:pic>
      <p:sp>
        <p:nvSpPr>
          <p:cNvPr id="6" name="TextBox 5"/>
          <p:cNvSpPr txBox="1"/>
          <p:nvPr/>
        </p:nvSpPr>
        <p:spPr>
          <a:xfrm>
            <a:off x="6254368" y="1890556"/>
            <a:ext cx="1086874" cy="369236"/>
          </a:xfrm>
          <a:prstGeom prst="rect">
            <a:avLst/>
          </a:prstGeom>
          <a:noFill/>
        </p:spPr>
        <p:txBody>
          <a:bodyPr wrap="none" rtlCol="0">
            <a:spAutoFit/>
          </a:bodyPr>
          <a:lstStyle/>
          <a:p>
            <a:r>
              <a:rPr lang="en-US" sz="1799" dirty="0"/>
              <a:t>Output: </a:t>
            </a:r>
          </a:p>
        </p:txBody>
      </p:sp>
      <p:pic>
        <p:nvPicPr>
          <p:cNvPr id="8" name="Content Placeholder 7"/>
          <p:cNvPicPr>
            <a:picLocks noGrp="1" noChangeAspect="1"/>
          </p:cNvPicPr>
          <p:nvPr>
            <p:ph idx="1"/>
          </p:nvPr>
        </p:nvPicPr>
        <p:blipFill>
          <a:blip r:embed="rId3"/>
          <a:stretch>
            <a:fillRect/>
          </a:stretch>
        </p:blipFill>
        <p:spPr>
          <a:xfrm>
            <a:off x="1315376" y="1890556"/>
            <a:ext cx="4302574" cy="4350205"/>
          </a:xfrm>
          <a:prstGeom prst="rect">
            <a:avLst/>
          </a:prstGeom>
        </p:spPr>
      </p:pic>
    </p:spTree>
    <p:extLst>
      <p:ext uri="{BB962C8B-B14F-4D97-AF65-F5344CB8AC3E}">
        <p14:creationId xmlns:p14="http://schemas.microsoft.com/office/powerpoint/2010/main" val="411755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	</a:t>
            </a:r>
            <a:endParaRPr lang="en-US" dirty="0"/>
          </a:p>
        </p:txBody>
      </p:sp>
      <p:pic>
        <p:nvPicPr>
          <p:cNvPr id="4" name="Content Placeholder 3"/>
          <p:cNvPicPr>
            <a:picLocks noGrp="1" noChangeAspect="1"/>
          </p:cNvPicPr>
          <p:nvPr>
            <p:ph idx="1"/>
          </p:nvPr>
        </p:nvPicPr>
        <p:blipFill>
          <a:blip r:embed="rId2"/>
          <a:stretch>
            <a:fillRect/>
          </a:stretch>
        </p:blipFill>
        <p:spPr>
          <a:xfrm>
            <a:off x="1261543" y="1829217"/>
            <a:ext cx="4026635" cy="4350205"/>
          </a:xfrm>
          <a:prstGeom prst="rect">
            <a:avLst/>
          </a:prstGeom>
        </p:spPr>
      </p:pic>
      <p:pic>
        <p:nvPicPr>
          <p:cNvPr id="5" name="Picture 4"/>
          <p:cNvPicPr>
            <a:picLocks noChangeAspect="1"/>
          </p:cNvPicPr>
          <p:nvPr/>
        </p:nvPicPr>
        <p:blipFill>
          <a:blip r:embed="rId3"/>
          <a:stretch>
            <a:fillRect/>
          </a:stretch>
        </p:blipFill>
        <p:spPr>
          <a:xfrm>
            <a:off x="5683168" y="2157567"/>
            <a:ext cx="1800007" cy="847622"/>
          </a:xfrm>
          <a:prstGeom prst="rect">
            <a:avLst/>
          </a:prstGeom>
        </p:spPr>
      </p:pic>
      <p:sp>
        <p:nvSpPr>
          <p:cNvPr id="6" name="TextBox 5"/>
          <p:cNvSpPr txBox="1"/>
          <p:nvPr/>
        </p:nvSpPr>
        <p:spPr>
          <a:xfrm>
            <a:off x="5683168" y="1829217"/>
            <a:ext cx="1800007" cy="369236"/>
          </a:xfrm>
          <a:prstGeom prst="rect">
            <a:avLst/>
          </a:prstGeom>
          <a:noFill/>
        </p:spPr>
        <p:txBody>
          <a:bodyPr wrap="square" rtlCol="0">
            <a:spAutoFit/>
          </a:bodyPr>
          <a:lstStyle/>
          <a:p>
            <a:r>
              <a:rPr lang="en-US" sz="1799" dirty="0"/>
              <a:t>Output: </a:t>
            </a:r>
          </a:p>
        </p:txBody>
      </p:sp>
    </p:spTree>
    <p:extLst>
      <p:ext uri="{BB962C8B-B14F-4D97-AF65-F5344CB8AC3E}">
        <p14:creationId xmlns:p14="http://schemas.microsoft.com/office/powerpoint/2010/main" val="55176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p:txBody>
          <a:bodyPr/>
          <a:lstStyle/>
          <a:p>
            <a:r>
              <a:rPr lang="en-US" dirty="0"/>
              <a:t>Create all of the primitives (except long and double) with different values. Concatenate them into a string and print it to the screen so it will print: </a:t>
            </a:r>
            <a:r>
              <a:rPr lang="en-US" b="1" dirty="0"/>
              <a:t>H3110 w0r1d 2.0 </a:t>
            </a:r>
            <a:r>
              <a:rPr lang="en-US" b="1" dirty="0" smtClean="0"/>
              <a:t>true</a:t>
            </a:r>
          </a:p>
          <a:p>
            <a:r>
              <a:rPr lang="en-US" dirty="0" smtClean="0"/>
              <a:t>Create and assign a local variable to a value and then change it?</a:t>
            </a:r>
          </a:p>
          <a:p>
            <a:pPr lvl="1"/>
            <a:r>
              <a:rPr lang="en-US" dirty="0" smtClean="0"/>
              <a:t>Make it static</a:t>
            </a:r>
          </a:p>
          <a:p>
            <a:pPr lvl="1"/>
            <a:endParaRPr lang="en-US" dirty="0" smtClean="0"/>
          </a:p>
          <a:p>
            <a:r>
              <a:rPr lang="en-US" dirty="0" smtClean="0"/>
              <a:t>Calculate the Area of a triangle given height of 10.5 and width of 4.99999999999999999999</a:t>
            </a:r>
          </a:p>
          <a:p>
            <a:pPr lvl="1"/>
            <a:r>
              <a:rPr lang="en-US" dirty="0" smtClean="0"/>
              <a:t>What happens if you cast these to Long? </a:t>
            </a:r>
            <a:endParaRPr lang="en-US" dirty="0"/>
          </a:p>
        </p:txBody>
      </p:sp>
    </p:spTree>
    <p:extLst>
      <p:ext uri="{BB962C8B-B14F-4D97-AF65-F5344CB8AC3E}">
        <p14:creationId xmlns:p14="http://schemas.microsoft.com/office/powerpoint/2010/main" val="126153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Statements	</a:t>
            </a:r>
            <a:endParaRPr lang="en-US" dirty="0"/>
          </a:p>
        </p:txBody>
      </p:sp>
      <p:sp>
        <p:nvSpPr>
          <p:cNvPr id="3" name="Content Placeholder 2"/>
          <p:cNvSpPr>
            <a:spLocks noGrp="1"/>
          </p:cNvSpPr>
          <p:nvPr>
            <p:ph idx="1"/>
          </p:nvPr>
        </p:nvSpPr>
        <p:spPr/>
        <p:txBody>
          <a:bodyPr numCol="2">
            <a:normAutofit fontScale="55000" lnSpcReduction="20000"/>
          </a:bodyPr>
          <a:lstStyle/>
          <a:p>
            <a:r>
              <a:rPr lang="en-US" dirty="0" smtClean="0"/>
              <a:t>There are 4 different kind of control-flow statements</a:t>
            </a:r>
          </a:p>
          <a:p>
            <a:pPr marL="0" indent="0">
              <a:buNone/>
            </a:pPr>
            <a:endParaRPr lang="en-US" sz="2199" dirty="0"/>
          </a:p>
          <a:p>
            <a:pPr lvl="1"/>
            <a:r>
              <a:rPr lang="en-US" sz="2199" dirty="0"/>
              <a:t>if statement:</a:t>
            </a:r>
          </a:p>
          <a:p>
            <a:pPr marL="274238" lvl="1" indent="0">
              <a:buNone/>
            </a:pPr>
            <a:r>
              <a:rPr lang="en-US" sz="2199" dirty="0">
                <a:solidFill>
                  <a:srgbClr val="FF0000"/>
                </a:solidFill>
              </a:rPr>
              <a:t>if (condition){</a:t>
            </a:r>
          </a:p>
          <a:p>
            <a:pPr marL="274238" lvl="1" indent="0">
              <a:buNone/>
            </a:pPr>
            <a:r>
              <a:rPr lang="en-US" sz="2199" dirty="0">
                <a:solidFill>
                  <a:srgbClr val="FF0000"/>
                </a:solidFill>
              </a:rPr>
              <a:t>	Statement(s);</a:t>
            </a:r>
          </a:p>
          <a:p>
            <a:pPr marL="274238" lvl="1" indent="0">
              <a:buNone/>
            </a:pPr>
            <a:r>
              <a:rPr lang="en-US" sz="2199" dirty="0">
                <a:solidFill>
                  <a:srgbClr val="FF0000"/>
                </a:solidFill>
              </a:rPr>
              <a:t>}</a:t>
            </a:r>
          </a:p>
          <a:p>
            <a:pPr marL="274238" lvl="1" indent="0">
              <a:buNone/>
            </a:pPr>
            <a:endParaRPr lang="en-US" sz="2199" dirty="0"/>
          </a:p>
          <a:p>
            <a:pPr lvl="1"/>
            <a:r>
              <a:rPr lang="en-US" sz="2199" dirty="0"/>
              <a:t>nested if statement:</a:t>
            </a:r>
          </a:p>
          <a:p>
            <a:pPr marL="274238" lvl="1" indent="0">
              <a:buNone/>
            </a:pPr>
            <a:r>
              <a:rPr lang="en-US" sz="2199" dirty="0">
                <a:solidFill>
                  <a:srgbClr val="FF0000"/>
                </a:solidFill>
              </a:rPr>
              <a:t>if (condition_1){</a:t>
            </a:r>
          </a:p>
          <a:p>
            <a:pPr marL="274238" lvl="1" indent="0">
              <a:buNone/>
            </a:pPr>
            <a:r>
              <a:rPr lang="en-US" sz="2199" dirty="0">
                <a:solidFill>
                  <a:srgbClr val="FF0000"/>
                </a:solidFill>
              </a:rPr>
              <a:t>	Statement1(s);</a:t>
            </a:r>
          </a:p>
          <a:p>
            <a:pPr marL="274238" lvl="1" indent="0">
              <a:buNone/>
            </a:pPr>
            <a:r>
              <a:rPr lang="en-US" sz="2199" dirty="0">
                <a:solidFill>
                  <a:srgbClr val="FF0000"/>
                </a:solidFill>
              </a:rPr>
              <a:t>	if (condition_2){</a:t>
            </a:r>
          </a:p>
          <a:p>
            <a:pPr marL="274238" lvl="1" indent="0">
              <a:buNone/>
            </a:pPr>
            <a:r>
              <a:rPr lang="en-US" sz="2199" dirty="0">
                <a:solidFill>
                  <a:srgbClr val="FF0000"/>
                </a:solidFill>
              </a:rPr>
              <a:t>	Statement2(s); </a:t>
            </a:r>
          </a:p>
          <a:p>
            <a:pPr marL="274238" lvl="1" indent="0">
              <a:buNone/>
            </a:pPr>
            <a:r>
              <a:rPr lang="en-US" sz="2199" dirty="0">
                <a:solidFill>
                  <a:srgbClr val="FF0000"/>
                </a:solidFill>
              </a:rPr>
              <a:t>	}</a:t>
            </a:r>
          </a:p>
          <a:p>
            <a:pPr marL="274238" lvl="1" indent="0">
              <a:buNone/>
            </a:pPr>
            <a:r>
              <a:rPr lang="en-US" sz="2199" dirty="0">
                <a:solidFill>
                  <a:srgbClr val="FF0000"/>
                </a:solidFill>
              </a:rPr>
              <a:t>}</a:t>
            </a:r>
          </a:p>
          <a:p>
            <a:pPr marL="274238" lvl="1" indent="0">
              <a:buNone/>
            </a:pPr>
            <a:r>
              <a:rPr lang="en-US" sz="2199" dirty="0"/>
              <a:t/>
            </a:r>
            <a:br>
              <a:rPr lang="en-US" sz="2199" dirty="0"/>
            </a:br>
            <a:endParaRPr lang="en-US" sz="2199" dirty="0"/>
          </a:p>
          <a:p>
            <a:pPr marL="274238" lvl="1" indent="0">
              <a:buNone/>
            </a:pPr>
            <a:endParaRPr lang="en-US" dirty="0" smtClean="0"/>
          </a:p>
          <a:p>
            <a:pPr marL="274238" lvl="1" indent="0">
              <a:buNone/>
            </a:pPr>
            <a:endParaRPr lang="en-US" dirty="0"/>
          </a:p>
          <a:p>
            <a:pPr marL="274238" lvl="1" indent="0">
              <a:buNone/>
            </a:pPr>
            <a:endParaRPr lang="en-US" dirty="0" smtClean="0"/>
          </a:p>
          <a:p>
            <a:pPr lvl="1"/>
            <a:endParaRPr lang="en-US" dirty="0" smtClean="0"/>
          </a:p>
          <a:p>
            <a:pPr lvl="1"/>
            <a:r>
              <a:rPr lang="en-US" sz="1999" dirty="0"/>
              <a:t>if-else statement</a:t>
            </a:r>
          </a:p>
          <a:p>
            <a:pPr marL="274238" lvl="1" indent="0">
              <a:buNone/>
            </a:pPr>
            <a:r>
              <a:rPr lang="en-US" sz="1999" dirty="0">
                <a:solidFill>
                  <a:srgbClr val="FF0000"/>
                </a:solidFill>
              </a:rPr>
              <a:t>if (condition){</a:t>
            </a:r>
          </a:p>
          <a:p>
            <a:pPr marL="274238" lvl="1" indent="0">
              <a:buNone/>
            </a:pPr>
            <a:r>
              <a:rPr lang="en-US" sz="1999" dirty="0">
                <a:solidFill>
                  <a:srgbClr val="FF0000"/>
                </a:solidFill>
              </a:rPr>
              <a:t>	Statement(s);</a:t>
            </a:r>
          </a:p>
          <a:p>
            <a:pPr marL="274238" lvl="1" indent="0">
              <a:buNone/>
            </a:pPr>
            <a:r>
              <a:rPr lang="en-US" sz="1999" dirty="0">
                <a:solidFill>
                  <a:srgbClr val="FF0000"/>
                </a:solidFill>
              </a:rPr>
              <a:t>}</a:t>
            </a:r>
          </a:p>
          <a:p>
            <a:pPr marL="274238" lvl="1" indent="0">
              <a:buNone/>
            </a:pPr>
            <a:r>
              <a:rPr lang="en-US" sz="1999" dirty="0">
                <a:solidFill>
                  <a:srgbClr val="FF0000"/>
                </a:solidFill>
              </a:rPr>
              <a:t>else {</a:t>
            </a:r>
          </a:p>
          <a:p>
            <a:pPr marL="274238" lvl="1" indent="0">
              <a:buNone/>
            </a:pPr>
            <a:r>
              <a:rPr lang="en-US" sz="1999" dirty="0">
                <a:solidFill>
                  <a:srgbClr val="FF0000"/>
                </a:solidFill>
              </a:rPr>
              <a:t>	Statement(s);</a:t>
            </a:r>
          </a:p>
          <a:p>
            <a:pPr marL="274238" lvl="1" indent="0">
              <a:buNone/>
            </a:pPr>
            <a:r>
              <a:rPr lang="en-US" sz="1999" dirty="0">
                <a:solidFill>
                  <a:srgbClr val="FF0000"/>
                </a:solidFill>
              </a:rPr>
              <a:t>}</a:t>
            </a:r>
            <a:r>
              <a:rPr lang="en-US" sz="1999" dirty="0"/>
              <a:t/>
            </a:r>
            <a:br>
              <a:rPr lang="en-US" sz="1999" dirty="0"/>
            </a:br>
            <a:endParaRPr lang="en-US" sz="1999" dirty="0"/>
          </a:p>
          <a:p>
            <a:pPr lvl="1"/>
            <a:r>
              <a:rPr lang="en-US" sz="1999" dirty="0"/>
              <a:t>if-else-if statement</a:t>
            </a:r>
          </a:p>
          <a:p>
            <a:pPr lvl="1"/>
            <a:endParaRPr lang="en-US" sz="1999" dirty="0">
              <a:solidFill>
                <a:srgbClr val="FF0000"/>
              </a:solidFill>
            </a:endParaRPr>
          </a:p>
          <a:p>
            <a:pPr marL="274238" lvl="1" indent="0">
              <a:buNone/>
            </a:pPr>
            <a:r>
              <a:rPr lang="en-US" sz="1999" dirty="0">
                <a:solidFill>
                  <a:srgbClr val="FF0000"/>
                </a:solidFill>
              </a:rPr>
              <a:t>if (condition){</a:t>
            </a:r>
          </a:p>
          <a:p>
            <a:pPr marL="274238" lvl="1" indent="0">
              <a:buNone/>
            </a:pPr>
            <a:r>
              <a:rPr lang="en-US" sz="1999" dirty="0">
                <a:solidFill>
                  <a:srgbClr val="FF0000"/>
                </a:solidFill>
              </a:rPr>
              <a:t>	Statement(s);</a:t>
            </a:r>
          </a:p>
          <a:p>
            <a:pPr marL="274238" lvl="1" indent="0">
              <a:buNone/>
            </a:pPr>
            <a:r>
              <a:rPr lang="en-US" sz="1999" dirty="0">
                <a:solidFill>
                  <a:srgbClr val="FF0000"/>
                </a:solidFill>
              </a:rPr>
              <a:t>}</a:t>
            </a:r>
          </a:p>
          <a:p>
            <a:pPr marL="274238" lvl="1" indent="0">
              <a:buNone/>
            </a:pPr>
            <a:r>
              <a:rPr lang="en-US" sz="1999" dirty="0">
                <a:solidFill>
                  <a:srgbClr val="FF0000"/>
                </a:solidFill>
              </a:rPr>
              <a:t>else if(condition2){</a:t>
            </a:r>
          </a:p>
          <a:p>
            <a:pPr marL="274238" lvl="1" indent="0">
              <a:buNone/>
            </a:pPr>
            <a:r>
              <a:rPr lang="en-US" sz="1999" dirty="0">
                <a:solidFill>
                  <a:srgbClr val="FF0000"/>
                </a:solidFill>
              </a:rPr>
              <a:t>	Statement(s)</a:t>
            </a:r>
          </a:p>
          <a:p>
            <a:pPr marL="274238" lvl="1" indent="0">
              <a:buNone/>
            </a:pPr>
            <a:r>
              <a:rPr lang="en-US" sz="1999" dirty="0">
                <a:solidFill>
                  <a:srgbClr val="FF0000"/>
                </a:solidFill>
              </a:rPr>
              <a:t>}</a:t>
            </a:r>
          </a:p>
          <a:p>
            <a:pPr marL="274238" lvl="1" indent="0">
              <a:buNone/>
            </a:pPr>
            <a:r>
              <a:rPr lang="en-US" sz="1999" dirty="0">
                <a:solidFill>
                  <a:srgbClr val="FF0000"/>
                </a:solidFill>
              </a:rPr>
              <a:t>else {</a:t>
            </a:r>
          </a:p>
          <a:p>
            <a:pPr marL="274238" lvl="1" indent="0">
              <a:buNone/>
            </a:pPr>
            <a:r>
              <a:rPr lang="en-US" sz="1999" dirty="0">
                <a:solidFill>
                  <a:srgbClr val="FF0000"/>
                </a:solidFill>
              </a:rPr>
              <a:t>	Statement(s);</a:t>
            </a:r>
          </a:p>
          <a:p>
            <a:pPr marL="274238" lvl="1" indent="0">
              <a:buNone/>
            </a:pPr>
            <a:r>
              <a:rPr lang="en-US" sz="1999" dirty="0">
                <a:solidFill>
                  <a:srgbClr val="FF0000"/>
                </a:solidFill>
              </a:rPr>
              <a:t>}</a:t>
            </a:r>
          </a:p>
        </p:txBody>
      </p:sp>
    </p:spTree>
    <p:extLst>
      <p:ext uri="{BB962C8B-B14F-4D97-AF65-F5344CB8AC3E}">
        <p14:creationId xmlns:p14="http://schemas.microsoft.com/office/powerpoint/2010/main" val="192272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35E791-7449-4708-8DE9-182EC4D8A134}">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1</TotalTime>
  <Words>305</Words>
  <Application>Microsoft Office PowerPoint</Application>
  <PresentationFormat>Custom</PresentationFormat>
  <Paragraphs>74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vt:lpstr>
      <vt:lpstr>Woodgrain 16x9</vt:lpstr>
      <vt:lpstr>Java Tutorial: Week 2 </vt:lpstr>
      <vt:lpstr>Refresher</vt:lpstr>
      <vt:lpstr>Examples</vt:lpstr>
      <vt:lpstr>Types of Variables</vt:lpstr>
      <vt:lpstr>Static Variables</vt:lpstr>
      <vt:lpstr>Instance Variables </vt:lpstr>
      <vt:lpstr>Local Variables </vt:lpstr>
      <vt:lpstr>Let’s Try it</vt:lpstr>
      <vt:lpstr>Control Flow Statements </vt:lpstr>
      <vt:lpstr>Let’s try it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 Week 2 </dc:title>
  <dc:creator>Vishal Yelisetti</dc:creator>
  <cp:lastModifiedBy>Vishal Yelisetti</cp:lastModifiedBy>
  <cp:revision>3</cp:revision>
  <dcterms:created xsi:type="dcterms:W3CDTF">2018-10-12T19:57:11Z</dcterms:created>
  <dcterms:modified xsi:type="dcterms:W3CDTF">2018-10-12T20:12:28Z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