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4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126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5249" y="1524000"/>
            <a:ext cx="8841503" cy="32004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5250" y="4876800"/>
            <a:ext cx="7164665" cy="990600"/>
          </a:xfrm>
        </p:spPr>
        <p:txBody>
          <a:bodyPr lIns="91440"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50" baseline="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41708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lternate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5394777" y="0"/>
            <a:ext cx="6797222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sz="1800"/>
          </a:p>
        </p:txBody>
      </p:sp>
      <p:sp>
        <p:nvSpPr>
          <p:cNvPr id="11" name="Rectangle 10"/>
          <p:cNvSpPr/>
          <p:nvPr/>
        </p:nvSpPr>
        <p:spPr>
          <a:xfrm>
            <a:off x="5486241" y="0"/>
            <a:ext cx="6705758" cy="6858000"/>
          </a:xfrm>
          <a:prstGeom prst="rect">
            <a:avLst/>
          </a:prstGeom>
          <a:solidFill>
            <a:schemeClr val="accent2">
              <a:lumMod val="75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171" y="685800"/>
            <a:ext cx="4268312" cy="38862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171" y="4724400"/>
            <a:ext cx="4268312" cy="14478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&#10;"/>
          <p:cNvSpPr>
            <a:spLocks noGrp="1"/>
          </p:cNvSpPr>
          <p:nvPr>
            <p:ph type="pic" idx="1"/>
          </p:nvPr>
        </p:nvSpPr>
        <p:spPr>
          <a:xfrm>
            <a:off x="6096001" y="685800"/>
            <a:ext cx="5487829" cy="5486400"/>
          </a:xfrm>
          <a:solidFill>
            <a:schemeClr val="tx2">
              <a:lumMod val="10000"/>
            </a:schemeClr>
          </a:solidFill>
          <a:ln w="50800">
            <a:solidFill>
              <a:schemeClr val="tx1"/>
            </a:solidFill>
            <a:miter lim="800000"/>
          </a:ln>
          <a:effectLst>
            <a:outerShdw blurRad="190500" algn="ctr" rotWithShape="0">
              <a:prstClr val="black">
                <a:alpha val="50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DFB0194B-2825-408F-B5FA-3ED95FC4D2C0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22177795-0C2D-417E-A443-41965917A4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421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DFB0194B-2825-408F-B5FA-3ED95FC4D2C0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22177795-0C2D-417E-A443-41965917A4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713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678333" y="685801"/>
            <a:ext cx="1219519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4150" y="685800"/>
            <a:ext cx="8155523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DFB0194B-2825-408F-B5FA-3ED95FC4D2C0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22177795-0C2D-417E-A443-41965917A4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369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DFB0194B-2825-408F-B5FA-3ED95FC4D2C0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22177795-0C2D-417E-A443-41965917A4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058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4151" y="3429000"/>
            <a:ext cx="9603702" cy="2286000"/>
          </a:xfrm>
        </p:spPr>
        <p:txBody>
          <a:bodyPr anchor="b">
            <a:normAutofit/>
          </a:bodyPr>
          <a:lstStyle>
            <a:lvl1pPr algn="l">
              <a:defRPr sz="48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4150" y="685800"/>
            <a:ext cx="7545765" cy="1066800"/>
          </a:xfrm>
        </p:spPr>
        <p:txBody>
          <a:bodyPr lIns="91440" anchor="t"/>
          <a:lstStyle>
            <a:lvl1pPr marL="0" indent="0">
              <a:spcBef>
                <a:spcPts val="0"/>
              </a:spcBef>
              <a:buNone/>
              <a:defRPr sz="2000" cap="all" spc="250" baseline="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DFB0194B-2825-408F-B5FA-3ED95FC4D2C0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22177795-0C2D-417E-A443-41965917A4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722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4150" y="1828800"/>
            <a:ext cx="4649410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8439" y="1828801"/>
            <a:ext cx="4649413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DFB0194B-2825-408F-B5FA-3ED95FC4D2C0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22177795-0C2D-417E-A443-41965917A4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251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4150" y="1676400"/>
            <a:ext cx="4647586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4150" y="2438400"/>
            <a:ext cx="4649410" cy="3733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8440" y="1676400"/>
            <a:ext cx="464941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8440" y="2438400"/>
            <a:ext cx="4649412" cy="3733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DFB0194B-2825-408F-B5FA-3ED95FC4D2C0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22177795-0C2D-417E-A443-41965917A4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405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DFB0194B-2825-408F-B5FA-3ED95FC4D2C0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22177795-0C2D-417E-A443-41965917A4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977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DFB0194B-2825-408F-B5FA-3ED95FC4D2C0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22177795-0C2D-417E-A443-41965917A4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654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08171" y="0"/>
            <a:ext cx="4884835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sz="1800"/>
          </a:p>
        </p:txBody>
      </p:sp>
      <p:sp>
        <p:nvSpPr>
          <p:cNvPr id="11" name="Rectangle 10"/>
          <p:cNvSpPr/>
          <p:nvPr/>
        </p:nvSpPr>
        <p:spPr>
          <a:xfrm>
            <a:off x="699634" y="0"/>
            <a:ext cx="4701908" cy="6858000"/>
          </a:xfrm>
          <a:prstGeom prst="rect">
            <a:avLst/>
          </a:prstGeom>
          <a:solidFill>
            <a:schemeClr val="accent2">
              <a:lumMod val="75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4150" y="685800"/>
            <a:ext cx="3582333" cy="38862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4150" y="4724400"/>
            <a:ext cx="3582333" cy="1401764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0" y="685800"/>
            <a:ext cx="5486399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DFB0194B-2825-408F-B5FA-3ED95FC4D2C0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22177795-0C2D-417E-A443-41965917A4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760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608171" y="0"/>
            <a:ext cx="4884835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sz="1800"/>
          </a:p>
        </p:txBody>
      </p:sp>
      <p:sp>
        <p:nvSpPr>
          <p:cNvPr id="13" name="Rectangle 12"/>
          <p:cNvSpPr/>
          <p:nvPr/>
        </p:nvSpPr>
        <p:spPr>
          <a:xfrm>
            <a:off x="699634" y="0"/>
            <a:ext cx="4701908" cy="6858000"/>
          </a:xfrm>
          <a:prstGeom prst="rect">
            <a:avLst/>
          </a:prstGeom>
          <a:solidFill>
            <a:schemeClr val="accent2">
              <a:lumMod val="75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4150" y="685800"/>
            <a:ext cx="3582333" cy="38862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4150" y="4724400"/>
            <a:ext cx="3582333" cy="1401764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&#10;"/>
          <p:cNvSpPr>
            <a:spLocks noGrp="1"/>
          </p:cNvSpPr>
          <p:nvPr>
            <p:ph type="pic" idx="1"/>
          </p:nvPr>
        </p:nvSpPr>
        <p:spPr>
          <a:xfrm>
            <a:off x="6096001" y="685800"/>
            <a:ext cx="5487829" cy="5486400"/>
          </a:xfrm>
          <a:solidFill>
            <a:schemeClr val="tx2">
              <a:lumMod val="10000"/>
            </a:schemeClr>
          </a:solidFill>
          <a:ln w="50800">
            <a:solidFill>
              <a:schemeClr val="tx1"/>
            </a:solidFill>
            <a:miter lim="800000"/>
          </a:ln>
          <a:effectLst>
            <a:outerShdw blurRad="190500" algn="ctr" rotWithShape="0">
              <a:prstClr val="black">
                <a:alpha val="50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DFB0194B-2825-408F-B5FA-3ED95FC4D2C0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22177795-0C2D-417E-A443-41965917A4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825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4149" y="381000"/>
            <a:ext cx="9603701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4151" y="1828800"/>
            <a:ext cx="9603701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4151" y="6400801"/>
            <a:ext cx="6326246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01496" y="6400801"/>
            <a:ext cx="132040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B0194B-2825-408F-B5FA-3ED95FC4D2C0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78332" y="6400801"/>
            <a:ext cx="1219520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177795-0C2D-417E-A443-41965917A4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5516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48" r:id="rId1"/>
    <p:sldLayoutId id="2147484249" r:id="rId2"/>
    <p:sldLayoutId id="2147484250" r:id="rId3"/>
    <p:sldLayoutId id="2147484251" r:id="rId4"/>
    <p:sldLayoutId id="2147484252" r:id="rId5"/>
    <p:sldLayoutId id="2147484253" r:id="rId6"/>
    <p:sldLayoutId id="2147484254" r:id="rId7"/>
    <p:sldLayoutId id="2147484255" r:id="rId8"/>
    <p:sldLayoutId id="2147484256" r:id="rId9"/>
    <p:sldLayoutId id="2147484257" r:id="rId10"/>
    <p:sldLayoutId id="2147484258" r:id="rId11"/>
    <p:sldLayoutId id="21474842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6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800"/>
        </a:spcBef>
        <a:buFont typeface="Century" pitchFamily="18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indent="-228600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25880" indent="-228600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91640" indent="-228600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spcBef>
          <a:spcPts val="6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23160" indent="-228600" algn="l" defTabSz="914400" rtl="0" eaLnBrk="1" latinLnBrk="0" hangingPunct="1">
        <a:spcBef>
          <a:spcPts val="6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28600" algn="l" defTabSz="914400" rtl="0" eaLnBrk="1" latinLnBrk="0" hangingPunct="1">
        <a:spcBef>
          <a:spcPts val="6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54680" indent="-228600" algn="l" defTabSz="914400" rtl="0" eaLnBrk="1" latinLnBrk="0" hangingPunct="1">
        <a:spcBef>
          <a:spcPts val="6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Week 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Team 6328</a:t>
            </a:r>
          </a:p>
          <a:p>
            <a:r>
              <a:rPr lang="en-US" dirty="0" smtClean="0"/>
              <a:t>Software Team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07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Overriding Methods: Let’s try it…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Base class that has a method called speed</a:t>
            </a:r>
          </a:p>
          <a:p>
            <a:pPr lvl="1"/>
            <a:r>
              <a:rPr lang="en-US" dirty="0" smtClean="0"/>
              <a:t>Give a speed </a:t>
            </a:r>
          </a:p>
          <a:p>
            <a:pPr lvl="1"/>
            <a:r>
              <a:rPr lang="en-US" dirty="0" smtClean="0"/>
              <a:t>Important: Return the speed</a:t>
            </a:r>
          </a:p>
          <a:p>
            <a:r>
              <a:rPr lang="en-US" dirty="0" smtClean="0"/>
              <a:t>Write an Extend class that inherits the Parent class</a:t>
            </a:r>
          </a:p>
          <a:p>
            <a:pPr lvl="1"/>
            <a:r>
              <a:rPr lang="en-US" dirty="0" smtClean="0"/>
              <a:t>This new class should have a new method “&lt;</a:t>
            </a:r>
            <a:r>
              <a:rPr lang="en-US" dirty="0" err="1" smtClean="0"/>
              <a:t>method_name</a:t>
            </a:r>
            <a:r>
              <a:rPr lang="en-US" dirty="0" smtClean="0"/>
              <a:t>&gt;” that uses the speed </a:t>
            </a:r>
          </a:p>
          <a:p>
            <a:pPr lvl="1"/>
            <a:r>
              <a:rPr lang="en-US" dirty="0" smtClean="0"/>
              <a:t>Increment the speed from the Base Class by 10</a:t>
            </a:r>
          </a:p>
          <a:p>
            <a:pPr lvl="1"/>
            <a:r>
              <a:rPr lang="en-US" dirty="0" smtClean="0"/>
              <a:t>Print the new speed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134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main concepts of 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Encapsultation</a:t>
            </a:r>
            <a:endParaRPr lang="en-US" dirty="0" smtClean="0"/>
          </a:p>
          <a:p>
            <a:r>
              <a:rPr lang="en-US" dirty="0" smtClean="0"/>
              <a:t>Polymorphism</a:t>
            </a:r>
          </a:p>
          <a:p>
            <a:r>
              <a:rPr lang="en-US" dirty="0" smtClean="0"/>
              <a:t>Inheritance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574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Encapsulation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Access modifier keywords are used for encapsulation in object oriented programming. For example, encapsulation in java is achieved using </a:t>
            </a:r>
            <a:r>
              <a:rPr lang="en-US" b="1" dirty="0"/>
              <a:t>private, protected </a:t>
            </a:r>
            <a:r>
              <a:rPr lang="en-US" dirty="0"/>
              <a:t>and</a:t>
            </a:r>
            <a:r>
              <a:rPr lang="en-US" b="1" dirty="0"/>
              <a:t> public </a:t>
            </a:r>
            <a:r>
              <a:rPr lang="en-US" dirty="0"/>
              <a:t>keywords.</a:t>
            </a:r>
          </a:p>
        </p:txBody>
      </p:sp>
    </p:spTree>
    <p:extLst>
      <p:ext uri="{BB962C8B-B14F-4D97-AF65-F5344CB8AC3E}">
        <p14:creationId xmlns:p14="http://schemas.microsoft.com/office/powerpoint/2010/main" val="293665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Polymorphism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pPr lvl="1"/>
            <a:r>
              <a:rPr lang="en-US" dirty="0" smtClean="0"/>
              <a:t>Compile time polymorphism				</a:t>
            </a:r>
          </a:p>
          <a:p>
            <a:pPr lvl="2"/>
            <a:r>
              <a:rPr lang="en-US" dirty="0" smtClean="0">
                <a:effectLst/>
              </a:rPr>
              <a:t>Method overloading	</a:t>
            </a:r>
          </a:p>
          <a:p>
            <a:pPr lvl="2"/>
            <a:endParaRPr lang="en-US" dirty="0">
              <a:effectLst/>
            </a:endParaRPr>
          </a:p>
          <a:p>
            <a:pPr lvl="2"/>
            <a:endParaRPr lang="en-US" dirty="0" smtClean="0">
              <a:effectLst/>
            </a:endParaRPr>
          </a:p>
          <a:p>
            <a:pPr lvl="2"/>
            <a:endParaRPr lang="en-US" dirty="0">
              <a:effectLst/>
            </a:endParaRPr>
          </a:p>
          <a:p>
            <a:pPr lvl="2"/>
            <a:endParaRPr lang="en-US" dirty="0" smtClean="0">
              <a:effectLst/>
            </a:endParaRPr>
          </a:p>
          <a:p>
            <a:pPr lvl="2"/>
            <a:endParaRPr lang="en-US" dirty="0">
              <a:effectLst/>
            </a:endParaRPr>
          </a:p>
          <a:p>
            <a:pPr lvl="2"/>
            <a:endParaRPr lang="en-US" dirty="0" smtClean="0">
              <a:effectLst/>
            </a:endParaRPr>
          </a:p>
          <a:p>
            <a:pPr lvl="2"/>
            <a:endParaRPr lang="en-US" dirty="0">
              <a:effectLst/>
            </a:endParaRPr>
          </a:p>
          <a:p>
            <a:pPr lvl="2"/>
            <a:endParaRPr lang="en-US" dirty="0" smtClean="0">
              <a:effectLst/>
            </a:endParaRPr>
          </a:p>
          <a:p>
            <a:pPr marL="810000" lvl="2" indent="0">
              <a:buNone/>
            </a:pPr>
            <a:endParaRPr lang="en-US" dirty="0" smtClean="0">
              <a:effectLst/>
            </a:endParaRPr>
          </a:p>
          <a:p>
            <a:pPr lvl="2"/>
            <a:r>
              <a:rPr lang="en-US" dirty="0" smtClean="0">
                <a:effectLst/>
              </a:rPr>
              <a:t>Run time Polymorphism</a:t>
            </a:r>
          </a:p>
          <a:p>
            <a:pPr lvl="3"/>
            <a:r>
              <a:rPr lang="en-US" dirty="0" smtClean="0">
                <a:effectLst/>
              </a:rPr>
              <a:t>Method Overriding</a:t>
            </a:r>
            <a:endParaRPr lang="en-US" dirty="0" smtClean="0"/>
          </a:p>
          <a:p>
            <a:pPr lvl="1"/>
            <a:endParaRPr lang="en-US" dirty="0" smtClean="0"/>
          </a:p>
          <a:p>
            <a:pPr marL="450000" lvl="1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6014" y="2403601"/>
            <a:ext cx="2610514" cy="10109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6013" y="3557239"/>
            <a:ext cx="4268298" cy="3248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482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Inheritance is the object oriented programming concept where an object is based on another object. </a:t>
            </a:r>
            <a:endParaRPr lang="en-US" dirty="0" smtClean="0">
              <a:effectLst/>
            </a:endParaRPr>
          </a:p>
          <a:p>
            <a:r>
              <a:rPr lang="en-US" dirty="0" smtClean="0">
                <a:effectLst/>
              </a:rPr>
              <a:t>Inheritance </a:t>
            </a:r>
            <a:r>
              <a:rPr lang="en-US" dirty="0">
                <a:effectLst/>
              </a:rPr>
              <a:t>is the mechanism of code reuse. </a:t>
            </a:r>
            <a:endParaRPr lang="en-US" dirty="0" smtClean="0">
              <a:effectLst/>
            </a:endParaRPr>
          </a:p>
          <a:p>
            <a:r>
              <a:rPr lang="en-US" dirty="0" smtClean="0">
                <a:effectLst/>
              </a:rPr>
              <a:t>The </a:t>
            </a:r>
            <a:r>
              <a:rPr lang="en-US" dirty="0">
                <a:effectLst/>
              </a:rPr>
              <a:t>object that is getting inherited is called superclass and the object that inherits the superclass is called subclass.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875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Java method is a collection of statements that are grouped together to perform an operation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Many of the methods we have been using: </a:t>
            </a:r>
            <a:r>
              <a:rPr lang="en-US" dirty="0" err="1" smtClean="0"/>
              <a:t>println</a:t>
            </a:r>
            <a:r>
              <a:rPr lang="en-US" dirty="0" smtClean="0"/>
              <a:t>(), main() … are all methods that the JDK provides us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428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Methods… in general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0" y="2133601"/>
            <a:ext cx="4696480" cy="7144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000" y="1828801"/>
            <a:ext cx="4113886" cy="216070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5401" y="3109965"/>
            <a:ext cx="4696480" cy="59624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5401" y="4101386"/>
            <a:ext cx="6496957" cy="2381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386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try 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method that </a:t>
            </a:r>
            <a:r>
              <a:rPr lang="en-US" dirty="0" smtClean="0"/>
              <a:t>calculates </a:t>
            </a:r>
            <a:r>
              <a:rPr lang="en-US" dirty="0" smtClean="0"/>
              <a:t>the minimum of two values</a:t>
            </a:r>
          </a:p>
          <a:p>
            <a:pPr lvl="1"/>
            <a:r>
              <a:rPr lang="en-US" dirty="0" smtClean="0"/>
              <a:t>Method should take in two parameters’</a:t>
            </a:r>
          </a:p>
          <a:p>
            <a:pPr lvl="1"/>
            <a:r>
              <a:rPr lang="en-US" dirty="0" smtClean="0"/>
              <a:t>Call the method inside the main method</a:t>
            </a:r>
          </a:p>
          <a:p>
            <a:pPr marL="36576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266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void keyword allows us to create methods which do not return a </a:t>
            </a:r>
            <a:r>
              <a:rPr lang="en-US" dirty="0" smtClean="0"/>
              <a:t>value.</a:t>
            </a:r>
          </a:p>
          <a:p>
            <a:r>
              <a:rPr lang="en-US" dirty="0" smtClean="0"/>
              <a:t>The datatype that defines the method should be the same datatype return by the method</a:t>
            </a:r>
          </a:p>
          <a:p>
            <a:pPr lvl="1"/>
            <a:r>
              <a:rPr lang="en-US" dirty="0" smtClean="0"/>
              <a:t>Else you have datatype mismatches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506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</a:t>
            </a:r>
            <a:r>
              <a:rPr lang="en-US" dirty="0" smtClean="0"/>
              <a:t>Overloading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a class has two or more methods by the same name but different parameters, it is known as method overloading. </a:t>
            </a:r>
            <a:endParaRPr lang="en-US" dirty="0" smtClean="0"/>
          </a:p>
          <a:p>
            <a:r>
              <a:rPr lang="en-US" dirty="0" smtClean="0"/>
              <a:t>Be careful in the concept, as this is not the same thing as Overriding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3495260"/>
            <a:ext cx="7068536" cy="2981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275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</a:t>
            </a:r>
            <a:r>
              <a:rPr lang="en-US" dirty="0" smtClean="0"/>
              <a:t>Overloading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our previous example of finding the minimum of two numbers… </a:t>
            </a:r>
          </a:p>
          <a:p>
            <a:pPr lvl="1"/>
            <a:r>
              <a:rPr lang="en-US" dirty="0" smtClean="0"/>
              <a:t>What happens when the parameters are a double rather than </a:t>
            </a:r>
            <a:r>
              <a:rPr lang="en-US" dirty="0" err="1" smtClean="0"/>
              <a:t>int</a:t>
            </a:r>
            <a:endParaRPr lang="en-US" dirty="0" smtClean="0"/>
          </a:p>
          <a:p>
            <a:pPr lvl="1"/>
            <a:r>
              <a:rPr lang="en-US" dirty="0" smtClean="0"/>
              <a:t>Let’s try it…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83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Mehtod</a:t>
            </a:r>
            <a:r>
              <a:rPr lang="en-US" dirty="0" smtClean="0"/>
              <a:t> Overriding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Overriding is a feature that allows a subclass or child class to provide a specific implementation of a method that is already provided by one of its super-classes or parent classes. </a:t>
            </a:r>
            <a:endParaRPr lang="en-US" dirty="0" smtClean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43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401150"/>
            <a:ext cx="10353762" cy="970450"/>
          </a:xfrm>
        </p:spPr>
        <p:txBody>
          <a:bodyPr/>
          <a:lstStyle/>
          <a:p>
            <a:r>
              <a:rPr lang="en-US" dirty="0" smtClean="0"/>
              <a:t>Overriding: Rules…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0478" y="1371600"/>
            <a:ext cx="4416488" cy="5219922"/>
          </a:xfrm>
        </p:spPr>
        <p:txBody>
          <a:bodyPr/>
          <a:lstStyle/>
          <a:p>
            <a:r>
              <a:rPr lang="en-US" b="1" dirty="0">
                <a:effectLst/>
              </a:rPr>
              <a:t>Final methods can not be </a:t>
            </a:r>
            <a:r>
              <a:rPr lang="en-US" b="1" dirty="0" smtClean="0">
                <a:effectLst/>
              </a:rPr>
              <a:t>overridden</a:t>
            </a:r>
          </a:p>
          <a:p>
            <a:r>
              <a:rPr lang="en-US" b="1" dirty="0">
                <a:effectLst/>
              </a:rPr>
              <a:t>Static methods can not be </a:t>
            </a:r>
            <a:r>
              <a:rPr lang="en-US" b="1" dirty="0" smtClean="0">
                <a:effectLst/>
              </a:rPr>
              <a:t>overridden</a:t>
            </a:r>
          </a:p>
          <a:p>
            <a:r>
              <a:rPr lang="en-US" b="1" dirty="0">
                <a:effectLst/>
              </a:rPr>
              <a:t>Private methods can not be </a:t>
            </a:r>
            <a:r>
              <a:rPr lang="en-US" b="1" dirty="0" smtClean="0">
                <a:effectLst/>
              </a:rPr>
              <a:t>overridden</a:t>
            </a:r>
          </a:p>
          <a:p>
            <a:r>
              <a:rPr lang="en-US" b="1" dirty="0">
                <a:effectLst/>
              </a:rPr>
              <a:t>The overriding method must have same return type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3152" y="1371600"/>
            <a:ext cx="7409976" cy="5219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722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Woodgrain_16x9">
      <a:dk1>
        <a:sysClr val="windowText" lastClr="000000"/>
      </a:dk1>
      <a:lt1>
        <a:sysClr val="window" lastClr="FFFFFF"/>
      </a:lt1>
      <a:dk2>
        <a:srgbClr val="90B365"/>
      </a:dk2>
      <a:lt2>
        <a:srgbClr val="EEECE1"/>
      </a:lt2>
      <a:accent1>
        <a:srgbClr val="4283D2"/>
      </a:accent1>
      <a:accent2>
        <a:srgbClr val="6E9D35"/>
      </a:accent2>
      <a:accent3>
        <a:srgbClr val="DE6742"/>
      </a:accent3>
      <a:accent4>
        <a:srgbClr val="8F73DF"/>
      </a:accent4>
      <a:accent5>
        <a:srgbClr val="CB991B"/>
      </a:accent5>
      <a:accent6>
        <a:srgbClr val="7F7F7F"/>
      </a:accent6>
      <a:hlink>
        <a:srgbClr val="90B365"/>
      </a:hlink>
      <a:folHlink>
        <a:srgbClr val="7F7F7F"/>
      </a:folHlink>
    </a:clrScheme>
    <a:fontScheme name="Century">
      <a:majorFont>
        <a:latin typeface="Century"/>
        <a:ea typeface=""/>
        <a:cs typeface=""/>
      </a:majorFont>
      <a:minorFont>
        <a:latin typeface="Century"/>
        <a:ea typeface=""/>
        <a:cs typeface="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9ECCC314-D9BD-4695-84D0-2459EF5038EF}" vid="{384C69C2-6B3C-4C3C-A39F-5B8356BB484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132</TotalTime>
  <Words>380</Words>
  <Application>Microsoft Office PowerPoint</Application>
  <PresentationFormat>Widescreen</PresentationFormat>
  <Paragraphs>61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Century</vt:lpstr>
      <vt:lpstr>Theme1</vt:lpstr>
      <vt:lpstr>Week 5</vt:lpstr>
      <vt:lpstr>Java Methods</vt:lpstr>
      <vt:lpstr>Methods… in general</vt:lpstr>
      <vt:lpstr>Let’s try it</vt:lpstr>
      <vt:lpstr>Methods</vt:lpstr>
      <vt:lpstr>Method Overloading</vt:lpstr>
      <vt:lpstr>Method Overloading</vt:lpstr>
      <vt:lpstr>Mehtod Overriding</vt:lpstr>
      <vt:lpstr>Overriding: Rules… </vt:lpstr>
      <vt:lpstr>Overriding Methods: Let’s try it… </vt:lpstr>
      <vt:lpstr>Three main concepts of OOP</vt:lpstr>
      <vt:lpstr>Encapsulation</vt:lpstr>
      <vt:lpstr>Polymorphism </vt:lpstr>
      <vt:lpstr>Inheritance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Vishal Yelisetti</dc:creator>
  <cp:lastModifiedBy>Vishal Yelisetti</cp:lastModifiedBy>
  <cp:revision>9</cp:revision>
  <dcterms:created xsi:type="dcterms:W3CDTF">2018-11-08T18:59:20Z</dcterms:created>
  <dcterms:modified xsi:type="dcterms:W3CDTF">2018-11-14T22:39:39Z</dcterms:modified>
</cp:coreProperties>
</file>