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7" r:id="rId3"/>
    <p:sldId id="313" r:id="rId4"/>
    <p:sldId id="303" r:id="rId5"/>
    <p:sldId id="310" r:id="rId6"/>
    <p:sldId id="314" r:id="rId7"/>
    <p:sldId id="315" r:id="rId8"/>
    <p:sldId id="316" r:id="rId9"/>
    <p:sldId id="312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680" autoAdjust="0"/>
    <p:restoredTop sz="94660"/>
  </p:normalViewPr>
  <p:slideViewPr>
    <p:cSldViewPr>
      <p:cViewPr>
        <p:scale>
          <a:sx n="85" d="100"/>
          <a:sy n="85" d="100"/>
        </p:scale>
        <p:origin x="80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Autofit/>
          </a:bodyPr>
          <a:lstStyle>
            <a:lvl1pPr algn="l">
              <a:defRPr sz="7200">
                <a:solidFill>
                  <a:srgbClr val="FFFF00"/>
                </a:solidFill>
                <a:latin typeface="ROBOTECH GP" panose="020B09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>
            <a:lvl1pPr>
              <a:defRPr sz="2400">
                <a:solidFill>
                  <a:srgbClr val="FFFF00"/>
                </a:solidFill>
                <a:latin typeface="ROBOTECH GP" panose="020B0900000000000000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10744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+mj-lt"/>
              </a:rPr>
              <a:t>FRC 6328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7010400" y="64770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aseline="0" dirty="0"/>
              <a:t>littletonrobotics.org</a:t>
            </a:r>
          </a:p>
        </p:txBody>
      </p:sp>
    </p:spTree>
    <p:extLst>
      <p:ext uri="{BB962C8B-B14F-4D97-AF65-F5344CB8AC3E}">
        <p14:creationId xmlns:p14="http://schemas.microsoft.com/office/powerpoint/2010/main" val="30128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42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1300" y="2165428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1300" y="457200"/>
            <a:ext cx="2396430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2925919"/>
            <a:ext cx="2396430" cy="2872784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69310" y="2165428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70405" y="457200"/>
            <a:ext cx="2399205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69310" y="2923076"/>
            <a:ext cx="2400300" cy="284643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71190" y="2165428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72285" y="457200"/>
            <a:ext cx="2396227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68020" y="2923076"/>
            <a:ext cx="2396226" cy="284644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25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381000"/>
            <a:ext cx="7429499" cy="990600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43434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4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092" y="1791491"/>
            <a:ext cx="3658793" cy="82391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707480"/>
            <a:ext cx="3658793" cy="3769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184" y="1791490"/>
            <a:ext cx="3656407" cy="82391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707480"/>
            <a:ext cx="3656408" cy="3769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C2D9-368D-45C7-A1F0-44212748764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9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syntax.asp" TargetMode="External"/><Relationship Id="rId2" Type="http://schemas.openxmlformats.org/officeDocument/2006/relationships/hyperlink" Target="https://www.w3schools.com/js/js_json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json.asp" TargetMode="External"/><Relationship Id="rId4" Type="http://schemas.openxmlformats.org/officeDocument/2006/relationships/hyperlink" Target="https://www.w3schools.com/js/js_json_datatypes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Python 3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581400"/>
            <a:ext cx="7162800" cy="1655762"/>
          </a:xfrm>
        </p:spPr>
        <p:txBody>
          <a:bodyPr/>
          <a:lstStyle/>
          <a:p>
            <a:r>
              <a:rPr lang="en-US" dirty="0"/>
              <a:t>Part 4: Functions &amp; Data Scope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2800" y="4800600"/>
            <a:ext cx="2407737" cy="1828800"/>
            <a:chOff x="6553200" y="228601"/>
            <a:chExt cx="2407737" cy="1828800"/>
          </a:xfrm>
        </p:grpSpPr>
        <p:sp>
          <p:nvSpPr>
            <p:cNvPr id="7" name="Rounded Rectangle 6"/>
            <p:cNvSpPr/>
            <p:nvPr/>
          </p:nvSpPr>
          <p:spPr>
            <a:xfrm>
              <a:off x="6553200" y="228601"/>
              <a:ext cx="2407737" cy="1828800"/>
            </a:xfrm>
            <a:prstGeom prst="roundRect">
              <a:avLst/>
            </a:prstGeom>
            <a:solidFill>
              <a:srgbClr val="FFFFFF"/>
            </a:solidFill>
            <a:ln w="57150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" name="Picture 5" descr="FIRSTRobotics_IconVert_RGB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381000"/>
              <a:ext cx="2130552" cy="1459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28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2837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76517"/>
            <a:ext cx="7429499" cy="990600"/>
          </a:xfrm>
        </p:spPr>
        <p:txBody>
          <a:bodyPr/>
          <a:lstStyle/>
          <a:p>
            <a:r>
              <a:rPr lang="en-US" dirty="0"/>
              <a:t>This lesson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3581400"/>
          </a:xfrm>
        </p:spPr>
        <p:txBody>
          <a:bodyPr/>
          <a:lstStyle/>
          <a:p>
            <a:r>
              <a:rPr lang="en-US" dirty="0"/>
              <a:t>Review of functions and parameters</a:t>
            </a:r>
          </a:p>
          <a:p>
            <a:r>
              <a:rPr lang="en-US" dirty="0"/>
              <a:t>Variable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26" descr="python logo">
            <a:extLst>
              <a:ext uri="{FF2B5EF4-FFF2-40B4-BE49-F238E27FC236}">
                <a16:creationId xmlns:a16="http://schemas.microsoft.com/office/drawing/2014/main" id="{BE7BFCFB-BD0F-44C9-B799-BBFD7B29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2475309" y="5095164"/>
            <a:ext cx="4191000" cy="149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2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172A-5D58-47FB-9630-8B7EE0CC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5C3C-AB9D-4311-B373-52B84BB0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8135540" cy="4343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up on JSON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https://www.w3schools.com/js/js_json_intro.asp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https://www.w3schools.com/js/js_json_syntax.asp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https://www.w3schools.com/js/js_json_datatypes.asp</a:t>
            </a:r>
            <a:endParaRPr lang="en-US" dirty="0"/>
          </a:p>
          <a:p>
            <a:r>
              <a:rPr lang="en-US" dirty="0"/>
              <a:t>…and using it in Python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https://www.w3schools.com/python/python_json.asp</a:t>
            </a:r>
            <a:endParaRPr lang="en-US" dirty="0"/>
          </a:p>
          <a:p>
            <a:r>
              <a:rPr lang="en-US" dirty="0"/>
              <a:t>Now, make your </a:t>
            </a:r>
            <a:r>
              <a:rPr lang="en-US"/>
              <a:t>robots dictionary </a:t>
            </a:r>
            <a:r>
              <a:rPr lang="en-US" dirty="0"/>
              <a:t>into JSON!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9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CE3B-A110-4799-987B-54A5035A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512D-07F7-4662-BCD9-38088D38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json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robots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Dictionary content here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json_robots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(robots)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json_robots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4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9408-AB7E-4E7C-AE3A-F027571A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FuncTions</a:t>
            </a:r>
            <a:r>
              <a:rPr lang="en-US" dirty="0"/>
              <a:t> </a:t>
            </a:r>
            <a:r>
              <a:rPr lang="en-US" dirty="0" err="1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D1DF-3149-47CA-81EE-AE273C2A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8364140" cy="5181600"/>
          </a:xfrm>
        </p:spPr>
        <p:txBody>
          <a:bodyPr>
            <a:normAutofit/>
          </a:bodyPr>
          <a:lstStyle/>
          <a:p>
            <a:r>
              <a:rPr lang="en-US" dirty="0"/>
              <a:t>Functions allow for code reuse &amp; better program structure</a:t>
            </a:r>
          </a:p>
          <a:p>
            <a:r>
              <a:rPr lang="en-US" dirty="0"/>
              <a:t>Inputs: arguments (positional) and keyword arguments (named, with defaults)</a:t>
            </a:r>
          </a:p>
          <a:p>
            <a:r>
              <a:rPr lang="en-US" dirty="0"/>
              <a:t>Output: return value, which can be a data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1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3765-F33B-4B31-8387-D4C875AD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23D1-58A1-480E-9D3B-302BC46A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Scope is the range within the program where a given variable is valid</a:t>
            </a:r>
          </a:p>
          <a:p>
            <a:r>
              <a:rPr lang="en-US" dirty="0"/>
              <a:t>In increasing order:</a:t>
            </a:r>
          </a:p>
          <a:p>
            <a:pPr lvl="1"/>
            <a:r>
              <a:rPr lang="en-US" dirty="0"/>
              <a:t>Local variables : inside the function they’re in</a:t>
            </a:r>
          </a:p>
          <a:p>
            <a:pPr lvl="1"/>
            <a:r>
              <a:rPr lang="en-US" dirty="0"/>
              <a:t>Class variables : inside all functions in the class</a:t>
            </a:r>
          </a:p>
          <a:p>
            <a:pPr lvl="1"/>
            <a:r>
              <a:rPr lang="en-US" dirty="0"/>
              <a:t>Global variables : throughout the file</a:t>
            </a:r>
          </a:p>
          <a:p>
            <a:r>
              <a:rPr lang="en-US" dirty="0"/>
              <a:t>Scope should be </a:t>
            </a:r>
            <a:r>
              <a:rPr lang="en-US" i="1" dirty="0"/>
              <a:t>as small as it can be</a:t>
            </a:r>
            <a:endParaRPr lang="en-US" dirty="0"/>
          </a:p>
          <a:p>
            <a:pPr lvl="1"/>
            <a:r>
              <a:rPr lang="en-US" dirty="0"/>
              <a:t>Less confusion</a:t>
            </a:r>
          </a:p>
          <a:p>
            <a:pPr lvl="1"/>
            <a:r>
              <a:rPr lang="en-US" dirty="0"/>
              <a:t>Less need to “protect” data access when more complex concepts like threads are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49F1-6C40-4353-B463-87BE8A6A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24C8D-1E31-47A5-96C1-C8AF9CA2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029200"/>
          </a:xfrm>
        </p:spPr>
        <p:txBody>
          <a:bodyPr>
            <a:normAutofit/>
          </a:bodyPr>
          <a:lstStyle/>
          <a:p>
            <a:r>
              <a:rPr lang="en-US" dirty="0"/>
              <a:t>Write a program that sets a global variable &amp; prints it inside a function</a:t>
            </a:r>
          </a:p>
          <a:p>
            <a:r>
              <a:rPr lang="en-US" dirty="0"/>
              <a:t>Now make the function set a variable with the same name, then print it</a:t>
            </a:r>
          </a:p>
          <a:p>
            <a:pPr lvl="1"/>
            <a:r>
              <a:rPr lang="en-US" dirty="0"/>
              <a:t>Is the global changed by doing this?</a:t>
            </a:r>
          </a:p>
          <a:p>
            <a:r>
              <a:rPr lang="en-US" dirty="0"/>
              <a:t>Now have the function print, then set it</a:t>
            </a:r>
          </a:p>
          <a:p>
            <a:pPr lvl="1"/>
            <a:r>
              <a:rPr lang="en-US" dirty="0"/>
              <a:t>Explain what you see</a:t>
            </a:r>
          </a:p>
          <a:p>
            <a:r>
              <a:rPr lang="en-US" dirty="0"/>
              <a:t>How can a function modify a global?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0A47-2D30-4B9B-BA54-28F82C99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CEA3-99F3-4A51-83AE-F48FF8F53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“Application Programming Interface”</a:t>
            </a:r>
          </a:p>
          <a:p>
            <a:r>
              <a:rPr lang="en-US" dirty="0"/>
              <a:t>A way of making function calls </a:t>
            </a:r>
            <a:r>
              <a:rPr lang="en-US" i="1" dirty="0"/>
              <a:t>over the web!</a:t>
            </a:r>
            <a:endParaRPr lang="en-US" dirty="0"/>
          </a:p>
          <a:p>
            <a:r>
              <a:rPr lang="en-US" dirty="0"/>
              <a:t>Can provide data</a:t>
            </a:r>
          </a:p>
          <a:p>
            <a:pPr lvl="1"/>
            <a:r>
              <a:rPr lang="en-US" dirty="0"/>
              <a:t>… as header fields</a:t>
            </a:r>
          </a:p>
          <a:p>
            <a:pPr lvl="1"/>
            <a:r>
              <a:rPr lang="en-US" dirty="0"/>
              <a:t>… as body</a:t>
            </a:r>
          </a:p>
          <a:p>
            <a:r>
              <a:rPr lang="en-US" dirty="0"/>
              <a:t>CRUD maps to web operations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sym typeface="Wingdings" panose="05000000000000000000" pitchFamily="2" charset="2"/>
              </a:rPr>
              <a:t> POST</a:t>
            </a:r>
            <a:endParaRPr lang="en-US" dirty="0"/>
          </a:p>
          <a:p>
            <a:pPr lvl="1"/>
            <a:r>
              <a:rPr lang="en-US" dirty="0"/>
              <a:t>Read </a:t>
            </a:r>
            <a:r>
              <a:rPr lang="en-US" dirty="0">
                <a:sym typeface="Wingdings" panose="05000000000000000000" pitchFamily="2" charset="2"/>
              </a:rPr>
              <a:t> GET</a:t>
            </a:r>
            <a:endParaRPr lang="en-US" dirty="0"/>
          </a:p>
          <a:p>
            <a:pPr lvl="1"/>
            <a:r>
              <a:rPr lang="en-US" dirty="0"/>
              <a:t>Update </a:t>
            </a:r>
            <a:r>
              <a:rPr lang="en-US" dirty="0">
                <a:sym typeface="Wingdings" panose="05000000000000000000" pitchFamily="2" charset="2"/>
              </a:rPr>
              <a:t> PUT</a:t>
            </a:r>
            <a:endParaRPr lang="en-US" dirty="0"/>
          </a:p>
          <a:p>
            <a:pPr lvl="1"/>
            <a:r>
              <a:rPr lang="en-US" dirty="0"/>
              <a:t>Delete </a:t>
            </a:r>
            <a:r>
              <a:rPr lang="en-US" dirty="0">
                <a:sym typeface="Wingdings" panose="05000000000000000000" pitchFamily="2" charset="2"/>
              </a:rPr>
              <a:t>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5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DCB6-9B7A-47F8-92A6-94779884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Web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2CA0-4728-4856-B3F8-6F59F98B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257800"/>
          </a:xfrm>
        </p:spPr>
        <p:txBody>
          <a:bodyPr>
            <a:normAutofit/>
          </a:bodyPr>
          <a:lstStyle/>
          <a:p>
            <a:r>
              <a:rPr lang="en-US" dirty="0"/>
              <a:t>Requests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54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rgbClr val="FFFF00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ustom 1">
      <a:majorFont>
        <a:latin typeface="ROBOTECH GP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>
        <a:ln w="38100" cmpd="sng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50022</TotalTime>
  <Words>355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ROBOTECH GP</vt:lpstr>
      <vt:lpstr>Tw Cen MT</vt:lpstr>
      <vt:lpstr>Circuit</vt:lpstr>
      <vt:lpstr>Programming In Python 3</vt:lpstr>
      <vt:lpstr>This lesson covers</vt:lpstr>
      <vt:lpstr>Homework!</vt:lpstr>
      <vt:lpstr>Solution</vt:lpstr>
      <vt:lpstr>FuncTions RevIEW</vt:lpstr>
      <vt:lpstr>Variable Scope</vt:lpstr>
      <vt:lpstr>Exercise</vt:lpstr>
      <vt:lpstr>Web APIs</vt:lpstr>
      <vt:lpstr>Python &amp; Web APIs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Python Training 3</dc:title>
  <dc:creator>Brett Bonner</dc:creator>
  <cp:lastModifiedBy>Elliot Bonner</cp:lastModifiedBy>
  <cp:revision>197</cp:revision>
  <dcterms:created xsi:type="dcterms:W3CDTF">2017-11-22T14:52:29Z</dcterms:created>
  <dcterms:modified xsi:type="dcterms:W3CDTF">2019-08-31T15:41:00Z</dcterms:modified>
</cp:coreProperties>
</file>