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2" r:id="rId6"/>
    <p:sldId id="290" r:id="rId7"/>
    <p:sldId id="260" r:id="rId8"/>
    <p:sldId id="294" r:id="rId9"/>
    <p:sldId id="295" r:id="rId10"/>
    <p:sldId id="272" r:id="rId11"/>
    <p:sldId id="264" r:id="rId12"/>
    <p:sldId id="296" r:id="rId13"/>
    <p:sldId id="297" r:id="rId14"/>
    <p:sldId id="271" r:id="rId15"/>
    <p:sldId id="274" r:id="rId16"/>
    <p:sldId id="275" r:id="rId17"/>
    <p:sldId id="277" r:id="rId18"/>
    <p:sldId id="282" r:id="rId19"/>
    <p:sldId id="284" r:id="rId20"/>
    <p:sldId id="286" r:id="rId21"/>
    <p:sldId id="293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>
      <p:cViewPr>
        <p:scale>
          <a:sx n="79" d="100"/>
          <a:sy n="79" d="100"/>
        </p:scale>
        <p:origin x="48" y="101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10/9/2019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10/9/2019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" y="1"/>
            <a:ext cx="307260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2992" y="1122363"/>
            <a:ext cx="8789285" cy="2387600"/>
          </a:xfrm>
        </p:spPr>
        <p:txBody>
          <a:bodyPr anchor="b">
            <a:noAutofit/>
          </a:bodyPr>
          <a:lstStyle>
            <a:lvl1pPr algn="l">
              <a:defRPr sz="7200">
                <a:solidFill>
                  <a:srgbClr val="FFFF00"/>
                </a:solidFill>
                <a:latin typeface="ROBOTECH GP" panose="020B0900000000000000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2992" y="3602038"/>
            <a:ext cx="8789285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32722" y="5410203"/>
            <a:ext cx="274248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32990" y="5410203"/>
            <a:ext cx="5123552" cy="365125"/>
          </a:xfrm>
        </p:spPr>
        <p:txBody>
          <a:bodyPr/>
          <a:lstStyle>
            <a:lvl1pPr>
              <a:defRPr sz="2400">
                <a:solidFill>
                  <a:srgbClr val="FFFF00"/>
                </a:solidFill>
                <a:latin typeface="ROBOTECH GP" panose="020B0900000000000000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1389" y="5410201"/>
            <a:ext cx="7708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47913" y="6107441"/>
            <a:ext cx="2133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+mj-lt"/>
              </a:rPr>
              <a:t>FRC 6328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344766" y="6477001"/>
            <a:ext cx="233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aseline="0" dirty="0"/>
              <a:t>littletonrobotics.org</a:t>
            </a:r>
          </a:p>
        </p:txBody>
      </p:sp>
    </p:spTree>
    <p:extLst>
      <p:ext uri="{BB962C8B-B14F-4D97-AF65-F5344CB8AC3E}">
        <p14:creationId xmlns:p14="http://schemas.microsoft.com/office/powerpoint/2010/main" val="244973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4304666"/>
            <a:ext cx="9909773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114" y="606426"/>
            <a:ext cx="9909773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8" y="5124020"/>
            <a:ext cx="9908278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4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60" y="609600"/>
            <a:ext cx="990337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4419601"/>
            <a:ext cx="990187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9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1"/>
            <a:ext cx="9300329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7" y="3365557"/>
            <a:ext cx="875001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4309919"/>
            <a:ext cx="9903423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28530" y="718458"/>
            <a:ext cx="6094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420583" y="2764972"/>
            <a:ext cx="6094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5796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2134043"/>
            <a:ext cx="9903422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4657655"/>
            <a:ext cx="9901926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08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117" y="609600"/>
            <a:ext cx="990341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113" y="2674463"/>
            <a:ext cx="319606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41115" y="3360263"/>
            <a:ext cx="319441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592" y="2677635"/>
            <a:ext cx="318355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3591" y="3363435"/>
            <a:ext cx="318444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398" y="2674463"/>
            <a:ext cx="319413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0398" y="3360263"/>
            <a:ext cx="319413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39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61431" y="2165428"/>
            <a:ext cx="3194408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61431" y="457200"/>
            <a:ext cx="3194408" cy="1524000"/>
          </a:xfrm>
          <a:prstGeom prst="rect">
            <a:avLst/>
          </a:prstGeom>
          <a:ln w="19050" cap="sq">
            <a:noFill/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116" y="2925919"/>
            <a:ext cx="3194408" cy="2872784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4542" y="2165428"/>
            <a:ext cx="319956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26002" y="457200"/>
            <a:ext cx="3198107" cy="1524000"/>
          </a:xfrm>
          <a:prstGeom prst="rect">
            <a:avLst/>
          </a:prstGeom>
          <a:ln w="19050" cap="sq">
            <a:noFill/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24542" y="2923076"/>
            <a:ext cx="3199567" cy="284643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092812" y="2165428"/>
            <a:ext cx="318991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94272" y="457200"/>
            <a:ext cx="3194137" cy="1524000"/>
          </a:xfrm>
          <a:prstGeom prst="rect">
            <a:avLst/>
          </a:prstGeom>
          <a:ln w="19050" cap="sq">
            <a:noFill/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88586" y="2923076"/>
            <a:ext cx="3194136" cy="284644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57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38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6" y="609601"/>
            <a:ext cx="2004489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3" y="609601"/>
            <a:ext cx="774657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3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141117" y="381000"/>
            <a:ext cx="9903419" cy="990600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141117" y="1447801"/>
            <a:ext cx="9903419" cy="43434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7454979" y="5883278"/>
            <a:ext cx="2742486" cy="365125"/>
          </a:xfrm>
        </p:spPr>
        <p:txBody>
          <a:bodyPr/>
          <a:lstStyle/>
          <a:p>
            <a:fld id="{881DC1F7-A9E9-4D8B-8C97-C74523B2CF2A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115" y="5883277"/>
            <a:ext cx="623768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3646" y="5883276"/>
            <a:ext cx="770889" cy="365125"/>
          </a:xfrm>
        </p:spPr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9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419228"/>
            <a:ext cx="990342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424362"/>
            <a:ext cx="990342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0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4" y="2249486"/>
            <a:ext cx="487394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9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3820" y="1791491"/>
            <a:ext cx="4877120" cy="82391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4" y="2707480"/>
            <a:ext cx="4877120" cy="3769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299" y="1791490"/>
            <a:ext cx="4873940" cy="82391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707480"/>
            <a:ext cx="4873941" cy="3769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4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9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2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07" y="609601"/>
            <a:ext cx="3855033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858" y="592666"/>
            <a:ext cx="5889675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407" y="2249486"/>
            <a:ext cx="385503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8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8" y="609600"/>
            <a:ext cx="5003979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42144" y="609600"/>
            <a:ext cx="4602392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5" y="2249486"/>
            <a:ext cx="5003982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9046" y="1"/>
            <a:ext cx="12052559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7" y="618518"/>
            <a:ext cx="990341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7" y="2249487"/>
            <a:ext cx="99034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4979" y="5883278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5" y="5883277"/>
            <a:ext cx="62376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646" y="5883276"/>
            <a:ext cx="770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38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  <p:sldLayoutId id="2147484081" r:id="rId13"/>
    <p:sldLayoutId id="2147484082" r:id="rId14"/>
    <p:sldLayoutId id="2147484083" r:id="rId15"/>
    <p:sldLayoutId id="2147484084" r:id="rId16"/>
    <p:sldLayoutId id="21474840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ndpsoftware.com/git-cheatshee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/win" TargetMode="External"/><Relationship Id="rId2" Type="http://schemas.openxmlformats.org/officeDocument/2006/relationships/hyperlink" Target="http://git-scm.com/download/ma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Tutorial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6B86B"/>
                </a:solidFill>
              </a:rPr>
              <a:t>Team 6328</a:t>
            </a:r>
          </a:p>
          <a:p>
            <a:r>
              <a:rPr lang="en-US" dirty="0">
                <a:solidFill>
                  <a:srgbClr val="96B86B"/>
                </a:solidFill>
              </a:rPr>
              <a:t>Software Engineering</a:t>
            </a:r>
          </a:p>
          <a:p>
            <a:endParaRPr lang="en-US" dirty="0">
              <a:solidFill>
                <a:srgbClr val="96B86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A046BE-0BF5-489C-BEFF-5C7497512AB8}"/>
              </a:ext>
            </a:extLst>
          </p:cNvPr>
          <p:cNvGrpSpPr/>
          <p:nvPr/>
        </p:nvGrpSpPr>
        <p:grpSpPr>
          <a:xfrm>
            <a:off x="9523412" y="207963"/>
            <a:ext cx="2407737" cy="1828800"/>
            <a:chOff x="6553200" y="228601"/>
            <a:chExt cx="2407737" cy="1828800"/>
          </a:xfrm>
        </p:grpSpPr>
        <p:sp>
          <p:nvSpPr>
            <p:cNvPr id="5" name="Rounded Rectangle 6">
              <a:extLst>
                <a:ext uri="{FF2B5EF4-FFF2-40B4-BE49-F238E27FC236}">
                  <a16:creationId xmlns:a16="http://schemas.microsoft.com/office/drawing/2014/main" id="{DA305B65-F3B5-48ED-97A0-67DC7E16EF0C}"/>
                </a:ext>
              </a:extLst>
            </p:cNvPr>
            <p:cNvSpPr/>
            <p:nvPr/>
          </p:nvSpPr>
          <p:spPr>
            <a:xfrm>
              <a:off x="6553200" y="228601"/>
              <a:ext cx="2407737" cy="1828800"/>
            </a:xfrm>
            <a:prstGeom prst="roundRect">
              <a:avLst/>
            </a:prstGeom>
            <a:solidFill>
              <a:srgbClr val="FFFFFF"/>
            </a:solidFill>
            <a:ln w="57150" cmpd="sng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6" name="Picture 5" descr="FIRSTRobotics_IconVert_RGB.jpg">
              <a:extLst>
                <a:ext uri="{FF2B5EF4-FFF2-40B4-BE49-F238E27FC236}">
                  <a16:creationId xmlns:a16="http://schemas.microsoft.com/office/drawing/2014/main" id="{5FDD16D4-DB52-4035-A685-A2AD24DEB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5600" y="381000"/>
              <a:ext cx="2130552" cy="1459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0820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BBAB8-94D9-45AE-8C67-4ED3F4570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snapshot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5F412-4CA0-4BF5-8137-D4169C5FC6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“picture” of your files at a point in time</a:t>
            </a:r>
          </a:p>
          <a:p>
            <a:r>
              <a:rPr lang="en-US" dirty="0"/>
              <a:t>Your code history looks like a series of snapshots</a:t>
            </a:r>
          </a:p>
          <a:p>
            <a:r>
              <a:rPr lang="en-US" dirty="0"/>
              <a:t>You control when they are taken</a:t>
            </a:r>
          </a:p>
          <a:p>
            <a:r>
              <a:rPr lang="en-US" dirty="0"/>
              <a:t>Can go “back in time” to any snapshot, later 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FAC05-01A0-475E-BEAE-E33554C45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commit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B1E07-DB7B-45FE-A308-50F819D1A06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act of creating a snapshot</a:t>
            </a:r>
          </a:p>
          <a:p>
            <a:r>
              <a:rPr lang="en-US" dirty="0"/>
              <a:t>Can be a noun or verb</a:t>
            </a:r>
          </a:p>
          <a:p>
            <a:pPr lvl="1"/>
            <a:r>
              <a:rPr lang="en-US" dirty="0"/>
              <a:t>“I committed code”</a:t>
            </a:r>
          </a:p>
          <a:p>
            <a:pPr lvl="1"/>
            <a:r>
              <a:rPr lang="en-US" dirty="0"/>
              <a:t>“I just made a new commit”</a:t>
            </a:r>
          </a:p>
          <a:p>
            <a:r>
              <a:rPr lang="en-US" dirty="0"/>
              <a:t>Essentially, a project is made up of a bunch of commits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7890C6-1357-479E-8558-5D6EBFEDEEE4}"/>
              </a:ext>
            </a:extLst>
          </p:cNvPr>
          <p:cNvSpPr/>
          <p:nvPr/>
        </p:nvSpPr>
        <p:spPr>
          <a:xfrm>
            <a:off x="4037012" y="304800"/>
            <a:ext cx="437812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cap="all" dirty="0">
                <a:latin typeface="+mj-lt"/>
              </a:rPr>
              <a:t>Key Concepts</a:t>
            </a:r>
          </a:p>
        </p:txBody>
      </p:sp>
    </p:spTree>
    <p:extLst>
      <p:ext uri="{BB962C8B-B14F-4D97-AF65-F5344CB8AC3E}">
        <p14:creationId xmlns:p14="http://schemas.microsoft.com/office/powerpoint/2010/main" val="83693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2812" y="608931"/>
            <a:ext cx="8654568" cy="673556"/>
          </a:xfrm>
          <a:prstGeom prst="rect">
            <a:avLst/>
          </a:prstGeom>
        </p:spPr>
        <p:txBody>
          <a:bodyPr vert="horz" wrap="square" lIns="0" tIns="16929" rIns="0" bIns="0" rtlCol="0" anchor="b">
            <a:spAutoFit/>
          </a:bodyPr>
          <a:lstStyle/>
          <a:p>
            <a:pPr marL="16929">
              <a:lnSpc>
                <a:spcPct val="100000"/>
              </a:lnSpc>
              <a:spcBef>
                <a:spcPts val="133"/>
              </a:spcBef>
            </a:pPr>
            <a:r>
              <a:rPr sz="4266" spc="233" dirty="0"/>
              <a:t>Key </a:t>
            </a:r>
            <a:r>
              <a:rPr sz="4266" spc="160" dirty="0"/>
              <a:t>Concepts:</a:t>
            </a:r>
            <a:r>
              <a:rPr sz="4266" spc="-67" dirty="0"/>
              <a:t> </a:t>
            </a:r>
            <a:r>
              <a:rPr sz="4266" spc="60" dirty="0" err="1">
                <a:solidFill>
                  <a:schemeClr val="tx2"/>
                </a:solidFill>
              </a:rPr>
              <a:t>Commit</a:t>
            </a:r>
            <a:r>
              <a:rPr lang="en-US" sz="4266" spc="60" dirty="0" err="1">
                <a:solidFill>
                  <a:schemeClr val="tx2"/>
                </a:solidFill>
              </a:rPr>
              <a:t>S</a:t>
            </a:r>
            <a:endParaRPr sz="4266" dirty="0">
              <a:solidFill>
                <a:schemeClr val="tx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6612" y="1675162"/>
            <a:ext cx="10904441" cy="3716535"/>
          </a:xfrm>
          <a:prstGeom prst="rect">
            <a:avLst/>
          </a:prstGeom>
        </p:spPr>
        <p:txBody>
          <a:bodyPr vert="horz" wrap="square" lIns="0" tIns="138816" rIns="0" bIns="0" rtlCol="0">
            <a:spAutoFit/>
          </a:bodyPr>
          <a:lstStyle/>
          <a:p>
            <a:pPr marL="626377" marR="762656" indent="-609448">
              <a:lnSpc>
                <a:spcPct val="76900"/>
              </a:lnSpc>
              <a:spcBef>
                <a:spcPts val="1092"/>
              </a:spcBef>
              <a:buClr>
                <a:srgbClr val="E5425D"/>
              </a:buClr>
              <a:buFont typeface="Arial"/>
              <a:buChar char="•"/>
              <a:tabLst>
                <a:tab pos="625530" algn="l"/>
                <a:tab pos="626377" algn="l"/>
              </a:tabLst>
            </a:pPr>
            <a:r>
              <a:rPr sz="3466" spc="73" dirty="0">
                <a:latin typeface="Calibri"/>
                <a:cs typeface="Calibri"/>
              </a:rPr>
              <a:t>Commits </a:t>
            </a:r>
            <a:r>
              <a:rPr sz="3466" spc="53" dirty="0">
                <a:latin typeface="Calibri"/>
                <a:cs typeface="Calibri"/>
              </a:rPr>
              <a:t>contain </a:t>
            </a:r>
            <a:r>
              <a:rPr sz="3466" spc="40" dirty="0">
                <a:latin typeface="Calibri"/>
                <a:cs typeface="Calibri"/>
              </a:rPr>
              <a:t>three </a:t>
            </a:r>
            <a:r>
              <a:rPr sz="3466" spc="173" dirty="0">
                <a:latin typeface="Calibri"/>
                <a:cs typeface="Calibri"/>
              </a:rPr>
              <a:t>pieces </a:t>
            </a:r>
            <a:r>
              <a:rPr sz="3466" dirty="0">
                <a:latin typeface="Calibri"/>
                <a:cs typeface="Calibri"/>
              </a:rPr>
              <a:t>of  </a:t>
            </a:r>
            <a:r>
              <a:rPr sz="3466" spc="-20" dirty="0">
                <a:latin typeface="Calibri"/>
                <a:cs typeface="Calibri"/>
              </a:rPr>
              <a:t>information:</a:t>
            </a:r>
            <a:endParaRPr sz="3466" dirty="0">
              <a:latin typeface="Calibri"/>
              <a:cs typeface="Calibri"/>
            </a:endParaRPr>
          </a:p>
          <a:p>
            <a:pPr marL="694093" marR="976809" indent="-677164">
              <a:lnSpc>
                <a:spcPts val="3439"/>
              </a:lnSpc>
              <a:spcBef>
                <a:spcPts val="720"/>
              </a:spcBef>
              <a:buClr>
                <a:srgbClr val="E5425D"/>
              </a:buClr>
              <a:buAutoNum type="arabicPeriod"/>
              <a:tabLst>
                <a:tab pos="701711" algn="l"/>
                <a:tab pos="702558" algn="l"/>
              </a:tabLst>
            </a:pPr>
            <a:r>
              <a:rPr sz="3466" spc="-13" dirty="0">
                <a:latin typeface="Calibri"/>
                <a:cs typeface="Calibri"/>
              </a:rPr>
              <a:t>Information </a:t>
            </a:r>
            <a:r>
              <a:rPr sz="3466" spc="53" dirty="0">
                <a:latin typeface="Calibri"/>
                <a:cs typeface="Calibri"/>
              </a:rPr>
              <a:t>about </a:t>
            </a:r>
            <a:r>
              <a:rPr sz="3466" spc="67" dirty="0">
                <a:latin typeface="Calibri"/>
                <a:cs typeface="Calibri"/>
              </a:rPr>
              <a:t>how </a:t>
            </a:r>
            <a:r>
              <a:rPr sz="3466" spc="27" dirty="0">
                <a:latin typeface="Calibri"/>
                <a:cs typeface="Calibri"/>
              </a:rPr>
              <a:t>the </a:t>
            </a:r>
            <a:r>
              <a:rPr sz="3466" spc="40" dirty="0">
                <a:latin typeface="Calibri"/>
                <a:cs typeface="Calibri"/>
              </a:rPr>
              <a:t>files  </a:t>
            </a:r>
            <a:r>
              <a:rPr sz="3466" spc="173" dirty="0">
                <a:latin typeface="Calibri"/>
                <a:cs typeface="Calibri"/>
              </a:rPr>
              <a:t>changed </a:t>
            </a:r>
            <a:r>
              <a:rPr sz="3466" spc="-33" dirty="0">
                <a:latin typeface="Calibri"/>
                <a:cs typeface="Calibri"/>
              </a:rPr>
              <a:t>from</a:t>
            </a:r>
            <a:r>
              <a:rPr sz="3466" spc="33" dirty="0">
                <a:latin typeface="Calibri"/>
                <a:cs typeface="Calibri"/>
              </a:rPr>
              <a:t> </a:t>
            </a:r>
            <a:r>
              <a:rPr sz="3466" spc="80" dirty="0">
                <a:latin typeface="Calibri"/>
                <a:cs typeface="Calibri"/>
              </a:rPr>
              <a:t>previously</a:t>
            </a:r>
            <a:endParaRPr sz="3466" dirty="0">
              <a:latin typeface="Calibri"/>
              <a:cs typeface="Calibri"/>
            </a:endParaRPr>
          </a:p>
          <a:p>
            <a:pPr marL="694093" marR="1045372" indent="-677164">
              <a:lnSpc>
                <a:spcPct val="79400"/>
              </a:lnSpc>
              <a:spcBef>
                <a:spcPts val="860"/>
              </a:spcBef>
              <a:buClr>
                <a:srgbClr val="E5425D"/>
              </a:buClr>
              <a:buAutoNum type="arabicPeriod"/>
              <a:tabLst>
                <a:tab pos="701711" algn="l"/>
                <a:tab pos="702558" algn="l"/>
              </a:tabLst>
            </a:pPr>
            <a:r>
              <a:rPr sz="3466" spc="233" dirty="0">
                <a:latin typeface="Calibri"/>
                <a:cs typeface="Calibri"/>
              </a:rPr>
              <a:t>A </a:t>
            </a:r>
            <a:r>
              <a:rPr sz="3466" spc="100" dirty="0">
                <a:latin typeface="Calibri"/>
                <a:cs typeface="Calibri"/>
              </a:rPr>
              <a:t>reference </a:t>
            </a:r>
            <a:r>
              <a:rPr sz="3466" spc="-33" dirty="0">
                <a:latin typeface="Calibri"/>
                <a:cs typeface="Calibri"/>
              </a:rPr>
              <a:t>to </a:t>
            </a:r>
            <a:r>
              <a:rPr sz="3466" spc="27" dirty="0">
                <a:latin typeface="Calibri"/>
                <a:cs typeface="Calibri"/>
              </a:rPr>
              <a:t>the </a:t>
            </a:r>
            <a:r>
              <a:rPr sz="3466" spc="7" dirty="0">
                <a:latin typeface="Calibri"/>
                <a:cs typeface="Calibri"/>
              </a:rPr>
              <a:t>commit </a:t>
            </a:r>
            <a:r>
              <a:rPr sz="3466" spc="-60" dirty="0">
                <a:latin typeface="Calibri"/>
                <a:cs typeface="Calibri"/>
              </a:rPr>
              <a:t>that  </a:t>
            </a:r>
            <a:r>
              <a:rPr sz="3466" spc="147" dirty="0">
                <a:latin typeface="Calibri"/>
                <a:cs typeface="Calibri"/>
              </a:rPr>
              <a:t>came </a:t>
            </a:r>
            <a:r>
              <a:rPr sz="3466" spc="87" dirty="0">
                <a:latin typeface="Calibri"/>
                <a:cs typeface="Calibri"/>
              </a:rPr>
              <a:t>before</a:t>
            </a:r>
            <a:r>
              <a:rPr sz="3466" spc="73" dirty="0">
                <a:latin typeface="Calibri"/>
                <a:cs typeface="Calibri"/>
              </a:rPr>
              <a:t> </a:t>
            </a:r>
            <a:r>
              <a:rPr sz="3466" spc="-133" dirty="0">
                <a:latin typeface="Calibri"/>
                <a:cs typeface="Calibri"/>
              </a:rPr>
              <a:t>it</a:t>
            </a:r>
            <a:endParaRPr sz="3466" dirty="0">
              <a:latin typeface="Calibri"/>
              <a:cs typeface="Calibri"/>
            </a:endParaRPr>
          </a:p>
          <a:p>
            <a:pPr marL="931101" lvl="1" indent="-609448">
              <a:lnSpc>
                <a:spcPts val="3486"/>
              </a:lnSpc>
              <a:buClr>
                <a:srgbClr val="E5425D"/>
              </a:buClr>
              <a:buFont typeface="Arial"/>
              <a:buChar char="•"/>
              <a:tabLst>
                <a:tab pos="930254" algn="l"/>
                <a:tab pos="931101" algn="l"/>
              </a:tabLst>
            </a:pPr>
            <a:r>
              <a:rPr sz="2933" spc="127" dirty="0">
                <a:latin typeface="Calibri"/>
                <a:cs typeface="Calibri"/>
              </a:rPr>
              <a:t>Called </a:t>
            </a:r>
            <a:r>
              <a:rPr sz="2933" spc="20" dirty="0">
                <a:latin typeface="Calibri"/>
                <a:cs typeface="Calibri"/>
              </a:rPr>
              <a:t>the </a:t>
            </a:r>
            <a:r>
              <a:rPr sz="2933" spc="7" dirty="0">
                <a:latin typeface="Calibri"/>
                <a:cs typeface="Calibri"/>
              </a:rPr>
              <a:t>“parent</a:t>
            </a:r>
            <a:r>
              <a:rPr sz="2933" spc="120" dirty="0">
                <a:latin typeface="Calibri"/>
                <a:cs typeface="Calibri"/>
              </a:rPr>
              <a:t> </a:t>
            </a:r>
            <a:r>
              <a:rPr sz="2933" spc="-20" dirty="0">
                <a:latin typeface="Calibri"/>
                <a:cs typeface="Calibri"/>
              </a:rPr>
              <a:t>commit”</a:t>
            </a:r>
            <a:endParaRPr sz="2933" dirty="0">
              <a:latin typeface="Calibri"/>
              <a:cs typeface="Calibri"/>
            </a:endParaRPr>
          </a:p>
          <a:p>
            <a:pPr marL="702558" indent="-685629">
              <a:lnSpc>
                <a:spcPts val="4112"/>
              </a:lnSpc>
              <a:buClr>
                <a:srgbClr val="E5425D"/>
              </a:buClr>
              <a:buAutoNum type="arabicPeriod"/>
              <a:tabLst>
                <a:tab pos="701711" algn="l"/>
                <a:tab pos="702558" algn="l"/>
              </a:tabLst>
            </a:pPr>
            <a:r>
              <a:rPr sz="3466" spc="233" dirty="0">
                <a:latin typeface="Calibri"/>
                <a:cs typeface="Calibri"/>
              </a:rPr>
              <a:t>A </a:t>
            </a:r>
            <a:r>
              <a:rPr sz="3466" spc="120" dirty="0">
                <a:latin typeface="Calibri"/>
                <a:cs typeface="Calibri"/>
              </a:rPr>
              <a:t>hash </a:t>
            </a:r>
            <a:r>
              <a:rPr sz="3466" spc="193" dirty="0">
                <a:latin typeface="Calibri"/>
                <a:cs typeface="Calibri"/>
              </a:rPr>
              <a:t>code</a:t>
            </a:r>
            <a:r>
              <a:rPr sz="3466" spc="-27" dirty="0">
                <a:latin typeface="Calibri"/>
                <a:cs typeface="Calibri"/>
              </a:rPr>
              <a:t> </a:t>
            </a:r>
            <a:r>
              <a:rPr sz="3466" spc="100" dirty="0">
                <a:latin typeface="Calibri"/>
                <a:cs typeface="Calibri"/>
              </a:rPr>
              <a:t>name</a:t>
            </a:r>
            <a:endParaRPr sz="3466" dirty="0">
              <a:latin typeface="Calibri"/>
              <a:cs typeface="Calibri"/>
            </a:endParaRPr>
          </a:p>
          <a:p>
            <a:pPr marL="931101" lvl="1" indent="-609448">
              <a:lnSpc>
                <a:spcPts val="2718"/>
              </a:lnSpc>
              <a:buClr>
                <a:srgbClr val="E5425D"/>
              </a:buClr>
              <a:buFont typeface="Arial"/>
              <a:buChar char="•"/>
              <a:tabLst>
                <a:tab pos="930254" algn="l"/>
                <a:tab pos="931101" algn="l"/>
              </a:tabLst>
            </a:pPr>
            <a:r>
              <a:rPr sz="2533" spc="-47" dirty="0">
                <a:latin typeface="Calibri"/>
                <a:cs typeface="Calibri"/>
              </a:rPr>
              <a:t>Will </a:t>
            </a:r>
            <a:r>
              <a:rPr sz="2533" spc="73" dirty="0">
                <a:latin typeface="Calibri"/>
                <a:cs typeface="Calibri"/>
              </a:rPr>
              <a:t>look </a:t>
            </a:r>
            <a:r>
              <a:rPr sz="2533" spc="60" dirty="0">
                <a:latin typeface="Calibri"/>
                <a:cs typeface="Calibri"/>
              </a:rPr>
              <a:t>something</a:t>
            </a:r>
            <a:r>
              <a:rPr sz="2533" spc="207" dirty="0">
                <a:latin typeface="Calibri"/>
                <a:cs typeface="Calibri"/>
              </a:rPr>
              <a:t> </a:t>
            </a:r>
            <a:r>
              <a:rPr sz="2533" spc="20" dirty="0">
                <a:latin typeface="Calibri"/>
                <a:cs typeface="Calibri"/>
              </a:rPr>
              <a:t>like:</a:t>
            </a:r>
            <a:endParaRPr sz="2533" dirty="0">
              <a:latin typeface="Calibri"/>
              <a:cs typeface="Calibri"/>
            </a:endParaRPr>
          </a:p>
          <a:p>
            <a:pPr marL="931101">
              <a:lnSpc>
                <a:spcPts val="2746"/>
              </a:lnSpc>
            </a:pPr>
            <a:r>
              <a:rPr sz="2533" spc="127" dirty="0">
                <a:latin typeface="Calibri"/>
                <a:cs typeface="Calibri"/>
              </a:rPr>
              <a:t>fb2d2ec5069fc6776c80b3ad6b7cbde3cade4e</a:t>
            </a:r>
            <a:endParaRPr sz="2533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3399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2412" y="608931"/>
            <a:ext cx="9163970" cy="673556"/>
          </a:xfrm>
          <a:prstGeom prst="rect">
            <a:avLst/>
          </a:prstGeom>
        </p:spPr>
        <p:txBody>
          <a:bodyPr vert="horz" wrap="square" lIns="0" tIns="16929" rIns="0" bIns="0" rtlCol="0" anchor="b">
            <a:spAutoFit/>
          </a:bodyPr>
          <a:lstStyle/>
          <a:p>
            <a:pPr marL="16929">
              <a:lnSpc>
                <a:spcPct val="100000"/>
              </a:lnSpc>
              <a:spcBef>
                <a:spcPts val="133"/>
              </a:spcBef>
            </a:pPr>
            <a:r>
              <a:rPr sz="4266" spc="233" dirty="0"/>
              <a:t>Key </a:t>
            </a:r>
            <a:r>
              <a:rPr sz="4266" spc="160" dirty="0"/>
              <a:t>Concepts:</a:t>
            </a:r>
            <a:r>
              <a:rPr sz="4266" spc="-27" dirty="0"/>
              <a:t> </a:t>
            </a:r>
            <a:r>
              <a:rPr sz="4266" spc="113" dirty="0">
                <a:solidFill>
                  <a:schemeClr val="tx2"/>
                </a:solidFill>
              </a:rPr>
              <a:t>Repositor</a:t>
            </a:r>
            <a:r>
              <a:rPr lang="en-US" sz="4266" spc="113" dirty="0">
                <a:solidFill>
                  <a:schemeClr val="tx2"/>
                </a:solidFill>
              </a:rPr>
              <a:t>y operations</a:t>
            </a:r>
            <a:endParaRPr sz="4266" dirty="0">
              <a:solidFill>
                <a:schemeClr val="tx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6612" y="1763194"/>
            <a:ext cx="10506612" cy="3841980"/>
          </a:xfrm>
          <a:prstGeom prst="rect">
            <a:avLst/>
          </a:prstGeom>
        </p:spPr>
        <p:txBody>
          <a:bodyPr vert="horz" wrap="square" lIns="0" tIns="37242" rIns="0" bIns="0" rtlCol="0">
            <a:spAutoFit/>
          </a:bodyPr>
          <a:lstStyle/>
          <a:p>
            <a:pPr marL="694093" marR="6772" indent="-677164">
              <a:lnSpc>
                <a:spcPts val="4132"/>
              </a:lnSpc>
              <a:spcBef>
                <a:spcPts val="292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lang="en-US" sz="3466" spc="180" dirty="0">
                <a:latin typeface="Calibri"/>
                <a:cs typeface="Calibri"/>
              </a:rPr>
              <a:t>Git </a:t>
            </a:r>
            <a:r>
              <a:rPr lang="en-US" sz="3466" b="1" spc="180" dirty="0">
                <a:solidFill>
                  <a:schemeClr val="tx2"/>
                </a:solidFill>
                <a:latin typeface="Calibri"/>
                <a:cs typeface="Calibri"/>
              </a:rPr>
              <a:t>fetch</a:t>
            </a:r>
            <a:r>
              <a:rPr lang="en-US" sz="3466" spc="180" dirty="0">
                <a:latin typeface="Calibri"/>
                <a:cs typeface="Calibri"/>
              </a:rPr>
              <a:t>: updates the local repo from the upstream, but doesn’t merge changes into the working copy</a:t>
            </a:r>
          </a:p>
          <a:p>
            <a:pPr marL="694093" marR="6772" indent="-677164">
              <a:lnSpc>
                <a:spcPts val="4132"/>
              </a:lnSpc>
              <a:spcBef>
                <a:spcPts val="292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lang="en-US" sz="3466" spc="180" dirty="0">
                <a:latin typeface="Calibri"/>
                <a:cs typeface="Calibri"/>
              </a:rPr>
              <a:t>Git </a:t>
            </a:r>
            <a:r>
              <a:rPr lang="en-US" sz="3466" b="1" spc="180" dirty="0">
                <a:solidFill>
                  <a:schemeClr val="tx2"/>
                </a:solidFill>
                <a:latin typeface="Calibri"/>
                <a:cs typeface="Calibri"/>
              </a:rPr>
              <a:t>pull</a:t>
            </a:r>
            <a:r>
              <a:rPr lang="en-US" sz="3466" spc="180" dirty="0">
                <a:latin typeface="Calibri"/>
                <a:cs typeface="Calibri"/>
              </a:rPr>
              <a:t>: fetches changes </a:t>
            </a:r>
            <a:r>
              <a:rPr lang="en-US" sz="3466" i="1" spc="180" dirty="0">
                <a:latin typeface="Calibri"/>
                <a:cs typeface="Calibri"/>
              </a:rPr>
              <a:t>and merges them to the working copy</a:t>
            </a:r>
            <a:endParaRPr sz="3466" dirty="0">
              <a:latin typeface="Calibri"/>
              <a:cs typeface="Calibri"/>
            </a:endParaRPr>
          </a:p>
          <a:p>
            <a:pPr marL="694093" marR="98189" indent="-677164" algn="just">
              <a:lnSpc>
                <a:spcPct val="100600"/>
              </a:lnSpc>
              <a:spcBef>
                <a:spcPts val="645"/>
              </a:spcBef>
              <a:buClr>
                <a:srgbClr val="E5425D"/>
              </a:buClr>
              <a:buFont typeface="Arial"/>
              <a:buChar char="•"/>
              <a:tabLst>
                <a:tab pos="702558" algn="l"/>
              </a:tabLst>
            </a:pPr>
            <a:r>
              <a:rPr lang="en-US" sz="3466" spc="180" dirty="0">
                <a:latin typeface="Calibri"/>
                <a:cs typeface="Calibri"/>
              </a:rPr>
              <a:t>Git </a:t>
            </a:r>
            <a:r>
              <a:rPr lang="en-US" sz="3466" b="1" spc="180" dirty="0">
                <a:solidFill>
                  <a:schemeClr val="tx2"/>
                </a:solidFill>
                <a:latin typeface="Calibri"/>
                <a:cs typeface="Calibri"/>
              </a:rPr>
              <a:t>push</a:t>
            </a:r>
            <a:r>
              <a:rPr lang="en-US" sz="3466" spc="180" dirty="0">
                <a:latin typeface="Calibri"/>
                <a:cs typeface="Calibri"/>
              </a:rPr>
              <a:t>: transfers changes from your repo back to the upstream one</a:t>
            </a:r>
            <a:endParaRPr sz="3466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9454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117" y="41582"/>
            <a:ext cx="5639095" cy="1330018"/>
          </a:xfrm>
          <a:prstGeom prst="rect">
            <a:avLst/>
          </a:prstGeom>
        </p:spPr>
        <p:txBody>
          <a:bodyPr vert="horz" wrap="square" lIns="0" tIns="16929" rIns="0" bIns="0" rtlCol="0" anchor="b">
            <a:spAutoFit/>
          </a:bodyPr>
          <a:lstStyle/>
          <a:p>
            <a:pPr marL="16929">
              <a:lnSpc>
                <a:spcPct val="100000"/>
              </a:lnSpc>
              <a:spcBef>
                <a:spcPts val="133"/>
              </a:spcBef>
            </a:pPr>
            <a:r>
              <a:rPr sz="4266" spc="233" dirty="0"/>
              <a:t>Key </a:t>
            </a:r>
            <a:r>
              <a:rPr sz="4266" spc="160" dirty="0"/>
              <a:t>Concepts:</a:t>
            </a:r>
            <a:r>
              <a:rPr sz="4266" spc="-53" dirty="0"/>
              <a:t> </a:t>
            </a:r>
            <a:r>
              <a:rPr sz="4266" spc="167" dirty="0">
                <a:solidFill>
                  <a:schemeClr val="tx2"/>
                </a:solidFill>
              </a:rPr>
              <a:t>Branches</a:t>
            </a:r>
            <a:endParaRPr sz="4266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5212" y="1764029"/>
            <a:ext cx="5562895" cy="43959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main branch in a project is  called the </a:t>
            </a:r>
            <a:r>
              <a:rPr lang="en-US" dirty="0">
                <a:solidFill>
                  <a:schemeClr val="tx2"/>
                </a:solidFill>
              </a:rPr>
              <a:t>master</a:t>
            </a:r>
            <a:r>
              <a:rPr lang="en-US" dirty="0"/>
              <a:t> branch</a:t>
            </a:r>
          </a:p>
          <a:p>
            <a:r>
              <a:rPr lang="en-US" dirty="0"/>
              <a:t>Each branch is a variant of the master</a:t>
            </a:r>
          </a:p>
          <a:p>
            <a:r>
              <a:rPr lang="en-US" dirty="0"/>
              <a:t>All commits in git live on some branch</a:t>
            </a:r>
          </a:p>
          <a:p>
            <a:r>
              <a:rPr lang="en-US" dirty="0"/>
              <a:t>But there can be many, many  branches</a:t>
            </a:r>
          </a:p>
        </p:txBody>
      </p:sp>
      <p:pic>
        <p:nvPicPr>
          <p:cNvPr id="2050" name="Picture 2" descr="Image result for git branch">
            <a:extLst>
              <a:ext uri="{FF2B5EF4-FFF2-40B4-BE49-F238E27FC236}">
                <a16:creationId xmlns:a16="http://schemas.microsoft.com/office/drawing/2014/main" id="{6FAE3D44-8DFB-414B-970D-0212CF079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152399"/>
            <a:ext cx="4805892" cy="636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38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3412" y="1040776"/>
            <a:ext cx="8839200" cy="940424"/>
          </a:xfrm>
          <a:prstGeom prst="rect">
            <a:avLst/>
          </a:prstGeom>
        </p:spPr>
        <p:txBody>
          <a:bodyPr vert="horz" wrap="square" lIns="0" tIns="16929" rIns="0" bIns="0" rtlCol="0" anchor="b">
            <a:spAutoFit/>
          </a:bodyPr>
          <a:lstStyle/>
          <a:p>
            <a:pPr marL="16929">
              <a:lnSpc>
                <a:spcPct val="100000"/>
              </a:lnSpc>
              <a:spcBef>
                <a:spcPts val="133"/>
              </a:spcBef>
            </a:pPr>
            <a:r>
              <a:rPr spc="120" dirty="0"/>
              <a:t>a </a:t>
            </a:r>
            <a:r>
              <a:rPr lang="en-US" spc="33" dirty="0"/>
              <a:t>Simple</a:t>
            </a:r>
            <a:r>
              <a:rPr spc="33" dirty="0"/>
              <a:t> </a:t>
            </a:r>
            <a:r>
              <a:rPr spc="40" dirty="0"/>
              <a:t>project</a:t>
            </a:r>
            <a:endParaRPr spc="47" dirty="0"/>
          </a:p>
        </p:txBody>
      </p:sp>
      <p:sp>
        <p:nvSpPr>
          <p:cNvPr id="3" name="object 3"/>
          <p:cNvSpPr/>
          <p:nvPr/>
        </p:nvSpPr>
        <p:spPr>
          <a:xfrm>
            <a:off x="1370012" y="2091616"/>
            <a:ext cx="7696200" cy="2175584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9"/>
          </a:p>
        </p:txBody>
      </p:sp>
      <p:sp>
        <p:nvSpPr>
          <p:cNvPr id="7" name="object 7"/>
          <p:cNvSpPr txBox="1"/>
          <p:nvPr/>
        </p:nvSpPr>
        <p:spPr>
          <a:xfrm>
            <a:off x="3917750" y="4824675"/>
            <a:ext cx="2593510" cy="386298"/>
          </a:xfrm>
          <a:prstGeom prst="rect">
            <a:avLst/>
          </a:prstGeom>
        </p:spPr>
        <p:txBody>
          <a:bodyPr vert="horz" wrap="square" lIns="0" tIns="16929" rIns="0" bIns="0" rtlCol="0">
            <a:spAutoFit/>
          </a:bodyPr>
          <a:lstStyle/>
          <a:p>
            <a:pPr marL="16929">
              <a:spcBef>
                <a:spcPts val="133"/>
              </a:spcBef>
            </a:pPr>
            <a:r>
              <a:rPr sz="2399" spc="67" dirty="0">
                <a:latin typeface="Calibri"/>
                <a:cs typeface="Calibri"/>
              </a:rPr>
              <a:t>Time </a:t>
            </a:r>
            <a:r>
              <a:rPr sz="2399" spc="113" dirty="0">
                <a:latin typeface="Calibri"/>
                <a:cs typeface="Calibri"/>
              </a:rPr>
              <a:t>going</a:t>
            </a:r>
            <a:r>
              <a:rPr sz="2399" spc="20" dirty="0">
                <a:latin typeface="Calibri"/>
                <a:cs typeface="Calibri"/>
              </a:rPr>
              <a:t> </a:t>
            </a:r>
            <a:r>
              <a:rPr sz="2399" spc="7" dirty="0">
                <a:latin typeface="Calibri"/>
                <a:cs typeface="Calibri"/>
              </a:rPr>
              <a:t>forward</a:t>
            </a:r>
            <a:endParaRPr sz="2399">
              <a:latin typeface="Calibri"/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1F19D7-21F3-4C8B-B659-38D1AED1242F}"/>
              </a:ext>
            </a:extLst>
          </p:cNvPr>
          <p:cNvCxnSpPr/>
          <p:nvPr/>
        </p:nvCxnSpPr>
        <p:spPr>
          <a:xfrm>
            <a:off x="2589212" y="4572000"/>
            <a:ext cx="5105400" cy="0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679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412" y="152400"/>
            <a:ext cx="9753600" cy="848067"/>
          </a:xfrm>
          <a:prstGeom prst="rect">
            <a:avLst/>
          </a:prstGeom>
        </p:spPr>
        <p:txBody>
          <a:bodyPr vert="horz" wrap="square" lIns="0" tIns="108345" rIns="0" bIns="0" rtlCol="0" anchor="b">
            <a:spAutoFit/>
          </a:bodyPr>
          <a:lstStyle/>
          <a:p>
            <a:pPr marL="3199600" marR="6772">
              <a:lnSpc>
                <a:spcPct val="79500"/>
              </a:lnSpc>
              <a:spcBef>
                <a:spcPts val="853"/>
              </a:spcBef>
            </a:pPr>
            <a:r>
              <a:rPr spc="87" dirty="0"/>
              <a:t>Branching</a:t>
            </a:r>
            <a:endParaRPr spc="73" dirty="0"/>
          </a:p>
        </p:txBody>
      </p:sp>
      <p:sp>
        <p:nvSpPr>
          <p:cNvPr id="3" name="object 3"/>
          <p:cNvSpPr txBox="1"/>
          <p:nvPr/>
        </p:nvSpPr>
        <p:spPr>
          <a:xfrm>
            <a:off x="1293813" y="1066800"/>
            <a:ext cx="5410200" cy="4794463"/>
          </a:xfrm>
          <a:prstGeom prst="rect">
            <a:avLst/>
          </a:prstGeom>
        </p:spPr>
        <p:txBody>
          <a:bodyPr vert="horz" wrap="square" lIns="0" tIns="44015" rIns="0" bIns="0" rtlCol="0">
            <a:spAutoFit/>
          </a:bodyPr>
          <a:lstStyle/>
          <a:p>
            <a:pPr marL="694093" marR="6772" indent="-677164">
              <a:lnSpc>
                <a:spcPts val="4399"/>
              </a:lnSpc>
              <a:spcBef>
                <a:spcPts val="347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200" spc="200" dirty="0">
                <a:latin typeface="Calibri"/>
                <a:cs typeface="Calibri"/>
              </a:rPr>
              <a:t>The </a:t>
            </a:r>
            <a:r>
              <a:rPr sz="3200" spc="-33" dirty="0">
                <a:latin typeface="Calibri"/>
                <a:cs typeface="Calibri"/>
              </a:rPr>
              <a:t>start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152" dirty="0">
                <a:latin typeface="Calibri"/>
                <a:cs typeface="Calibri"/>
              </a:rPr>
              <a:t>a </a:t>
            </a:r>
            <a:r>
              <a:rPr sz="3200" spc="93" dirty="0">
                <a:latin typeface="Calibri"/>
                <a:cs typeface="Calibri"/>
              </a:rPr>
              <a:t>branch </a:t>
            </a:r>
            <a:r>
              <a:rPr sz="3200" spc="53" dirty="0">
                <a:latin typeface="Calibri"/>
                <a:cs typeface="Calibri"/>
              </a:rPr>
              <a:t>points </a:t>
            </a:r>
            <a:r>
              <a:rPr sz="3200" spc="-33" dirty="0">
                <a:latin typeface="Calibri"/>
                <a:cs typeface="Calibri"/>
              </a:rPr>
              <a:t>to </a:t>
            </a:r>
            <a:r>
              <a:rPr sz="3200" spc="152" dirty="0">
                <a:latin typeface="Calibri"/>
                <a:cs typeface="Calibri"/>
              </a:rPr>
              <a:t>a  </a:t>
            </a:r>
            <a:r>
              <a:rPr sz="3200" spc="113" dirty="0">
                <a:latin typeface="Calibri"/>
                <a:cs typeface="Calibri"/>
              </a:rPr>
              <a:t>specific </a:t>
            </a:r>
            <a:r>
              <a:rPr sz="3200" spc="7" dirty="0">
                <a:latin typeface="Calibri"/>
                <a:cs typeface="Calibri"/>
              </a:rPr>
              <a:t>commit</a:t>
            </a:r>
            <a:endParaRPr sz="3200" dirty="0">
              <a:latin typeface="Calibri"/>
              <a:cs typeface="Calibri"/>
            </a:endParaRPr>
          </a:p>
          <a:p>
            <a:pPr marL="694093" marR="51634" indent="-677164">
              <a:lnSpc>
                <a:spcPct val="99500"/>
              </a:lnSpc>
              <a:spcBef>
                <a:spcPts val="833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200" spc="67" dirty="0">
                <a:latin typeface="Calibri"/>
                <a:cs typeface="Calibri"/>
              </a:rPr>
              <a:t>When </a:t>
            </a:r>
            <a:r>
              <a:rPr sz="3200" spc="107" dirty="0">
                <a:latin typeface="Calibri"/>
                <a:cs typeface="Calibri"/>
              </a:rPr>
              <a:t>you </a:t>
            </a:r>
            <a:r>
              <a:rPr sz="3200" dirty="0">
                <a:latin typeface="Calibri"/>
                <a:cs typeface="Calibri"/>
              </a:rPr>
              <a:t>want </a:t>
            </a:r>
            <a:r>
              <a:rPr sz="3200" spc="-33" dirty="0">
                <a:latin typeface="Calibri"/>
                <a:cs typeface="Calibri"/>
              </a:rPr>
              <a:t>to </a:t>
            </a:r>
            <a:r>
              <a:rPr sz="3200" spc="140" dirty="0">
                <a:latin typeface="Calibri"/>
                <a:cs typeface="Calibri"/>
              </a:rPr>
              <a:t>make </a:t>
            </a:r>
            <a:r>
              <a:rPr lang="en-US" sz="3200" spc="100" dirty="0">
                <a:latin typeface="Calibri"/>
                <a:cs typeface="Calibri"/>
              </a:rPr>
              <a:t>a set of related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spc="200" dirty="0">
                <a:latin typeface="Calibri"/>
                <a:cs typeface="Calibri"/>
              </a:rPr>
              <a:t>changes </a:t>
            </a:r>
            <a:r>
              <a:rPr sz="3200" spc="-33" dirty="0">
                <a:latin typeface="Calibri"/>
                <a:cs typeface="Calibri"/>
              </a:rPr>
              <a:t>to </a:t>
            </a:r>
            <a:r>
              <a:rPr sz="3200" spc="47" dirty="0">
                <a:latin typeface="Calibri"/>
                <a:cs typeface="Calibri"/>
              </a:rPr>
              <a:t>your </a:t>
            </a:r>
            <a:r>
              <a:rPr sz="3200" spc="53" dirty="0">
                <a:latin typeface="Calibri"/>
                <a:cs typeface="Calibri"/>
              </a:rPr>
              <a:t>project</a:t>
            </a:r>
            <a:r>
              <a:rPr lang="en-US" sz="3200" spc="53" dirty="0">
                <a:latin typeface="Calibri"/>
                <a:cs typeface="Calibri"/>
              </a:rPr>
              <a:t> (like a new feature)</a:t>
            </a:r>
            <a:r>
              <a:rPr sz="3200" spc="53" dirty="0">
                <a:latin typeface="Calibri"/>
                <a:cs typeface="Calibri"/>
              </a:rPr>
              <a:t> </a:t>
            </a:r>
            <a:r>
              <a:rPr sz="3200" spc="107" dirty="0">
                <a:latin typeface="Calibri"/>
                <a:cs typeface="Calibri"/>
              </a:rPr>
              <a:t>you  </a:t>
            </a:r>
            <a:r>
              <a:rPr sz="3200" spc="140" dirty="0">
                <a:latin typeface="Calibri"/>
                <a:cs typeface="Calibri"/>
              </a:rPr>
              <a:t>make </a:t>
            </a:r>
            <a:r>
              <a:rPr sz="3200" spc="152" dirty="0">
                <a:latin typeface="Calibri"/>
                <a:cs typeface="Calibri"/>
              </a:rPr>
              <a:t>a </a:t>
            </a:r>
            <a:r>
              <a:rPr sz="3200" spc="107" dirty="0">
                <a:latin typeface="Calibri"/>
                <a:cs typeface="Calibri"/>
              </a:rPr>
              <a:t>new </a:t>
            </a:r>
            <a:r>
              <a:rPr sz="3200" spc="93" dirty="0">
                <a:latin typeface="Calibri"/>
                <a:cs typeface="Calibri"/>
              </a:rPr>
              <a:t>branch </a:t>
            </a:r>
            <a:r>
              <a:rPr sz="3200" spc="200" dirty="0">
                <a:latin typeface="Calibri"/>
                <a:cs typeface="Calibri"/>
              </a:rPr>
              <a:t>based </a:t>
            </a:r>
            <a:r>
              <a:rPr sz="3200" spc="107" dirty="0">
                <a:latin typeface="Calibri"/>
                <a:cs typeface="Calibri"/>
              </a:rPr>
              <a:t>on</a:t>
            </a:r>
            <a:r>
              <a:rPr sz="3200" spc="-47" dirty="0">
                <a:latin typeface="Calibri"/>
                <a:cs typeface="Calibri"/>
              </a:rPr>
              <a:t> </a:t>
            </a:r>
            <a:r>
              <a:rPr sz="3200" spc="152" dirty="0">
                <a:latin typeface="Calibri"/>
                <a:cs typeface="Calibri"/>
              </a:rPr>
              <a:t>a  </a:t>
            </a:r>
            <a:r>
              <a:rPr sz="3200" spc="7" dirty="0">
                <a:latin typeface="Calibri"/>
                <a:cs typeface="Calibri"/>
              </a:rPr>
              <a:t>commit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7B828264-5647-4598-927F-ECAAFE53721B}"/>
              </a:ext>
            </a:extLst>
          </p:cNvPr>
          <p:cNvSpPr/>
          <p:nvPr/>
        </p:nvSpPr>
        <p:spPr>
          <a:xfrm>
            <a:off x="6736292" y="1066800"/>
            <a:ext cx="5225520" cy="3489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9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DEB109C-C61D-4DB2-A278-598166A530D0}"/>
              </a:ext>
            </a:extLst>
          </p:cNvPr>
          <p:cNvSpPr txBox="1"/>
          <p:nvPr/>
        </p:nvSpPr>
        <p:spPr>
          <a:xfrm>
            <a:off x="7455530" y="4926535"/>
            <a:ext cx="2593510" cy="386298"/>
          </a:xfrm>
          <a:prstGeom prst="rect">
            <a:avLst/>
          </a:prstGeom>
        </p:spPr>
        <p:txBody>
          <a:bodyPr vert="horz" wrap="square" lIns="0" tIns="16929" rIns="0" bIns="0" rtlCol="0">
            <a:spAutoFit/>
          </a:bodyPr>
          <a:lstStyle/>
          <a:p>
            <a:pPr marL="16929">
              <a:spcBef>
                <a:spcPts val="133"/>
              </a:spcBef>
            </a:pPr>
            <a:r>
              <a:rPr sz="2399" spc="67" dirty="0">
                <a:solidFill>
                  <a:schemeClr val="tx2"/>
                </a:solidFill>
                <a:latin typeface="Calibri"/>
                <a:cs typeface="Calibri"/>
              </a:rPr>
              <a:t>Time </a:t>
            </a:r>
            <a:r>
              <a:rPr sz="2399" spc="113" dirty="0">
                <a:solidFill>
                  <a:schemeClr val="tx2"/>
                </a:solidFill>
                <a:latin typeface="Calibri"/>
                <a:cs typeface="Calibri"/>
              </a:rPr>
              <a:t>going</a:t>
            </a:r>
            <a:r>
              <a:rPr sz="2399" spc="2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399" spc="7" dirty="0">
                <a:solidFill>
                  <a:schemeClr val="tx2"/>
                </a:solidFill>
                <a:latin typeface="Calibri"/>
                <a:cs typeface="Calibri"/>
              </a:rPr>
              <a:t>forward</a:t>
            </a:r>
            <a:endParaRPr sz="2399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1BFFE1-0271-4997-B351-CA0FFE8E79E8}"/>
              </a:ext>
            </a:extLst>
          </p:cNvPr>
          <p:cNvCxnSpPr/>
          <p:nvPr/>
        </p:nvCxnSpPr>
        <p:spPr>
          <a:xfrm>
            <a:off x="6780212" y="4800600"/>
            <a:ext cx="5105400" cy="0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30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7612" y="706338"/>
            <a:ext cx="5496821" cy="673556"/>
          </a:xfrm>
          <a:prstGeom prst="rect">
            <a:avLst/>
          </a:prstGeom>
        </p:spPr>
        <p:txBody>
          <a:bodyPr vert="horz" wrap="square" lIns="0" tIns="16929" rIns="0" bIns="0" rtlCol="0" anchor="b">
            <a:spAutoFit/>
          </a:bodyPr>
          <a:lstStyle/>
          <a:p>
            <a:pPr marL="16929">
              <a:lnSpc>
                <a:spcPct val="100000"/>
              </a:lnSpc>
              <a:spcBef>
                <a:spcPts val="133"/>
              </a:spcBef>
            </a:pPr>
            <a:r>
              <a:rPr sz="4266" spc="233" dirty="0"/>
              <a:t>Key </a:t>
            </a:r>
            <a:r>
              <a:rPr sz="4266" spc="160" dirty="0"/>
              <a:t>Concepts:</a:t>
            </a:r>
            <a:r>
              <a:rPr sz="4266" spc="-53" dirty="0"/>
              <a:t> </a:t>
            </a:r>
            <a:r>
              <a:rPr sz="4266" spc="100" dirty="0">
                <a:solidFill>
                  <a:schemeClr val="tx2"/>
                </a:solidFill>
              </a:rPr>
              <a:t>Merging</a:t>
            </a:r>
            <a:endParaRPr sz="4266" dirty="0">
              <a:solidFill>
                <a:schemeClr val="tx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7612" y="1676400"/>
            <a:ext cx="6943398" cy="1496131"/>
          </a:xfrm>
          <a:prstGeom prst="rect">
            <a:avLst/>
          </a:prstGeom>
        </p:spPr>
        <p:txBody>
          <a:bodyPr vert="horz" wrap="square" lIns="0" tIns="18622" rIns="0" bIns="0" rtlCol="0">
            <a:spAutoFit/>
          </a:bodyPr>
          <a:lstStyle/>
          <a:p>
            <a:pPr marL="694093" marR="6772" indent="-677164">
              <a:lnSpc>
                <a:spcPct val="99700"/>
              </a:lnSpc>
              <a:spcBef>
                <a:spcPts val="147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200" spc="67" dirty="0">
                <a:latin typeface="Calibri"/>
                <a:cs typeface="Calibri"/>
              </a:rPr>
              <a:t>Once you’re done with your  feature, you </a:t>
            </a:r>
            <a:r>
              <a:rPr sz="3200" spc="67" dirty="0">
                <a:solidFill>
                  <a:schemeClr val="tx2"/>
                </a:solidFill>
                <a:latin typeface="Calibri"/>
                <a:cs typeface="Calibri"/>
              </a:rPr>
              <a:t>merge</a:t>
            </a:r>
            <a:r>
              <a:rPr sz="3200" spc="67" dirty="0">
                <a:latin typeface="Calibri"/>
                <a:cs typeface="Calibri"/>
              </a:rPr>
              <a:t> it back into  master</a:t>
            </a:r>
          </a:p>
        </p:txBody>
      </p:sp>
      <p:sp>
        <p:nvSpPr>
          <p:cNvPr id="4" name="object 4"/>
          <p:cNvSpPr/>
          <p:nvPr/>
        </p:nvSpPr>
        <p:spPr>
          <a:xfrm>
            <a:off x="5027612" y="3028088"/>
            <a:ext cx="5420147" cy="2875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9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3470212F-254E-4776-8F5E-885A9DCEC7BF}"/>
              </a:ext>
            </a:extLst>
          </p:cNvPr>
          <p:cNvSpPr txBox="1"/>
          <p:nvPr/>
        </p:nvSpPr>
        <p:spPr>
          <a:xfrm>
            <a:off x="6584750" y="6348675"/>
            <a:ext cx="2593510" cy="386298"/>
          </a:xfrm>
          <a:prstGeom prst="rect">
            <a:avLst/>
          </a:prstGeom>
        </p:spPr>
        <p:txBody>
          <a:bodyPr vert="horz" wrap="square" lIns="0" tIns="16929" rIns="0" bIns="0" rtlCol="0">
            <a:spAutoFit/>
          </a:bodyPr>
          <a:lstStyle/>
          <a:p>
            <a:pPr marL="16929">
              <a:spcBef>
                <a:spcPts val="133"/>
              </a:spcBef>
            </a:pPr>
            <a:r>
              <a:rPr sz="2399" spc="67" dirty="0">
                <a:latin typeface="Calibri"/>
                <a:cs typeface="Calibri"/>
              </a:rPr>
              <a:t>Time </a:t>
            </a:r>
            <a:r>
              <a:rPr sz="2399" spc="113" dirty="0">
                <a:latin typeface="Calibri"/>
                <a:cs typeface="Calibri"/>
              </a:rPr>
              <a:t>going</a:t>
            </a:r>
            <a:r>
              <a:rPr sz="2399" spc="20" dirty="0">
                <a:latin typeface="Calibri"/>
                <a:cs typeface="Calibri"/>
              </a:rPr>
              <a:t> </a:t>
            </a:r>
            <a:r>
              <a:rPr sz="2399" spc="7" dirty="0">
                <a:latin typeface="Calibri"/>
                <a:cs typeface="Calibri"/>
              </a:rPr>
              <a:t>forward</a:t>
            </a:r>
            <a:endParaRPr sz="2399">
              <a:latin typeface="Calibri"/>
              <a:cs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925936-9FF8-43B9-A89C-8FA2E907004A}"/>
              </a:ext>
            </a:extLst>
          </p:cNvPr>
          <p:cNvCxnSpPr/>
          <p:nvPr/>
        </p:nvCxnSpPr>
        <p:spPr>
          <a:xfrm>
            <a:off x="5256212" y="6096000"/>
            <a:ext cx="5105400" cy="0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9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5212" y="533400"/>
            <a:ext cx="10439400" cy="4489769"/>
          </a:xfrm>
          <a:prstGeom prst="rect">
            <a:avLst/>
          </a:prstGeom>
        </p:spPr>
        <p:txBody>
          <a:bodyPr vert="horz" wrap="square" lIns="0" tIns="108345" rIns="0" bIns="0" rtlCol="0">
            <a:spAutoFit/>
          </a:bodyPr>
          <a:lstStyle/>
          <a:p>
            <a:pPr marL="16929" marR="6772">
              <a:lnSpc>
                <a:spcPct val="79500"/>
              </a:lnSpc>
              <a:spcBef>
                <a:spcPts val="853"/>
              </a:spcBef>
            </a:pPr>
            <a:r>
              <a:rPr lang="en-US" sz="4266" cap="all" spc="233" dirty="0">
                <a:latin typeface="+mj-lt"/>
                <a:ea typeface="+mj-ea"/>
                <a:cs typeface="+mj-cs"/>
              </a:rPr>
              <a:t>Commit Process</a:t>
            </a:r>
            <a:endParaRPr sz="4266" cap="all" spc="233" dirty="0">
              <a:latin typeface="+mj-lt"/>
              <a:ea typeface="+mj-ea"/>
              <a:cs typeface="+mj-cs"/>
            </a:endParaRPr>
          </a:p>
          <a:p>
            <a:pPr>
              <a:spcBef>
                <a:spcPts val="67"/>
              </a:spcBef>
            </a:pPr>
            <a:endParaRPr sz="2933" dirty="0">
              <a:latin typeface="Times New Roman"/>
              <a:cs typeface="Times New Roman"/>
            </a:endParaRPr>
          </a:p>
          <a:p>
            <a:pPr marL="998817" lvl="1" indent="-372440">
              <a:spcBef>
                <a:spcPts val="686"/>
              </a:spcBef>
              <a:buClr>
                <a:srgbClr val="E5425D"/>
              </a:buClr>
              <a:buFont typeface="Arial"/>
              <a:buChar char="•"/>
              <a:tabLst>
                <a:tab pos="1006435" algn="l"/>
                <a:tab pos="1007281" algn="l"/>
              </a:tabLst>
            </a:pPr>
            <a:r>
              <a:rPr sz="3200" spc="67" dirty="0">
                <a:latin typeface="Calibri"/>
                <a:cs typeface="Calibri"/>
              </a:rPr>
              <a:t>Make some changes to a file</a:t>
            </a:r>
            <a:r>
              <a:rPr lang="en-US" sz="3200" spc="67" dirty="0">
                <a:latin typeface="Calibri"/>
                <a:cs typeface="Calibri"/>
              </a:rPr>
              <a:t> (or several)</a:t>
            </a:r>
            <a:endParaRPr sz="3200" spc="67" dirty="0">
              <a:latin typeface="Calibri"/>
              <a:cs typeface="Calibri"/>
            </a:endParaRPr>
          </a:p>
          <a:p>
            <a:pPr marL="998817" marR="118504" lvl="1" indent="-372440">
              <a:lnSpc>
                <a:spcPct val="99400"/>
              </a:lnSpc>
              <a:spcBef>
                <a:spcPts val="853"/>
              </a:spcBef>
              <a:buClr>
                <a:srgbClr val="E5425D"/>
              </a:buClr>
              <a:buFont typeface="Arial"/>
              <a:buChar char="•"/>
              <a:tabLst>
                <a:tab pos="1006435" algn="l"/>
                <a:tab pos="1007281" algn="l"/>
              </a:tabLst>
            </a:pPr>
            <a:r>
              <a:rPr sz="3200" spc="67" dirty="0">
                <a:latin typeface="Calibri"/>
                <a:cs typeface="Calibri"/>
              </a:rPr>
              <a:t>Use the ‘</a:t>
            </a:r>
            <a:r>
              <a:rPr sz="3200" spc="67" dirty="0">
                <a:solidFill>
                  <a:schemeClr val="tx2"/>
                </a:solidFill>
                <a:latin typeface="Calibri"/>
                <a:cs typeface="Calibri"/>
              </a:rPr>
              <a:t>git add</a:t>
            </a:r>
            <a:r>
              <a:rPr sz="3200" spc="67" dirty="0">
                <a:latin typeface="Calibri"/>
                <a:cs typeface="Calibri"/>
              </a:rPr>
              <a:t>’ command to put  the file onto the staging  environment</a:t>
            </a:r>
          </a:p>
          <a:p>
            <a:pPr marL="998817" marR="188759" lvl="1" indent="-372440">
              <a:lnSpc>
                <a:spcPts val="3759"/>
              </a:lnSpc>
              <a:spcBef>
                <a:spcPts val="986"/>
              </a:spcBef>
              <a:buClr>
                <a:srgbClr val="E5425D"/>
              </a:buClr>
              <a:buFont typeface="Arial"/>
              <a:buChar char="•"/>
              <a:tabLst>
                <a:tab pos="1006435" algn="l"/>
                <a:tab pos="1007281" algn="l"/>
              </a:tabLst>
            </a:pPr>
            <a:r>
              <a:rPr sz="3200" spc="67" dirty="0">
                <a:latin typeface="Calibri"/>
                <a:cs typeface="Calibri"/>
              </a:rPr>
              <a:t>Use the ‘</a:t>
            </a:r>
            <a:r>
              <a:rPr sz="3200" spc="67" dirty="0">
                <a:solidFill>
                  <a:schemeClr val="tx2"/>
                </a:solidFill>
                <a:latin typeface="Calibri"/>
                <a:cs typeface="Calibri"/>
              </a:rPr>
              <a:t>git commit</a:t>
            </a:r>
            <a:r>
              <a:rPr sz="3200" spc="67" dirty="0">
                <a:latin typeface="Calibri"/>
                <a:cs typeface="Calibri"/>
              </a:rPr>
              <a:t>’ command to  create a new </a:t>
            </a:r>
            <a:r>
              <a:rPr sz="3200" spc="67" dirty="0">
                <a:solidFill>
                  <a:schemeClr val="tx2"/>
                </a:solidFill>
                <a:latin typeface="Calibri"/>
                <a:cs typeface="Calibri"/>
              </a:rPr>
              <a:t>commit</a:t>
            </a:r>
            <a:endParaRPr lang="en-US" sz="3200" spc="67" dirty="0">
              <a:latin typeface="Calibri"/>
              <a:cs typeface="Calibri"/>
            </a:endParaRPr>
          </a:p>
          <a:p>
            <a:pPr marL="998817" marR="188759" lvl="1" indent="-372440">
              <a:lnSpc>
                <a:spcPts val="3759"/>
              </a:lnSpc>
              <a:spcBef>
                <a:spcPts val="986"/>
              </a:spcBef>
              <a:buClr>
                <a:srgbClr val="E5425D"/>
              </a:buClr>
              <a:buFont typeface="Arial"/>
              <a:buChar char="•"/>
              <a:tabLst>
                <a:tab pos="1006435" algn="l"/>
                <a:tab pos="1007281" algn="l"/>
              </a:tabLst>
            </a:pPr>
            <a:r>
              <a:rPr lang="en-US" sz="3200" spc="67" dirty="0">
                <a:latin typeface="Calibri"/>
                <a:cs typeface="Calibri"/>
              </a:rPr>
              <a:t>Or can </a:t>
            </a:r>
            <a:r>
              <a:rPr lang="en-US" sz="3200" spc="67" dirty="0" err="1">
                <a:latin typeface="Calibri"/>
                <a:cs typeface="Calibri"/>
              </a:rPr>
              <a:t>autostage</a:t>
            </a:r>
            <a:r>
              <a:rPr lang="en-US" sz="3200" spc="67" dirty="0">
                <a:latin typeface="Calibri"/>
                <a:cs typeface="Calibri"/>
              </a:rPr>
              <a:t> on commit</a:t>
            </a:r>
            <a:endParaRPr sz="3200" spc="67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5318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9012" y="608931"/>
            <a:ext cx="8220321" cy="673556"/>
          </a:xfrm>
          <a:prstGeom prst="rect">
            <a:avLst/>
          </a:prstGeom>
        </p:spPr>
        <p:txBody>
          <a:bodyPr vert="horz" wrap="square" lIns="0" tIns="16929" rIns="0" bIns="0" rtlCol="0" anchor="b">
            <a:spAutoFit/>
          </a:bodyPr>
          <a:lstStyle/>
          <a:p>
            <a:pPr marL="16929">
              <a:lnSpc>
                <a:spcPct val="100000"/>
              </a:lnSpc>
              <a:spcBef>
                <a:spcPts val="133"/>
              </a:spcBef>
            </a:pPr>
            <a:r>
              <a:rPr sz="4266" spc="60" dirty="0"/>
              <a:t>Additional</a:t>
            </a:r>
            <a:r>
              <a:rPr sz="4266" spc="73" dirty="0"/>
              <a:t> </a:t>
            </a:r>
            <a:r>
              <a:rPr sz="4266" spc="200" dirty="0"/>
              <a:t>Resources</a:t>
            </a:r>
            <a:endParaRPr sz="4266" dirty="0"/>
          </a:p>
        </p:txBody>
      </p:sp>
      <p:sp>
        <p:nvSpPr>
          <p:cNvPr id="3" name="object 3"/>
          <p:cNvSpPr txBox="1"/>
          <p:nvPr/>
        </p:nvSpPr>
        <p:spPr>
          <a:xfrm>
            <a:off x="989012" y="1797896"/>
            <a:ext cx="10071499" cy="4313142"/>
          </a:xfrm>
          <a:prstGeom prst="rect">
            <a:avLst/>
          </a:prstGeom>
        </p:spPr>
        <p:txBody>
          <a:bodyPr vert="horz" wrap="square" lIns="0" tIns="16929" rIns="0" bIns="0" rtlCol="0">
            <a:spAutoFit/>
          </a:bodyPr>
          <a:lstStyle/>
          <a:p>
            <a:pPr marL="702558" indent="-685629">
              <a:lnSpc>
                <a:spcPts val="3339"/>
              </a:lnSpc>
              <a:spcBef>
                <a:spcPts val="133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2799" spc="53" dirty="0">
                <a:latin typeface="Calibri"/>
                <a:cs typeface="Calibri"/>
              </a:rPr>
              <a:t>Oﬃcial </a:t>
            </a:r>
            <a:r>
              <a:rPr sz="2799" spc="20" dirty="0">
                <a:latin typeface="Calibri"/>
                <a:cs typeface="Calibri"/>
              </a:rPr>
              <a:t>git </a:t>
            </a:r>
            <a:r>
              <a:rPr sz="2799" spc="40" dirty="0">
                <a:latin typeface="Calibri"/>
                <a:cs typeface="Calibri"/>
              </a:rPr>
              <a:t>site </a:t>
            </a:r>
            <a:r>
              <a:rPr sz="2799" spc="93" dirty="0">
                <a:latin typeface="Calibri"/>
                <a:cs typeface="Calibri"/>
              </a:rPr>
              <a:t>and</a:t>
            </a:r>
            <a:r>
              <a:rPr sz="2799" spc="227" dirty="0">
                <a:latin typeface="Calibri"/>
                <a:cs typeface="Calibri"/>
              </a:rPr>
              <a:t> </a:t>
            </a:r>
            <a:r>
              <a:rPr sz="2799" spc="-47" dirty="0">
                <a:latin typeface="Calibri"/>
                <a:cs typeface="Calibri"/>
              </a:rPr>
              <a:t>tutorial:</a:t>
            </a:r>
            <a:endParaRPr sz="2799" dirty="0">
              <a:latin typeface="Calibri"/>
              <a:cs typeface="Calibri"/>
            </a:endParaRPr>
          </a:p>
          <a:p>
            <a:pPr marL="1235824">
              <a:lnSpc>
                <a:spcPts val="2826"/>
              </a:lnSpc>
            </a:pPr>
            <a:r>
              <a:rPr sz="2399" spc="-20" dirty="0">
                <a:latin typeface="Calibri"/>
                <a:cs typeface="Calibri"/>
              </a:rPr>
              <a:t>https://git-scm.com/</a:t>
            </a:r>
            <a:endParaRPr sz="2399" dirty="0">
              <a:latin typeface="Calibri"/>
              <a:cs typeface="Calibri"/>
            </a:endParaRPr>
          </a:p>
          <a:p>
            <a:pPr marL="702558" indent="-685629">
              <a:lnSpc>
                <a:spcPts val="3306"/>
              </a:lnSpc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2799" spc="67" dirty="0">
                <a:latin typeface="Calibri"/>
                <a:cs typeface="Calibri"/>
              </a:rPr>
              <a:t>GitHub</a:t>
            </a:r>
            <a:r>
              <a:rPr sz="2799" spc="80" dirty="0">
                <a:latin typeface="Calibri"/>
                <a:cs typeface="Calibri"/>
              </a:rPr>
              <a:t> </a:t>
            </a:r>
            <a:r>
              <a:rPr sz="2799" spc="87" dirty="0">
                <a:latin typeface="Calibri"/>
                <a:cs typeface="Calibri"/>
              </a:rPr>
              <a:t>guides:</a:t>
            </a:r>
            <a:endParaRPr sz="2799" dirty="0">
              <a:latin typeface="Calibri"/>
              <a:cs typeface="Calibri"/>
            </a:endParaRPr>
          </a:p>
          <a:p>
            <a:pPr marL="1235824">
              <a:lnSpc>
                <a:spcPts val="2859"/>
              </a:lnSpc>
            </a:pPr>
            <a:r>
              <a:rPr sz="2399" dirty="0">
                <a:latin typeface="Calibri"/>
                <a:cs typeface="Calibri"/>
              </a:rPr>
              <a:t>https://guides.github.com/</a:t>
            </a:r>
          </a:p>
          <a:p>
            <a:pPr marL="702558" indent="-685629">
              <a:lnSpc>
                <a:spcPts val="3339"/>
              </a:lnSpc>
              <a:spcBef>
                <a:spcPts val="67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2799" spc="100" dirty="0">
                <a:latin typeface="Calibri"/>
                <a:cs typeface="Calibri"/>
              </a:rPr>
              <a:t>Command</a:t>
            </a:r>
            <a:r>
              <a:rPr sz="2799" spc="80" dirty="0">
                <a:latin typeface="Calibri"/>
                <a:cs typeface="Calibri"/>
              </a:rPr>
              <a:t> </a:t>
            </a:r>
            <a:r>
              <a:rPr sz="2799" spc="60" dirty="0">
                <a:latin typeface="Calibri"/>
                <a:cs typeface="Calibri"/>
              </a:rPr>
              <a:t>cheatsheet:</a:t>
            </a:r>
            <a:endParaRPr sz="2799" dirty="0">
              <a:latin typeface="Calibri"/>
              <a:cs typeface="Calibri"/>
            </a:endParaRPr>
          </a:p>
          <a:p>
            <a:pPr marL="626377" marR="1302694" indent="609448">
              <a:lnSpc>
                <a:spcPts val="2359"/>
              </a:lnSpc>
              <a:spcBef>
                <a:spcPts val="493"/>
              </a:spcBef>
            </a:pPr>
            <a:r>
              <a:rPr sz="2399" spc="-27" dirty="0">
                <a:latin typeface="Calibri"/>
                <a:cs typeface="Calibri"/>
              </a:rPr>
              <a:t>https://training.github.com/kit/  </a:t>
            </a:r>
            <a:r>
              <a:rPr sz="2399" spc="33" dirty="0">
                <a:latin typeface="Calibri"/>
                <a:cs typeface="Calibri"/>
              </a:rPr>
              <a:t>downloads/github-git-cheat-sheet.pdf</a:t>
            </a:r>
            <a:endParaRPr sz="2399" dirty="0">
              <a:latin typeface="Calibri"/>
              <a:cs typeface="Calibri"/>
            </a:endParaRPr>
          </a:p>
          <a:p>
            <a:pPr marL="702558" indent="-685629">
              <a:lnSpc>
                <a:spcPts val="3319"/>
              </a:lnSpc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2799" spc="20" dirty="0">
                <a:latin typeface="Calibri"/>
                <a:cs typeface="Calibri"/>
              </a:rPr>
              <a:t>Interactive git</a:t>
            </a:r>
            <a:r>
              <a:rPr sz="2799" spc="147" dirty="0">
                <a:latin typeface="Calibri"/>
                <a:cs typeface="Calibri"/>
              </a:rPr>
              <a:t> </a:t>
            </a:r>
            <a:r>
              <a:rPr sz="2799" spc="-47" dirty="0">
                <a:latin typeface="Calibri"/>
                <a:cs typeface="Calibri"/>
              </a:rPr>
              <a:t>tutorial:</a:t>
            </a:r>
            <a:endParaRPr sz="2799" dirty="0">
              <a:latin typeface="Calibri"/>
              <a:cs typeface="Calibri"/>
            </a:endParaRPr>
          </a:p>
          <a:p>
            <a:pPr marL="1235824">
              <a:lnSpc>
                <a:spcPts val="2859"/>
              </a:lnSpc>
            </a:pPr>
            <a:r>
              <a:rPr sz="2399" spc="-27" dirty="0">
                <a:latin typeface="Calibri"/>
                <a:cs typeface="Calibri"/>
              </a:rPr>
              <a:t>https://try.github.io/levels/1/challenges/1</a:t>
            </a:r>
            <a:endParaRPr sz="2399" dirty="0">
              <a:latin typeface="Calibri"/>
              <a:cs typeface="Calibri"/>
            </a:endParaRPr>
          </a:p>
          <a:p>
            <a:pPr marL="702558" indent="-685629">
              <a:lnSpc>
                <a:spcPts val="3339"/>
              </a:lnSpc>
              <a:spcBef>
                <a:spcPts val="67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2799" spc="27" dirty="0">
                <a:latin typeface="Calibri"/>
                <a:cs typeface="Calibri"/>
              </a:rPr>
              <a:t>Visual/interactive</a:t>
            </a:r>
            <a:r>
              <a:rPr sz="2799" spc="80" dirty="0">
                <a:latin typeface="Calibri"/>
                <a:cs typeface="Calibri"/>
              </a:rPr>
              <a:t> </a:t>
            </a:r>
            <a:r>
              <a:rPr sz="2799" spc="60" dirty="0">
                <a:latin typeface="Calibri"/>
                <a:cs typeface="Calibri"/>
              </a:rPr>
              <a:t>cheatsheet:</a:t>
            </a:r>
            <a:endParaRPr sz="2799" dirty="0">
              <a:latin typeface="Calibri"/>
              <a:cs typeface="Calibri"/>
            </a:endParaRPr>
          </a:p>
          <a:p>
            <a:pPr marL="1235824">
              <a:lnSpc>
                <a:spcPts val="2859"/>
              </a:lnSpc>
            </a:pPr>
            <a:r>
              <a:rPr sz="2399" dirty="0">
                <a:latin typeface="Calibri"/>
                <a:cs typeface="Calibri"/>
                <a:hlinkClick r:id="rId2"/>
              </a:rPr>
              <a:t>http://ndpsoftware.com/git-cheatsheet.html</a:t>
            </a:r>
            <a:endParaRPr sz="2399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768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373" y="609600"/>
            <a:ext cx="8188239" cy="673556"/>
          </a:xfrm>
          <a:prstGeom prst="rect">
            <a:avLst/>
          </a:prstGeom>
        </p:spPr>
        <p:txBody>
          <a:bodyPr vert="horz" wrap="square" lIns="0" tIns="16929" rIns="0" bIns="0" rtlCol="0" anchor="b">
            <a:spAutoFit/>
          </a:bodyPr>
          <a:lstStyle/>
          <a:p>
            <a:pPr marL="16929">
              <a:lnSpc>
                <a:spcPct val="100000"/>
              </a:lnSpc>
              <a:spcBef>
                <a:spcPts val="133"/>
              </a:spcBef>
            </a:pPr>
            <a:r>
              <a:rPr sz="4266" spc="-33" dirty="0"/>
              <a:t>What </a:t>
            </a:r>
            <a:r>
              <a:rPr sz="4266" spc="107" dirty="0"/>
              <a:t>is version</a:t>
            </a:r>
            <a:r>
              <a:rPr sz="4266" spc="272" dirty="0"/>
              <a:t> </a:t>
            </a:r>
            <a:r>
              <a:rPr sz="4266" spc="33" dirty="0"/>
              <a:t>control?</a:t>
            </a:r>
            <a:endParaRPr sz="4266" dirty="0"/>
          </a:p>
        </p:txBody>
      </p:sp>
      <p:sp>
        <p:nvSpPr>
          <p:cNvPr id="3" name="object 3"/>
          <p:cNvSpPr txBox="1"/>
          <p:nvPr/>
        </p:nvSpPr>
        <p:spPr>
          <a:xfrm>
            <a:off x="1792372" y="1828800"/>
            <a:ext cx="9940839" cy="4336208"/>
          </a:xfrm>
          <a:prstGeom prst="rect">
            <a:avLst/>
          </a:prstGeom>
        </p:spPr>
        <p:txBody>
          <a:bodyPr vert="horz" wrap="square" lIns="0" tIns="77872" rIns="0" bIns="0" rtlCol="0">
            <a:spAutoFit/>
          </a:bodyPr>
          <a:lstStyle/>
          <a:p>
            <a:pPr marL="694093" marR="625530" indent="-677164">
              <a:lnSpc>
                <a:spcPts val="3732"/>
              </a:lnSpc>
              <a:spcBef>
                <a:spcPts val="612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466" spc="233" dirty="0">
                <a:latin typeface="Calibri"/>
                <a:cs typeface="Calibri"/>
              </a:rPr>
              <a:t>A </a:t>
            </a:r>
            <a:r>
              <a:rPr sz="3466" spc="93" dirty="0">
                <a:latin typeface="Calibri"/>
                <a:cs typeface="Calibri"/>
              </a:rPr>
              <a:t>system </a:t>
            </a:r>
            <a:r>
              <a:rPr sz="3466" spc="-60" dirty="0">
                <a:latin typeface="Calibri"/>
                <a:cs typeface="Calibri"/>
              </a:rPr>
              <a:t>that </a:t>
            </a:r>
            <a:r>
              <a:rPr sz="3466" spc="207" dirty="0">
                <a:latin typeface="Calibri"/>
                <a:cs typeface="Calibri"/>
              </a:rPr>
              <a:t>keeps </a:t>
            </a:r>
            <a:r>
              <a:rPr sz="3466" spc="113" dirty="0">
                <a:latin typeface="Calibri"/>
                <a:cs typeface="Calibri"/>
              </a:rPr>
              <a:t>records</a:t>
            </a:r>
            <a:r>
              <a:rPr sz="3466" spc="20" dirty="0">
                <a:latin typeface="Calibri"/>
                <a:cs typeface="Calibri"/>
              </a:rPr>
              <a:t> </a:t>
            </a:r>
            <a:r>
              <a:rPr sz="3466" dirty="0">
                <a:latin typeface="Calibri"/>
                <a:cs typeface="Calibri"/>
              </a:rPr>
              <a:t>of  </a:t>
            </a:r>
            <a:r>
              <a:rPr sz="3466" spc="47" dirty="0">
                <a:latin typeface="Calibri"/>
                <a:cs typeface="Calibri"/>
              </a:rPr>
              <a:t>your</a:t>
            </a:r>
            <a:r>
              <a:rPr sz="3466" spc="107" dirty="0">
                <a:latin typeface="Calibri"/>
                <a:cs typeface="Calibri"/>
              </a:rPr>
              <a:t> </a:t>
            </a:r>
            <a:r>
              <a:rPr sz="3466" spc="187" dirty="0">
                <a:latin typeface="Calibri"/>
                <a:cs typeface="Calibri"/>
              </a:rPr>
              <a:t>changes</a:t>
            </a:r>
            <a:endParaRPr sz="3466" dirty="0">
              <a:latin typeface="Calibri"/>
              <a:cs typeface="Calibri"/>
            </a:endParaRPr>
          </a:p>
          <a:p>
            <a:pPr marL="694093" marR="2101748" indent="-677164">
              <a:lnSpc>
                <a:spcPts val="3706"/>
              </a:lnSpc>
              <a:spcBef>
                <a:spcPts val="853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466" spc="87" dirty="0">
                <a:latin typeface="Calibri"/>
                <a:cs typeface="Calibri"/>
              </a:rPr>
              <a:t>Allows </a:t>
            </a:r>
            <a:r>
              <a:rPr sz="3466" spc="-33" dirty="0">
                <a:latin typeface="Calibri"/>
                <a:cs typeface="Calibri"/>
              </a:rPr>
              <a:t>for </a:t>
            </a:r>
            <a:r>
              <a:rPr sz="3466" spc="60" dirty="0">
                <a:latin typeface="Calibri"/>
                <a:cs typeface="Calibri"/>
              </a:rPr>
              <a:t>collaborative </a:t>
            </a:r>
            <a:r>
              <a:rPr sz="3466" spc="93" dirty="0">
                <a:latin typeface="Calibri"/>
                <a:cs typeface="Calibri"/>
              </a:rPr>
              <a:t>development</a:t>
            </a:r>
            <a:endParaRPr lang="en-US" sz="3466" spc="93" dirty="0">
              <a:latin typeface="Calibri"/>
              <a:cs typeface="Calibri"/>
            </a:endParaRPr>
          </a:p>
          <a:p>
            <a:pPr marL="1151293" marR="2101748" lvl="1" indent="-677164">
              <a:lnSpc>
                <a:spcPts val="3706"/>
              </a:lnSpc>
              <a:spcBef>
                <a:spcPts val="853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lang="en-US" sz="2800" spc="93" dirty="0">
                <a:latin typeface="Calibri"/>
                <a:cs typeface="Calibri"/>
              </a:rPr>
              <a:t>Separate “streams” of work that can be brought back together</a:t>
            </a:r>
            <a:endParaRPr sz="2800" dirty="0">
              <a:latin typeface="Calibri"/>
              <a:cs typeface="Calibri"/>
            </a:endParaRPr>
          </a:p>
          <a:p>
            <a:pPr marL="694093" marR="717794" indent="-677164">
              <a:lnSpc>
                <a:spcPts val="3706"/>
              </a:lnSpc>
              <a:spcBef>
                <a:spcPts val="853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466" spc="87" dirty="0">
                <a:latin typeface="Calibri"/>
                <a:cs typeface="Calibri"/>
              </a:rPr>
              <a:t>Allows </a:t>
            </a:r>
            <a:r>
              <a:rPr sz="3466" spc="100" dirty="0">
                <a:latin typeface="Calibri"/>
                <a:cs typeface="Calibri"/>
              </a:rPr>
              <a:t>you </a:t>
            </a:r>
            <a:r>
              <a:rPr sz="3466" spc="-33" dirty="0">
                <a:latin typeface="Calibri"/>
                <a:cs typeface="Calibri"/>
              </a:rPr>
              <a:t>to </a:t>
            </a:r>
            <a:r>
              <a:rPr sz="3466" spc="93" dirty="0">
                <a:latin typeface="Calibri"/>
                <a:cs typeface="Calibri"/>
              </a:rPr>
              <a:t>know </a:t>
            </a:r>
            <a:r>
              <a:rPr sz="3466" spc="67" dirty="0">
                <a:latin typeface="Calibri"/>
                <a:cs typeface="Calibri"/>
              </a:rPr>
              <a:t>who </a:t>
            </a:r>
            <a:r>
              <a:rPr sz="3466" spc="127" dirty="0">
                <a:latin typeface="Calibri"/>
                <a:cs typeface="Calibri"/>
              </a:rPr>
              <a:t>made </a:t>
            </a:r>
            <a:r>
              <a:rPr sz="3466" dirty="0">
                <a:latin typeface="Calibri"/>
                <a:cs typeface="Calibri"/>
              </a:rPr>
              <a:t>what </a:t>
            </a:r>
            <a:r>
              <a:rPr sz="3466" spc="187" dirty="0">
                <a:latin typeface="Calibri"/>
                <a:cs typeface="Calibri"/>
              </a:rPr>
              <a:t>changes </a:t>
            </a:r>
            <a:r>
              <a:rPr sz="3466" spc="113" dirty="0">
                <a:latin typeface="Calibri"/>
                <a:cs typeface="Calibri"/>
              </a:rPr>
              <a:t>and</a:t>
            </a:r>
            <a:r>
              <a:rPr sz="3466" spc="127" dirty="0">
                <a:latin typeface="Calibri"/>
                <a:cs typeface="Calibri"/>
              </a:rPr>
              <a:t> </a:t>
            </a:r>
            <a:r>
              <a:rPr sz="3466" spc="87" dirty="0">
                <a:latin typeface="Calibri"/>
                <a:cs typeface="Calibri"/>
              </a:rPr>
              <a:t>when</a:t>
            </a:r>
            <a:endParaRPr sz="3466" dirty="0">
              <a:latin typeface="Calibri"/>
              <a:cs typeface="Calibri"/>
            </a:endParaRPr>
          </a:p>
          <a:p>
            <a:pPr marL="694093" marR="6772" indent="-677164">
              <a:lnSpc>
                <a:spcPts val="3839"/>
              </a:lnSpc>
              <a:spcBef>
                <a:spcPts val="746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466" b="1" spc="100" dirty="0">
                <a:uFill>
                  <a:solidFill>
                    <a:srgbClr val="525252"/>
                  </a:solidFill>
                </a:uFill>
                <a:latin typeface="Calibri"/>
                <a:cs typeface="Calibri"/>
              </a:rPr>
              <a:t>Allows </a:t>
            </a:r>
            <a:r>
              <a:rPr sz="3466" b="1" spc="107" dirty="0">
                <a:uFill>
                  <a:solidFill>
                    <a:srgbClr val="525252"/>
                  </a:solidFill>
                </a:uFill>
                <a:latin typeface="Calibri"/>
                <a:cs typeface="Calibri"/>
              </a:rPr>
              <a:t>you </a:t>
            </a:r>
            <a:r>
              <a:rPr sz="3466" b="1" spc="13" dirty="0">
                <a:uFill>
                  <a:solidFill>
                    <a:srgbClr val="525252"/>
                  </a:solidFill>
                </a:uFill>
                <a:latin typeface="Calibri"/>
                <a:cs typeface="Calibri"/>
              </a:rPr>
              <a:t>to </a:t>
            </a:r>
            <a:r>
              <a:rPr sz="3466" b="1" spc="53" dirty="0">
                <a:uFill>
                  <a:solidFill>
                    <a:srgbClr val="525252"/>
                  </a:solidFill>
                </a:uFill>
                <a:latin typeface="Calibri"/>
                <a:cs typeface="Calibri"/>
              </a:rPr>
              <a:t>revert </a:t>
            </a:r>
            <a:r>
              <a:rPr sz="3466" b="1" spc="113" dirty="0">
                <a:uFill>
                  <a:solidFill>
                    <a:srgbClr val="525252"/>
                  </a:solidFill>
                </a:uFill>
                <a:latin typeface="Calibri"/>
                <a:cs typeface="Calibri"/>
              </a:rPr>
              <a:t>any </a:t>
            </a:r>
            <a:r>
              <a:rPr sz="3466" b="1" spc="200" dirty="0">
                <a:uFill>
                  <a:solidFill>
                    <a:srgbClr val="525252"/>
                  </a:solidFill>
                </a:uFill>
                <a:latin typeface="Calibri"/>
                <a:cs typeface="Calibri"/>
              </a:rPr>
              <a:t>changes  </a:t>
            </a:r>
            <a:r>
              <a:rPr sz="3466" b="1" spc="133" dirty="0">
                <a:uFill>
                  <a:solidFill>
                    <a:srgbClr val="525252"/>
                  </a:solidFill>
                </a:uFill>
                <a:latin typeface="Calibri"/>
                <a:cs typeface="Calibri"/>
              </a:rPr>
              <a:t>and </a:t>
            </a:r>
            <a:r>
              <a:rPr sz="3466" b="1" spc="240" dirty="0">
                <a:uFill>
                  <a:solidFill>
                    <a:srgbClr val="525252"/>
                  </a:solidFill>
                </a:uFill>
                <a:latin typeface="Calibri"/>
                <a:cs typeface="Calibri"/>
              </a:rPr>
              <a:t>go </a:t>
            </a:r>
            <a:r>
              <a:rPr sz="3466" b="1" spc="180" dirty="0">
                <a:uFill>
                  <a:solidFill>
                    <a:srgbClr val="525252"/>
                  </a:solidFill>
                </a:uFill>
                <a:latin typeface="Calibri"/>
                <a:cs typeface="Calibri"/>
              </a:rPr>
              <a:t>back </a:t>
            </a:r>
            <a:r>
              <a:rPr sz="3466" b="1" spc="13" dirty="0">
                <a:uFill>
                  <a:solidFill>
                    <a:srgbClr val="525252"/>
                  </a:solidFill>
                </a:uFill>
                <a:latin typeface="Calibri"/>
                <a:cs typeface="Calibri"/>
              </a:rPr>
              <a:t>to </a:t>
            </a:r>
            <a:r>
              <a:rPr sz="3466" b="1" spc="147" dirty="0">
                <a:uFill>
                  <a:solidFill>
                    <a:srgbClr val="525252"/>
                  </a:solidFill>
                </a:uFill>
                <a:latin typeface="Calibri"/>
                <a:cs typeface="Calibri"/>
              </a:rPr>
              <a:t>a </a:t>
            </a:r>
            <a:r>
              <a:rPr sz="3466" b="1" spc="107" dirty="0">
                <a:uFill>
                  <a:solidFill>
                    <a:srgbClr val="525252"/>
                  </a:solidFill>
                </a:uFill>
                <a:latin typeface="Calibri"/>
                <a:cs typeface="Calibri"/>
              </a:rPr>
              <a:t>previous</a:t>
            </a:r>
            <a:r>
              <a:rPr sz="3466" b="1" spc="-120" dirty="0">
                <a:uFill>
                  <a:solidFill>
                    <a:srgbClr val="525252"/>
                  </a:solidFill>
                </a:uFill>
                <a:latin typeface="Calibri"/>
                <a:cs typeface="Calibri"/>
              </a:rPr>
              <a:t> </a:t>
            </a:r>
            <a:r>
              <a:rPr sz="3466" b="1" spc="73" dirty="0">
                <a:uFill>
                  <a:solidFill>
                    <a:srgbClr val="525252"/>
                  </a:solidFill>
                </a:uFill>
                <a:latin typeface="Calibri"/>
                <a:cs typeface="Calibri"/>
              </a:rPr>
              <a:t>state</a:t>
            </a:r>
            <a:endParaRPr sz="3466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6256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0222" y="-47531"/>
            <a:ext cx="3757375" cy="1330018"/>
          </a:xfrm>
          <a:prstGeom prst="rect">
            <a:avLst/>
          </a:prstGeom>
        </p:spPr>
        <p:txBody>
          <a:bodyPr vert="horz" wrap="square" lIns="0" tIns="16929" rIns="0" bIns="0" rtlCol="0" anchor="b">
            <a:spAutoFit/>
          </a:bodyPr>
          <a:lstStyle/>
          <a:p>
            <a:pPr marL="16929">
              <a:lnSpc>
                <a:spcPct val="100000"/>
              </a:lnSpc>
              <a:spcBef>
                <a:spcPts val="133"/>
              </a:spcBef>
            </a:pPr>
            <a:r>
              <a:rPr sz="4266" spc="-33" dirty="0"/>
              <a:t>What </a:t>
            </a:r>
            <a:r>
              <a:rPr sz="4266" spc="107" dirty="0"/>
              <a:t>is</a:t>
            </a:r>
            <a:r>
              <a:rPr sz="4266" spc="227" dirty="0"/>
              <a:t> </a:t>
            </a:r>
            <a:r>
              <a:rPr sz="4266" spc="87" dirty="0"/>
              <a:t>GitHub?</a:t>
            </a:r>
            <a:endParaRPr sz="4266"/>
          </a:p>
        </p:txBody>
      </p:sp>
      <p:sp>
        <p:nvSpPr>
          <p:cNvPr id="3" name="object 3"/>
          <p:cNvSpPr txBox="1"/>
          <p:nvPr/>
        </p:nvSpPr>
        <p:spPr>
          <a:xfrm>
            <a:off x="4210222" y="1689382"/>
            <a:ext cx="7027196" cy="4317878"/>
          </a:xfrm>
          <a:prstGeom prst="rect">
            <a:avLst/>
          </a:prstGeom>
        </p:spPr>
        <p:txBody>
          <a:bodyPr vert="horz" wrap="square" lIns="0" tIns="49940" rIns="0" bIns="0" rtlCol="0">
            <a:spAutoFit/>
          </a:bodyPr>
          <a:lstStyle/>
          <a:p>
            <a:pPr marL="694093" indent="-677164">
              <a:spcBef>
                <a:spcPts val="393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199" spc="33" dirty="0">
                <a:latin typeface="Calibri"/>
                <a:cs typeface="Calibri"/>
                <a:hlinkClick r:id="rId2"/>
              </a:rPr>
              <a:t>www.github.com</a:t>
            </a:r>
            <a:endParaRPr sz="3199" dirty="0">
              <a:latin typeface="Calibri"/>
              <a:cs typeface="Calibri"/>
            </a:endParaRPr>
          </a:p>
          <a:p>
            <a:pPr marL="694093" marR="530727" indent="-677164">
              <a:lnSpc>
                <a:spcPts val="3492"/>
              </a:lnSpc>
              <a:spcBef>
                <a:spcPts val="667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199" spc="120" dirty="0">
                <a:latin typeface="Calibri"/>
                <a:cs typeface="Calibri"/>
              </a:rPr>
              <a:t>Largest </a:t>
            </a:r>
            <a:r>
              <a:rPr sz="3199" spc="133" dirty="0">
                <a:latin typeface="Calibri"/>
                <a:cs typeface="Calibri"/>
              </a:rPr>
              <a:t>web-based </a:t>
            </a:r>
            <a:r>
              <a:rPr sz="3199" spc="20" dirty="0">
                <a:latin typeface="Calibri"/>
                <a:cs typeface="Calibri"/>
              </a:rPr>
              <a:t>git </a:t>
            </a:r>
            <a:r>
              <a:rPr sz="3199" spc="47" dirty="0">
                <a:latin typeface="Calibri"/>
                <a:cs typeface="Calibri"/>
              </a:rPr>
              <a:t>repository  </a:t>
            </a:r>
            <a:r>
              <a:rPr sz="3199" spc="73" dirty="0">
                <a:latin typeface="Calibri"/>
                <a:cs typeface="Calibri"/>
              </a:rPr>
              <a:t>hosting</a:t>
            </a:r>
            <a:r>
              <a:rPr sz="3199" spc="93" dirty="0">
                <a:latin typeface="Calibri"/>
                <a:cs typeface="Calibri"/>
              </a:rPr>
              <a:t> </a:t>
            </a:r>
            <a:r>
              <a:rPr sz="3199" spc="113" dirty="0">
                <a:latin typeface="Calibri"/>
                <a:cs typeface="Calibri"/>
              </a:rPr>
              <a:t>service</a:t>
            </a:r>
            <a:endParaRPr sz="3199" dirty="0">
              <a:latin typeface="Calibri"/>
              <a:cs typeface="Calibri"/>
            </a:endParaRPr>
          </a:p>
          <a:p>
            <a:pPr marL="1007281" lvl="1" indent="-380905">
              <a:spcBef>
                <a:spcPts val="267"/>
              </a:spcBef>
              <a:buClr>
                <a:srgbClr val="E5425D"/>
              </a:buClr>
              <a:buFont typeface="Arial"/>
              <a:buChar char="•"/>
              <a:tabLst>
                <a:tab pos="1006435" algn="l"/>
                <a:tab pos="1007281" algn="l"/>
              </a:tabLst>
            </a:pPr>
            <a:r>
              <a:rPr sz="2666" spc="87" dirty="0">
                <a:latin typeface="Calibri"/>
                <a:cs typeface="Calibri"/>
              </a:rPr>
              <a:t>Aka, </a:t>
            </a:r>
            <a:r>
              <a:rPr sz="2666" spc="67" dirty="0">
                <a:latin typeface="Calibri"/>
                <a:cs typeface="Calibri"/>
              </a:rPr>
              <a:t>hosts </a:t>
            </a:r>
            <a:r>
              <a:rPr sz="2666" spc="13" dirty="0">
                <a:latin typeface="Calibri"/>
                <a:cs typeface="Calibri"/>
              </a:rPr>
              <a:t>‘remote</a:t>
            </a:r>
            <a:r>
              <a:rPr sz="2666" spc="100" dirty="0">
                <a:latin typeface="Calibri"/>
                <a:cs typeface="Calibri"/>
              </a:rPr>
              <a:t> </a:t>
            </a:r>
            <a:r>
              <a:rPr sz="2666" spc="40" dirty="0">
                <a:latin typeface="Calibri"/>
                <a:cs typeface="Calibri"/>
              </a:rPr>
              <a:t>repositories’</a:t>
            </a:r>
            <a:endParaRPr sz="2666" dirty="0">
              <a:latin typeface="Calibri"/>
              <a:cs typeface="Calibri"/>
            </a:endParaRPr>
          </a:p>
          <a:p>
            <a:pPr marL="694093" marR="398680" indent="-677164">
              <a:lnSpc>
                <a:spcPts val="3492"/>
              </a:lnSpc>
              <a:spcBef>
                <a:spcPts val="746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199" spc="80" dirty="0">
                <a:latin typeface="Calibri"/>
                <a:cs typeface="Calibri"/>
              </a:rPr>
              <a:t>Allows </a:t>
            </a:r>
            <a:r>
              <a:rPr sz="3199" spc="-33" dirty="0">
                <a:latin typeface="Calibri"/>
                <a:cs typeface="Calibri"/>
              </a:rPr>
              <a:t>for </a:t>
            </a:r>
            <a:r>
              <a:rPr sz="3199" spc="180" dirty="0">
                <a:latin typeface="Calibri"/>
                <a:cs typeface="Calibri"/>
              </a:rPr>
              <a:t>code </a:t>
            </a:r>
            <a:r>
              <a:rPr sz="3199" spc="47" dirty="0">
                <a:latin typeface="Calibri"/>
                <a:cs typeface="Calibri"/>
              </a:rPr>
              <a:t>collaboration </a:t>
            </a:r>
            <a:r>
              <a:rPr sz="3199" spc="-47" dirty="0">
                <a:latin typeface="Calibri"/>
                <a:cs typeface="Calibri"/>
              </a:rPr>
              <a:t>with  </a:t>
            </a:r>
            <a:r>
              <a:rPr sz="3199" spc="113" dirty="0">
                <a:latin typeface="Calibri"/>
                <a:cs typeface="Calibri"/>
              </a:rPr>
              <a:t>anyone</a:t>
            </a:r>
            <a:r>
              <a:rPr sz="3199" spc="93" dirty="0">
                <a:latin typeface="Calibri"/>
                <a:cs typeface="Calibri"/>
              </a:rPr>
              <a:t> </a:t>
            </a:r>
            <a:r>
              <a:rPr sz="3199" spc="53" dirty="0">
                <a:latin typeface="Calibri"/>
                <a:cs typeface="Calibri"/>
              </a:rPr>
              <a:t>online</a:t>
            </a:r>
            <a:endParaRPr sz="3199" dirty="0">
              <a:latin typeface="Calibri"/>
              <a:cs typeface="Calibri"/>
            </a:endParaRPr>
          </a:p>
          <a:p>
            <a:pPr marL="702558" indent="-685629">
              <a:spcBef>
                <a:spcPts val="339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199" spc="180" dirty="0">
                <a:latin typeface="Calibri"/>
                <a:cs typeface="Calibri"/>
              </a:rPr>
              <a:t>Adds </a:t>
            </a:r>
            <a:r>
              <a:rPr sz="3199" spc="40" dirty="0">
                <a:latin typeface="Calibri"/>
                <a:cs typeface="Calibri"/>
              </a:rPr>
              <a:t>extra </a:t>
            </a:r>
            <a:r>
              <a:rPr sz="3199" dirty="0">
                <a:latin typeface="Calibri"/>
                <a:cs typeface="Calibri"/>
              </a:rPr>
              <a:t>functionality </a:t>
            </a:r>
            <a:r>
              <a:rPr sz="3199" spc="87" dirty="0">
                <a:latin typeface="Calibri"/>
                <a:cs typeface="Calibri"/>
              </a:rPr>
              <a:t>on </a:t>
            </a:r>
            <a:r>
              <a:rPr sz="3199" spc="27" dirty="0">
                <a:latin typeface="Calibri"/>
                <a:cs typeface="Calibri"/>
              </a:rPr>
              <a:t>top </a:t>
            </a:r>
            <a:r>
              <a:rPr sz="3199" dirty="0">
                <a:latin typeface="Calibri"/>
                <a:cs typeface="Calibri"/>
              </a:rPr>
              <a:t>of</a:t>
            </a:r>
            <a:r>
              <a:rPr sz="3199" spc="260" dirty="0">
                <a:latin typeface="Calibri"/>
                <a:cs typeface="Calibri"/>
              </a:rPr>
              <a:t> </a:t>
            </a:r>
            <a:r>
              <a:rPr sz="3199" spc="20" dirty="0">
                <a:latin typeface="Calibri"/>
                <a:cs typeface="Calibri"/>
              </a:rPr>
              <a:t>git</a:t>
            </a:r>
            <a:endParaRPr sz="3199" dirty="0">
              <a:latin typeface="Calibri"/>
              <a:cs typeface="Calibri"/>
            </a:endParaRPr>
          </a:p>
          <a:p>
            <a:pPr marL="998817" marR="171830" lvl="1" indent="-372440">
              <a:lnSpc>
                <a:spcPts val="2826"/>
              </a:lnSpc>
              <a:spcBef>
                <a:spcPts val="760"/>
              </a:spcBef>
              <a:buClr>
                <a:srgbClr val="E5425D"/>
              </a:buClr>
              <a:buFont typeface="Arial"/>
              <a:buChar char="•"/>
              <a:tabLst>
                <a:tab pos="1006435" algn="l"/>
                <a:tab pos="1007281" algn="l"/>
              </a:tabLst>
            </a:pPr>
            <a:r>
              <a:rPr sz="2666" spc="-13" dirty="0">
                <a:latin typeface="Calibri"/>
                <a:cs typeface="Calibri"/>
              </a:rPr>
              <a:t>UI, </a:t>
            </a:r>
            <a:r>
              <a:rPr sz="2666" spc="33" dirty="0">
                <a:latin typeface="Calibri"/>
                <a:cs typeface="Calibri"/>
              </a:rPr>
              <a:t>documentation, </a:t>
            </a:r>
            <a:r>
              <a:rPr sz="2666" spc="140" dirty="0">
                <a:latin typeface="Calibri"/>
                <a:cs typeface="Calibri"/>
              </a:rPr>
              <a:t>bug </a:t>
            </a:r>
            <a:r>
              <a:rPr sz="2666" spc="40" dirty="0">
                <a:latin typeface="Calibri"/>
                <a:cs typeface="Calibri"/>
              </a:rPr>
              <a:t>tracking, </a:t>
            </a:r>
            <a:r>
              <a:rPr sz="2666" spc="20" dirty="0">
                <a:latin typeface="Calibri"/>
                <a:cs typeface="Calibri"/>
              </a:rPr>
              <a:t>feature  </a:t>
            </a:r>
            <a:r>
              <a:rPr sz="2666" spc="60" dirty="0">
                <a:latin typeface="Calibri"/>
                <a:cs typeface="Calibri"/>
              </a:rPr>
              <a:t>requests, </a:t>
            </a:r>
            <a:r>
              <a:rPr sz="2666" spc="13" dirty="0">
                <a:latin typeface="Calibri"/>
                <a:cs typeface="Calibri"/>
              </a:rPr>
              <a:t>pull </a:t>
            </a:r>
            <a:r>
              <a:rPr sz="2666" spc="60" dirty="0">
                <a:latin typeface="Calibri"/>
                <a:cs typeface="Calibri"/>
              </a:rPr>
              <a:t>requests, </a:t>
            </a:r>
            <a:r>
              <a:rPr sz="2733" i="1" dirty="0">
                <a:latin typeface="Cambria"/>
                <a:cs typeface="Cambria"/>
              </a:rPr>
              <a:t>and</a:t>
            </a:r>
            <a:r>
              <a:rPr sz="2733" i="1" spc="193" dirty="0">
                <a:latin typeface="Cambria"/>
                <a:cs typeface="Cambria"/>
              </a:rPr>
              <a:t> </a:t>
            </a:r>
            <a:r>
              <a:rPr sz="2733" i="1" spc="-27" dirty="0">
                <a:latin typeface="Cambria"/>
                <a:cs typeface="Cambria"/>
              </a:rPr>
              <a:t>more!</a:t>
            </a:r>
            <a:endParaRPr sz="2733" dirty="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9411" y="1981200"/>
            <a:ext cx="2862681" cy="23578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9"/>
          </a:p>
        </p:txBody>
      </p:sp>
      <p:sp>
        <p:nvSpPr>
          <p:cNvPr id="5" name="object 5"/>
          <p:cNvSpPr txBox="1"/>
          <p:nvPr/>
        </p:nvSpPr>
        <p:spPr>
          <a:xfrm>
            <a:off x="379412" y="4339026"/>
            <a:ext cx="2862681" cy="43074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0944" rIns="0" bIns="0" rtlCol="0">
            <a:spAutoFit/>
          </a:bodyPr>
          <a:lstStyle/>
          <a:p>
            <a:pPr marL="883699">
              <a:spcBef>
                <a:spcPts val="480"/>
              </a:spcBef>
            </a:pPr>
            <a:r>
              <a:rPr sz="2399" spc="27" dirty="0">
                <a:solidFill>
                  <a:srgbClr val="414141"/>
                </a:solidFill>
                <a:latin typeface="Calibri"/>
                <a:cs typeface="Calibri"/>
              </a:rPr>
              <a:t>Octocat!</a:t>
            </a:r>
            <a:endParaRPr sz="2399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440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412" y="608931"/>
            <a:ext cx="5141757" cy="673556"/>
          </a:xfrm>
          <a:prstGeom prst="rect">
            <a:avLst/>
          </a:prstGeom>
        </p:spPr>
        <p:txBody>
          <a:bodyPr vert="horz" wrap="square" lIns="0" tIns="16929" rIns="0" bIns="0" rtlCol="0" anchor="b">
            <a:spAutoFit/>
          </a:bodyPr>
          <a:lstStyle/>
          <a:p>
            <a:pPr marL="16929">
              <a:lnSpc>
                <a:spcPct val="100000"/>
              </a:lnSpc>
              <a:spcBef>
                <a:spcPts val="133"/>
              </a:spcBef>
            </a:pPr>
            <a:r>
              <a:rPr sz="4266" dirty="0"/>
              <a:t>Install</a:t>
            </a:r>
            <a:r>
              <a:rPr sz="4266" spc="40" dirty="0"/>
              <a:t> </a:t>
            </a:r>
            <a:r>
              <a:rPr sz="4266" spc="33" dirty="0"/>
              <a:t>git</a:t>
            </a:r>
            <a:endParaRPr sz="4266" dirty="0"/>
          </a:p>
        </p:txBody>
      </p:sp>
      <p:sp>
        <p:nvSpPr>
          <p:cNvPr id="3" name="object 3"/>
          <p:cNvSpPr txBox="1"/>
          <p:nvPr/>
        </p:nvSpPr>
        <p:spPr>
          <a:xfrm>
            <a:off x="1137053" y="1752600"/>
            <a:ext cx="6991645" cy="4202535"/>
          </a:xfrm>
          <a:prstGeom prst="rect">
            <a:avLst/>
          </a:prstGeom>
        </p:spPr>
        <p:txBody>
          <a:bodyPr vert="horz" wrap="square" lIns="0" tIns="16929" rIns="0" bIns="0" rtlCol="0">
            <a:spAutoFit/>
          </a:bodyPr>
          <a:lstStyle/>
          <a:p>
            <a:pPr marL="626377" indent="-609448">
              <a:lnSpc>
                <a:spcPts val="3193"/>
              </a:lnSpc>
              <a:spcBef>
                <a:spcPts val="133"/>
              </a:spcBef>
              <a:buClr>
                <a:srgbClr val="E5425D"/>
              </a:buClr>
              <a:buFont typeface="Arial"/>
              <a:buChar char="•"/>
              <a:tabLst>
                <a:tab pos="625530" algn="l"/>
                <a:tab pos="626377" algn="l"/>
              </a:tabLst>
            </a:pPr>
            <a:r>
              <a:rPr sz="2666" b="1" spc="93" dirty="0">
                <a:latin typeface="Calibri"/>
                <a:cs typeface="Calibri"/>
              </a:rPr>
              <a:t>Linux</a:t>
            </a:r>
            <a:r>
              <a:rPr sz="2666" b="1" spc="73" dirty="0">
                <a:latin typeface="Calibri"/>
                <a:cs typeface="Calibri"/>
              </a:rPr>
              <a:t> </a:t>
            </a:r>
            <a:r>
              <a:rPr sz="2666" b="1" spc="53" dirty="0">
                <a:latin typeface="Calibri"/>
                <a:cs typeface="Calibri"/>
              </a:rPr>
              <a:t>(Debian)</a:t>
            </a:r>
            <a:endParaRPr sz="2666" dirty="0">
              <a:latin typeface="Calibri"/>
              <a:cs typeface="Calibri"/>
            </a:endParaRPr>
          </a:p>
          <a:p>
            <a:pPr marL="1396651" lvl="1" indent="-160826">
              <a:lnSpc>
                <a:spcPts val="2713"/>
              </a:lnSpc>
              <a:buChar char="-"/>
              <a:tabLst>
                <a:tab pos="1397497" algn="l"/>
              </a:tabLst>
            </a:pPr>
            <a:r>
              <a:rPr sz="2266" spc="60" dirty="0">
                <a:latin typeface="Calibri"/>
                <a:cs typeface="Calibri"/>
              </a:rPr>
              <a:t>Command: </a:t>
            </a:r>
            <a:r>
              <a:rPr sz="2266" spc="-7" dirty="0">
                <a:latin typeface="Lucida Console"/>
                <a:cs typeface="Lucida Console"/>
              </a:rPr>
              <a:t>sudo apt-get install</a:t>
            </a:r>
            <a:r>
              <a:rPr sz="2266" dirty="0">
                <a:latin typeface="Lucida Console"/>
                <a:cs typeface="Lucida Console"/>
              </a:rPr>
              <a:t> </a:t>
            </a:r>
            <a:r>
              <a:rPr sz="2266" spc="-7" dirty="0">
                <a:latin typeface="Lucida Console"/>
                <a:cs typeface="Lucida Console"/>
              </a:rPr>
              <a:t>git</a:t>
            </a:r>
            <a:endParaRPr sz="2266" dirty="0">
              <a:latin typeface="Lucida Console"/>
              <a:cs typeface="Lucida Console"/>
            </a:endParaRPr>
          </a:p>
          <a:p>
            <a:pPr lvl="1">
              <a:lnSpc>
                <a:spcPct val="100000"/>
              </a:lnSpc>
              <a:buClr>
                <a:srgbClr val="202020"/>
              </a:buClr>
              <a:buFont typeface="Calibri"/>
              <a:buChar char="-"/>
            </a:pPr>
            <a:endParaRPr sz="2399" dirty="0">
              <a:latin typeface="Times New Roman"/>
              <a:cs typeface="Times New Roman"/>
            </a:endParaRPr>
          </a:p>
          <a:p>
            <a:pPr marL="702558" indent="-685629">
              <a:lnSpc>
                <a:spcPts val="3193"/>
              </a:lnSpc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2666" b="1" spc="93" dirty="0">
                <a:latin typeface="Calibri"/>
                <a:cs typeface="Calibri"/>
              </a:rPr>
              <a:t>Linux</a:t>
            </a:r>
            <a:r>
              <a:rPr sz="2666" b="1" spc="73" dirty="0">
                <a:latin typeface="Calibri"/>
                <a:cs typeface="Calibri"/>
              </a:rPr>
              <a:t> </a:t>
            </a:r>
            <a:r>
              <a:rPr sz="2666" b="1" spc="60" dirty="0">
                <a:latin typeface="Calibri"/>
                <a:cs typeface="Calibri"/>
              </a:rPr>
              <a:t>(Fedora)</a:t>
            </a:r>
            <a:endParaRPr sz="2666" dirty="0">
              <a:latin typeface="Calibri"/>
              <a:cs typeface="Calibri"/>
            </a:endParaRPr>
          </a:p>
          <a:p>
            <a:pPr marL="1396651" lvl="1" indent="-160826">
              <a:lnSpc>
                <a:spcPts val="2713"/>
              </a:lnSpc>
              <a:buChar char="-"/>
              <a:tabLst>
                <a:tab pos="1397497" algn="l"/>
              </a:tabLst>
            </a:pPr>
            <a:r>
              <a:rPr sz="2266" spc="60" dirty="0">
                <a:latin typeface="Calibri"/>
                <a:cs typeface="Calibri"/>
              </a:rPr>
              <a:t>Command: </a:t>
            </a:r>
            <a:r>
              <a:rPr sz="2266" spc="-7" dirty="0">
                <a:latin typeface="Lucida Console"/>
                <a:cs typeface="Lucida Console"/>
              </a:rPr>
              <a:t>sudo yum install git</a:t>
            </a:r>
            <a:endParaRPr sz="2266" dirty="0">
              <a:latin typeface="Lucida Console"/>
              <a:cs typeface="Lucida Console"/>
            </a:endParaRPr>
          </a:p>
          <a:p>
            <a:pPr lvl="1">
              <a:lnSpc>
                <a:spcPct val="100000"/>
              </a:lnSpc>
              <a:buClr>
                <a:srgbClr val="202020"/>
              </a:buClr>
              <a:buFont typeface="Calibri"/>
              <a:buChar char="-"/>
            </a:pPr>
            <a:endParaRPr sz="2399" dirty="0">
              <a:latin typeface="Times New Roman"/>
              <a:cs typeface="Times New Roman"/>
            </a:endParaRPr>
          </a:p>
          <a:p>
            <a:pPr marL="702558" indent="-685629">
              <a:lnSpc>
                <a:spcPts val="3193"/>
              </a:lnSpc>
              <a:spcBef>
                <a:spcPts val="7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2666" b="1" spc="67" dirty="0">
                <a:latin typeface="Calibri"/>
                <a:cs typeface="Calibri"/>
              </a:rPr>
              <a:t>Mac</a:t>
            </a:r>
            <a:endParaRPr sz="2666" dirty="0">
              <a:latin typeface="Calibri"/>
              <a:cs typeface="Calibri"/>
            </a:endParaRPr>
          </a:p>
          <a:p>
            <a:pPr marL="1396651" lvl="1" indent="-160826">
              <a:lnSpc>
                <a:spcPts val="2713"/>
              </a:lnSpc>
              <a:buChar char="-"/>
              <a:tabLst>
                <a:tab pos="1397497" algn="l"/>
              </a:tabLst>
            </a:pPr>
            <a:r>
              <a:rPr sz="2266" dirty="0">
                <a:latin typeface="Calibri"/>
                <a:cs typeface="Calibri"/>
                <a:hlinkClick r:id="rId2"/>
              </a:rPr>
              <a:t>http://git-scm.com/download/mac</a:t>
            </a:r>
            <a:endParaRPr sz="2266" dirty="0">
              <a:latin typeface="Calibri"/>
              <a:cs typeface="Calibri"/>
            </a:endParaRPr>
          </a:p>
          <a:p>
            <a:pPr lvl="1">
              <a:spcBef>
                <a:spcPts val="13"/>
              </a:spcBef>
              <a:buClr>
                <a:srgbClr val="202020"/>
              </a:buClr>
              <a:buFont typeface="Calibri"/>
              <a:buChar char="-"/>
            </a:pPr>
            <a:endParaRPr sz="2733" dirty="0">
              <a:latin typeface="Times New Roman"/>
              <a:cs typeface="Times New Roman"/>
            </a:endParaRPr>
          </a:p>
          <a:p>
            <a:pPr marL="702558" indent="-685629">
              <a:lnSpc>
                <a:spcPts val="3193"/>
              </a:lnSpc>
              <a:spcBef>
                <a:spcPts val="7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2666" b="1" spc="67" dirty="0">
                <a:latin typeface="Calibri"/>
                <a:cs typeface="Calibri"/>
              </a:rPr>
              <a:t>Windows</a:t>
            </a:r>
            <a:endParaRPr sz="2666" dirty="0">
              <a:latin typeface="Calibri"/>
              <a:cs typeface="Calibri"/>
            </a:endParaRPr>
          </a:p>
          <a:p>
            <a:pPr marL="1396651" lvl="1" indent="-160826">
              <a:lnSpc>
                <a:spcPts val="2713"/>
              </a:lnSpc>
              <a:buChar char="-"/>
              <a:tabLst>
                <a:tab pos="1397497" algn="l"/>
              </a:tabLst>
            </a:pPr>
            <a:r>
              <a:rPr sz="2266" spc="-7" dirty="0">
                <a:latin typeface="Calibri"/>
                <a:cs typeface="Calibri"/>
                <a:hlinkClick r:id="rId3"/>
              </a:rPr>
              <a:t>http://git-scm.com/download/win</a:t>
            </a:r>
            <a:endParaRPr sz="2266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079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</a:t>
            </a:r>
            <a:r>
              <a:rPr lang="en-US" dirty="0">
                <a:hlinkClick r:id="rId2"/>
              </a:rPr>
              <a:t>www.github.com</a:t>
            </a:r>
            <a:endParaRPr lang="en-US" dirty="0"/>
          </a:p>
          <a:p>
            <a:r>
              <a:rPr lang="en-US" dirty="0"/>
              <a:t>Click on “Sign Up”</a:t>
            </a:r>
          </a:p>
          <a:p>
            <a:r>
              <a:rPr lang="en-US" dirty="0"/>
              <a:t>Walk through the signup</a:t>
            </a:r>
          </a:p>
          <a:p>
            <a:r>
              <a:rPr lang="en-US" dirty="0"/>
              <a:t>You should have an account created and no repositories under your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2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76200"/>
            <a:ext cx="9601200" cy="762000"/>
          </a:xfrm>
        </p:spPr>
        <p:txBody>
          <a:bodyPr/>
          <a:lstStyle/>
          <a:p>
            <a:r>
              <a:rPr lang="en-US" dirty="0"/>
              <a:t>Create your first repository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2" y="990600"/>
            <a:ext cx="7010400" cy="559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0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4812" y="342732"/>
            <a:ext cx="10002170" cy="940424"/>
          </a:xfrm>
          <a:prstGeom prst="rect">
            <a:avLst/>
          </a:prstGeom>
        </p:spPr>
        <p:txBody>
          <a:bodyPr vert="horz" wrap="square" lIns="0" tIns="16929" rIns="0" bIns="0" rtlCol="0" anchor="b">
            <a:spAutoFit/>
          </a:bodyPr>
          <a:lstStyle/>
          <a:p>
            <a:pPr marL="16929">
              <a:lnSpc>
                <a:spcPct val="100000"/>
              </a:lnSpc>
              <a:spcBef>
                <a:spcPts val="133"/>
              </a:spcBef>
            </a:pPr>
            <a:r>
              <a:rPr spc="233" dirty="0"/>
              <a:t>Key </a:t>
            </a:r>
            <a:r>
              <a:rPr spc="160" dirty="0"/>
              <a:t>Concepts:</a:t>
            </a:r>
            <a:r>
              <a:rPr spc="-27" dirty="0"/>
              <a:t> </a:t>
            </a:r>
            <a:r>
              <a:rPr spc="113" dirty="0">
                <a:solidFill>
                  <a:schemeClr val="tx2"/>
                </a:solidFill>
              </a:rPr>
              <a:t>Repositories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4212" y="1659589"/>
            <a:ext cx="10347520" cy="3150083"/>
          </a:xfrm>
          <a:prstGeom prst="rect">
            <a:avLst/>
          </a:prstGeom>
        </p:spPr>
        <p:txBody>
          <a:bodyPr vert="horz" wrap="square" lIns="0" tIns="120195" rIns="0" bIns="0" rtlCol="0">
            <a:spAutoFit/>
          </a:bodyPr>
          <a:lstStyle/>
          <a:p>
            <a:pPr marL="694093" indent="-677164">
              <a:spcBef>
                <a:spcPts val="946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732" spc="60" dirty="0">
                <a:latin typeface="Calibri"/>
                <a:cs typeface="Calibri"/>
              </a:rPr>
              <a:t>Often </a:t>
            </a:r>
            <a:r>
              <a:rPr sz="3732" spc="93" dirty="0">
                <a:latin typeface="Calibri"/>
                <a:cs typeface="Calibri"/>
              </a:rPr>
              <a:t>shortened </a:t>
            </a:r>
            <a:r>
              <a:rPr sz="3732" spc="-33" dirty="0">
                <a:latin typeface="Calibri"/>
                <a:cs typeface="Calibri"/>
              </a:rPr>
              <a:t>to</a:t>
            </a:r>
            <a:r>
              <a:rPr sz="3732" spc="187" dirty="0">
                <a:latin typeface="Calibri"/>
                <a:cs typeface="Calibri"/>
              </a:rPr>
              <a:t> </a:t>
            </a:r>
            <a:r>
              <a:rPr sz="3732" spc="33" dirty="0">
                <a:latin typeface="Calibri"/>
                <a:cs typeface="Calibri"/>
              </a:rPr>
              <a:t>‘</a:t>
            </a:r>
            <a:r>
              <a:rPr sz="3732" spc="33" dirty="0">
                <a:solidFill>
                  <a:schemeClr val="tx2"/>
                </a:solidFill>
                <a:latin typeface="Calibri"/>
                <a:cs typeface="Calibri"/>
              </a:rPr>
              <a:t>repo</a:t>
            </a:r>
            <a:r>
              <a:rPr sz="3732" spc="33" dirty="0">
                <a:latin typeface="Calibri"/>
                <a:cs typeface="Calibri"/>
              </a:rPr>
              <a:t>’</a:t>
            </a:r>
            <a:endParaRPr sz="3732" dirty="0">
              <a:latin typeface="Calibri"/>
              <a:cs typeface="Calibri"/>
            </a:endParaRPr>
          </a:p>
          <a:p>
            <a:pPr marL="694093" marR="6772" indent="-677164">
              <a:lnSpc>
                <a:spcPts val="4438"/>
              </a:lnSpc>
              <a:spcBef>
                <a:spcPts val="1000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sz="3732" spc="253" dirty="0">
                <a:latin typeface="Calibri"/>
                <a:cs typeface="Calibri"/>
              </a:rPr>
              <a:t>A </a:t>
            </a:r>
            <a:r>
              <a:rPr sz="3732" spc="73" dirty="0">
                <a:latin typeface="Calibri"/>
                <a:cs typeface="Calibri"/>
              </a:rPr>
              <a:t>collection </a:t>
            </a:r>
            <a:r>
              <a:rPr sz="3732" dirty="0">
                <a:latin typeface="Calibri"/>
                <a:cs typeface="Calibri"/>
              </a:rPr>
              <a:t>of </a:t>
            </a:r>
            <a:r>
              <a:rPr sz="3732" spc="13" dirty="0">
                <a:latin typeface="Calibri"/>
                <a:cs typeface="Calibri"/>
              </a:rPr>
              <a:t>all </a:t>
            </a:r>
            <a:r>
              <a:rPr sz="3732" spc="27" dirty="0">
                <a:latin typeface="Calibri"/>
                <a:cs typeface="Calibri"/>
              </a:rPr>
              <a:t>the </a:t>
            </a:r>
            <a:r>
              <a:rPr sz="3732" spc="47" dirty="0">
                <a:latin typeface="Calibri"/>
                <a:cs typeface="Calibri"/>
              </a:rPr>
              <a:t>files </a:t>
            </a:r>
            <a:r>
              <a:rPr sz="3732" spc="127" dirty="0">
                <a:latin typeface="Calibri"/>
                <a:cs typeface="Calibri"/>
              </a:rPr>
              <a:t>and  </a:t>
            </a:r>
            <a:r>
              <a:rPr sz="3732" spc="27" dirty="0">
                <a:latin typeface="Calibri"/>
                <a:cs typeface="Calibri"/>
              </a:rPr>
              <a:t>the </a:t>
            </a:r>
            <a:r>
              <a:rPr sz="3732" spc="20" dirty="0">
                <a:latin typeface="Calibri"/>
                <a:cs typeface="Calibri"/>
              </a:rPr>
              <a:t>history </a:t>
            </a:r>
            <a:r>
              <a:rPr sz="3732" dirty="0">
                <a:latin typeface="Calibri"/>
                <a:cs typeface="Calibri"/>
              </a:rPr>
              <a:t>of </a:t>
            </a:r>
            <a:r>
              <a:rPr sz="3732" spc="100" dirty="0">
                <a:latin typeface="Calibri"/>
                <a:cs typeface="Calibri"/>
              </a:rPr>
              <a:t>those</a:t>
            </a:r>
            <a:r>
              <a:rPr sz="3732" spc="413" dirty="0">
                <a:latin typeface="Calibri"/>
                <a:cs typeface="Calibri"/>
              </a:rPr>
              <a:t> </a:t>
            </a:r>
            <a:r>
              <a:rPr sz="3732" spc="47" dirty="0">
                <a:latin typeface="Calibri"/>
                <a:cs typeface="Calibri"/>
              </a:rPr>
              <a:t>files</a:t>
            </a:r>
            <a:endParaRPr sz="3732" dirty="0">
              <a:latin typeface="Calibri"/>
              <a:cs typeface="Calibri"/>
            </a:endParaRPr>
          </a:p>
          <a:p>
            <a:pPr marL="998817" lvl="1" indent="-372440">
              <a:spcBef>
                <a:spcPts val="673"/>
              </a:spcBef>
              <a:buClr>
                <a:srgbClr val="E5425D"/>
              </a:buClr>
              <a:buFont typeface="Arial"/>
              <a:buChar char="•"/>
              <a:tabLst>
                <a:tab pos="1006435" algn="l"/>
                <a:tab pos="1007281" algn="l"/>
              </a:tabLst>
            </a:pPr>
            <a:r>
              <a:rPr sz="3199" spc="127" dirty="0">
                <a:latin typeface="Calibri"/>
                <a:cs typeface="Calibri"/>
              </a:rPr>
              <a:t>Consists </a:t>
            </a:r>
            <a:r>
              <a:rPr sz="3199" dirty="0">
                <a:latin typeface="Calibri"/>
                <a:cs typeface="Calibri"/>
              </a:rPr>
              <a:t>of </a:t>
            </a:r>
            <a:r>
              <a:rPr sz="3199" spc="7" dirty="0">
                <a:latin typeface="Calibri"/>
                <a:cs typeface="Calibri"/>
              </a:rPr>
              <a:t>all </a:t>
            </a:r>
            <a:r>
              <a:rPr sz="3199" spc="40" dirty="0">
                <a:latin typeface="Calibri"/>
                <a:cs typeface="Calibri"/>
              </a:rPr>
              <a:t>your</a:t>
            </a:r>
            <a:r>
              <a:rPr sz="3199" spc="247" dirty="0">
                <a:latin typeface="Calibri"/>
                <a:cs typeface="Calibri"/>
              </a:rPr>
              <a:t> </a:t>
            </a:r>
            <a:r>
              <a:rPr sz="3199" spc="40" dirty="0">
                <a:latin typeface="Calibri"/>
                <a:cs typeface="Calibri"/>
              </a:rPr>
              <a:t>commits</a:t>
            </a:r>
            <a:endParaRPr sz="3199" dirty="0">
              <a:latin typeface="Calibri"/>
              <a:cs typeface="Calibri"/>
            </a:endParaRPr>
          </a:p>
          <a:p>
            <a:pPr marL="998817" marR="24547" lvl="1" indent="-372440">
              <a:lnSpc>
                <a:spcPts val="3759"/>
              </a:lnSpc>
              <a:spcBef>
                <a:spcPts val="1020"/>
              </a:spcBef>
              <a:buClr>
                <a:srgbClr val="E5425D"/>
              </a:buClr>
              <a:buFont typeface="Arial"/>
              <a:buChar char="•"/>
              <a:tabLst>
                <a:tab pos="1006435" algn="l"/>
                <a:tab pos="1007281" algn="l"/>
              </a:tabLst>
            </a:pPr>
            <a:r>
              <a:rPr sz="3199" spc="140" dirty="0">
                <a:latin typeface="Calibri"/>
                <a:cs typeface="Calibri"/>
              </a:rPr>
              <a:t>Place </a:t>
            </a:r>
            <a:r>
              <a:rPr sz="3199" spc="80" dirty="0">
                <a:latin typeface="Calibri"/>
                <a:cs typeface="Calibri"/>
              </a:rPr>
              <a:t>where </a:t>
            </a:r>
            <a:r>
              <a:rPr sz="3199" spc="7" dirty="0">
                <a:latin typeface="Calibri"/>
                <a:cs typeface="Calibri"/>
              </a:rPr>
              <a:t>all </a:t>
            </a:r>
            <a:r>
              <a:rPr sz="3199" spc="40" dirty="0">
                <a:latin typeface="Calibri"/>
                <a:cs typeface="Calibri"/>
              </a:rPr>
              <a:t>your </a:t>
            </a:r>
            <a:r>
              <a:rPr sz="3199" spc="53" dirty="0">
                <a:latin typeface="Calibri"/>
                <a:cs typeface="Calibri"/>
              </a:rPr>
              <a:t>hard work </a:t>
            </a:r>
            <a:r>
              <a:rPr sz="3199" spc="80" dirty="0">
                <a:latin typeface="Calibri"/>
                <a:cs typeface="Calibri"/>
              </a:rPr>
              <a:t>is  </a:t>
            </a:r>
            <a:r>
              <a:rPr sz="3199" spc="67" dirty="0">
                <a:latin typeface="Calibri"/>
                <a:cs typeface="Calibri"/>
              </a:rPr>
              <a:t>stored</a:t>
            </a:r>
            <a:endParaRPr sz="3199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062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012" y="130265"/>
            <a:ext cx="8915400" cy="848091"/>
          </a:xfrm>
          <a:prstGeom prst="rect">
            <a:avLst/>
          </a:prstGeom>
        </p:spPr>
        <p:txBody>
          <a:bodyPr vert="horz" wrap="square" lIns="0" tIns="16929" rIns="0" bIns="0" rtlCol="0" anchor="b">
            <a:spAutoFit/>
          </a:bodyPr>
          <a:lstStyle/>
          <a:p>
            <a:pPr marL="16929">
              <a:lnSpc>
                <a:spcPct val="100000"/>
              </a:lnSpc>
              <a:spcBef>
                <a:spcPts val="133"/>
              </a:spcBef>
            </a:pPr>
            <a:r>
              <a:rPr lang="en-US" sz="5400" spc="-33" dirty="0"/>
              <a:t>GIT: a Distributed system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1370012" y="1014123"/>
            <a:ext cx="10134600" cy="5110695"/>
          </a:xfrm>
          <a:prstGeom prst="rect">
            <a:avLst/>
          </a:prstGeom>
        </p:spPr>
        <p:txBody>
          <a:bodyPr vert="horz" wrap="square" lIns="0" tIns="69407" rIns="0" bIns="0" rtlCol="0">
            <a:spAutoFit/>
          </a:bodyPr>
          <a:lstStyle/>
          <a:p>
            <a:pPr marL="694093" indent="-677164">
              <a:spcBef>
                <a:spcPts val="545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lang="en-US" sz="3732" spc="47" dirty="0">
                <a:latin typeface="Calibri"/>
                <a:cs typeface="Calibri"/>
              </a:rPr>
              <a:t>Some version control systems (like Subversion) are based around a central server</a:t>
            </a:r>
          </a:p>
          <a:p>
            <a:pPr marL="1151293" lvl="1" indent="-677164">
              <a:spcBef>
                <a:spcPts val="545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lang="en-US" sz="3200" spc="47" dirty="0">
                <a:latin typeface="Calibri"/>
                <a:cs typeface="Calibri"/>
              </a:rPr>
              <a:t>Only the working copy is local</a:t>
            </a:r>
            <a:endParaRPr lang="en-US" sz="3732" spc="47" dirty="0">
              <a:latin typeface="Calibri"/>
              <a:cs typeface="Calibri"/>
            </a:endParaRPr>
          </a:p>
          <a:p>
            <a:pPr marL="694093" indent="-677164">
              <a:spcBef>
                <a:spcPts val="545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lang="en-US" sz="3732" spc="47" dirty="0">
                <a:latin typeface="Calibri"/>
                <a:cs typeface="Calibri"/>
              </a:rPr>
              <a:t>GIT is </a:t>
            </a:r>
            <a:r>
              <a:rPr sz="3732" spc="47" dirty="0">
                <a:solidFill>
                  <a:schemeClr val="tx2"/>
                </a:solidFill>
                <a:latin typeface="Calibri"/>
                <a:cs typeface="Calibri"/>
              </a:rPr>
              <a:t>Distributed </a:t>
            </a:r>
            <a:r>
              <a:rPr sz="3732" spc="93" dirty="0">
                <a:solidFill>
                  <a:schemeClr val="tx2"/>
                </a:solidFill>
                <a:latin typeface="Calibri"/>
                <a:cs typeface="Calibri"/>
              </a:rPr>
              <a:t>version</a:t>
            </a:r>
            <a:r>
              <a:rPr sz="3732" spc="147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3732" spc="33" dirty="0">
                <a:solidFill>
                  <a:schemeClr val="tx2"/>
                </a:solidFill>
                <a:latin typeface="Calibri"/>
                <a:cs typeface="Calibri"/>
              </a:rPr>
              <a:t>control</a:t>
            </a:r>
            <a:endParaRPr sz="3732" dirty="0">
              <a:solidFill>
                <a:schemeClr val="tx2"/>
              </a:solidFill>
              <a:latin typeface="Calibri"/>
              <a:cs typeface="Calibri"/>
            </a:endParaRPr>
          </a:p>
          <a:p>
            <a:pPr marL="694093" marR="6772" indent="-677164">
              <a:lnSpc>
                <a:spcPct val="89700"/>
              </a:lnSpc>
              <a:spcBef>
                <a:spcPts val="880"/>
              </a:spcBef>
              <a:buClr>
                <a:srgbClr val="E5425D"/>
              </a:buClr>
              <a:buFont typeface="Arial"/>
              <a:buChar char="•"/>
              <a:tabLst>
                <a:tab pos="701711" algn="l"/>
                <a:tab pos="702558" algn="l"/>
              </a:tabLst>
            </a:pPr>
            <a:r>
              <a:rPr lang="en-US" sz="3732" spc="160" dirty="0">
                <a:latin typeface="Calibri"/>
                <a:cs typeface="Calibri"/>
              </a:rPr>
              <a:t>Your computer </a:t>
            </a:r>
            <a:r>
              <a:rPr lang="en-US" sz="3732" b="1" spc="160" dirty="0">
                <a:solidFill>
                  <a:schemeClr val="tx2"/>
                </a:solidFill>
                <a:latin typeface="Calibri"/>
                <a:cs typeface="Calibri"/>
              </a:rPr>
              <a:t>clones</a:t>
            </a:r>
            <a:r>
              <a:rPr lang="en-US" sz="3732" spc="160" dirty="0">
                <a:latin typeface="Calibri"/>
                <a:cs typeface="Calibri"/>
              </a:rPr>
              <a:t> the entire repo</a:t>
            </a:r>
            <a:endParaRPr sz="3732" dirty="0">
              <a:latin typeface="Calibri"/>
              <a:cs typeface="Calibri"/>
            </a:endParaRPr>
          </a:p>
          <a:p>
            <a:pPr marL="998817" marR="253937" lvl="1" indent="-372440">
              <a:lnSpc>
                <a:spcPts val="3492"/>
              </a:lnSpc>
              <a:spcBef>
                <a:spcPts val="746"/>
              </a:spcBef>
              <a:buClr>
                <a:srgbClr val="E5425D"/>
              </a:buClr>
              <a:buFont typeface="Arial"/>
              <a:buChar char="•"/>
              <a:tabLst>
                <a:tab pos="1006435" algn="l"/>
                <a:tab pos="1007281" algn="l"/>
              </a:tabLst>
            </a:pPr>
            <a:r>
              <a:rPr lang="en-US" sz="3199" spc="133" dirty="0">
                <a:latin typeface="Calibri"/>
                <a:cs typeface="Calibri"/>
              </a:rPr>
              <a:t>But knows where it came from (</a:t>
            </a:r>
            <a:r>
              <a:rPr lang="en-US" sz="3199" spc="133" dirty="0">
                <a:solidFill>
                  <a:schemeClr val="tx2"/>
                </a:solidFill>
                <a:latin typeface="Calibri"/>
                <a:cs typeface="Calibri"/>
              </a:rPr>
              <a:t>upstream</a:t>
            </a:r>
            <a:r>
              <a:rPr lang="en-US" sz="3199" spc="133" dirty="0">
                <a:latin typeface="Calibri"/>
                <a:cs typeface="Calibri"/>
              </a:rPr>
              <a:t>)</a:t>
            </a:r>
          </a:p>
          <a:p>
            <a:pPr marL="998817" marR="253937" lvl="1" indent="-372440">
              <a:lnSpc>
                <a:spcPts val="3492"/>
              </a:lnSpc>
              <a:spcBef>
                <a:spcPts val="746"/>
              </a:spcBef>
              <a:buClr>
                <a:srgbClr val="E5425D"/>
              </a:buClr>
              <a:buFont typeface="Arial"/>
              <a:buChar char="•"/>
              <a:tabLst>
                <a:tab pos="1006435" algn="l"/>
                <a:tab pos="1007281" algn="l"/>
              </a:tabLst>
            </a:pPr>
            <a:r>
              <a:rPr lang="en-US" sz="3199" spc="133" dirty="0">
                <a:latin typeface="Calibri"/>
                <a:cs typeface="Calibri"/>
              </a:rPr>
              <a:t>Local repo is fully functional without network</a:t>
            </a:r>
            <a:endParaRPr sz="3199" dirty="0">
              <a:latin typeface="Calibri"/>
              <a:cs typeface="Calibri"/>
            </a:endParaRPr>
          </a:p>
          <a:p>
            <a:pPr marL="998817" marR="51634" lvl="1" indent="-372440">
              <a:lnSpc>
                <a:spcPts val="3359"/>
              </a:lnSpc>
              <a:spcBef>
                <a:spcPts val="853"/>
              </a:spcBef>
              <a:buClr>
                <a:srgbClr val="E5425D"/>
              </a:buClr>
              <a:buFont typeface="Arial"/>
              <a:buChar char="•"/>
              <a:tabLst>
                <a:tab pos="1006435" algn="l"/>
                <a:tab pos="1007281" algn="l"/>
              </a:tabLst>
            </a:pPr>
            <a:r>
              <a:rPr lang="en-US" sz="3199" spc="73" dirty="0">
                <a:latin typeface="Calibri"/>
                <a:cs typeface="Calibri"/>
              </a:rPr>
              <a:t>Changes can be </a:t>
            </a:r>
            <a:r>
              <a:rPr lang="en-US" sz="3199" b="1" spc="73" dirty="0">
                <a:solidFill>
                  <a:schemeClr val="tx2"/>
                </a:solidFill>
                <a:latin typeface="Calibri"/>
                <a:cs typeface="Calibri"/>
              </a:rPr>
              <a:t>pushed</a:t>
            </a:r>
            <a:r>
              <a:rPr lang="en-US" sz="3199" spc="73" dirty="0">
                <a:latin typeface="Calibri"/>
                <a:cs typeface="Calibri"/>
              </a:rPr>
              <a:t> to and </a:t>
            </a:r>
            <a:r>
              <a:rPr lang="en-US" sz="3199" b="1" spc="73" dirty="0">
                <a:solidFill>
                  <a:schemeClr val="tx2"/>
                </a:solidFill>
                <a:latin typeface="Calibri"/>
                <a:cs typeface="Calibri"/>
              </a:rPr>
              <a:t>pulled</a:t>
            </a:r>
            <a:r>
              <a:rPr lang="en-US" sz="3199" spc="73" dirty="0">
                <a:latin typeface="Calibri"/>
                <a:cs typeface="Calibri"/>
              </a:rPr>
              <a:t> from upstream</a:t>
            </a:r>
            <a:endParaRPr sz="3199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33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722E-645D-4403-836F-F7B837F1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012" y="76200"/>
            <a:ext cx="8229895" cy="1057882"/>
          </a:xfrm>
        </p:spPr>
        <p:txBody>
          <a:bodyPr/>
          <a:lstStyle/>
          <a:p>
            <a:r>
              <a:rPr lang="en-US" dirty="0"/>
              <a:t>System view of GIT</a:t>
            </a:r>
          </a:p>
        </p:txBody>
      </p:sp>
      <p:pic>
        <p:nvPicPr>
          <p:cNvPr id="1026" name="Picture 2" descr="Image result for git structure">
            <a:extLst>
              <a:ext uri="{FF2B5EF4-FFF2-40B4-BE49-F238E27FC236}">
                <a16:creationId xmlns:a16="http://schemas.microsoft.com/office/drawing/2014/main" id="{23DC9639-2A72-4A95-A7DF-DF939A1B7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2" y="1295400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EF8D3F-0F84-490E-A208-F78C4B21CA28}"/>
              </a:ext>
            </a:extLst>
          </p:cNvPr>
          <p:cNvSpPr txBox="1"/>
          <p:nvPr/>
        </p:nvSpPr>
        <p:spPr>
          <a:xfrm>
            <a:off x="7161212" y="5849916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Source: fabacademy.org</a:t>
            </a:r>
          </a:p>
        </p:txBody>
      </p:sp>
    </p:spTree>
    <p:extLst>
      <p:ext uri="{BB962C8B-B14F-4D97-AF65-F5344CB8AC3E}">
        <p14:creationId xmlns:p14="http://schemas.microsoft.com/office/powerpoint/2010/main" val="2657616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RC6328-SW">
  <a:themeElements>
    <a:clrScheme name="Custom 1">
      <a:dk1>
        <a:sysClr val="windowText" lastClr="000000"/>
      </a:dk1>
      <a:lt1>
        <a:srgbClr val="FFFF00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ustom 1">
      <a:majorFont>
        <a:latin typeface="ROBOTECH GP"/>
        <a:ea typeface=""/>
        <a:cs typeface=""/>
      </a:majorFont>
      <a:minorFont>
        <a:latin typeface="Tw Cen MT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lnDef>
      <a:spPr>
        <a:ln w="38100" cmpd="sng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RC6328-SW" id="{C02661A7-047D-4AC1-85CC-E7287BC7E5DB}" vid="{A7992073-5104-42D2-AF09-CF7EC9627E22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699</Words>
  <Application>Microsoft Office PowerPoint</Application>
  <PresentationFormat>Custom</PresentationFormat>
  <Paragraphs>105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</vt:lpstr>
      <vt:lpstr>Century</vt:lpstr>
      <vt:lpstr>Lucida Console</vt:lpstr>
      <vt:lpstr>ROBOTECH GP</vt:lpstr>
      <vt:lpstr>Times New Roman</vt:lpstr>
      <vt:lpstr>Tw Cen MT</vt:lpstr>
      <vt:lpstr>FRC6328-SW</vt:lpstr>
      <vt:lpstr>Github Tutorial </vt:lpstr>
      <vt:lpstr>What is version control?</vt:lpstr>
      <vt:lpstr>What is GitHub?</vt:lpstr>
      <vt:lpstr>Install git</vt:lpstr>
      <vt:lpstr>Create your Github account</vt:lpstr>
      <vt:lpstr>Create your first repository</vt:lpstr>
      <vt:lpstr>Key Concepts: Repositories</vt:lpstr>
      <vt:lpstr>GIT: a Distributed system</vt:lpstr>
      <vt:lpstr>System view of GIT</vt:lpstr>
      <vt:lpstr>PowerPoint Presentation</vt:lpstr>
      <vt:lpstr>Key Concepts: CommitS</vt:lpstr>
      <vt:lpstr>Key Concepts: Repository operations</vt:lpstr>
      <vt:lpstr>Key Concepts: Branches</vt:lpstr>
      <vt:lpstr>a Simple project</vt:lpstr>
      <vt:lpstr>Branching</vt:lpstr>
      <vt:lpstr>Key Concepts: Merging</vt:lpstr>
      <vt:lpstr>PowerPoint Presentation</vt:lpstr>
      <vt:lpstr>Additional Resources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Tutorial </dc:title>
  <dc:creator>Vishal Yelisetti</dc:creator>
  <cp:lastModifiedBy>Elliot Bonner</cp:lastModifiedBy>
  <cp:revision>18</cp:revision>
  <dcterms:created xsi:type="dcterms:W3CDTF">2018-11-14T22:39:50Z</dcterms:created>
  <dcterms:modified xsi:type="dcterms:W3CDTF">2019-10-10T06:06:40Z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