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7" r:id="rId3"/>
    <p:sldId id="290" r:id="rId4"/>
    <p:sldId id="291" r:id="rId5"/>
    <p:sldId id="292" r:id="rId6"/>
    <p:sldId id="293" r:id="rId7"/>
    <p:sldId id="294" r:id="rId8"/>
    <p:sldId id="297" r:id="rId9"/>
    <p:sldId id="298" r:id="rId10"/>
    <p:sldId id="295" r:id="rId11"/>
    <p:sldId id="299" r:id="rId12"/>
    <p:sldId id="296" r:id="rId13"/>
    <p:sldId id="302" r:id="rId14"/>
    <p:sldId id="301" r:id="rId15"/>
    <p:sldId id="300" r:id="rId16"/>
    <p:sldId id="28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7680" autoAdjust="0"/>
    <p:restoredTop sz="94660"/>
  </p:normalViewPr>
  <p:slideViewPr>
    <p:cSldViewPr>
      <p:cViewPr>
        <p:scale>
          <a:sx n="80" d="100"/>
          <a:sy n="80" d="100"/>
        </p:scale>
        <p:origin x="29" y="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xmlns:mv="urn:schemas-microsoft-com:mac:vml" xmlns:mc="http://schemas.openxmlformats.org/markup-compatibility/2006">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Autofit/>
          </a:bodyPr>
          <a:lstStyle>
            <a:lvl1pPr algn="l">
              <a:defRPr sz="7200">
                <a:solidFill>
                  <a:srgbClr val="FFFF00"/>
                </a:solidFill>
                <a:latin typeface="ROBOTECH GP" panose="020B0900000000000000" pitchFamily="34" charset="0"/>
              </a:defRPr>
            </a:lvl1pPr>
          </a:lstStyle>
          <a:p>
            <a:r>
              <a:rPr lang="en-US" dirty="0"/>
              <a:t>Click to edit Master title style</a:t>
            </a:r>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32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5801052" y="5410202"/>
            <a:ext cx="2057400" cy="365125"/>
          </a:xfrm>
        </p:spPr>
        <p:txBody>
          <a:bodyPr/>
          <a:lstStyle/>
          <a:p>
            <a:fld id="{DC83C2D9-368D-45C7-A1F0-442127487644}" type="datetimeFigureOut">
              <a:rPr lang="en-US" smtClean="0"/>
              <a:pPr/>
              <a:t>9/25/2019</a:t>
            </a:fld>
            <a:endParaRPr lang="en-US"/>
          </a:p>
        </p:txBody>
      </p:sp>
      <p:sp>
        <p:nvSpPr>
          <p:cNvPr id="5" name="Footer Placeholder 4"/>
          <p:cNvSpPr>
            <a:spLocks noGrp="1"/>
          </p:cNvSpPr>
          <p:nvPr>
            <p:ph type="ftr" sz="quarter" idx="11"/>
          </p:nvPr>
        </p:nvSpPr>
        <p:spPr>
          <a:xfrm>
            <a:off x="1900237" y="5410202"/>
            <a:ext cx="3843665" cy="365125"/>
          </a:xfrm>
        </p:spPr>
        <p:txBody>
          <a:bodyPr/>
          <a:lstStyle>
            <a:lvl1pPr>
              <a:defRPr sz="2400">
                <a:solidFill>
                  <a:srgbClr val="FFFF00"/>
                </a:solidFill>
                <a:latin typeface="ROBOTECH GP" panose="020B0900000000000000" pitchFamily="34" charset="0"/>
              </a:defRPr>
            </a:lvl1p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7A50D150-E249-43B4-AC44-FFEDDCC39346}" type="slidenum">
              <a:rPr lang="en-US" smtClean="0"/>
              <a:pPr/>
              <a:t>‹#›</a:t>
            </a:fld>
            <a:endParaRPr lang="en-US"/>
          </a:p>
        </p:txBody>
      </p:sp>
      <p:sp>
        <p:nvSpPr>
          <p:cNvPr id="7" name="TextBox 6"/>
          <p:cNvSpPr txBox="1"/>
          <p:nvPr userDrawn="1"/>
        </p:nvSpPr>
        <p:spPr>
          <a:xfrm>
            <a:off x="7162800" y="6107441"/>
            <a:ext cx="1600200" cy="523220"/>
          </a:xfrm>
          <a:prstGeom prst="rect">
            <a:avLst/>
          </a:prstGeom>
          <a:noFill/>
        </p:spPr>
        <p:txBody>
          <a:bodyPr wrap="square" rtlCol="0">
            <a:spAutoFit/>
          </a:bodyPr>
          <a:lstStyle/>
          <a:p>
            <a:pPr algn="r"/>
            <a:r>
              <a:rPr lang="en-US" sz="2800" dirty="0">
                <a:latin typeface="+mj-lt"/>
              </a:rPr>
              <a:t>FRC 6328</a:t>
            </a:r>
          </a:p>
        </p:txBody>
      </p:sp>
      <p:sp>
        <p:nvSpPr>
          <p:cNvPr id="64" name="TextBox 63"/>
          <p:cNvSpPr txBox="1"/>
          <p:nvPr userDrawn="1"/>
        </p:nvSpPr>
        <p:spPr>
          <a:xfrm>
            <a:off x="7010400" y="6477000"/>
            <a:ext cx="1752600" cy="307777"/>
          </a:xfrm>
          <a:prstGeom prst="rect">
            <a:avLst/>
          </a:prstGeom>
          <a:noFill/>
        </p:spPr>
        <p:txBody>
          <a:bodyPr wrap="square" rtlCol="0">
            <a:spAutoFit/>
          </a:bodyPr>
          <a:lstStyle/>
          <a:p>
            <a:pPr algn="r"/>
            <a:r>
              <a:rPr lang="en-US" sz="1400" baseline="0" dirty="0"/>
              <a:t>littletonrobotics.org</a:t>
            </a:r>
          </a:p>
        </p:txBody>
      </p:sp>
    </p:spTree>
    <p:extLst>
      <p:ext uri="{BB962C8B-B14F-4D97-AF65-F5344CB8AC3E}">
        <p14:creationId xmlns:p14="http://schemas.microsoft.com/office/powerpoint/2010/main" val="30128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3C2D9-368D-45C7-A1F0-442127487644}" type="datetimeFigureOut">
              <a:rPr lang="en-US" smtClean="0"/>
              <a:pPr/>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0D150-E249-43B4-AC44-FFEDDCC39346}" type="slidenum">
              <a:rPr lang="en-US" smtClean="0"/>
              <a:pPr/>
              <a:t>‹#›</a:t>
            </a:fld>
            <a:endParaRPr lang="en-US"/>
          </a:p>
        </p:txBody>
      </p:sp>
    </p:spTree>
    <p:extLst>
      <p:ext uri="{BB962C8B-B14F-4D97-AF65-F5344CB8AC3E}">
        <p14:creationId xmlns:p14="http://schemas.microsoft.com/office/powerpoint/2010/main" val="361824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3C2D9-368D-45C7-A1F0-442127487644}" type="datetimeFigureOut">
              <a:rPr lang="en-US" smtClean="0"/>
              <a:pPr/>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0D150-E249-43B4-AC44-FFEDDCC39346}" type="slidenum">
              <a:rPr lang="en-US" smtClean="0"/>
              <a:pPr/>
              <a:t>‹#›</a:t>
            </a:fld>
            <a:endParaRPr lang="en-US"/>
          </a:p>
        </p:txBody>
      </p:sp>
    </p:spTree>
    <p:extLst>
      <p:ext uri="{BB962C8B-B14F-4D97-AF65-F5344CB8AC3E}">
        <p14:creationId xmlns:p14="http://schemas.microsoft.com/office/powerpoint/2010/main" val="433346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3C2D9-368D-45C7-A1F0-442127487644}" type="datetimeFigureOut">
              <a:rPr lang="en-US" smtClean="0"/>
              <a:pPr/>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0D150-E249-43B4-AC44-FFEDDCC39346}"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504424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3C2D9-368D-45C7-A1F0-442127487644}" type="datetimeFigureOut">
              <a:rPr lang="en-US" smtClean="0"/>
              <a:pPr/>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0D150-E249-43B4-AC44-FFEDDCC39346}" type="slidenum">
              <a:rPr lang="en-US" smtClean="0"/>
              <a:pPr/>
              <a:t>‹#›</a:t>
            </a:fld>
            <a:endParaRPr lang="en-US"/>
          </a:p>
        </p:txBody>
      </p:sp>
    </p:spTree>
    <p:extLst>
      <p:ext uri="{BB962C8B-B14F-4D97-AF65-F5344CB8AC3E}">
        <p14:creationId xmlns:p14="http://schemas.microsoft.com/office/powerpoint/2010/main" val="222029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83C2D9-368D-45C7-A1F0-442127487644}" type="datetimeFigureOut">
              <a:rPr lang="en-US" smtClean="0"/>
              <a:pPr/>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50D150-E249-43B4-AC44-FFEDDCC39346}" type="slidenum">
              <a:rPr lang="en-US" smtClean="0"/>
              <a:pPr/>
              <a:t>‹#›</a:t>
            </a:fld>
            <a:endParaRPr lang="en-US"/>
          </a:p>
        </p:txBody>
      </p:sp>
    </p:spTree>
    <p:extLst>
      <p:ext uri="{BB962C8B-B14F-4D97-AF65-F5344CB8AC3E}">
        <p14:creationId xmlns:p14="http://schemas.microsoft.com/office/powerpoint/2010/main" val="3436609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Picture Column">
    <p:spTree>
      <p:nvGrpSpPr>
        <p:cNvPr id="1" name=""/>
        <p:cNvGrpSpPr/>
        <p:nvPr/>
      </p:nvGrpSpPr>
      <p:grpSpPr>
        <a:xfrm>
          <a:off x="0" y="0"/>
          <a:ext cx="0" cy="0"/>
          <a:chOff x="0" y="0"/>
          <a:chExt cx="0" cy="0"/>
        </a:xfrm>
      </p:grpSpPr>
      <p:sp>
        <p:nvSpPr>
          <p:cNvPr id="19" name="Text Placeholder 2"/>
          <p:cNvSpPr>
            <a:spLocks noGrp="1"/>
          </p:cNvSpPr>
          <p:nvPr>
            <p:ph type="body" idx="1" hasCustomPrompt="1"/>
          </p:nvPr>
        </p:nvSpPr>
        <p:spPr>
          <a:xfrm>
            <a:off x="871300" y="2165428"/>
            <a:ext cx="2396430" cy="576262"/>
          </a:xfrm>
        </p:spPr>
        <p:txBody>
          <a:bodyPr anchor="b">
            <a:noAutofit/>
          </a:bodyPr>
          <a:lstStyle>
            <a:lvl1pPr marL="0" indent="0">
              <a:lnSpc>
                <a:spcPct val="90000"/>
              </a:lnSpc>
              <a:buNone/>
              <a:defRPr sz="4400" b="0" cap="all"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a:t>
            </a:r>
          </a:p>
        </p:txBody>
      </p:sp>
      <p:sp>
        <p:nvSpPr>
          <p:cNvPr id="20" name="Picture Placeholder 2"/>
          <p:cNvSpPr>
            <a:spLocks noGrp="1" noChangeAspect="1"/>
          </p:cNvSpPr>
          <p:nvPr>
            <p:ph type="pic" idx="15"/>
          </p:nvPr>
        </p:nvSpPr>
        <p:spPr>
          <a:xfrm>
            <a:off x="871300" y="457200"/>
            <a:ext cx="2396430" cy="1524000"/>
          </a:xfrm>
          <a:prstGeom prst="rect">
            <a:avLst/>
          </a:prstGeom>
          <a:ln w="19050" cap="sq">
            <a:no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856060" y="2925919"/>
            <a:ext cx="2396430" cy="2872784"/>
          </a:xfrm>
        </p:spPr>
        <p:txBody>
          <a:bodyPr anchor="t">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a:p>
            <a:pPr lvl="0"/>
            <a:endParaRPr lang="en-US" dirty="0"/>
          </a:p>
        </p:txBody>
      </p:sp>
      <p:sp>
        <p:nvSpPr>
          <p:cNvPr id="22" name="Text Placeholder 4"/>
          <p:cNvSpPr>
            <a:spLocks noGrp="1"/>
          </p:cNvSpPr>
          <p:nvPr>
            <p:ph type="body" sz="quarter" idx="3" hasCustomPrompt="1"/>
          </p:nvPr>
        </p:nvSpPr>
        <p:spPr>
          <a:xfrm>
            <a:off x="3469310" y="2165428"/>
            <a:ext cx="2400300" cy="576262"/>
          </a:xfrm>
        </p:spPr>
        <p:txBody>
          <a:bodyPr anchor="b">
            <a:noAutofit/>
          </a:bodyPr>
          <a:lstStyle>
            <a:lvl1pPr marL="0" indent="0">
              <a:lnSpc>
                <a:spcPct val="90000"/>
              </a:lnSpc>
              <a:buNone/>
              <a:defRPr sz="4400" b="0" cap="all"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a:t>
            </a:r>
          </a:p>
        </p:txBody>
      </p:sp>
      <p:sp>
        <p:nvSpPr>
          <p:cNvPr id="23" name="Picture Placeholder 2"/>
          <p:cNvSpPr>
            <a:spLocks noGrp="1" noChangeAspect="1"/>
          </p:cNvSpPr>
          <p:nvPr>
            <p:ph type="pic" idx="21"/>
          </p:nvPr>
        </p:nvSpPr>
        <p:spPr>
          <a:xfrm>
            <a:off x="3470405" y="457200"/>
            <a:ext cx="2399205" cy="1524000"/>
          </a:xfrm>
          <a:prstGeom prst="rect">
            <a:avLst/>
          </a:prstGeom>
          <a:ln w="19050" cap="sq">
            <a:no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3469310" y="2923076"/>
            <a:ext cx="2400300" cy="2846436"/>
          </a:xfrm>
        </p:spPr>
        <p:txBody>
          <a:bodyPr anchor="t">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hasCustomPrompt="1"/>
          </p:nvPr>
        </p:nvSpPr>
        <p:spPr>
          <a:xfrm>
            <a:off x="6071190" y="2165428"/>
            <a:ext cx="2393056" cy="576262"/>
          </a:xfrm>
        </p:spPr>
        <p:txBody>
          <a:bodyPr anchor="b">
            <a:noAutofit/>
          </a:bodyPr>
          <a:lstStyle>
            <a:lvl1pPr marL="0" indent="0">
              <a:lnSpc>
                <a:spcPct val="90000"/>
              </a:lnSpc>
              <a:buNone/>
              <a:defRPr sz="4400" b="0" cap="all"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a:t>
            </a:r>
          </a:p>
        </p:txBody>
      </p:sp>
      <p:sp>
        <p:nvSpPr>
          <p:cNvPr id="26" name="Picture Placeholder 2"/>
          <p:cNvSpPr>
            <a:spLocks noGrp="1" noChangeAspect="1"/>
          </p:cNvSpPr>
          <p:nvPr>
            <p:ph type="pic" idx="22"/>
          </p:nvPr>
        </p:nvSpPr>
        <p:spPr>
          <a:xfrm>
            <a:off x="6072285" y="457200"/>
            <a:ext cx="2396227" cy="1524000"/>
          </a:xfrm>
          <a:prstGeom prst="rect">
            <a:avLst/>
          </a:prstGeom>
          <a:ln w="19050" cap="sq">
            <a:no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6068020" y="2923076"/>
            <a:ext cx="2396226" cy="2846446"/>
          </a:xfrm>
        </p:spPr>
        <p:txBody>
          <a:bodyPr anchor="t">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DC83C2D9-368D-45C7-A1F0-442127487644}" type="datetimeFigureOut">
              <a:rPr lang="en-US" smtClean="0"/>
              <a:pPr/>
              <a:t>9/25/2019</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7A50D150-E249-43B4-AC44-FFEDDCC39346}" type="slidenum">
              <a:rPr lang="en-US" smtClean="0"/>
              <a:pPr/>
              <a:t>‹#›</a:t>
            </a:fld>
            <a:endParaRPr lang="en-US"/>
          </a:p>
        </p:txBody>
      </p:sp>
    </p:spTree>
    <p:extLst>
      <p:ext uri="{BB962C8B-B14F-4D97-AF65-F5344CB8AC3E}">
        <p14:creationId xmlns:p14="http://schemas.microsoft.com/office/powerpoint/2010/main" val="4024707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3C2D9-368D-45C7-A1F0-442127487644}" type="datetimeFigureOut">
              <a:rPr lang="en-US" smtClean="0"/>
              <a:pPr/>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0D150-E249-43B4-AC44-FFEDDCC39346}" type="slidenum">
              <a:rPr lang="en-US" smtClean="0"/>
              <a:pPr/>
              <a:t>‹#›</a:t>
            </a:fld>
            <a:endParaRPr lang="en-US"/>
          </a:p>
        </p:txBody>
      </p:sp>
    </p:spTree>
    <p:extLst>
      <p:ext uri="{BB962C8B-B14F-4D97-AF65-F5344CB8AC3E}">
        <p14:creationId xmlns:p14="http://schemas.microsoft.com/office/powerpoint/2010/main" val="1205825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3C2D9-368D-45C7-A1F0-442127487644}" type="datetimeFigureOut">
              <a:rPr lang="en-US" smtClean="0"/>
              <a:pPr/>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0D150-E249-43B4-AC44-FFEDDCC39346}" type="slidenum">
              <a:rPr lang="en-US" smtClean="0"/>
              <a:pPr/>
              <a:t>‹#›</a:t>
            </a:fld>
            <a:endParaRPr lang="en-US"/>
          </a:p>
        </p:txBody>
      </p:sp>
    </p:spTree>
    <p:extLst>
      <p:ext uri="{BB962C8B-B14F-4D97-AF65-F5344CB8AC3E}">
        <p14:creationId xmlns:p14="http://schemas.microsoft.com/office/powerpoint/2010/main" val="3449104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381000"/>
            <a:ext cx="7429499" cy="990600"/>
          </a:xfrm>
        </p:spPr>
        <p:txBody>
          <a:bodyPr>
            <a:noAutofit/>
          </a:bodyPr>
          <a:lstStyle>
            <a:lvl1pPr>
              <a:defRPr sz="6000"/>
            </a:lvl1pPr>
          </a:lstStyle>
          <a:p>
            <a:r>
              <a:rPr lang="en-US" dirty="0"/>
              <a:t>Click to edit Master</a:t>
            </a:r>
          </a:p>
        </p:txBody>
      </p:sp>
      <p:sp>
        <p:nvSpPr>
          <p:cNvPr id="48" name="Content Placeholder 2"/>
          <p:cNvSpPr>
            <a:spLocks noGrp="1"/>
          </p:cNvSpPr>
          <p:nvPr>
            <p:ph idx="1"/>
          </p:nvPr>
        </p:nvSpPr>
        <p:spPr>
          <a:xfrm>
            <a:off x="856060" y="1447800"/>
            <a:ext cx="7429499" cy="4343401"/>
          </a:xfrm>
        </p:spPr>
        <p:txBody>
          <a:bodyPr/>
          <a:lstStyle>
            <a:lvl1pPr>
              <a:defRPr sz="2800"/>
            </a:lvl1pPr>
            <a:lvl2pPr>
              <a:defRPr sz="24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9" name="Date Placeholder 3"/>
          <p:cNvSpPr>
            <a:spLocks noGrp="1"/>
          </p:cNvSpPr>
          <p:nvPr>
            <p:ph type="dt" sz="half" idx="10"/>
          </p:nvPr>
        </p:nvSpPr>
        <p:spPr>
          <a:xfrm>
            <a:off x="5592691" y="5883277"/>
            <a:ext cx="2057400" cy="365125"/>
          </a:xfrm>
        </p:spPr>
        <p:txBody>
          <a:bodyPr/>
          <a:lstStyle/>
          <a:p>
            <a:fld id="{DC83C2D9-368D-45C7-A1F0-442127487644}" type="datetimeFigureOut">
              <a:rPr lang="en-US" smtClean="0"/>
              <a:pPr/>
              <a:t>9/25/2019</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7A50D150-E249-43B4-AC44-FFEDDCC39346}" type="slidenum">
              <a:rPr lang="en-US" smtClean="0"/>
              <a:pPr/>
              <a:t>‹#›</a:t>
            </a:fld>
            <a:endParaRPr lang="en-US"/>
          </a:p>
        </p:txBody>
      </p:sp>
    </p:spTree>
    <p:extLst>
      <p:ext uri="{BB962C8B-B14F-4D97-AF65-F5344CB8AC3E}">
        <p14:creationId xmlns:p14="http://schemas.microsoft.com/office/powerpoint/2010/main" val="173449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3C2D9-368D-45C7-A1F0-442127487644}" type="datetimeFigureOut">
              <a:rPr lang="en-US" smtClean="0"/>
              <a:pPr/>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0D150-E249-43B4-AC44-FFEDDCC39346}" type="slidenum">
              <a:rPr lang="en-US" smtClean="0"/>
              <a:pPr/>
              <a:t>‹#›</a:t>
            </a:fld>
            <a:endParaRPr lang="en-US"/>
          </a:p>
        </p:txBody>
      </p:sp>
    </p:spTree>
    <p:extLst>
      <p:ext uri="{BB962C8B-B14F-4D97-AF65-F5344CB8AC3E}">
        <p14:creationId xmlns:p14="http://schemas.microsoft.com/office/powerpoint/2010/main" val="197484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83C2D9-368D-45C7-A1F0-442127487644}" type="datetimeFigureOut">
              <a:rPr lang="en-US" smtClean="0"/>
              <a:pPr/>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0D150-E249-43B4-AC44-FFEDDCC39346}" type="slidenum">
              <a:rPr lang="en-US" smtClean="0"/>
              <a:pPr/>
              <a:t>‹#›</a:t>
            </a:fld>
            <a:endParaRPr lang="en-US"/>
          </a:p>
        </p:txBody>
      </p:sp>
    </p:spTree>
    <p:extLst>
      <p:ext uri="{BB962C8B-B14F-4D97-AF65-F5344CB8AC3E}">
        <p14:creationId xmlns:p14="http://schemas.microsoft.com/office/powerpoint/2010/main" val="2017749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73092" y="1791491"/>
            <a:ext cx="3658793" cy="823912"/>
          </a:xfrm>
        </p:spPr>
        <p:txBody>
          <a:bodyPr anchor="b">
            <a:noAutofit/>
          </a:bodyPr>
          <a:lstStyle>
            <a:lvl1pPr marL="0" indent="0">
              <a:lnSpc>
                <a:spcPct val="90000"/>
              </a:lnSpc>
              <a:buNone/>
              <a:defRPr sz="4400" b="0" cap="all"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p:cNvSpPr>
            <a:spLocks noGrp="1"/>
          </p:cNvSpPr>
          <p:nvPr>
            <p:ph sz="half" idx="2"/>
          </p:nvPr>
        </p:nvSpPr>
        <p:spPr>
          <a:xfrm>
            <a:off x="856058" y="2707480"/>
            <a:ext cx="3658793" cy="3769520"/>
          </a:xfrm>
        </p:spPr>
        <p:txBody>
          <a:bodyPr/>
          <a:lstStyle>
            <a:lvl1pPr>
              <a:defRPr sz="2800"/>
            </a:lvl1pPr>
            <a:lvl2pPr>
              <a:defRPr sz="2400"/>
            </a:lvl2pPr>
            <a:lvl3pPr>
              <a:defRPr sz="2000"/>
            </a:lvl3pPr>
            <a:lvl4pPr>
              <a:defRPr sz="18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6184" y="1791490"/>
            <a:ext cx="3656407" cy="823912"/>
          </a:xfrm>
        </p:spPr>
        <p:txBody>
          <a:bodyPr anchor="b">
            <a:noAutofit/>
          </a:bodyPr>
          <a:lstStyle>
            <a:lvl1pPr marL="0" indent="0">
              <a:lnSpc>
                <a:spcPct val="90000"/>
              </a:lnSpc>
              <a:buNone/>
              <a:defRPr sz="4400" b="0" cap="all"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6" name="Content Placeholder 5"/>
          <p:cNvSpPr>
            <a:spLocks noGrp="1"/>
          </p:cNvSpPr>
          <p:nvPr>
            <p:ph sz="quarter" idx="4"/>
          </p:nvPr>
        </p:nvSpPr>
        <p:spPr>
          <a:xfrm>
            <a:off x="4629150" y="2707480"/>
            <a:ext cx="3656408" cy="3769520"/>
          </a:xfrm>
        </p:spPr>
        <p:txBody>
          <a:bodyPr/>
          <a:lstStyle>
            <a:lvl1pPr>
              <a:defRPr sz="2800"/>
            </a:lvl1pPr>
            <a:lvl2pPr>
              <a:defRPr sz="2400"/>
            </a:lvl2pPr>
            <a:lvl3pPr>
              <a:defRPr sz="2000"/>
            </a:lvl3pPr>
            <a:lvl4pPr>
              <a:defRPr sz="18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C83C2D9-368D-45C7-A1F0-442127487644}" type="datetimeFigureOut">
              <a:rPr lang="en-US" smtClean="0"/>
              <a:pPr/>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50D150-E249-43B4-AC44-FFEDDCC39346}" type="slidenum">
              <a:rPr lang="en-US" smtClean="0"/>
              <a:pPr/>
              <a:t>‹#›</a:t>
            </a:fld>
            <a:endParaRPr lang="en-US"/>
          </a:p>
        </p:txBody>
      </p:sp>
    </p:spTree>
    <p:extLst>
      <p:ext uri="{BB962C8B-B14F-4D97-AF65-F5344CB8AC3E}">
        <p14:creationId xmlns:p14="http://schemas.microsoft.com/office/powerpoint/2010/main" val="1035951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6000"/>
            </a:lvl1pPr>
          </a:lstStyle>
          <a:p>
            <a:r>
              <a:rPr lang="en-US" dirty="0"/>
              <a:t>Click to edit</a:t>
            </a:r>
          </a:p>
        </p:txBody>
      </p:sp>
      <p:sp>
        <p:nvSpPr>
          <p:cNvPr id="3" name="Date Placeholder 2"/>
          <p:cNvSpPr>
            <a:spLocks noGrp="1"/>
          </p:cNvSpPr>
          <p:nvPr>
            <p:ph type="dt" sz="half" idx="10"/>
          </p:nvPr>
        </p:nvSpPr>
        <p:spPr/>
        <p:txBody>
          <a:bodyPr/>
          <a:lstStyle/>
          <a:p>
            <a:fld id="{DC83C2D9-368D-45C7-A1F0-442127487644}" type="datetimeFigureOut">
              <a:rPr lang="en-US" smtClean="0"/>
              <a:pPr/>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50D150-E249-43B4-AC44-FFEDDCC39346}" type="slidenum">
              <a:rPr lang="en-US" smtClean="0"/>
              <a:pPr/>
              <a:t>‹#›</a:t>
            </a:fld>
            <a:endParaRPr lang="en-US"/>
          </a:p>
        </p:txBody>
      </p:sp>
    </p:spTree>
    <p:extLst>
      <p:ext uri="{BB962C8B-B14F-4D97-AF65-F5344CB8AC3E}">
        <p14:creationId xmlns:p14="http://schemas.microsoft.com/office/powerpoint/2010/main" val="2474802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3C2D9-368D-45C7-A1F0-442127487644}" type="datetimeFigureOut">
              <a:rPr lang="en-US" smtClean="0"/>
              <a:pPr/>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50D150-E249-43B4-AC44-FFEDDCC39346}" type="slidenum">
              <a:rPr lang="en-US" smtClean="0"/>
              <a:pPr/>
              <a:t>‹#›</a:t>
            </a:fld>
            <a:endParaRPr lang="en-US"/>
          </a:p>
        </p:txBody>
      </p:sp>
    </p:spTree>
    <p:extLst>
      <p:ext uri="{BB962C8B-B14F-4D97-AF65-F5344CB8AC3E}">
        <p14:creationId xmlns:p14="http://schemas.microsoft.com/office/powerpoint/2010/main" val="202460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3C2D9-368D-45C7-A1F0-442127487644}" type="datetimeFigureOut">
              <a:rPr lang="en-US" smtClean="0"/>
              <a:pPr/>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0D150-E249-43B4-AC44-FFEDDCC39346}" type="slidenum">
              <a:rPr lang="en-US" smtClean="0"/>
              <a:pPr/>
              <a:t>‹#›</a:t>
            </a:fld>
            <a:endParaRPr lang="en-US"/>
          </a:p>
        </p:txBody>
      </p:sp>
    </p:spTree>
    <p:extLst>
      <p:ext uri="{BB962C8B-B14F-4D97-AF65-F5344CB8AC3E}">
        <p14:creationId xmlns:p14="http://schemas.microsoft.com/office/powerpoint/2010/main" val="3026890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83C2D9-368D-45C7-A1F0-442127487644}" type="datetimeFigureOut">
              <a:rPr lang="en-US" smtClean="0"/>
              <a:pPr/>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0D150-E249-43B4-AC44-FFEDDCC39346}" type="slidenum">
              <a:rPr lang="en-US" smtClean="0"/>
              <a:pPr/>
              <a:t>‹#›</a:t>
            </a:fld>
            <a:endParaRPr lang="en-US"/>
          </a:p>
        </p:txBody>
      </p:sp>
    </p:spTree>
    <p:extLst>
      <p:ext uri="{BB962C8B-B14F-4D97-AF65-F5344CB8AC3E}">
        <p14:creationId xmlns:p14="http://schemas.microsoft.com/office/powerpoint/2010/main" val="421239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xmlns:mv="urn:schemas-microsoft-com:mac:vml" xmlns:mc="http://schemas.openxmlformats.org/markup-compatibility/2006">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xmlns:mv="urn:schemas-microsoft-com:mac:vml" xmlns:mc="http://schemas.openxmlformats.org/markup-compatibility/2006"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83C2D9-368D-45C7-A1F0-442127487644}" type="datetimeFigureOut">
              <a:rPr lang="en-US" smtClean="0"/>
              <a:pPr/>
              <a:t>9/25/2019</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50D150-E249-43B4-AC44-FFEDDCC39346}" type="slidenum">
              <a:rPr lang="en-US" smtClean="0"/>
              <a:pPr/>
              <a:t>‹#›</a:t>
            </a:fld>
            <a:endParaRPr lang="en-US"/>
          </a:p>
        </p:txBody>
      </p:sp>
    </p:spTree>
    <p:extLst>
      <p:ext uri="{BB962C8B-B14F-4D97-AF65-F5344CB8AC3E}">
        <p14:creationId xmlns:p14="http://schemas.microsoft.com/office/powerpoint/2010/main" val="266501994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Oriented Concepts</a:t>
            </a:r>
          </a:p>
        </p:txBody>
      </p:sp>
      <p:sp>
        <p:nvSpPr>
          <p:cNvPr id="4" name="Subtitle 3"/>
          <p:cNvSpPr>
            <a:spLocks noGrp="1"/>
          </p:cNvSpPr>
          <p:nvPr>
            <p:ph type="subTitle" idx="1"/>
          </p:nvPr>
        </p:nvSpPr>
        <p:spPr>
          <a:xfrm>
            <a:off x="1981200" y="3581400"/>
            <a:ext cx="6593681" cy="1655762"/>
          </a:xfrm>
        </p:spPr>
        <p:txBody>
          <a:bodyPr/>
          <a:lstStyle/>
          <a:p>
            <a:r>
              <a:rPr lang="en-US"/>
              <a:t>A language-agnostic </a:t>
            </a:r>
            <a:r>
              <a:rPr lang="en-US" dirty="0"/>
              <a:t>overview</a:t>
            </a:r>
          </a:p>
        </p:txBody>
      </p:sp>
      <p:grpSp>
        <p:nvGrpSpPr>
          <p:cNvPr id="8" name="Group 7"/>
          <p:cNvGrpSpPr/>
          <p:nvPr/>
        </p:nvGrpSpPr>
        <p:grpSpPr>
          <a:xfrm>
            <a:off x="3352800" y="4800600"/>
            <a:ext cx="2407737" cy="1828800"/>
            <a:chOff x="6553200" y="228601"/>
            <a:chExt cx="2407737" cy="1828800"/>
          </a:xfrm>
        </p:grpSpPr>
        <p:sp>
          <p:nvSpPr>
            <p:cNvPr id="7" name="Rounded Rectangle 6"/>
            <p:cNvSpPr/>
            <p:nvPr/>
          </p:nvSpPr>
          <p:spPr>
            <a:xfrm>
              <a:off x="6553200" y="228601"/>
              <a:ext cx="2407737" cy="1828800"/>
            </a:xfrm>
            <a:prstGeom prst="roundRect">
              <a:avLst/>
            </a:prstGeom>
            <a:solidFill>
              <a:srgbClr val="FFFFFF"/>
            </a:solidFill>
            <a:ln w="57150" cmpd="sng">
              <a:solidFill>
                <a:schemeClr val="bg2">
                  <a:lumMod val="75000"/>
                </a:schemeClr>
              </a:solidFill>
            </a:ln>
          </p:spPr>
          <p:style>
            <a:lnRef idx="1">
              <a:schemeClr val="accent1"/>
            </a:lnRef>
            <a:fillRef idx="3">
              <a:schemeClr val="accent1"/>
            </a:fillRef>
            <a:effectRef idx="2">
              <a:schemeClr val="accent1"/>
            </a:effectRef>
            <a:fontRef idx="minor">
              <a:schemeClr val="lt1"/>
            </a:fontRef>
          </p:style>
        </p:sp>
        <p:pic>
          <p:nvPicPr>
            <p:cNvPr id="6" name="Picture 5" descr="FIRSTRobotics_IconVert_RGB.jpg"/>
            <p:cNvPicPr>
              <a:picLocks noChangeAspect="1"/>
            </p:cNvPicPr>
            <p:nvPr/>
          </p:nvPicPr>
          <p:blipFill>
            <a:blip r:embed="rId2"/>
            <a:stretch>
              <a:fillRect/>
            </a:stretch>
          </p:blipFill>
          <p:spPr>
            <a:xfrm>
              <a:off x="6705600" y="381000"/>
              <a:ext cx="2130552" cy="1459992"/>
            </a:xfrm>
            <a:prstGeom prst="rect">
              <a:avLst/>
            </a:prstGeom>
          </p:spPr>
        </p:pic>
      </p:grpSp>
    </p:spTree>
    <p:extLst>
      <p:ext uri="{BB962C8B-B14F-4D97-AF65-F5344CB8AC3E}">
        <p14:creationId xmlns:p14="http://schemas.microsoft.com/office/powerpoint/2010/main" val="3582283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43FB-BAD9-40AB-9D3F-AB66AB890FEB}"/>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976A67B1-EFA8-44CB-8861-C4E802EBF033}"/>
              </a:ext>
            </a:extLst>
          </p:cNvPr>
          <p:cNvSpPr>
            <a:spLocks noGrp="1"/>
          </p:cNvSpPr>
          <p:nvPr>
            <p:ph idx="1"/>
          </p:nvPr>
        </p:nvSpPr>
        <p:spPr/>
        <p:txBody>
          <a:bodyPr/>
          <a:lstStyle/>
          <a:p>
            <a:r>
              <a:rPr lang="en-US" dirty="0"/>
              <a:t>A mechanism by which an object acquires some or all features from one or more other objects</a:t>
            </a:r>
          </a:p>
          <a:p>
            <a:r>
              <a:rPr lang="en-US" dirty="0"/>
              <a:t>The </a:t>
            </a:r>
            <a:r>
              <a:rPr lang="en-US" i="1" dirty="0"/>
              <a:t>base</a:t>
            </a:r>
            <a:r>
              <a:rPr lang="en-US" dirty="0"/>
              <a:t> (or parent or superclass) is extended to form a </a:t>
            </a:r>
            <a:r>
              <a:rPr lang="en-US" i="1" dirty="0"/>
              <a:t>derived </a:t>
            </a:r>
            <a:r>
              <a:rPr lang="en-US" dirty="0"/>
              <a:t>(or child or subclass) class.</a:t>
            </a:r>
          </a:p>
          <a:p>
            <a:r>
              <a:rPr lang="en-US" dirty="0"/>
              <a:t>The derived class </a:t>
            </a:r>
            <a:r>
              <a:rPr lang="en-US" i="1" dirty="0"/>
              <a:t>is a </a:t>
            </a:r>
            <a:r>
              <a:rPr lang="en-US" dirty="0"/>
              <a:t>base type, but adds more functionality or characteristics</a:t>
            </a:r>
          </a:p>
        </p:txBody>
      </p:sp>
    </p:spTree>
    <p:extLst>
      <p:ext uri="{BB962C8B-B14F-4D97-AF65-F5344CB8AC3E}">
        <p14:creationId xmlns:p14="http://schemas.microsoft.com/office/powerpoint/2010/main" val="1052041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F038-083C-4871-A399-605D96A6A092}"/>
              </a:ext>
            </a:extLst>
          </p:cNvPr>
          <p:cNvSpPr>
            <a:spLocks noGrp="1"/>
          </p:cNvSpPr>
          <p:nvPr>
            <p:ph type="title"/>
          </p:nvPr>
        </p:nvSpPr>
        <p:spPr/>
        <p:txBody>
          <a:bodyPr/>
          <a:lstStyle/>
          <a:p>
            <a:r>
              <a:rPr lang="en-US" dirty="0"/>
              <a:t>Inheritance</a:t>
            </a:r>
          </a:p>
        </p:txBody>
      </p:sp>
      <p:pic>
        <p:nvPicPr>
          <p:cNvPr id="7170" name="Picture 2">
            <a:extLst>
              <a:ext uri="{FF2B5EF4-FFF2-40B4-BE49-F238E27FC236}">
                <a16:creationId xmlns:a16="http://schemas.microsoft.com/office/drawing/2014/main" id="{0BA2760F-C881-44B5-9387-B673C5DFB1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9537" y="1447800"/>
            <a:ext cx="6921752" cy="4343400"/>
          </a:xfrm>
          <a:prstGeom prst="rect">
            <a:avLst/>
          </a:prstGeom>
          <a:solidFill>
            <a:schemeClr val="bg2">
              <a:lumMod val="20000"/>
              <a:lumOff val="80000"/>
            </a:schemeClr>
          </a:solidFill>
        </p:spPr>
      </p:pic>
    </p:spTree>
    <p:extLst>
      <p:ext uri="{BB962C8B-B14F-4D97-AF65-F5344CB8AC3E}">
        <p14:creationId xmlns:p14="http://schemas.microsoft.com/office/powerpoint/2010/main" val="3687445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9326-CEC1-49B3-B5A6-CC4D28E843AB}"/>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4C7029C4-2896-46BF-B7AA-C117E0747F53}"/>
              </a:ext>
            </a:extLst>
          </p:cNvPr>
          <p:cNvSpPr>
            <a:spLocks noGrp="1"/>
          </p:cNvSpPr>
          <p:nvPr>
            <p:ph idx="1"/>
          </p:nvPr>
        </p:nvSpPr>
        <p:spPr>
          <a:xfrm>
            <a:off x="856060" y="1447800"/>
            <a:ext cx="7429499" cy="5105400"/>
          </a:xfrm>
        </p:spPr>
        <p:txBody>
          <a:bodyPr>
            <a:normAutofit/>
          </a:bodyPr>
          <a:lstStyle/>
          <a:p>
            <a:r>
              <a:rPr lang="en-US" dirty="0"/>
              <a:t>The capability to process objects differently based on their data type or structure.</a:t>
            </a:r>
          </a:p>
          <a:p>
            <a:r>
              <a:rPr lang="en-US" dirty="0"/>
              <a:t>This can involve </a:t>
            </a:r>
            <a:r>
              <a:rPr lang="en-US" i="1" dirty="0"/>
              <a:t>overloading</a:t>
            </a:r>
            <a:r>
              <a:rPr lang="en-US" dirty="0"/>
              <a:t> and </a:t>
            </a:r>
            <a:r>
              <a:rPr lang="en-US" i="1" dirty="0"/>
              <a:t>overriding</a:t>
            </a:r>
            <a:r>
              <a:rPr lang="en-US" dirty="0"/>
              <a:t>.</a:t>
            </a:r>
          </a:p>
          <a:p>
            <a:pPr lvl="1"/>
            <a:r>
              <a:rPr lang="en-US" b="1" dirty="0"/>
              <a:t>Overloading</a:t>
            </a:r>
            <a:r>
              <a:rPr lang="en-US" dirty="0"/>
              <a:t> occurs when two or more methods in one class have the same method name but different parameters. </a:t>
            </a:r>
          </a:p>
          <a:p>
            <a:pPr lvl="1"/>
            <a:r>
              <a:rPr lang="en-US" b="1" dirty="0"/>
              <a:t>Overriding</a:t>
            </a:r>
            <a:r>
              <a:rPr lang="en-US" dirty="0"/>
              <a:t> means having two methods with the same method name and parameters (i.e., method signature). One of the methods is in the parent class and the other is in the child class.</a:t>
            </a:r>
          </a:p>
          <a:p>
            <a:endParaRPr lang="en-US" dirty="0"/>
          </a:p>
        </p:txBody>
      </p:sp>
    </p:spTree>
    <p:extLst>
      <p:ext uri="{BB962C8B-B14F-4D97-AF65-F5344CB8AC3E}">
        <p14:creationId xmlns:p14="http://schemas.microsoft.com/office/powerpoint/2010/main" val="1317017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7239-41F5-4369-ADCC-931D2AF57D34}"/>
              </a:ext>
            </a:extLst>
          </p:cNvPr>
          <p:cNvSpPr>
            <a:spLocks noGrp="1"/>
          </p:cNvSpPr>
          <p:nvPr>
            <p:ph type="title"/>
          </p:nvPr>
        </p:nvSpPr>
        <p:spPr/>
        <p:txBody>
          <a:bodyPr/>
          <a:lstStyle/>
          <a:p>
            <a:r>
              <a:rPr lang="en-US" sz="4800" dirty="0"/>
              <a:t>Polymorphism: overloading</a:t>
            </a:r>
          </a:p>
        </p:txBody>
      </p:sp>
      <p:sp>
        <p:nvSpPr>
          <p:cNvPr id="3" name="Content Placeholder 2">
            <a:extLst>
              <a:ext uri="{FF2B5EF4-FFF2-40B4-BE49-F238E27FC236}">
                <a16:creationId xmlns:a16="http://schemas.microsoft.com/office/drawing/2014/main" id="{8E54A9EF-1830-4B4B-BE89-5D6CA68B8416}"/>
              </a:ext>
            </a:extLst>
          </p:cNvPr>
          <p:cNvSpPr>
            <a:spLocks noGrp="1"/>
          </p:cNvSpPr>
          <p:nvPr>
            <p:ph idx="1"/>
          </p:nvPr>
        </p:nvSpPr>
        <p:spPr/>
        <p:txBody>
          <a:bodyPr/>
          <a:lstStyle/>
          <a:p>
            <a:r>
              <a:rPr lang="en-US" dirty="0"/>
              <a:t>Allows a class to provide multiple interfaces that a user can use, accommodating different inputs</a:t>
            </a:r>
          </a:p>
          <a:p>
            <a:r>
              <a:rPr lang="en-US" dirty="0"/>
              <a:t>Example: </a:t>
            </a:r>
          </a:p>
          <a:p>
            <a:pPr marL="457200" lvl="1" indent="0">
              <a:buNone/>
            </a:pPr>
            <a:r>
              <a:rPr lang="en-US" dirty="0" err="1">
                <a:latin typeface="Courier New" panose="02070309020205020404" pitchFamily="49" charset="0"/>
                <a:cs typeface="Courier New" panose="02070309020205020404" pitchFamily="49" charset="0"/>
              </a:rPr>
              <a:t>calculateArea</a:t>
            </a:r>
            <a:r>
              <a:rPr lang="en-US" dirty="0">
                <a:latin typeface="Courier New" panose="02070309020205020404" pitchFamily="49" charset="0"/>
                <a:cs typeface="Courier New" panose="02070309020205020404" pitchFamily="49" charset="0"/>
              </a:rPr>
              <a:t>(int x, int y) </a:t>
            </a:r>
          </a:p>
          <a:p>
            <a:pPr marL="457200" lvl="1" indent="0">
              <a:buNone/>
            </a:pPr>
            <a:r>
              <a:rPr lang="en-US" dirty="0" err="1">
                <a:latin typeface="Courier New" panose="02070309020205020404" pitchFamily="49" charset="0"/>
                <a:cs typeface="Courier New" panose="02070309020205020404" pitchFamily="49" charset="0"/>
              </a:rPr>
              <a:t>calculateArea</a:t>
            </a:r>
            <a:r>
              <a:rPr lang="en-US" dirty="0">
                <a:latin typeface="Courier New" panose="02070309020205020404" pitchFamily="49" charset="0"/>
                <a:cs typeface="Courier New" panose="02070309020205020404" pitchFamily="49" charset="0"/>
              </a:rPr>
              <a:t>(float x, float y)</a:t>
            </a:r>
          </a:p>
          <a:p>
            <a:pPr lvl="1"/>
            <a:r>
              <a:rPr lang="en-US" dirty="0"/>
              <a:t>Correct method gets used automatically based on input types provided</a:t>
            </a:r>
          </a:p>
        </p:txBody>
      </p:sp>
    </p:spTree>
    <p:extLst>
      <p:ext uri="{BB962C8B-B14F-4D97-AF65-F5344CB8AC3E}">
        <p14:creationId xmlns:p14="http://schemas.microsoft.com/office/powerpoint/2010/main" val="365439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41A3-7307-48F5-85CD-EA3C83F1C895}"/>
              </a:ext>
            </a:extLst>
          </p:cNvPr>
          <p:cNvSpPr>
            <a:spLocks noGrp="1"/>
          </p:cNvSpPr>
          <p:nvPr>
            <p:ph type="title"/>
          </p:nvPr>
        </p:nvSpPr>
        <p:spPr/>
        <p:txBody>
          <a:bodyPr/>
          <a:lstStyle/>
          <a:p>
            <a:r>
              <a:rPr lang="en-US" sz="4800" dirty="0"/>
              <a:t>Polymorphism: </a:t>
            </a:r>
            <a:r>
              <a:rPr lang="en-US" sz="4800" dirty="0" err="1"/>
              <a:t>OverRiding</a:t>
            </a:r>
            <a:endParaRPr lang="en-US" sz="4800" dirty="0"/>
          </a:p>
        </p:txBody>
      </p:sp>
      <p:sp>
        <p:nvSpPr>
          <p:cNvPr id="3" name="Content Placeholder 2">
            <a:extLst>
              <a:ext uri="{FF2B5EF4-FFF2-40B4-BE49-F238E27FC236}">
                <a16:creationId xmlns:a16="http://schemas.microsoft.com/office/drawing/2014/main" id="{F4F9E545-3E0C-4D21-B607-0F1DE34D7EB1}"/>
              </a:ext>
            </a:extLst>
          </p:cNvPr>
          <p:cNvSpPr>
            <a:spLocks noGrp="1"/>
          </p:cNvSpPr>
          <p:nvPr>
            <p:ph idx="1"/>
          </p:nvPr>
        </p:nvSpPr>
        <p:spPr/>
        <p:txBody>
          <a:bodyPr/>
          <a:lstStyle/>
          <a:p>
            <a:pPr fontAlgn="base"/>
            <a:r>
              <a:rPr lang="en-US" dirty="0"/>
              <a:t>Overriding a method gives a way to use a class exactly like its parent so there’s no confusion with mixing types.</a:t>
            </a:r>
            <a:r>
              <a:rPr lang="en-US" b="1" dirty="0"/>
              <a:t> </a:t>
            </a:r>
            <a:r>
              <a:rPr lang="en-US" dirty="0"/>
              <a:t>But each child class keeps its own methods as they are.</a:t>
            </a:r>
          </a:p>
          <a:p>
            <a:pPr fontAlgn="base"/>
            <a:r>
              <a:rPr lang="en-US" dirty="0"/>
              <a:t>This typically happens by defining a (parent) interface to be reused. It outlines a bunch of common methods. Then, each child class implements its own version of these methods.</a:t>
            </a:r>
          </a:p>
          <a:p>
            <a:endParaRPr lang="en-US" dirty="0"/>
          </a:p>
        </p:txBody>
      </p:sp>
    </p:spTree>
    <p:extLst>
      <p:ext uri="{BB962C8B-B14F-4D97-AF65-F5344CB8AC3E}">
        <p14:creationId xmlns:p14="http://schemas.microsoft.com/office/powerpoint/2010/main" val="2907042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14DB-10E7-4677-97D5-53C217B07377}"/>
              </a:ext>
            </a:extLst>
          </p:cNvPr>
          <p:cNvSpPr>
            <a:spLocks noGrp="1"/>
          </p:cNvSpPr>
          <p:nvPr>
            <p:ph type="title"/>
          </p:nvPr>
        </p:nvSpPr>
        <p:spPr/>
        <p:txBody>
          <a:bodyPr/>
          <a:lstStyle/>
          <a:p>
            <a:r>
              <a:rPr lang="en-US" dirty="0"/>
              <a:t>polymorphism</a:t>
            </a:r>
          </a:p>
        </p:txBody>
      </p:sp>
      <p:pic>
        <p:nvPicPr>
          <p:cNvPr id="8194" name="Picture 2">
            <a:extLst>
              <a:ext uri="{FF2B5EF4-FFF2-40B4-BE49-F238E27FC236}">
                <a16:creationId xmlns:a16="http://schemas.microsoft.com/office/drawing/2014/main" id="{007C2A88-4979-439C-AB40-68447726A4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0498" y="1280210"/>
            <a:ext cx="6940621" cy="5196790"/>
          </a:xfrm>
          <a:prstGeom prst="rect">
            <a:avLst/>
          </a:prstGeom>
          <a:solidFill>
            <a:schemeClr val="bg2">
              <a:lumMod val="20000"/>
              <a:lumOff val="80000"/>
            </a:schemeClr>
          </a:solidFill>
        </p:spPr>
      </p:pic>
    </p:spTree>
    <p:extLst>
      <p:ext uri="{BB962C8B-B14F-4D97-AF65-F5344CB8AC3E}">
        <p14:creationId xmlns:p14="http://schemas.microsoft.com/office/powerpoint/2010/main" val="269942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00238" y="1122363"/>
            <a:ext cx="6593681" cy="2382837"/>
          </a:xfrm>
        </p:spPr>
        <p:txBody>
          <a:bodyPr/>
          <a:lstStyle/>
          <a:p>
            <a:r>
              <a:rPr lang="en-US" dirty="0"/>
              <a:t>The End</a:t>
            </a:r>
          </a:p>
        </p:txBody>
      </p:sp>
      <p:sp>
        <p:nvSpPr>
          <p:cNvPr id="5" name="Subtitle 4"/>
          <p:cNvSpPr>
            <a:spLocks noGrp="1"/>
          </p:cNvSpPr>
          <p:nvPr>
            <p:ph type="subTitle" idx="1"/>
          </p:nvPr>
        </p:nvSpPr>
        <p:spPr/>
        <p:txBody>
          <a:bodyPr/>
          <a:lstStyle/>
          <a:p>
            <a:r>
              <a:rPr lang="en-US" dirty="0"/>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56060" y="1447800"/>
            <a:ext cx="7429499" cy="5257800"/>
          </a:xfrm>
        </p:spPr>
        <p:txBody>
          <a:bodyPr>
            <a:normAutofit fontScale="92500" lnSpcReduction="20000"/>
          </a:bodyPr>
          <a:lstStyle/>
          <a:p>
            <a:r>
              <a:rPr lang="en-US" dirty="0"/>
              <a:t>Older languages like C are </a:t>
            </a:r>
            <a:r>
              <a:rPr lang="en-US" i="1" dirty="0"/>
              <a:t>procedural</a:t>
            </a:r>
            <a:r>
              <a:rPr lang="en-US" dirty="0"/>
              <a:t> – programs are designed around the execution of a series of procedures (functions).</a:t>
            </a:r>
          </a:p>
          <a:p>
            <a:r>
              <a:rPr lang="en-US" dirty="0"/>
              <a:t>Most modern languages (such as Java, Python, C++, C#, Swift, etc.) are </a:t>
            </a:r>
            <a:r>
              <a:rPr lang="en-US" i="1" dirty="0"/>
              <a:t>object-oriented</a:t>
            </a:r>
            <a:r>
              <a:rPr lang="en-US" dirty="0"/>
              <a:t>.</a:t>
            </a:r>
          </a:p>
          <a:p>
            <a:r>
              <a:rPr lang="en-US" dirty="0"/>
              <a:t>What does that mean? </a:t>
            </a:r>
          </a:p>
          <a:p>
            <a:pPr marL="0" indent="0">
              <a:buNone/>
            </a:pPr>
            <a:endParaRPr lang="en-US" dirty="0"/>
          </a:p>
          <a:p>
            <a:pPr marL="0" indent="0" algn="ctr">
              <a:buNone/>
            </a:pPr>
            <a:r>
              <a:rPr lang="en-US" sz="3200" b="1" dirty="0"/>
              <a:t>“An object-oriented language enables a system to be modeled as a set of objects that contain data and provide well defined interfaces for interacting with that data.”</a:t>
            </a:r>
          </a:p>
          <a:p>
            <a:pPr marL="0" indent="0">
              <a:buNone/>
            </a:pPr>
            <a:endParaRPr lang="en-US" dirty="0"/>
          </a:p>
          <a:p>
            <a:pPr marL="0" indent="0">
              <a:buNone/>
            </a:pPr>
            <a:endParaRPr lang="en-US" dirty="0"/>
          </a:p>
          <a:p>
            <a:pPr lvl="1">
              <a:buNone/>
            </a:pPr>
            <a:endParaRPr lang="en-US" dirty="0"/>
          </a:p>
        </p:txBody>
      </p:sp>
    </p:spTree>
    <p:extLst>
      <p:ext uri="{BB962C8B-B14F-4D97-AF65-F5344CB8AC3E}">
        <p14:creationId xmlns:p14="http://schemas.microsoft.com/office/powerpoint/2010/main" val="274582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757D37E-7685-4CB1-BD90-9AE135834466}"/>
              </a:ext>
            </a:extLst>
          </p:cNvPr>
          <p:cNvSpPr>
            <a:spLocks noGrp="1"/>
          </p:cNvSpPr>
          <p:nvPr>
            <p:ph type="body" idx="1"/>
          </p:nvPr>
        </p:nvSpPr>
        <p:spPr/>
        <p:txBody>
          <a:bodyPr/>
          <a:lstStyle/>
          <a:p>
            <a:r>
              <a:rPr lang="en-US" dirty="0"/>
              <a:t>Advantages</a:t>
            </a:r>
          </a:p>
        </p:txBody>
      </p:sp>
      <p:sp>
        <p:nvSpPr>
          <p:cNvPr id="3" name="Content Placeholder 2">
            <a:extLst>
              <a:ext uri="{FF2B5EF4-FFF2-40B4-BE49-F238E27FC236}">
                <a16:creationId xmlns:a16="http://schemas.microsoft.com/office/drawing/2014/main" id="{5DFEF44D-1CF0-428E-B151-6451F4BE03D9}"/>
              </a:ext>
            </a:extLst>
          </p:cNvPr>
          <p:cNvSpPr>
            <a:spLocks noGrp="1"/>
          </p:cNvSpPr>
          <p:nvPr>
            <p:ph sz="half" idx="2"/>
          </p:nvPr>
        </p:nvSpPr>
        <p:spPr/>
        <p:txBody>
          <a:bodyPr>
            <a:normAutofit lnSpcReduction="10000"/>
          </a:bodyPr>
          <a:lstStyle/>
          <a:p>
            <a:r>
              <a:rPr lang="en-US" dirty="0"/>
              <a:t>Promotes modularity and reusability</a:t>
            </a:r>
          </a:p>
          <a:p>
            <a:r>
              <a:rPr lang="en-US" dirty="0"/>
              <a:t>Natural fit for many real world and conceptual systems</a:t>
            </a:r>
          </a:p>
          <a:p>
            <a:r>
              <a:rPr lang="en-US" dirty="0"/>
              <a:t>Widely used and understood</a:t>
            </a:r>
          </a:p>
          <a:p>
            <a:endParaRPr lang="en-US" dirty="0"/>
          </a:p>
          <a:p>
            <a:pPr marL="0" indent="0">
              <a:buNone/>
            </a:pPr>
            <a:endParaRPr lang="en-US" dirty="0"/>
          </a:p>
        </p:txBody>
      </p:sp>
      <p:sp>
        <p:nvSpPr>
          <p:cNvPr id="5" name="Text Placeholder 4">
            <a:extLst>
              <a:ext uri="{FF2B5EF4-FFF2-40B4-BE49-F238E27FC236}">
                <a16:creationId xmlns:a16="http://schemas.microsoft.com/office/drawing/2014/main" id="{AF467403-8781-4920-BA27-DF2B90E7C0E4}"/>
              </a:ext>
            </a:extLst>
          </p:cNvPr>
          <p:cNvSpPr>
            <a:spLocks noGrp="1"/>
          </p:cNvSpPr>
          <p:nvPr>
            <p:ph type="body" sz="quarter" idx="3"/>
          </p:nvPr>
        </p:nvSpPr>
        <p:spPr/>
        <p:txBody>
          <a:bodyPr/>
          <a:lstStyle/>
          <a:p>
            <a:r>
              <a:rPr lang="en-US" dirty="0"/>
              <a:t>Criticisms</a:t>
            </a:r>
          </a:p>
        </p:txBody>
      </p:sp>
      <p:sp>
        <p:nvSpPr>
          <p:cNvPr id="6" name="Content Placeholder 5">
            <a:extLst>
              <a:ext uri="{FF2B5EF4-FFF2-40B4-BE49-F238E27FC236}">
                <a16:creationId xmlns:a16="http://schemas.microsoft.com/office/drawing/2014/main" id="{A0961514-E045-4B5E-A65F-3A3D20453617}"/>
              </a:ext>
            </a:extLst>
          </p:cNvPr>
          <p:cNvSpPr>
            <a:spLocks noGrp="1"/>
          </p:cNvSpPr>
          <p:nvPr>
            <p:ph sz="quarter" idx="4"/>
          </p:nvPr>
        </p:nvSpPr>
        <p:spPr/>
        <p:txBody>
          <a:bodyPr/>
          <a:lstStyle/>
          <a:p>
            <a:r>
              <a:rPr lang="en-US" dirty="0"/>
              <a:t>Can be complex</a:t>
            </a:r>
          </a:p>
          <a:p>
            <a:r>
              <a:rPr lang="en-US" dirty="0"/>
              <a:t>Not always as reusable as claimed</a:t>
            </a:r>
          </a:p>
          <a:p>
            <a:r>
              <a:rPr lang="en-US" dirty="0"/>
              <a:t>Focuses more on data than algorithms (when both are important)</a:t>
            </a:r>
          </a:p>
        </p:txBody>
      </p:sp>
    </p:spTree>
    <p:extLst>
      <p:ext uri="{BB962C8B-B14F-4D97-AF65-F5344CB8AC3E}">
        <p14:creationId xmlns:p14="http://schemas.microsoft.com/office/powerpoint/2010/main" val="1152319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8D8644B-447C-46B5-B07E-ACD8F8E58018}"/>
              </a:ext>
            </a:extLst>
          </p:cNvPr>
          <p:cNvSpPr>
            <a:spLocks noGrp="1"/>
          </p:cNvSpPr>
          <p:nvPr>
            <p:ph type="title"/>
          </p:nvPr>
        </p:nvSpPr>
        <p:spPr/>
        <p:txBody>
          <a:bodyPr>
            <a:normAutofit/>
          </a:bodyPr>
          <a:lstStyle/>
          <a:p>
            <a:r>
              <a:rPr lang="en-US" sz="4400" dirty="0"/>
              <a:t>Classes</a:t>
            </a:r>
            <a:r>
              <a:rPr lang="en-US" sz="4000" dirty="0"/>
              <a:t> vs objects</a:t>
            </a:r>
          </a:p>
        </p:txBody>
      </p:sp>
      <p:pic>
        <p:nvPicPr>
          <p:cNvPr id="1026" name="Picture 2" descr="Image result for object vs class">
            <a:extLst>
              <a:ext uri="{FF2B5EF4-FFF2-40B4-BE49-F238E27FC236}">
                <a16:creationId xmlns:a16="http://schemas.microsoft.com/office/drawing/2014/main" id="{1008A9DF-90B9-4EB7-B21F-B4B24876E4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67200" y="304800"/>
            <a:ext cx="4361876" cy="204073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9F40E482-96F8-457F-B8D2-9BE54FCD218D}"/>
              </a:ext>
            </a:extLst>
          </p:cNvPr>
          <p:cNvSpPr>
            <a:spLocks noGrp="1"/>
          </p:cNvSpPr>
          <p:nvPr>
            <p:ph type="body" sz="half" idx="2"/>
          </p:nvPr>
        </p:nvSpPr>
        <p:spPr>
          <a:xfrm>
            <a:off x="860029" y="2782886"/>
            <a:ext cx="7598171" cy="3541714"/>
          </a:xfrm>
        </p:spPr>
        <p:txBody>
          <a:bodyPr>
            <a:normAutofit lnSpcReduction="10000"/>
          </a:bodyPr>
          <a:lstStyle/>
          <a:p>
            <a:r>
              <a:rPr lang="en-US" sz="2400" dirty="0"/>
              <a:t>The CLASS is the ‘blueprint’ or ‘recipe’ that describes the data and methods that make up an object.  It’s a template for making objects of a particular kind.</a:t>
            </a:r>
          </a:p>
          <a:p>
            <a:r>
              <a:rPr lang="en-US" sz="2400" dirty="0"/>
              <a:t>An OBJECT is an instance of a class.  It doesn’t exist until </a:t>
            </a:r>
            <a:r>
              <a:rPr lang="en-US" sz="2400" i="1" dirty="0"/>
              <a:t>instantiated </a:t>
            </a:r>
            <a:r>
              <a:rPr lang="en-US" sz="2400" dirty="0"/>
              <a:t>at run time.  There can be many instances of the same class, each with its own copy of the data in the object (though most languages allow for ‘static’ data that is shared across all instances).</a:t>
            </a:r>
          </a:p>
          <a:p>
            <a:endParaRPr lang="en-US" sz="2400" dirty="0"/>
          </a:p>
        </p:txBody>
      </p:sp>
    </p:spTree>
    <p:extLst>
      <p:ext uri="{BB962C8B-B14F-4D97-AF65-F5344CB8AC3E}">
        <p14:creationId xmlns:p14="http://schemas.microsoft.com/office/powerpoint/2010/main" val="199660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E74456D-5CE8-49FA-847B-02A2C6A22D94}"/>
              </a:ext>
            </a:extLst>
          </p:cNvPr>
          <p:cNvSpPr>
            <a:spLocks noGrp="1"/>
          </p:cNvSpPr>
          <p:nvPr>
            <p:ph type="title"/>
          </p:nvPr>
        </p:nvSpPr>
        <p:spPr/>
        <p:txBody>
          <a:bodyPr/>
          <a:lstStyle/>
          <a:p>
            <a:r>
              <a:rPr lang="en-US" dirty="0"/>
              <a:t>Fundamental</a:t>
            </a:r>
            <a:br>
              <a:rPr lang="en-US" dirty="0"/>
            </a:br>
            <a:r>
              <a:rPr lang="en-US" dirty="0"/>
              <a:t>object-oriented Principles</a:t>
            </a:r>
          </a:p>
        </p:txBody>
      </p:sp>
      <p:sp>
        <p:nvSpPr>
          <p:cNvPr id="9" name="Text Placeholder 8">
            <a:extLst>
              <a:ext uri="{FF2B5EF4-FFF2-40B4-BE49-F238E27FC236}">
                <a16:creationId xmlns:a16="http://schemas.microsoft.com/office/drawing/2014/main" id="{649793E8-F8DE-4255-B078-977612388A32}"/>
              </a:ext>
            </a:extLst>
          </p:cNvPr>
          <p:cNvSpPr>
            <a:spLocks noGrp="1"/>
          </p:cNvSpPr>
          <p:nvPr>
            <p:ph type="body" sz="half" idx="2"/>
          </p:nvPr>
        </p:nvSpPr>
        <p:spPr>
          <a:xfrm>
            <a:off x="4114800" y="304800"/>
            <a:ext cx="3733800" cy="3505200"/>
          </a:xfrm>
        </p:spPr>
        <p:txBody>
          <a:bodyPr>
            <a:normAutofit lnSpcReduction="10000"/>
          </a:bodyPr>
          <a:lstStyle/>
          <a:p>
            <a:r>
              <a:rPr lang="en-US" sz="2400" dirty="0"/>
              <a:t>There are four basic OO principles – we’ll talk about each</a:t>
            </a:r>
          </a:p>
          <a:p>
            <a:pPr marL="285750" indent="-285750">
              <a:buFont typeface="Arial" panose="020B0604020202020204" pitchFamily="34" charset="0"/>
              <a:buChar char="•"/>
            </a:pPr>
            <a:r>
              <a:rPr lang="en-US" sz="2400" dirty="0"/>
              <a:t>Encapsulation</a:t>
            </a:r>
          </a:p>
          <a:p>
            <a:pPr marL="285750" indent="-285750">
              <a:buFont typeface="Arial" panose="020B0604020202020204" pitchFamily="34" charset="0"/>
              <a:buChar char="•"/>
            </a:pPr>
            <a:r>
              <a:rPr lang="en-US" sz="2400" dirty="0"/>
              <a:t>Abstraction</a:t>
            </a:r>
          </a:p>
          <a:p>
            <a:pPr marL="285750" indent="-285750">
              <a:buFont typeface="Arial" panose="020B0604020202020204" pitchFamily="34" charset="0"/>
              <a:buChar char="•"/>
            </a:pPr>
            <a:r>
              <a:rPr lang="en-US" sz="2400" dirty="0"/>
              <a:t>Inheritance</a:t>
            </a:r>
          </a:p>
          <a:p>
            <a:pPr marL="285750" indent="-285750">
              <a:buFont typeface="Arial" panose="020B0604020202020204" pitchFamily="34" charset="0"/>
              <a:buChar char="•"/>
            </a:pPr>
            <a:r>
              <a:rPr lang="en-US" sz="2400" dirty="0"/>
              <a:t>Polymorphism</a:t>
            </a:r>
          </a:p>
        </p:txBody>
      </p:sp>
      <p:pic>
        <p:nvPicPr>
          <p:cNvPr id="2052" name="Picture 4">
            <a:extLst>
              <a:ext uri="{FF2B5EF4-FFF2-40B4-BE49-F238E27FC236}">
                <a16:creationId xmlns:a16="http://schemas.microsoft.com/office/drawing/2014/main" id="{56E397B7-18DD-481E-83D6-3DB23B6D91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3915966"/>
            <a:ext cx="5122069" cy="2561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07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D3D8E7-E689-4FE2-BE16-500A4B1CB0C8}"/>
              </a:ext>
            </a:extLst>
          </p:cNvPr>
          <p:cNvSpPr>
            <a:spLocks noGrp="1"/>
          </p:cNvSpPr>
          <p:nvPr>
            <p:ph type="title"/>
          </p:nvPr>
        </p:nvSpPr>
        <p:spPr>
          <a:xfrm>
            <a:off x="860029" y="609601"/>
            <a:ext cx="2892028" cy="914399"/>
          </a:xfrm>
        </p:spPr>
        <p:txBody>
          <a:bodyPr/>
          <a:lstStyle/>
          <a:p>
            <a:r>
              <a:rPr lang="en-US" dirty="0"/>
              <a:t>Encapsulation</a:t>
            </a:r>
          </a:p>
        </p:txBody>
      </p:sp>
      <p:sp>
        <p:nvSpPr>
          <p:cNvPr id="7" name="Text Placeholder 6">
            <a:extLst>
              <a:ext uri="{FF2B5EF4-FFF2-40B4-BE49-F238E27FC236}">
                <a16:creationId xmlns:a16="http://schemas.microsoft.com/office/drawing/2014/main" id="{B76E9718-37C3-42C1-B061-DCA282019EA7}"/>
              </a:ext>
            </a:extLst>
          </p:cNvPr>
          <p:cNvSpPr>
            <a:spLocks noGrp="1"/>
          </p:cNvSpPr>
          <p:nvPr>
            <p:ph type="body" sz="half" idx="2"/>
          </p:nvPr>
        </p:nvSpPr>
        <p:spPr>
          <a:xfrm>
            <a:off x="4114800" y="152400"/>
            <a:ext cx="4038600" cy="1676400"/>
          </a:xfrm>
        </p:spPr>
        <p:txBody>
          <a:bodyPr/>
          <a:lstStyle/>
          <a:p>
            <a:r>
              <a:rPr lang="en-US" dirty="0"/>
              <a:t>Each object keeps its internal state </a:t>
            </a:r>
            <a:r>
              <a:rPr lang="en-US" i="1" dirty="0"/>
              <a:t>private</a:t>
            </a:r>
          </a:p>
          <a:p>
            <a:r>
              <a:rPr lang="en-US" dirty="0"/>
              <a:t>Other objects can only access the state (data) in the ways the object allows</a:t>
            </a:r>
          </a:p>
          <a:p>
            <a:r>
              <a:rPr lang="en-US" dirty="0"/>
              <a:t>This provides good control</a:t>
            </a:r>
          </a:p>
          <a:p>
            <a:endParaRPr lang="en-US" dirty="0"/>
          </a:p>
        </p:txBody>
      </p:sp>
      <p:pic>
        <p:nvPicPr>
          <p:cNvPr id="3074" name="Picture 2">
            <a:extLst>
              <a:ext uri="{FF2B5EF4-FFF2-40B4-BE49-F238E27FC236}">
                <a16:creationId xmlns:a16="http://schemas.microsoft.com/office/drawing/2014/main" id="{0C38AEEE-F423-4B2D-ADD3-0263382D7B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306701" cy="4767622"/>
          </a:xfrm>
          <a:prstGeom prst="rect">
            <a:avLst/>
          </a:prstGeom>
          <a:solidFill>
            <a:schemeClr val="bg2">
              <a:lumMod val="20000"/>
              <a:lumOff val="80000"/>
              <a:alpha val="58000"/>
            </a:schemeClr>
          </a:solidFill>
        </p:spPr>
      </p:pic>
      <p:sp useBgFill="1">
        <p:nvSpPr>
          <p:cNvPr id="8" name="TextBox 7">
            <a:extLst>
              <a:ext uri="{FF2B5EF4-FFF2-40B4-BE49-F238E27FC236}">
                <a16:creationId xmlns:a16="http://schemas.microsoft.com/office/drawing/2014/main" id="{76D12D86-DD26-43DE-A131-9E967EF64891}"/>
              </a:ext>
            </a:extLst>
          </p:cNvPr>
          <p:cNvSpPr txBox="1"/>
          <p:nvPr/>
        </p:nvSpPr>
        <p:spPr>
          <a:xfrm>
            <a:off x="5249301" y="5396093"/>
            <a:ext cx="3048000" cy="1200329"/>
          </a:xfrm>
          <a:prstGeom prst="rect">
            <a:avLst/>
          </a:prstGeom>
        </p:spPr>
        <p:txBody>
          <a:bodyPr wrap="square" rtlCol="0">
            <a:spAutoFit/>
          </a:bodyPr>
          <a:lstStyle/>
          <a:p>
            <a:r>
              <a:rPr lang="en-US" dirty="0"/>
              <a:t>Example: You can feed the cat. But you can’t directly change how hungry the cat is.</a:t>
            </a:r>
            <a:br>
              <a:rPr lang="en-US" dirty="0"/>
            </a:br>
            <a:endParaRPr lang="en-US" dirty="0"/>
          </a:p>
        </p:txBody>
      </p:sp>
    </p:spTree>
    <p:extLst>
      <p:ext uri="{BB962C8B-B14F-4D97-AF65-F5344CB8AC3E}">
        <p14:creationId xmlns:p14="http://schemas.microsoft.com/office/powerpoint/2010/main" val="363546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5158-E2AE-4A25-BB33-0EE19D70B518}"/>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104A8658-6F89-468C-A74C-AEEEBA0FB6C3}"/>
              </a:ext>
            </a:extLst>
          </p:cNvPr>
          <p:cNvSpPr>
            <a:spLocks noGrp="1"/>
          </p:cNvSpPr>
          <p:nvPr>
            <p:ph idx="1"/>
          </p:nvPr>
        </p:nvSpPr>
        <p:spPr>
          <a:xfrm>
            <a:off x="856060" y="1447800"/>
            <a:ext cx="7429499" cy="4953000"/>
          </a:xfrm>
        </p:spPr>
        <p:txBody>
          <a:bodyPr>
            <a:normAutofit lnSpcReduction="10000"/>
          </a:bodyPr>
          <a:lstStyle/>
          <a:p>
            <a:r>
              <a:rPr lang="en-US" dirty="0"/>
              <a:t>Each object should </a:t>
            </a:r>
            <a:r>
              <a:rPr lang="en-US" b="1" dirty="0"/>
              <a:t>only</a:t>
            </a:r>
            <a:r>
              <a:rPr lang="en-US" dirty="0"/>
              <a:t> expose a high-level mechanism for using it.  This is its </a:t>
            </a:r>
            <a:r>
              <a:rPr lang="en-US" i="1" dirty="0"/>
              <a:t>interface</a:t>
            </a:r>
            <a:r>
              <a:rPr lang="en-US" dirty="0"/>
              <a:t>.</a:t>
            </a:r>
          </a:p>
          <a:p>
            <a:r>
              <a:rPr lang="en-US" dirty="0"/>
              <a:t>This mechanism should hide internal implementation details. It should only reveal operations relevant for the other objects.</a:t>
            </a:r>
          </a:p>
          <a:p>
            <a:r>
              <a:rPr lang="en-US" dirty="0"/>
              <a:t>An object’s internal implementation can change without affecting the system, as long as the interface remains the same.</a:t>
            </a:r>
          </a:p>
          <a:p>
            <a:r>
              <a:rPr lang="en-US" dirty="0"/>
              <a:t>This is a natural extension of encapsulation.</a:t>
            </a:r>
          </a:p>
        </p:txBody>
      </p:sp>
    </p:spTree>
    <p:extLst>
      <p:ext uri="{BB962C8B-B14F-4D97-AF65-F5344CB8AC3E}">
        <p14:creationId xmlns:p14="http://schemas.microsoft.com/office/powerpoint/2010/main" val="31941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F179-5AF5-43A5-8917-802D534C1EF8}"/>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12077804-A0C0-4EFC-9FB4-231CE1B5C074}"/>
              </a:ext>
            </a:extLst>
          </p:cNvPr>
          <p:cNvSpPr>
            <a:spLocks noGrp="1"/>
          </p:cNvSpPr>
          <p:nvPr>
            <p:ph idx="1"/>
          </p:nvPr>
        </p:nvSpPr>
        <p:spPr>
          <a:xfrm>
            <a:off x="931070" y="1538288"/>
            <a:ext cx="7429499" cy="685800"/>
          </a:xfrm>
        </p:spPr>
        <p:txBody>
          <a:bodyPr/>
          <a:lstStyle/>
          <a:p>
            <a:r>
              <a:rPr lang="en-US" dirty="0"/>
              <a:t>Example: think about your phone…</a:t>
            </a:r>
          </a:p>
        </p:txBody>
      </p:sp>
      <p:pic>
        <p:nvPicPr>
          <p:cNvPr id="5124" name="Picture 4">
            <a:extLst>
              <a:ext uri="{FF2B5EF4-FFF2-40B4-BE49-F238E27FC236}">
                <a16:creationId xmlns:a16="http://schemas.microsoft.com/office/drawing/2014/main" id="{FAE8C161-7B57-47D2-ACA1-BDD1EFEA5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402" y="2133600"/>
            <a:ext cx="6916340" cy="3918680"/>
          </a:xfrm>
          <a:prstGeom prst="rect">
            <a:avLst/>
          </a:prstGeom>
          <a:solidFill>
            <a:schemeClr val="bg2">
              <a:lumMod val="20000"/>
              <a:lumOff val="80000"/>
              <a:alpha val="71000"/>
            </a:schemeClr>
          </a:solidFill>
        </p:spPr>
      </p:pic>
      <p:sp>
        <p:nvSpPr>
          <p:cNvPr id="4" name="TextBox 3">
            <a:extLst>
              <a:ext uri="{FF2B5EF4-FFF2-40B4-BE49-F238E27FC236}">
                <a16:creationId xmlns:a16="http://schemas.microsoft.com/office/drawing/2014/main" id="{4D4DCA7E-E859-4375-8DAE-CA9B7A271BCD}"/>
              </a:ext>
            </a:extLst>
          </p:cNvPr>
          <p:cNvSpPr txBox="1"/>
          <p:nvPr/>
        </p:nvSpPr>
        <p:spPr>
          <a:xfrm>
            <a:off x="1447800" y="6324600"/>
            <a:ext cx="6629400" cy="381000"/>
          </a:xfrm>
          <a:prstGeom prst="rect">
            <a:avLst/>
          </a:prstGeom>
          <a:noFill/>
        </p:spPr>
        <p:txBody>
          <a:bodyPr wrap="square" rtlCol="0">
            <a:spAutoFit/>
          </a:bodyPr>
          <a:lstStyle/>
          <a:p>
            <a:pPr algn="ctr"/>
            <a:r>
              <a:rPr lang="en-US" dirty="0"/>
              <a:t>Cell phones are complex. But using them is simple.</a:t>
            </a:r>
          </a:p>
        </p:txBody>
      </p:sp>
    </p:spTree>
    <p:extLst>
      <p:ext uri="{BB962C8B-B14F-4D97-AF65-F5344CB8AC3E}">
        <p14:creationId xmlns:p14="http://schemas.microsoft.com/office/powerpoint/2010/main" val="122391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B4ACF5B-CBE5-47DE-8EB7-A8494910AB79}"/>
              </a:ext>
            </a:extLst>
          </p:cNvPr>
          <p:cNvSpPr>
            <a:spLocks noGrp="1"/>
          </p:cNvSpPr>
          <p:nvPr>
            <p:ph type="body" idx="1"/>
          </p:nvPr>
        </p:nvSpPr>
        <p:spPr/>
        <p:txBody>
          <a:bodyPr/>
          <a:lstStyle/>
          <a:p>
            <a:r>
              <a:rPr lang="en-US" cap="none" dirty="0">
                <a:latin typeface="+mn-lt"/>
              </a:rPr>
              <a:t>Lets the user see this:</a:t>
            </a:r>
          </a:p>
        </p:txBody>
      </p:sp>
      <p:sp>
        <p:nvSpPr>
          <p:cNvPr id="7" name="Text Placeholder 6">
            <a:extLst>
              <a:ext uri="{FF2B5EF4-FFF2-40B4-BE49-F238E27FC236}">
                <a16:creationId xmlns:a16="http://schemas.microsoft.com/office/drawing/2014/main" id="{4340FB13-71D0-445A-8047-BDDC0443121B}"/>
              </a:ext>
            </a:extLst>
          </p:cNvPr>
          <p:cNvSpPr>
            <a:spLocks noGrp="1"/>
          </p:cNvSpPr>
          <p:nvPr>
            <p:ph type="body" sz="quarter" idx="3"/>
          </p:nvPr>
        </p:nvSpPr>
        <p:spPr>
          <a:xfrm>
            <a:off x="4646184" y="1288390"/>
            <a:ext cx="3656407" cy="1327012"/>
          </a:xfrm>
        </p:spPr>
        <p:txBody>
          <a:bodyPr/>
          <a:lstStyle/>
          <a:p>
            <a:r>
              <a:rPr lang="en-US" cap="none" dirty="0">
                <a:latin typeface="+mn-lt"/>
              </a:rPr>
              <a:t>Instead of this:</a:t>
            </a:r>
          </a:p>
        </p:txBody>
      </p:sp>
      <p:sp>
        <p:nvSpPr>
          <p:cNvPr id="2" name="Title 1">
            <a:extLst>
              <a:ext uri="{FF2B5EF4-FFF2-40B4-BE49-F238E27FC236}">
                <a16:creationId xmlns:a16="http://schemas.microsoft.com/office/drawing/2014/main" id="{F3C76D0F-104E-4736-9EB4-EEF3A9455371}"/>
              </a:ext>
            </a:extLst>
          </p:cNvPr>
          <p:cNvSpPr>
            <a:spLocks noGrp="1"/>
          </p:cNvSpPr>
          <p:nvPr>
            <p:ph type="title" idx="4294967295"/>
          </p:nvPr>
        </p:nvSpPr>
        <p:spPr>
          <a:xfrm>
            <a:off x="1143000" y="152400"/>
            <a:ext cx="7434262" cy="819150"/>
          </a:xfrm>
        </p:spPr>
        <p:txBody>
          <a:bodyPr/>
          <a:lstStyle/>
          <a:p>
            <a:r>
              <a:rPr lang="en-US" sz="4400" dirty="0"/>
              <a:t>Encapsulation + abstraction</a:t>
            </a:r>
          </a:p>
        </p:txBody>
      </p:sp>
      <p:pic>
        <p:nvPicPr>
          <p:cNvPr id="6146" name="Picture 2">
            <a:extLst>
              <a:ext uri="{FF2B5EF4-FFF2-40B4-BE49-F238E27FC236}">
                <a16:creationId xmlns:a16="http://schemas.microsoft.com/office/drawing/2014/main" id="{70563FEB-AAD2-4C1C-8BEF-807272B89787}"/>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872698" y="2717005"/>
            <a:ext cx="3659187" cy="205829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53406B5-2923-4C88-BCC8-3A63E72E6C21}"/>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800600" y="2697955"/>
            <a:ext cx="3656013" cy="28716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EC5E08B-4FAA-44A9-996B-518A10663867}"/>
              </a:ext>
            </a:extLst>
          </p:cNvPr>
          <p:cNvSpPr txBox="1"/>
          <p:nvPr/>
        </p:nvSpPr>
        <p:spPr>
          <a:xfrm>
            <a:off x="1524000" y="5867400"/>
            <a:ext cx="7053262" cy="646331"/>
          </a:xfrm>
          <a:prstGeom prst="rect">
            <a:avLst/>
          </a:prstGeom>
          <a:noFill/>
        </p:spPr>
        <p:txBody>
          <a:bodyPr wrap="square" rtlCol="0">
            <a:spAutoFit/>
          </a:bodyPr>
          <a:lstStyle/>
          <a:p>
            <a:r>
              <a:rPr lang="en-US" dirty="0"/>
              <a:t>…and hides the fact that the car implementation shown is electric.  It drives the same as the old gas model because the interface is unchanged!</a:t>
            </a:r>
          </a:p>
        </p:txBody>
      </p:sp>
    </p:spTree>
    <p:extLst>
      <p:ext uri="{BB962C8B-B14F-4D97-AF65-F5344CB8AC3E}">
        <p14:creationId xmlns:p14="http://schemas.microsoft.com/office/powerpoint/2010/main" val="4165414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
      <a:dk1>
        <a:sysClr val="windowText" lastClr="000000"/>
      </a:dk1>
      <a:lt1>
        <a:srgbClr val="FFFF00"/>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ustom 1">
      <a:majorFont>
        <a:latin typeface="ROBOTECH GP"/>
        <a:ea typeface=""/>
        <a:cs typeface=""/>
      </a:majorFont>
      <a:minorFont>
        <a:latin typeface="Tw Cen MT"/>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lnDef>
      <a:spPr>
        <a:ln w="38100" cmpd="sng">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33861</TotalTime>
  <Words>493</Words>
  <Application>Microsoft Office PowerPoint</Application>
  <PresentationFormat>On-screen Show (4:3)</PresentationFormat>
  <Paragraphs>65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Courier New</vt:lpstr>
      <vt:lpstr>ROBOTECH GP</vt:lpstr>
      <vt:lpstr>Tw Cen MT</vt:lpstr>
      <vt:lpstr>Circuit</vt:lpstr>
      <vt:lpstr>Object Oriented Concepts</vt:lpstr>
      <vt:lpstr>Introduction</vt:lpstr>
      <vt:lpstr>PowerPoint Presentation</vt:lpstr>
      <vt:lpstr>Classes vs objects</vt:lpstr>
      <vt:lpstr>Fundamental object-oriented Principles</vt:lpstr>
      <vt:lpstr>Encapsulation</vt:lpstr>
      <vt:lpstr>Abstraction</vt:lpstr>
      <vt:lpstr>Abstraction</vt:lpstr>
      <vt:lpstr>Encapsulation + abstraction</vt:lpstr>
      <vt:lpstr>inheritance</vt:lpstr>
      <vt:lpstr>Inheritance</vt:lpstr>
      <vt:lpstr>polymorphism</vt:lpstr>
      <vt:lpstr>Polymorphism: overloading</vt:lpstr>
      <vt:lpstr>Polymorphism: OverRiding</vt:lpstr>
      <vt:lpstr>polymorphism</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FRC Python Training 1</dc:title>
  <dc:creator>Brett Bonner</dc:creator>
  <cp:lastModifiedBy>Elliot Bonner</cp:lastModifiedBy>
  <cp:revision>163</cp:revision>
  <dcterms:created xsi:type="dcterms:W3CDTF">2017-11-22T14:52:29Z</dcterms:created>
  <dcterms:modified xsi:type="dcterms:W3CDTF">2019-09-26T22:18:58Z</dcterms:modified>
</cp:coreProperties>
</file>