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7" r:id="rId3"/>
    <p:sldId id="290" r:id="rId4"/>
    <p:sldId id="300" r:id="rId5"/>
    <p:sldId id="291" r:id="rId6"/>
    <p:sldId id="301" r:id="rId7"/>
    <p:sldId id="307" r:id="rId8"/>
    <p:sldId id="308" r:id="rId9"/>
    <p:sldId id="310" r:id="rId10"/>
    <p:sldId id="309" r:id="rId11"/>
    <p:sldId id="311" r:id="rId12"/>
    <p:sldId id="302" r:id="rId13"/>
    <p:sldId id="306" r:id="rId14"/>
    <p:sldId id="303" r:id="rId15"/>
    <p:sldId id="304" r:id="rId16"/>
    <p:sldId id="312" r:id="rId17"/>
    <p:sldId id="305" r:id="rId18"/>
    <p:sldId id="314" r:id="rId19"/>
    <p:sldId id="315" r:id="rId20"/>
    <p:sldId id="313" r:id="rId21"/>
    <p:sldId id="28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680" autoAdjust="0"/>
    <p:restoredTop sz="94660"/>
  </p:normalViewPr>
  <p:slideViewPr>
    <p:cSldViewPr>
      <p:cViewPr>
        <p:scale>
          <a:sx n="85" d="100"/>
          <a:sy n="85" d="100"/>
        </p:scale>
        <p:origin x="2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Autofit/>
          </a:bodyPr>
          <a:lstStyle>
            <a:lvl1pPr algn="l">
              <a:defRPr sz="7200">
                <a:solidFill>
                  <a:srgbClr val="FFFF00"/>
                </a:solidFill>
                <a:latin typeface="ROBOTECH GP" panose="020B090000000000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DC83C2D9-368D-45C7-A1F0-442127487644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>
            <a:lvl1pPr>
              <a:defRPr sz="2400">
                <a:solidFill>
                  <a:srgbClr val="FFFF00"/>
                </a:solidFill>
                <a:latin typeface="ROBOTECH GP" panose="020B0900000000000000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162800" y="6107441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+mj-lt"/>
              </a:rPr>
              <a:t>FRC 6328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7010400" y="64770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aseline="0" dirty="0"/>
              <a:t>littletonrobotics.org</a:t>
            </a:r>
          </a:p>
        </p:txBody>
      </p:sp>
    </p:spTree>
    <p:extLst>
      <p:ext uri="{BB962C8B-B14F-4D97-AF65-F5344CB8AC3E}">
        <p14:creationId xmlns:p14="http://schemas.microsoft.com/office/powerpoint/2010/main" val="30128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4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6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424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9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09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1300" y="2165428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1300" y="457200"/>
            <a:ext cx="2396430" cy="1524000"/>
          </a:xfrm>
          <a:prstGeom prst="rect">
            <a:avLst/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2925919"/>
            <a:ext cx="2396430" cy="2872784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469310" y="2165428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70405" y="457200"/>
            <a:ext cx="2399205" cy="1524000"/>
          </a:xfrm>
          <a:prstGeom prst="rect">
            <a:avLst/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69310" y="2923076"/>
            <a:ext cx="2400300" cy="284643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71190" y="2165428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72285" y="457200"/>
            <a:ext cx="2396227" cy="1524000"/>
          </a:xfrm>
          <a:prstGeom prst="rect">
            <a:avLst/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68020" y="2923076"/>
            <a:ext cx="2396226" cy="284644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0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25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0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381000"/>
            <a:ext cx="7429499" cy="990600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43434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DC83C2D9-368D-45C7-A1F0-442127487644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4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092" y="1791491"/>
            <a:ext cx="3658793" cy="82391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707480"/>
            <a:ext cx="3658793" cy="3769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184" y="1791490"/>
            <a:ext cx="3656407" cy="82391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707480"/>
            <a:ext cx="3656408" cy="3769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9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3C2D9-368D-45C7-A1F0-442127487644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9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string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f_list.asp" TargetMode="External"/><Relationship Id="rId2" Type="http://schemas.openxmlformats.org/officeDocument/2006/relationships/hyperlink" Target="https://www.tutorialspoint.com/python/python_lists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Python 3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3581400"/>
            <a:ext cx="6593681" cy="1655762"/>
          </a:xfrm>
        </p:spPr>
        <p:txBody>
          <a:bodyPr/>
          <a:lstStyle/>
          <a:p>
            <a:r>
              <a:rPr lang="en-US" dirty="0"/>
              <a:t>Part 1: Introduction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2800" y="4800600"/>
            <a:ext cx="2407737" cy="1828800"/>
            <a:chOff x="6553200" y="228601"/>
            <a:chExt cx="2407737" cy="1828800"/>
          </a:xfrm>
        </p:grpSpPr>
        <p:sp>
          <p:nvSpPr>
            <p:cNvPr id="7" name="Rounded Rectangle 6"/>
            <p:cNvSpPr/>
            <p:nvPr/>
          </p:nvSpPr>
          <p:spPr>
            <a:xfrm>
              <a:off x="6553200" y="228601"/>
              <a:ext cx="2407737" cy="1828800"/>
            </a:xfrm>
            <a:prstGeom prst="roundRect">
              <a:avLst/>
            </a:prstGeom>
            <a:solidFill>
              <a:srgbClr val="FFFFFF"/>
            </a:solidFill>
            <a:ln w="57150" cmpd="sng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" name="Picture 5" descr="FIRSTRobotics_IconVert_RGB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0" y="381000"/>
              <a:ext cx="2130552" cy="1459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228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DC1B-E409-45A1-896A-E9AB6475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07A1-0904-4875-9481-76D7D2D2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754540" cy="4374776"/>
          </a:xfrm>
        </p:spPr>
        <p:txBody>
          <a:bodyPr/>
          <a:lstStyle/>
          <a:p>
            <a:r>
              <a:rPr lang="en-US" altLang="en-US" sz="2000" dirty="0" err="1">
                <a:latin typeface="Courier New" panose="02070309020205020404" pitchFamily="49" charset="0"/>
              </a:rPr>
              <a:t>len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i="1" dirty="0"/>
              <a:t>string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  <a:r>
              <a:rPr lang="en-US" altLang="en-US" sz="2000" dirty="0"/>
              <a:t>- number of characters in a string (including spaces)</a:t>
            </a:r>
          </a:p>
          <a:p>
            <a:r>
              <a:rPr lang="en-US" altLang="en-US" sz="2000" dirty="0" err="1">
                <a:latin typeface="Courier New" panose="02070309020205020404" pitchFamily="49" charset="0"/>
              </a:rPr>
              <a:t>str.lower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i="1" dirty="0"/>
              <a:t>string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  <a:r>
              <a:rPr lang="en-US" altLang="en-US" sz="2000" dirty="0"/>
              <a:t>	- lowercase version of a string</a:t>
            </a:r>
          </a:p>
          <a:p>
            <a:r>
              <a:rPr lang="en-US" altLang="en-US" sz="2000" dirty="0" err="1">
                <a:latin typeface="Courier New" panose="02070309020205020404" pitchFamily="49" charset="0"/>
              </a:rPr>
              <a:t>str.upper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i="1" dirty="0"/>
              <a:t>string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  <a:r>
              <a:rPr lang="en-US" altLang="en-US" sz="2000" dirty="0"/>
              <a:t>	- uppercase version of a string</a:t>
            </a:r>
          </a:p>
          <a:p>
            <a:r>
              <a:rPr lang="en-US" altLang="en-US" sz="2000" dirty="0" err="1">
                <a:latin typeface="Courier New" panose="02070309020205020404" pitchFamily="49" charset="0"/>
              </a:rPr>
              <a:t>str.find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i="1" dirty="0"/>
              <a:t>string2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  <a:r>
              <a:rPr lang="en-US" altLang="en-US" sz="2000" dirty="0"/>
              <a:t>	- return position of string2 in str</a:t>
            </a:r>
          </a:p>
          <a:p>
            <a:r>
              <a:rPr lang="en-US" dirty="0"/>
              <a:t>Many more: </a:t>
            </a:r>
            <a:r>
              <a:rPr lang="en-US" sz="2400" dirty="0">
                <a:hlinkClick r:id="rId2"/>
              </a:rPr>
              <a:t>https://www.w3schools.com/python/python_ref_string.asp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303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0F5C-C0FE-4D2D-90C5-04313118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99F2-A703-455B-AABB-20BA9388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your full name in a string</a:t>
            </a:r>
          </a:p>
          <a:p>
            <a:r>
              <a:rPr lang="en-US" dirty="0"/>
              <a:t>Print how many characters your name has</a:t>
            </a:r>
          </a:p>
          <a:p>
            <a:r>
              <a:rPr lang="en-US" dirty="0"/>
              <a:t>Find the index of the first space</a:t>
            </a:r>
          </a:p>
          <a:p>
            <a:r>
              <a:rPr lang="en-US" dirty="0"/>
              <a:t>Print just your middle name from the string</a:t>
            </a:r>
          </a:p>
          <a:p>
            <a:pPr lvl="1"/>
            <a:r>
              <a:rPr lang="en-US" dirty="0"/>
              <a:t>Can you do it without </a:t>
            </a:r>
            <a:r>
              <a:rPr lang="en-US" i="1" dirty="0"/>
              <a:t>using </a:t>
            </a:r>
            <a:r>
              <a:rPr lang="en-US" dirty="0"/>
              <a:t>your middle name?</a:t>
            </a:r>
          </a:p>
          <a:p>
            <a:r>
              <a:rPr lang="en-US" dirty="0"/>
              <a:t>Print just your last name, using negative indexing</a:t>
            </a:r>
          </a:p>
          <a:p>
            <a:r>
              <a:rPr lang="en-US" dirty="0"/>
              <a:t>Bonus: print your name with </a:t>
            </a:r>
            <a:r>
              <a:rPr lang="en-US" dirty="0" err="1"/>
              <a:t>cASE</a:t>
            </a:r>
            <a:r>
              <a:rPr lang="en-US" dirty="0"/>
              <a:t> </a:t>
            </a:r>
            <a:r>
              <a:rPr lang="en-US" dirty="0" err="1"/>
              <a:t>sWAPPED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8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DF37-0A67-4DBB-8C58-38E2CE54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913E-E290-491C-813D-AADE227D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Generally work as you’d expect</a:t>
            </a:r>
          </a:p>
          <a:p>
            <a:r>
              <a:rPr lang="en-US" dirty="0"/>
              <a:t>Basic math: +, -, *, /, %</a:t>
            </a:r>
          </a:p>
          <a:p>
            <a:pPr lvl="1"/>
            <a:r>
              <a:rPr lang="en-US" dirty="0"/>
              <a:t>Do you think these can operate on </a:t>
            </a:r>
            <a:r>
              <a:rPr lang="en-US" i="1" dirty="0"/>
              <a:t>strings</a:t>
            </a:r>
            <a:r>
              <a:rPr lang="en-US" dirty="0"/>
              <a:t>?</a:t>
            </a:r>
          </a:p>
          <a:p>
            <a:r>
              <a:rPr lang="en-US" dirty="0"/>
              <a:t>Exponentiation: **</a:t>
            </a:r>
          </a:p>
          <a:p>
            <a:r>
              <a:rPr lang="en-US" dirty="0"/>
              <a:t>Bitwise OR, AND: |, &amp;</a:t>
            </a:r>
          </a:p>
          <a:p>
            <a:pPr lvl="1"/>
            <a:r>
              <a:rPr lang="en-US" dirty="0"/>
              <a:t>We’ll get into bitwise operations later</a:t>
            </a:r>
          </a:p>
          <a:p>
            <a:pPr lvl="1"/>
            <a:r>
              <a:rPr lang="en-US" dirty="0"/>
              <a:t>What does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print(1 | 2) </a:t>
            </a:r>
            <a:r>
              <a:rPr lang="en-US" dirty="0"/>
              <a:t>print out?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5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1B42-78FA-43C4-B010-9FBA2D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2333CB-7FB6-44D5-A49E-6FEC6145D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322847"/>
              </p:ext>
            </p:extLst>
          </p:nvPr>
        </p:nvGraphicFramePr>
        <p:xfrm>
          <a:off x="855663" y="1447800"/>
          <a:ext cx="7429500" cy="28905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186782975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250523316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3220813955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47728565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Operator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Meaning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Example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16341221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==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equals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 + 1 == 2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67812101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!=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does not equal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3.2 != 2.5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887288238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less than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 &lt; 5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8816235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greater than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 &gt; 5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204067937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&lt;=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less than or equal to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126 &lt;= 100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29600055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&gt;=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greater than or equal to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5.0 &gt;= 5.0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3717722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FBE490-5C4A-472D-B26B-819723D43B3B}"/>
              </a:ext>
            </a:extLst>
          </p:cNvPr>
          <p:cNvSpPr txBox="1"/>
          <p:nvPr/>
        </p:nvSpPr>
        <p:spPr>
          <a:xfrm>
            <a:off x="914400" y="457200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Logical expressions can be combined with </a:t>
            </a:r>
            <a:r>
              <a:rPr lang="en-US" altLang="en-US" i="1" dirty="0"/>
              <a:t>logical operators</a:t>
            </a:r>
            <a:r>
              <a:rPr lang="en-US" altLang="en-US" dirty="0"/>
              <a:t>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F7B3E1-8F2C-4A86-B2B0-4D293FF6C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491814"/>
              </p:ext>
            </p:extLst>
          </p:nvPr>
        </p:nvGraphicFramePr>
        <p:xfrm>
          <a:off x="1676400" y="5029200"/>
          <a:ext cx="6096000" cy="148336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6976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32710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037866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Operator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Example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4221337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and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 != 6 and 2 &lt; 3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9520457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 == 3 or -1 &lt; 5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07045908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not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not 7 &gt; 0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780956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06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BD9A-C122-4B2F-978C-A388B545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489FE-9DBA-47FE-A9EF-E8FBECB9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if statement: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if </a:t>
            </a:r>
            <a:r>
              <a:rPr lang="en-US" altLang="en-US" sz="1600" b="1" i="1" dirty="0"/>
              <a:t>condition</a:t>
            </a:r>
            <a:r>
              <a:rPr lang="en-US" altLang="en-US" sz="16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Python has if/</a:t>
            </a:r>
            <a:r>
              <a:rPr lang="en-US" dirty="0" err="1"/>
              <a:t>elif</a:t>
            </a:r>
            <a:r>
              <a:rPr lang="en-US" dirty="0"/>
              <a:t>/else: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if </a:t>
            </a:r>
            <a:r>
              <a:rPr lang="en-US" altLang="en-US" sz="1600" b="1" i="1" dirty="0"/>
              <a:t>condition</a:t>
            </a:r>
            <a:r>
              <a:rPr lang="en-US" altLang="en-US" sz="16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elif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/>
              <a:t>condition</a:t>
            </a:r>
            <a:r>
              <a:rPr lang="en-US" altLang="en-US" sz="16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else: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  <a:r>
              <a:rPr lang="en-US" altLang="en-US" sz="1600" b="1" i="1" dirty="0"/>
              <a:t>statements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200" dirty="0"/>
              <a:t>…but no case or switch statement!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7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E59F-74D7-4306-BB5E-CD818BE7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625329-BFE5-4C6B-B496-5BADA5E69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960534"/>
          </a:xfrm>
        </p:spPr>
        <p:txBody>
          <a:bodyPr/>
          <a:lstStyle/>
          <a:p>
            <a:r>
              <a:rPr lang="en-US" dirty="0"/>
              <a:t>“If it walks like a duck, and quacks like a duck, it’s a duck!”</a:t>
            </a:r>
          </a:p>
          <a:p>
            <a:r>
              <a:rPr lang="en-US" dirty="0"/>
              <a:t>Variables </a:t>
            </a:r>
            <a:r>
              <a:rPr lang="en-US" i="1" dirty="0"/>
              <a:t>do not have specific types – </a:t>
            </a:r>
            <a:r>
              <a:rPr lang="en-US" dirty="0"/>
              <a:t>all variables are objects</a:t>
            </a:r>
          </a:p>
          <a:p>
            <a:r>
              <a:rPr lang="en-US" dirty="0"/>
              <a:t>Can hold integers, floats, strings, object references…</a:t>
            </a:r>
          </a:p>
          <a:p>
            <a:pPr lvl="1"/>
            <a:r>
              <a:rPr lang="en-US" dirty="0"/>
              <a:t>And this can change any time you assign a value</a:t>
            </a:r>
          </a:p>
          <a:p>
            <a:r>
              <a:rPr lang="en-US" dirty="0"/>
              <a:t>“Best reasonable interpretation” of a variable will be used for a specific purpose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9EF4D1-45BF-4672-9D70-85B259A5E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0028" y="2249486"/>
            <a:ext cx="2595369" cy="722314"/>
          </a:xfrm>
        </p:spPr>
        <p:txBody>
          <a:bodyPr>
            <a:noAutofit/>
          </a:bodyPr>
          <a:lstStyle/>
          <a:p>
            <a:r>
              <a:rPr lang="en-US" sz="2400" dirty="0"/>
              <a:t>Python uses “duck typing”</a:t>
            </a:r>
          </a:p>
          <a:p>
            <a:endParaRPr lang="en-US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84BCEC-C089-413D-904F-7034A5AE2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63" y="3352800"/>
            <a:ext cx="2466975" cy="214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88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C7F9BC-F930-4823-A801-FDC976B2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BACEC-A159-49D3-A940-4D7E767C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at least 3 variables and store a string, an integer, and a floating-point number</a:t>
            </a:r>
          </a:p>
          <a:p>
            <a:r>
              <a:rPr lang="en-US" dirty="0"/>
              <a:t>Try using each in a conditional</a:t>
            </a:r>
          </a:p>
          <a:p>
            <a:pPr lvl="1"/>
            <a:r>
              <a:rPr lang="en-US" dirty="0"/>
              <a:t>Is a string true or false?  Can you make it change?</a:t>
            </a:r>
          </a:p>
          <a:p>
            <a:pPr lvl="1"/>
            <a:r>
              <a:rPr lang="en-US" dirty="0"/>
              <a:t>Which numbers evaluate to true?</a:t>
            </a:r>
          </a:p>
          <a:p>
            <a:pPr lvl="1"/>
            <a:r>
              <a:rPr lang="en-US" dirty="0"/>
              <a:t>What happens if you compare variables holding different types?</a:t>
            </a:r>
          </a:p>
          <a:p>
            <a:pPr lvl="2"/>
            <a:r>
              <a:rPr lang="en-US" dirty="0"/>
              <a:t>Does the behavior seem sensible?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7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055D4-F9F7-40FB-AFAB-35CD0760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634" y="1791491"/>
            <a:ext cx="4286251" cy="823912"/>
          </a:xfrm>
        </p:spPr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4201D-9974-4E26-A116-62F53A15B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707480"/>
            <a:ext cx="4286251" cy="3769520"/>
          </a:xfrm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altLang="en-US" sz="2400" dirty="0"/>
              <a:t>Simple: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for x in range(1,5):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print(x)</a:t>
            </a:r>
          </a:p>
          <a:p>
            <a:pPr>
              <a:lnSpc>
                <a:spcPct val="7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en-US" sz="2400" dirty="0"/>
              <a:t>With “step”: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for x in range(5, 0, </a:t>
            </a:r>
            <a:r>
              <a:rPr lang="en-US" altLang="en-US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print(x)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0A0783-FBC5-40C5-B81D-22582344B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1B43BC-743B-4A4B-92E3-C65F38E72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707480"/>
            <a:ext cx="4362450" cy="3769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while </a:t>
            </a:r>
            <a:r>
              <a:rPr lang="en-US" altLang="en-US" b="1" i="1" dirty="0"/>
              <a:t>condition</a:t>
            </a:r>
            <a:r>
              <a:rPr lang="en-US" altLang="en-US" dirty="0">
                <a:latin typeface="Courier New" panose="02070309020205020404" pitchFamily="49" charset="0"/>
              </a:rPr>
              <a:t>:</a:t>
            </a:r>
          </a:p>
          <a:p>
            <a:pP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i="1" dirty="0"/>
              <a:t>statements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2000" dirty="0"/>
              <a:t>Example:</a:t>
            </a:r>
          </a:p>
          <a:p>
            <a:pP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number = 1</a:t>
            </a:r>
          </a:p>
          <a:p>
            <a:pP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while number &lt; 200:</a:t>
            </a:r>
          </a:p>
          <a:p>
            <a:pP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print(number) </a:t>
            </a:r>
          </a:p>
          <a:p>
            <a:pP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number = number *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5BAC73-AACD-4739-B9D3-BD6EF7D3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Structures: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E1421-8BC8-47FD-A30B-0EA3F8168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983140" cy="4343401"/>
          </a:xfrm>
        </p:spPr>
        <p:txBody>
          <a:bodyPr/>
          <a:lstStyle/>
          <a:p>
            <a:r>
              <a:rPr lang="en-US" b="1" dirty="0"/>
              <a:t>List</a:t>
            </a:r>
            <a:r>
              <a:rPr lang="en-US" dirty="0"/>
              <a:t> is one of the most basic and versatile</a:t>
            </a:r>
          </a:p>
          <a:p>
            <a:r>
              <a:rPr lang="en-US" dirty="0"/>
              <a:t>Comma separated items between square brackets 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[ 1, 3, 5, 7, 11 ]</a:t>
            </a:r>
          </a:p>
          <a:p>
            <a:r>
              <a:rPr lang="en-US" dirty="0"/>
              <a:t>Items in a list </a:t>
            </a:r>
            <a:r>
              <a:rPr lang="en-US" b="1" dirty="0"/>
              <a:t>do not have to have the same type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list2 = [ 1, 2, ‘shoe’, 4.5 ]</a:t>
            </a:r>
          </a:p>
          <a:p>
            <a:r>
              <a:rPr lang="en-US" dirty="0"/>
              <a:t>Like strings, lists can be indexed, sliced, etc.</a:t>
            </a:r>
          </a:p>
        </p:txBody>
      </p:sp>
    </p:spTree>
    <p:extLst>
      <p:ext uri="{BB962C8B-B14F-4D97-AF65-F5344CB8AC3E}">
        <p14:creationId xmlns:p14="http://schemas.microsoft.com/office/powerpoint/2010/main" val="952814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DF0F-34CB-4984-9282-C3892D24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3453F-A3D5-46BA-AEE9-E568C53F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5181600"/>
          </a:xfrm>
        </p:spPr>
        <p:txBody>
          <a:bodyPr>
            <a:normAutofit/>
          </a:bodyPr>
          <a:lstStyle/>
          <a:p>
            <a:r>
              <a:rPr lang="en-US" dirty="0"/>
              <a:t>Lists have many methods to operate on them</a:t>
            </a:r>
          </a:p>
          <a:p>
            <a:pPr lvl="1"/>
            <a:r>
              <a:rPr lang="en-US" dirty="0"/>
              <a:t>append: add to a list</a:t>
            </a:r>
          </a:p>
          <a:p>
            <a:pPr lvl="1"/>
            <a:r>
              <a:rPr lang="en-US" dirty="0"/>
              <a:t>del: remove specified entry</a:t>
            </a:r>
          </a:p>
          <a:p>
            <a:pPr lvl="1"/>
            <a:r>
              <a:rPr lang="en-US" dirty="0"/>
              <a:t>remove: remove an object</a:t>
            </a:r>
          </a:p>
          <a:p>
            <a:r>
              <a:rPr lang="en-US" dirty="0"/>
              <a:t>And there are functions that operate on lists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(), max(), min(), </a:t>
            </a:r>
            <a:r>
              <a:rPr lang="en-US" dirty="0" err="1"/>
              <a:t>cmp</a:t>
            </a:r>
            <a:r>
              <a:rPr lang="en-US" dirty="0"/>
              <a:t>() …</a:t>
            </a:r>
          </a:p>
          <a:p>
            <a:r>
              <a:rPr lang="en-US" dirty="0"/>
              <a:t>More: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https://www.tutorialspoint.com/python/python_lists.htm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https://www.w3schools.com/python/python_ref_list.asp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632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3581400"/>
          </a:xfrm>
        </p:spPr>
        <p:txBody>
          <a:bodyPr/>
          <a:lstStyle/>
          <a:p>
            <a:r>
              <a:rPr lang="en-US" dirty="0"/>
              <a:t>Python is widely used for lots of different purposes</a:t>
            </a:r>
          </a:p>
          <a:p>
            <a:r>
              <a:rPr lang="en-US" dirty="0"/>
              <a:t>It’s pretty easy to learn but very powerful</a:t>
            </a:r>
          </a:p>
          <a:p>
            <a:r>
              <a:rPr lang="en-US" dirty="0"/>
              <a:t>Many of the concepts transfer to other languages (including Java)</a:t>
            </a:r>
          </a:p>
          <a:p>
            <a:r>
              <a:rPr lang="en-US" dirty="0"/>
              <a:t>Like every language it has a few quirks!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26" descr="python logo">
            <a:extLst>
              <a:ext uri="{FF2B5EF4-FFF2-40B4-BE49-F238E27FC236}">
                <a16:creationId xmlns:a16="http://schemas.microsoft.com/office/drawing/2014/main" id="{BE7BFCFB-BD0F-44C9-B799-BBFD7B29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2475309" y="5095164"/>
            <a:ext cx="4191000" cy="149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29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E9545-26AB-45BC-94B7-6DC41076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DD86EF-C0C5-4F27-A95A-2C330D217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a list of 2 items</a:t>
            </a:r>
          </a:p>
          <a:p>
            <a:r>
              <a:rPr lang="en-US" dirty="0"/>
              <a:t>Use a loop to add items to the list</a:t>
            </a:r>
          </a:p>
          <a:p>
            <a:r>
              <a:rPr lang="en-US" dirty="0"/>
              <a:t>Delete every other item</a:t>
            </a:r>
          </a:p>
          <a:p>
            <a:r>
              <a:rPr lang="en-US" dirty="0"/>
              <a:t>Count how many items are in the list</a:t>
            </a:r>
          </a:p>
          <a:p>
            <a:r>
              <a:rPr lang="en-US" dirty="0"/>
              <a:t>Print the second half of the list using a while loop</a:t>
            </a:r>
          </a:p>
          <a:p>
            <a:r>
              <a:rPr lang="en-US" dirty="0"/>
              <a:t>Add items in the middle of the list</a:t>
            </a:r>
          </a:p>
          <a:p>
            <a:r>
              <a:rPr lang="en-US" dirty="0"/>
              <a:t>What operators work on lists?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94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2837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5EC99E-5679-4FB7-B705-CE5FF35C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18D240-F54F-41EA-B1C2-6636A99F2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/>
          <a:lstStyle/>
          <a:p>
            <a:r>
              <a:rPr lang="en-US" dirty="0"/>
              <a:t>Yes, the main robot code is written in Java </a:t>
            </a:r>
          </a:p>
          <a:p>
            <a:pPr lvl="1"/>
            <a:r>
              <a:rPr lang="en-US" dirty="0"/>
              <a:t>(It’s technically possible to use Python, but few teams do so)</a:t>
            </a:r>
          </a:p>
          <a:p>
            <a:r>
              <a:rPr lang="en-US" dirty="0"/>
              <a:t>But we use Python too…</a:t>
            </a:r>
          </a:p>
          <a:p>
            <a:pPr lvl="1"/>
            <a:r>
              <a:rPr lang="en-US" dirty="0"/>
              <a:t>Vision processing code on a Raspberry Pi co-processor</a:t>
            </a:r>
          </a:p>
          <a:p>
            <a:pPr lvl="1"/>
            <a:r>
              <a:rPr lang="en-US" dirty="0"/>
              <a:t>Scouting Systems code</a:t>
            </a:r>
          </a:p>
          <a:p>
            <a:pPr lvl="1"/>
            <a:r>
              <a:rPr lang="en-US" dirty="0"/>
              <a:t>Driver Station uses Python to communicate with the OI board Arduino</a:t>
            </a:r>
          </a:p>
          <a:p>
            <a:pPr lvl="1"/>
            <a:r>
              <a:rPr lang="en-US" dirty="0"/>
              <a:t>Attendance System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F0A7FE-578E-48EE-9A30-0CD8C0791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“Don’t we use Java on the robot?”</a:t>
            </a:r>
          </a:p>
          <a:p>
            <a:endParaRPr lang="en-US" dirty="0"/>
          </a:p>
        </p:txBody>
      </p:sp>
      <p:pic>
        <p:nvPicPr>
          <p:cNvPr id="7" name="Picture 25" descr="snake-on-tree">
            <a:extLst>
              <a:ext uri="{FF2B5EF4-FFF2-40B4-BE49-F238E27FC236}">
                <a16:creationId xmlns:a16="http://schemas.microsoft.com/office/drawing/2014/main" id="{923E9685-EDD8-4646-8915-679EA77F5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130016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3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A841-6973-4428-AE77-1A699BF7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run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1A79-DBB9-4075-95D9-E1EC8F47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150" y="592666"/>
            <a:ext cx="4819650" cy="5808134"/>
          </a:xfrm>
        </p:spPr>
        <p:txBody>
          <a:bodyPr>
            <a:normAutofit/>
          </a:bodyPr>
          <a:lstStyle/>
          <a:p>
            <a:r>
              <a:rPr lang="en-US" dirty="0"/>
              <a:t>Python, like Java, is </a:t>
            </a:r>
            <a:r>
              <a:rPr lang="en-US" i="1" dirty="0"/>
              <a:t>interpreted</a:t>
            </a:r>
            <a:endParaRPr lang="en-US" dirty="0"/>
          </a:p>
          <a:p>
            <a:r>
              <a:rPr lang="en-US" dirty="0"/>
              <a:t>The interpreter is a program compiled for a specific platform</a:t>
            </a:r>
          </a:p>
          <a:p>
            <a:r>
              <a:rPr lang="en-US" dirty="0"/>
              <a:t>Python source code is compiled into bytecode (intermediate instructions) that the interpreter runs using native code.</a:t>
            </a:r>
          </a:p>
          <a:p>
            <a:r>
              <a:rPr lang="en-US" dirty="0"/>
              <a:t>No separate ‘compile’ step is needed; it happens automatically.</a:t>
            </a:r>
          </a:p>
          <a:p>
            <a:r>
              <a:rPr lang="en-US" dirty="0"/>
              <a:t>We will use Python 3, the latest revision.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8D947-5EE6-417C-8663-FDA3FACF9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“Do I need to compile my code first?”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5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12DF-69E7-49C0-9C9B-DC112587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02140" cy="1478570"/>
          </a:xfrm>
        </p:spPr>
        <p:txBody>
          <a:bodyPr/>
          <a:lstStyle/>
          <a:p>
            <a:r>
              <a:rPr lang="en-US" dirty="0"/>
              <a:t>“Hello World”, Python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02389-01FB-4FA5-9ABE-558DD123B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7221142" cy="4456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print(“Hello World!”)</a:t>
            </a:r>
          </a:p>
          <a:p>
            <a:pPr marL="0" indent="0">
              <a:buNone/>
            </a:pPr>
            <a:r>
              <a:rPr lang="en-US" i="1" dirty="0"/>
              <a:t>…it doesn’t get much easier than that!</a:t>
            </a:r>
          </a:p>
          <a:p>
            <a:pPr marL="0" indent="0">
              <a:buNone/>
            </a:pPr>
            <a:r>
              <a:rPr lang="en-US" dirty="0"/>
              <a:t>Notice that there’s no semicolons at the end of lines!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EXERCISE</a:t>
            </a:r>
          </a:p>
          <a:p>
            <a:pPr marL="0" indent="0">
              <a:buNone/>
            </a:pPr>
            <a:r>
              <a:rPr lang="en-US" dirty="0"/>
              <a:t>Fire up your Python 3 interpreter and make sure this works!</a:t>
            </a:r>
          </a:p>
        </p:txBody>
      </p:sp>
    </p:spTree>
    <p:extLst>
      <p:ext uri="{BB962C8B-B14F-4D97-AF65-F5344CB8AC3E}">
        <p14:creationId xmlns:p14="http://schemas.microsoft.com/office/powerpoint/2010/main" val="16537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9DB8-1E2F-48B2-B29D-EFB1EC5E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Good Things to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8AB3A-7501-41C7-8B5C-5CDADABD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5257800"/>
          </a:xfrm>
        </p:spPr>
        <p:txBody>
          <a:bodyPr>
            <a:normAutofit fontScale="92500"/>
          </a:bodyPr>
          <a:lstStyle/>
          <a:p>
            <a:r>
              <a:rPr lang="en-US" dirty="0"/>
              <a:t>Python files are usually saved with a “.</a:t>
            </a:r>
            <a:r>
              <a:rPr lang="en-US" dirty="0" err="1"/>
              <a:t>py</a:t>
            </a:r>
            <a:r>
              <a:rPr lang="en-US" dirty="0"/>
              <a:t>” extension</a:t>
            </a:r>
          </a:p>
          <a:p>
            <a:r>
              <a:rPr lang="en-US" dirty="0"/>
              <a:t>In Python, blocks of code use </a:t>
            </a:r>
            <a:r>
              <a:rPr lang="en-US" i="1" dirty="0"/>
              <a:t>indentation</a:t>
            </a:r>
            <a:r>
              <a:rPr lang="en-US" dirty="0"/>
              <a:t> instead of curly-braces { } </a:t>
            </a:r>
          </a:p>
          <a:p>
            <a:pPr lvl="1"/>
            <a:r>
              <a:rPr lang="en-US" dirty="0"/>
              <a:t>… this takes some getting used to</a:t>
            </a:r>
          </a:p>
          <a:p>
            <a:pPr lvl="1"/>
            <a:r>
              <a:rPr lang="en-US" dirty="0"/>
              <a:t>Consistent indentation is critical!</a:t>
            </a:r>
          </a:p>
          <a:p>
            <a:r>
              <a:rPr lang="en-US" dirty="0"/>
              <a:t>Python has a rich set of “batteries included” libraries called modules</a:t>
            </a:r>
          </a:p>
          <a:p>
            <a:pPr lvl="1"/>
            <a:r>
              <a:rPr lang="en-US" dirty="0"/>
              <a:t>Include them via “import” where needed, e.g.</a:t>
            </a:r>
          </a:p>
          <a:p>
            <a:pPr marL="91440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marL="91440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(4.5)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1449-ED92-4597-BEAB-A0653D46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77053"/>
            <a:ext cx="7429499" cy="609600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B923-687D-494B-8C6A-6CE45F1A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89747"/>
            <a:ext cx="7429499" cy="5791200"/>
          </a:xfrm>
        </p:spPr>
        <p:txBody>
          <a:bodyPr>
            <a:normAutofit fontScale="85000" lnSpcReduction="20000"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 b="1" dirty="0"/>
              <a:t>string</a:t>
            </a:r>
            <a:r>
              <a:rPr lang="en-GB" altLang="en-US" sz="2200" dirty="0"/>
              <a:t>: A sequence of text characters in a program.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 dirty="0"/>
              <a:t>Strings start and end with quotation mark </a:t>
            </a:r>
            <a:r>
              <a:rPr lang="en-GB" altLang="en-US" sz="2200" dirty="0">
                <a:latin typeface="Courier New" panose="02070309020205020404" pitchFamily="49" charset="0"/>
              </a:rPr>
              <a:t>"</a:t>
            </a:r>
            <a:r>
              <a:rPr lang="en-GB" altLang="en-US" sz="2200" dirty="0"/>
              <a:t> or apostrophe </a:t>
            </a:r>
            <a:r>
              <a:rPr lang="en-GB" altLang="en-US" sz="2200" dirty="0">
                <a:latin typeface="Courier New" panose="02070309020205020404" pitchFamily="49" charset="0"/>
              </a:rPr>
              <a:t>'</a:t>
            </a:r>
            <a:r>
              <a:rPr lang="en-GB" altLang="en-US" sz="2200" dirty="0"/>
              <a:t> characters.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 dirty="0"/>
              <a:t>Examples:</a:t>
            </a:r>
            <a:br>
              <a:rPr lang="en-GB" altLang="en-US" sz="2200" dirty="0"/>
            </a:br>
            <a:br>
              <a:rPr lang="en-GB" altLang="en-US" sz="1700" dirty="0"/>
            </a:br>
            <a:r>
              <a:rPr lang="en-GB" altLang="en-US" sz="1700" dirty="0">
                <a:latin typeface="Courier New" panose="02070309020205020404" pitchFamily="49" charset="0"/>
              </a:rPr>
              <a:t>"hello"</a:t>
            </a:r>
            <a:br>
              <a:rPr lang="en-GB" altLang="en-US" sz="1700" dirty="0">
                <a:latin typeface="Courier New" panose="02070309020205020404" pitchFamily="49" charset="0"/>
              </a:rPr>
            </a:br>
            <a:r>
              <a:rPr lang="en-GB" altLang="en-US" sz="1700" dirty="0">
                <a:latin typeface="Courier New" panose="02070309020205020404" pitchFamily="49" charset="0"/>
              </a:rPr>
              <a:t>"This is a string"</a:t>
            </a:r>
            <a:br>
              <a:rPr lang="en-GB" altLang="en-US" sz="1700" dirty="0">
                <a:latin typeface="Courier New" panose="02070309020205020404" pitchFamily="49" charset="0"/>
              </a:rPr>
            </a:br>
            <a:r>
              <a:rPr lang="en-GB" altLang="en-US" sz="1700" dirty="0">
                <a:latin typeface="Courier New" panose="02070309020205020404" pitchFamily="49" charset="0"/>
              </a:rPr>
              <a:t>"This, too, is a string.   It can be very long!"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700" dirty="0">
              <a:latin typeface="Courier New" panose="02070309020205020404" pitchFamily="49" charset="0"/>
            </a:endParaRPr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A string may not span across multiple lines or contain a " character.</a:t>
            </a:r>
            <a:br>
              <a:rPr lang="en-GB" altLang="en-US" sz="2400" dirty="0"/>
            </a:br>
            <a:r>
              <a:rPr lang="en-GB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"This is not</a:t>
            </a:r>
            <a:br>
              <a:rPr lang="en-GB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</a:br>
            <a:r>
              <a:rPr lang="en-GB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a legal String."</a:t>
            </a:r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7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	"This is not a "legal" String either."</a:t>
            </a:r>
            <a:br>
              <a:rPr lang="en-GB" altLang="en-US" sz="1700" dirty="0">
                <a:solidFill>
                  <a:srgbClr val="800000"/>
                </a:solidFill>
                <a:latin typeface="Courier New" panose="02070309020205020404" pitchFamily="49" charset="0"/>
              </a:rPr>
            </a:br>
            <a:endParaRPr lang="en-GB" altLang="en-US" sz="1700" dirty="0"/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A string can represent characters by preceding them with a backslash.</a:t>
            </a:r>
          </a:p>
          <a:p>
            <a:pPr marL="739775" lvl="1" indent="-282575" defTabSz="449263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\t	</a:t>
            </a:r>
            <a:r>
              <a:rPr lang="en-GB" altLang="en-US" dirty="0"/>
              <a:t>tab character</a:t>
            </a:r>
          </a:p>
          <a:p>
            <a:pPr marL="739775" lvl="1" indent="-282575" defTabSz="449263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\n	</a:t>
            </a:r>
            <a:r>
              <a:rPr lang="en-GB" altLang="en-US" dirty="0"/>
              <a:t>new line character</a:t>
            </a:r>
          </a:p>
          <a:p>
            <a:pPr marL="739775" lvl="1" indent="-282575" defTabSz="449263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\"	</a:t>
            </a:r>
            <a:r>
              <a:rPr lang="en-GB" altLang="en-US" dirty="0"/>
              <a:t>quotation mark character</a:t>
            </a:r>
          </a:p>
          <a:p>
            <a:pPr marL="739775" lvl="1" indent="-282575" defTabSz="449263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\\	</a:t>
            </a:r>
            <a:r>
              <a:rPr lang="en-GB" altLang="en-US" dirty="0"/>
              <a:t>backslash character</a:t>
            </a:r>
          </a:p>
          <a:p>
            <a:pPr marL="739775" lvl="1" indent="-282575" defTabSz="449263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/>
          </a:p>
          <a:p>
            <a:pPr marL="739775" lvl="1" indent="-282575" defTabSz="449263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Example:	</a:t>
            </a:r>
            <a:r>
              <a:rPr lang="en-GB" altLang="en-US" dirty="0">
                <a:latin typeface="Courier New" panose="02070309020205020404" pitchFamily="49" charset="0"/>
              </a:rPr>
              <a:t>"Hello\</a:t>
            </a:r>
            <a:r>
              <a:rPr lang="en-GB" altLang="en-US" dirty="0" err="1">
                <a:latin typeface="Courier New" panose="02070309020205020404" pitchFamily="49" charset="0"/>
              </a:rPr>
              <a:t>tthere</a:t>
            </a:r>
            <a:r>
              <a:rPr lang="en-GB" altLang="en-US" dirty="0">
                <a:latin typeface="Courier New" panose="02070309020205020404" pitchFamily="49" charset="0"/>
              </a:rPr>
              <a:t>\</a:t>
            </a:r>
            <a:r>
              <a:rPr lang="en-GB" altLang="en-US" dirty="0" err="1">
                <a:latin typeface="Courier New" panose="02070309020205020404" pitchFamily="49" charset="0"/>
              </a:rPr>
              <a:t>nHow</a:t>
            </a:r>
            <a:r>
              <a:rPr lang="en-GB" altLang="en-US" dirty="0">
                <a:latin typeface="Courier New" panose="02070309020205020404" pitchFamily="49" charset="0"/>
              </a:rPr>
              <a:t> are you?"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8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CFA4-C5FC-41AD-A208-4BAC2836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F37F-079F-4683-83B7-D07BB144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5029200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en-US" altLang="en-US" dirty="0"/>
              <a:t>Characters in a string are numbered with </a:t>
            </a:r>
            <a:r>
              <a:rPr lang="en-US" altLang="en-US" i="1" dirty="0"/>
              <a:t>indexes</a:t>
            </a:r>
            <a:r>
              <a:rPr lang="en-US" altLang="en-US" dirty="0"/>
              <a:t> starting at 0:</a:t>
            </a:r>
          </a:p>
          <a:p>
            <a:pPr marL="742950" lvl="1" indent="-285750"/>
            <a:r>
              <a:rPr lang="en-US" altLang="en-US" dirty="0"/>
              <a:t>Example:</a:t>
            </a:r>
          </a:p>
          <a:p>
            <a:pPr marL="742950" lvl="1" indent="-285750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name = “Road Runner"</a:t>
            </a:r>
          </a:p>
          <a:p>
            <a:pPr marL="342900" indent="-342900"/>
            <a:r>
              <a:rPr lang="en-US" altLang="en-US" dirty="0"/>
              <a:t>Accessing an individual character of a string:</a:t>
            </a:r>
          </a:p>
          <a:p>
            <a:pPr marL="742950" lvl="1" indent="-285750">
              <a:buFont typeface="Wingdings" panose="05000000000000000000" pitchFamily="2" charset="2"/>
              <a:buNone/>
            </a:pPr>
            <a:r>
              <a:rPr lang="en-US" altLang="en-US" b="1" i="1" dirty="0"/>
              <a:t>	</a:t>
            </a:r>
            <a:r>
              <a:rPr lang="en-US" altLang="en-US" b="1" i="1" dirty="0" err="1"/>
              <a:t>variableName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[</a:t>
            </a:r>
            <a:r>
              <a:rPr lang="en-US" altLang="en-US" dirty="0"/>
              <a:t> </a:t>
            </a:r>
            <a:r>
              <a:rPr lang="en-US" altLang="en-US" b="1" i="1" dirty="0"/>
              <a:t>index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]</a:t>
            </a:r>
          </a:p>
          <a:p>
            <a:pPr marL="742950" lvl="1" indent="-285750"/>
            <a:r>
              <a:rPr lang="en-US" altLang="en-US" dirty="0"/>
              <a:t>Example:</a:t>
            </a:r>
          </a:p>
          <a:p>
            <a:pPr marL="742950" lvl="1" indent="-285750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print(name, "starts with", </a:t>
            </a:r>
            <a:r>
              <a:rPr lang="en-US" altLang="en-US" b="1" dirty="0">
                <a:latin typeface="Courier New" panose="02070309020205020404" pitchFamily="49" charset="0"/>
              </a:rPr>
              <a:t>name[0])</a:t>
            </a:r>
          </a:p>
          <a:p>
            <a:pPr marL="742950" lvl="1" indent="-285750">
              <a:buFont typeface="Wingdings" panose="05000000000000000000" pitchFamily="2" charset="2"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742950" lvl="1" indent="-285750">
              <a:buFont typeface="Wingdings" panose="05000000000000000000" pitchFamily="2" charset="2"/>
              <a:buNone/>
            </a:pPr>
            <a:r>
              <a:rPr lang="en-US" altLang="en-US" dirty="0"/>
              <a:t>	Output:</a:t>
            </a:r>
          </a:p>
          <a:p>
            <a:pPr marL="742950" lvl="1" indent="-285750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Road Runner starts with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2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AD18-2470-495A-98D0-2A2A033C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8A38-C49F-442E-8EF9-94B7B2228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colon-separated range specifier to retrieve a portion of a string: word[</a:t>
            </a:r>
            <a:r>
              <a:rPr lang="en-US" dirty="0" err="1"/>
              <a:t>x:y</a:t>
            </a:r>
            <a:r>
              <a:rPr lang="en-US" dirty="0"/>
              <a:t>]</a:t>
            </a:r>
          </a:p>
          <a:p>
            <a:r>
              <a:rPr lang="en-US" dirty="0"/>
              <a:t>Character at x is included, character at y is not</a:t>
            </a:r>
          </a:p>
          <a:p>
            <a:r>
              <a:rPr lang="en-US" dirty="0"/>
              <a:t>Negative indices are </a:t>
            </a:r>
            <a:r>
              <a:rPr lang="en-US" i="1" dirty="0"/>
              <a:t>from end of string</a:t>
            </a:r>
          </a:p>
          <a:p>
            <a:r>
              <a:rPr lang="en-US" dirty="0"/>
              <a:t>Omitted index means “start” or “end”</a:t>
            </a:r>
          </a:p>
          <a:p>
            <a:pPr marL="0" indent="0">
              <a:buNone/>
            </a:pPr>
            <a:r>
              <a:rPr lang="en-US" u="sng" dirty="0"/>
              <a:t>EXERCISE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word = “Python”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print(word[0:2])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print(word[3:])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print(word[-4:-2])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print(word[-2:])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2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ysClr val="windowText" lastClr="000000"/>
      </a:dk1>
      <a:lt1>
        <a:srgbClr val="FFFF00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ustom 1">
      <a:majorFont>
        <a:latin typeface="ROBOTECH GP"/>
        <a:ea typeface=""/>
        <a:cs typeface=""/>
      </a:majorFont>
      <a:minorFont>
        <a:latin typeface="Tw Cen MT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lnDef>
      <a:spPr>
        <a:ln w="38100" cmpd="sng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33165</TotalTime>
  <Words>1069</Words>
  <Application>Microsoft Office PowerPoint</Application>
  <PresentationFormat>On-screen Show (4:3)</PresentationFormat>
  <Paragraphs>213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Courier New</vt:lpstr>
      <vt:lpstr>ROBOTECH GP</vt:lpstr>
      <vt:lpstr>Tw Cen MT</vt:lpstr>
      <vt:lpstr>Verdana</vt:lpstr>
      <vt:lpstr>Wingdings</vt:lpstr>
      <vt:lpstr>Circuit</vt:lpstr>
      <vt:lpstr>Programming In Python 3</vt:lpstr>
      <vt:lpstr>Introduction</vt:lpstr>
      <vt:lpstr>Why python?</vt:lpstr>
      <vt:lpstr>How do we run it?</vt:lpstr>
      <vt:lpstr>“Hello World”, Python edition</vt:lpstr>
      <vt:lpstr>Good Things to Know…</vt:lpstr>
      <vt:lpstr>Strings</vt:lpstr>
      <vt:lpstr>String indexing</vt:lpstr>
      <vt:lpstr>String slicing</vt:lpstr>
      <vt:lpstr>String methods</vt:lpstr>
      <vt:lpstr>exercise</vt:lpstr>
      <vt:lpstr>Operators</vt:lpstr>
      <vt:lpstr>Logic</vt:lpstr>
      <vt:lpstr>comparisons</vt:lpstr>
      <vt:lpstr>Variables</vt:lpstr>
      <vt:lpstr>exercise</vt:lpstr>
      <vt:lpstr>PowerPoint Presentation</vt:lpstr>
      <vt:lpstr>Data Structures: lists</vt:lpstr>
      <vt:lpstr>List Operations</vt:lpstr>
      <vt:lpstr>exercise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Python Training 1</dc:title>
  <dc:creator>Brett Bonner</dc:creator>
  <cp:lastModifiedBy>Elliot Bonner</cp:lastModifiedBy>
  <cp:revision>149</cp:revision>
  <dcterms:created xsi:type="dcterms:W3CDTF">2017-11-22T14:52:29Z</dcterms:created>
  <dcterms:modified xsi:type="dcterms:W3CDTF">2019-08-05T21:33:20Z</dcterms:modified>
</cp:coreProperties>
</file>