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1" r:id="rId3"/>
    <p:sldId id="328" r:id="rId4"/>
    <p:sldId id="322" r:id="rId5"/>
    <p:sldId id="332" r:id="rId6"/>
    <p:sldId id="331" r:id="rId7"/>
    <p:sldId id="333" r:id="rId8"/>
    <p:sldId id="334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2" y="78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08:42:27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5090,'0'0'1510,"0"0"-80,0 0 99,0 0 85,0 0-152,0 0-453,0 0-158,0 0-75,0 0-144,0 0-111,0 0-231,0-43 220,-1 41-545,1 0 1,0-1-1,0 1 1,0 0-1,1-1 1,-1 1-1,1 0 1,-1-1-1,1 1 1,0 0-1,-1 0 1,1 0-1,1-1 1,-1 1-1,0 0 1,0 0-1,1 0 1,-1 1-1,1-1 1,-1 0-1,1 1 1,0-1-1,0 1 0,0-1 1,0 1-1,0 0 1,1-1 34,4 0-12,0 0 1,0 0-1,0 1 1,1-1-1,-1 2 1,0-1-1,1 1 0,2 1 12,-7-2-9,0 1 0,-1 0 0,1 0 0,-1 0 0,1 1 0,0-1 0,-1 1 0,1-1 0,-1 1 0,1 0 0,-1 0 0,1 0 0,-1 0 0,0 0 0,1 1 0,-1-1 0,0 1 0,0-1 0,0 1 0,0 0-1,0 0 1,-1 0 0,1 0 0,0 0 0,-1 0 0,0 0 0,1 0 0,-1 1 0,0-1 0,0 1 0,0-1 0,-1 1 0,1-1 0,-1 1 0,1-1 0,-1 1 0,0 0 0,0-1 0,0 1 0,0-1 0,0 1 9,0 16-44,1-15 48,-1-1 0,0 1 0,0 0 0,0 0 0,0-1 0,0 1 0,-1 0 0,0-1 0,0 1 0,0 0 1,0-1-1,0 1 0,-1-1 0,0 0 0,0 1 0,-1 1-4,-1-1-19,0 0 1,0 0-1,-1 0 1,1-1-1,-1 0 1,0 0-1,0 0 1,-2 1 18,3-3-26,0 1 1,0 0-1,1 0 1,-1 0-1,1 1 1,-1-1-1,1 1 1,0 0-1,0 0 1,0 0-1,0 0 1,1 0-1,-1 0 1,1 1-1,0 0 26,0 3-17,0-1 0,1 1 1,0 1-1,0-1 0,0 0 0,1 0 1,0 0-1,1 4 17,0 15-66,33-25 685,-34-1-1238,2 0 1631,-3 0-8398,-1-4-1103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08:42:27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17 3986,'0'0'1048,"0"0"316,0 0-73,0 0-120,0 0-178,0 0-94,0 0-123,0 0-144,0 0-66,0 0-83,0 0-67,0 0-3,0 0 6,0 0 19,0 0 37,0 0 32,0 0 42,0 0-53,0 0-61,0 0 8,0 0 3,0 0-17,0 0-37,0 0-63,0 0-55,0 0-100,0 0-97,0 0 6,0 0-16,0 0-11,0 0 16,0 0 2,0 0 52,0 0 74,0 0-40,0 0 24,0 0-40,0 0-53,0 0-14,0 0-18,0 0-30,0 0 11,0 0-8,0 0-8,0 0 13,0 0-15,0 0-3,0 0 7,0 0-18,0 0-29,0 0 48,0 0-3,0 0 16,0 0 37,0 0-16,0 0 17,0 0 4,0 0-34,0 0 3,0 0-27,0 0-19,0 0-87,0 0-289,-2-7-3527,-3-2-3265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08:42:27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5090,'0'0'1510,"0"0"-80,0 0 99,0 0 85,0 0-152,0 0-453,0 0-158,0 0-75,0 0-144,0 0-111,0 0-231,0-43 220,-1 41-545,1 0 1,0-1-1,0 1 1,0 0-1,1-1 1,-1 1-1,1 0 1,-1-1-1,1 1 1,0 0-1,-1 0 1,1 0-1,1-1 1,-1 1-1,0 0 1,0 0-1,1 0 1,-1 1-1,1-1 1,-1 0-1,1 1 1,0-1-1,0 1 0,0-1 1,0 1-1,0 0 1,1-1 34,4 0-12,0 0 1,0 0-1,0 1 1,1-1-1,-1 2 1,0-1-1,1 1 0,2 1 12,-7-2-9,0 1 0,-1 0 0,1 0 0,-1 0 0,1 1 0,0-1 0,-1 1 0,1-1 0,-1 1 0,1 0 0,-1 0 0,1 0 0,-1 0 0,0 0 0,1 1 0,-1-1 0,0 1 0,0-1 0,0 1 0,0 0-1,0 0 1,-1 0 0,1 0 0,0 0 0,-1 0 0,0 0 0,1 0 0,-1 1 0,0-1 0,0 1 0,0-1 0,-1 1 0,1-1 0,-1 1 0,1-1 0,-1 1 0,0 0 0,0-1 0,0 1 0,0-1 0,0 1 9,0 16-44,1-15 48,-1-1 0,0 1 0,0 0 0,0 0 0,0-1 0,0 1 0,-1 0 0,0-1 0,0 1 0,0 0 1,0-1-1,0 1 0,-1-1 0,0 0 0,0 1 0,-1 1-4,-1-1-19,0 0 1,0 0-1,-1 0 1,1-1-1,-1 0 1,0 0-1,0 0 1,-2 1 18,3-3-26,0 1 1,0 0-1,1 0 1,-1 0-1,1 1 1,-1-1-1,1 1 1,0 0-1,0 0 1,0 0-1,0 0 1,1 0-1,-1 0 1,1 1-1,0 0 26,0 3-17,0-1 0,1 1 1,0 1-1,0-1 0,0 0 0,1 0 1,0 0-1,1 4 17,0 15-66,33-25 685,-34-1-1238,2 0 1631,-3 0-8398,-1-4-1103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08:42:27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17 3986,'0'0'1048,"0"0"316,0 0-73,0 0-120,0 0-178,0 0-94,0 0-123,0 0-144,0 0-66,0 0-83,0 0-67,0 0-3,0 0 6,0 0 19,0 0 37,0 0 32,0 0 42,0 0-53,0 0-61,0 0 8,0 0 3,0 0-17,0 0-37,0 0-63,0 0-55,0 0-100,0 0-97,0 0 6,0 0-16,0 0-11,0 0 16,0 0 2,0 0 52,0 0 74,0 0-40,0 0 24,0 0-40,0 0-53,0 0-14,0 0-18,0 0-30,0 0 11,0 0-8,0 0-8,0 0 13,0 0-15,0 0-3,0 0 7,0 0-18,0 0-29,0 0 48,0 0-3,0 0 16,0 0 37,0 0-16,0 0 17,0 0 4,0 0-34,0 0 3,0 0-27,0 0-19,0 0-87,0 0-289,-2-7-3527,-3-2-3265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08:42:27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17 3986,'0'0'1048,"0"0"316,0 0-73,0 0-120,0 0-178,0 0-94,0 0-123,0 0-144,0 0-66,0 0-83,0 0-67,0 0-3,0 0 6,0 0 19,0 0 37,0 0 32,0 0 42,0 0-53,0 0-61,0 0 8,0 0 3,0 0-17,0 0-37,0 0-63,0 0-55,0 0-100,0 0-97,0 0 6,0 0-16,0 0-11,0 0 16,0 0 2,0 0 52,0 0 74,0 0-40,0 0 24,0 0-40,0 0-53,0 0-14,0 0-18,0 0-30,0 0 11,0 0-8,0 0-8,0 0 13,0 0-15,0 0-3,0 0 7,0 0-18,0 0-29,0 0 48,0 0-3,0 0 16,0 0 37,0 0-16,0 0 17,0 0 4,0 0-34,0 0 3,0 0-27,0 0-19,0 0-87,0 0-289,-2-7-3527,-3-2-3265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08:42:27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5090,'0'0'1510,"0"0"-80,0 0 99,0 0 85,0 0-152,0 0-453,0 0-158,0 0-75,0 0-144,0 0-111,0 0-231,0-43 220,-1 41-545,1 0 1,0-1-1,0 1 1,0 0-1,1-1 1,-1 1-1,1 0 1,-1-1-1,1 1 1,0 0-1,-1 0 1,1 0-1,1-1 1,-1 1-1,0 0 1,0 0-1,1 0 1,-1 1-1,1-1 1,-1 0-1,1 1 1,0-1-1,0 1 0,0-1 1,0 1-1,0 0 1,1-1 34,4 0-12,0 0 1,0 0-1,0 1 1,1-1-1,-1 2 1,0-1-1,1 1 0,2 1 12,-7-2-9,0 1 0,-1 0 0,1 0 0,-1 0 0,1 1 0,0-1 0,-1 1 0,1-1 0,-1 1 0,1 0 0,-1 0 0,1 0 0,-1 0 0,0 0 0,1 1 0,-1-1 0,0 1 0,0-1 0,0 1 0,0 0-1,0 0 1,-1 0 0,1 0 0,0 0 0,-1 0 0,0 0 0,1 0 0,-1 1 0,0-1 0,0 1 0,0-1 0,-1 1 0,1-1 0,-1 1 0,1-1 0,-1 1 0,0 0 0,0-1 0,0 1 0,0-1 0,0 1 9,0 16-44,1-15 48,-1-1 0,0 1 0,0 0 0,0 0 0,0-1 0,0 1 0,-1 0 0,0-1 0,0 1 0,0 0 1,0-1-1,0 1 0,-1-1 0,0 0 0,0 1 0,-1 1-4,-1-1-19,0 0 1,0 0-1,-1 0 1,1-1-1,-1 0 1,0 0-1,0 0 1,-2 1 18,3-3-26,0 1 1,0 0-1,1 0 1,-1 0-1,1 1 1,-1-1-1,1 1 1,0 0-1,0 0 1,0 0-1,0 0 1,1 0-1,-1 0 1,1 1-1,0 0 26,0 3-17,0-1 0,1 1 1,0 1-1,0-1 0,0 0 0,1 0 1,0 0-1,1 4 17,0 15-66,33-25 685,-34-1-1238,2 0 1631,-3 0-8398,-1-4-1103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08:42:27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17 3986,'0'0'1048,"0"0"316,0 0-73,0 0-120,0 0-178,0 0-94,0 0-123,0 0-144,0 0-66,0 0-83,0 0-67,0 0-3,0 0 6,0 0 19,0 0 37,0 0 32,0 0 42,0 0-53,0 0-61,0 0 8,0 0 3,0 0-17,0 0-37,0 0-63,0 0-55,0 0-100,0 0-97,0 0 6,0 0-16,0 0-11,0 0 16,0 0 2,0 0 52,0 0 74,0 0-40,0 0 24,0 0-40,0 0-53,0 0-14,0 0-18,0 0-30,0 0 11,0 0-8,0 0-8,0 0 13,0 0-15,0 0-3,0 0 7,0 0-18,0 0-29,0 0 48,0 0-3,0 0 16,0 0 37,0 0-16,0 0 17,0 0 4,0 0-34,0 0 3,0 0-27,0 0-19,0 0-87,0 0-289,-2-7-3527,-3-2-3265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08:42:27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5090,'0'0'1510,"0"0"-80,0 0 99,0 0 85,0 0-152,0 0-453,0 0-158,0 0-75,0 0-144,0 0-111,0 0-231,0-43 220,-1 41-545,1 0 1,0-1-1,0 1 1,0 0-1,1-1 1,-1 1-1,1 0 1,-1-1-1,1 1 1,0 0-1,-1 0 1,1 0-1,1-1 1,-1 1-1,0 0 1,0 0-1,1 0 1,-1 1-1,1-1 1,-1 0-1,1 1 1,0-1-1,0 1 0,0-1 1,0 1-1,0 0 1,1-1 34,4 0-12,0 0 1,0 0-1,0 1 1,1-1-1,-1 2 1,0-1-1,1 1 0,2 1 12,-7-2-9,0 1 0,-1 0 0,1 0 0,-1 0 0,1 1 0,0-1 0,-1 1 0,1-1 0,-1 1 0,1 0 0,-1 0 0,1 0 0,-1 0 0,0 0 0,1 1 0,-1-1 0,0 1 0,0-1 0,0 1 0,0 0-1,0 0 1,-1 0 0,1 0 0,0 0 0,-1 0 0,0 0 0,1 0 0,-1 1 0,0-1 0,0 1 0,0-1 0,-1 1 0,1-1 0,-1 1 0,1-1 0,-1 1 0,0 0 0,0-1 0,0 1 0,0-1 0,0 1 9,0 16-44,1-15 48,-1-1 0,0 1 0,0 0 0,0 0 0,0-1 0,0 1 0,-1 0 0,0-1 0,0 1 0,0 0 1,0-1-1,0 1 0,-1-1 0,0 0 0,0 1 0,-1 1-4,-1-1-19,0 0 1,0 0-1,-1 0 1,1-1-1,-1 0 1,0 0-1,0 0 1,-2 1 18,3-3-26,0 1 1,0 0-1,1 0 1,-1 0-1,1 1 1,-1-1-1,1 1 1,0 0-1,0 0 1,0 0-1,0 0 1,1 0-1,-1 0 1,1 1-1,0 0 26,0 3-17,0-1 0,1 1 1,0 1-1,0-1 0,0 0 0,1 0 1,0 0-1,1 4 17,0 15-66,33-25 685,-34-1-1238,2 0 1631,-3 0-8398,-1-4-1103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08:42:27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17 3986,'0'0'1048,"0"0"316,0 0-73,0 0-120,0 0-178,0 0-94,0 0-123,0 0-144,0 0-66,0 0-83,0 0-67,0 0-3,0 0 6,0 0 19,0 0 37,0 0 32,0 0 42,0 0-53,0 0-61,0 0 8,0 0 3,0 0-17,0 0-37,0 0-63,0 0-55,0 0-100,0 0-97,0 0 6,0 0-16,0 0-11,0 0 16,0 0 2,0 0 52,0 0 74,0 0-40,0 0 24,0 0-40,0 0-53,0 0-14,0 0-18,0 0-30,0 0 11,0 0-8,0 0-8,0 0 13,0 0-15,0 0-3,0 0 7,0 0-18,0 0-29,0 0 48,0 0-3,0 0 16,0 0 37,0 0-16,0 0 17,0 0 4,0 0-34,0 0 3,0 0-27,0 0-19,0 0-87,0 0-289,-2-7-3527,-3-2-3265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08:42:27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5090,'0'0'1510,"0"0"-80,0 0 99,0 0 85,0 0-152,0 0-453,0 0-158,0 0-75,0 0-144,0 0-111,0 0-231,0-43 220,-1 41-545,1 0 1,0-1-1,0 1 1,0 0-1,1-1 1,-1 1-1,1 0 1,-1-1-1,1 1 1,0 0-1,-1 0 1,1 0-1,1-1 1,-1 1-1,0 0 1,0 0-1,1 0 1,-1 1-1,1-1 1,-1 0-1,1 1 1,0-1-1,0 1 0,0-1 1,0 1-1,0 0 1,1-1 34,4 0-12,0 0 1,0 0-1,0 1 1,1-1-1,-1 2 1,0-1-1,1 1 0,2 1 12,-7-2-9,0 1 0,-1 0 0,1 0 0,-1 0 0,1 1 0,0-1 0,-1 1 0,1-1 0,-1 1 0,1 0 0,-1 0 0,1 0 0,-1 0 0,0 0 0,1 1 0,-1-1 0,0 1 0,0-1 0,0 1 0,0 0-1,0 0 1,-1 0 0,1 0 0,0 0 0,-1 0 0,0 0 0,1 0 0,-1 1 0,0-1 0,0 1 0,0-1 0,-1 1 0,1-1 0,-1 1 0,1-1 0,-1 1 0,0 0 0,0-1 0,0 1 0,0-1 0,0 1 9,0 16-44,1-15 48,-1-1 0,0 1 0,0 0 0,0 0 0,0-1 0,0 1 0,-1 0 0,0-1 0,0 1 0,0 0 1,0-1-1,0 1 0,-1-1 0,0 0 0,0 1 0,-1 1-4,-1-1-19,0 0 1,0 0-1,-1 0 1,1-1-1,-1 0 1,0 0-1,0 0 1,-2 1 18,3-3-26,0 1 1,0 0-1,1 0 1,-1 0-1,1 1 1,-1-1-1,1 1 1,0 0-1,0 0 1,0 0-1,0 0 1,1 0-1,-1 0 1,1 1-1,0 0 26,0 3-17,0-1 0,1 1 1,0 1-1,0-1 0,0 0 0,1 0 1,0 0-1,1 4 17,0 15-66,33-25 685,-34-1-1238,2 0 1631,-3 0-8398,-1-4-1103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08:42:27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17 3986,'0'0'1048,"0"0"316,0 0-73,0 0-120,0 0-178,0 0-94,0 0-123,0 0-144,0 0-66,0 0-83,0 0-67,0 0-3,0 0 6,0 0 19,0 0 37,0 0 32,0 0 42,0 0-53,0 0-61,0 0 8,0 0 3,0 0-17,0 0-37,0 0-63,0 0-55,0 0-100,0 0-97,0 0 6,0 0-16,0 0-11,0 0 16,0 0 2,0 0 52,0 0 74,0 0-40,0 0 24,0 0-40,0 0-53,0 0-14,0 0-18,0 0-30,0 0 11,0 0-8,0 0-8,0 0 13,0 0-15,0 0-3,0 0 7,0 0-18,0 0-29,0 0 48,0 0-3,0 0 16,0 0 37,0 0-16,0 0 17,0 0 4,0 0-34,0 0 3,0 0-27,0 0-19,0 0-87,0 0-289,-2-7-3527,-3-2-3265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08:42:27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5090,'0'0'1510,"0"0"-80,0 0 99,0 0 85,0 0-152,0 0-453,0 0-158,0 0-75,0 0-144,0 0-111,0 0-231,0-43 220,-1 41-545,1 0 1,0-1-1,0 1 1,0 0-1,1-1 1,-1 1-1,1 0 1,-1-1-1,1 1 1,0 0-1,-1 0 1,1 0-1,1-1 1,-1 1-1,0 0 1,0 0-1,1 0 1,-1 1-1,1-1 1,-1 0-1,1 1 1,0-1-1,0 1 0,0-1 1,0 1-1,0 0 1,1-1 34,4 0-12,0 0 1,0 0-1,0 1 1,1-1-1,-1 2 1,0-1-1,1 1 0,2 1 12,-7-2-9,0 1 0,-1 0 0,1 0 0,-1 0 0,1 1 0,0-1 0,-1 1 0,1-1 0,-1 1 0,1 0 0,-1 0 0,1 0 0,-1 0 0,0 0 0,1 1 0,-1-1 0,0 1 0,0-1 0,0 1 0,0 0-1,0 0 1,-1 0 0,1 0 0,0 0 0,-1 0 0,0 0 0,1 0 0,-1 1 0,0-1 0,0 1 0,0-1 0,-1 1 0,1-1 0,-1 1 0,1-1 0,-1 1 0,0 0 0,0-1 0,0 1 0,0-1 0,0 1 9,0 16-44,1-15 48,-1-1 0,0 1 0,0 0 0,0 0 0,0-1 0,0 1 0,-1 0 0,0-1 0,0 1 0,0 0 1,0-1-1,0 1 0,-1-1 0,0 0 0,0 1 0,-1 1-4,-1-1-19,0 0 1,0 0-1,-1 0 1,1-1-1,-1 0 1,0 0-1,0 0 1,-2 1 18,3-3-26,0 1 1,0 0-1,1 0 1,-1 0-1,1 1 1,-1-1-1,1 1 1,0 0-1,0 0 1,0 0-1,0 0 1,1 0-1,-1 0 1,1 1-1,0 0 26,0 3-17,0-1 0,1 1 1,0 1-1,0-1 0,0 0 0,1 0 1,0 0-1,1 4 17,0 15-66,33-25 685,-34-1-1238,2 0 1631,-3 0-8398,-1-4-1103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FAD25-E475-40A1-BF53-D6229225F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190042-39B2-4D61-97B2-90DDB074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34FB78-58D3-48F0-8314-2FB1EB35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08.06.2020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728FE2-C858-4B61-A05C-683A5B04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2F939-E082-4994-8DEA-38E9B577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82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B1F80-6F8E-4CAF-A721-F16CB52B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D7D6D80-31AF-4B98-A71C-A037DF89C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623348-5BA6-4499-AC88-4F0E8725D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707FB5-4A59-4290-80E8-22FDA626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08.06.2020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88125E-DF84-4210-B126-DE34E5FD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D43D4-44A9-4CB7-AE45-C8CFF2A1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2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73BE4-D7AF-451B-A182-888EC802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91A821-EB2D-4308-B57C-46625D1AD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937DCB-5719-493F-842C-2FCB7D9A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08.06.2020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B4075-E8E6-45E4-8513-1BCB953A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8664B5-73DC-4C6A-BDDF-CABA9E91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746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65158F-A575-4CD2-9BC0-45F13AE24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A955EF-08EF-4829-9DA3-0AF77E4E9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303C8-4B59-4A48-B517-4279D216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08.06.2020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15A75C-59ED-4C1B-AC69-B39A55E5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E8CEC6-A4C5-4B4B-A9C7-2662E1D8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471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9E9F7-AA40-48CD-AAD0-526BDC641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DFCC5B-0139-47BF-855A-79BDE9B7E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A59997-6E41-45C5-AB2B-BB24536C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89E705-524A-4628-8C23-856808D8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4AFF10-1106-4FF2-BC68-2E1357F1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428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6813E-78D5-400C-9783-02FFA5BE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ED243A-B334-4944-B2E2-417AFA5A9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201AA9-4A56-4E1E-AF4A-DF2F7E72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D9870B-3758-4F54-8DB7-55684367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2E6828-FEE8-416B-B8CA-95C8CEC2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506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F69FB-B4C0-4235-8162-E83E94FB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718105-975D-472C-BC4D-FC8FB1BF1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AE9B7-6154-4B3A-91F0-9BE7F1FB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6EB522-2153-425F-8C93-22EBEA79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A00A89-306B-4EA5-AC6E-ACB56A54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366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FDD90-528E-4E31-ACEC-99AC3FAB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E36249-84C9-43B8-B72C-2A1B467D7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37777C-6C1B-415B-9F67-061131B4D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9188A7-A334-4AE8-A065-8AF653B5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AAAD21-7A07-4D4D-9359-668BE953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C49E28-6DEB-4128-AB2B-9B93599F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97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E3453-F2D6-438F-9493-55849C16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80A91A-2E39-419A-82C7-7DB4F83B9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C9E318-0377-47E6-B699-70B8720AE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4B0D41-69B7-4EEA-BBE0-7F536EF56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B24064-53D2-4C3A-8E7D-7D6F3890B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787EF5-6176-432C-A14F-3E070D72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2E7A7C-2B36-4470-9D32-821F3C52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FA47C1-AF12-4FE3-BBD4-4C4D3556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043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AFDEE-A0B5-40C2-A673-66EBE0C6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9996FE-FDDF-4EF5-9290-6943FC34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A2C933-B5FB-49B5-88BB-AD615136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DDD3FE-6D14-43A5-ACD8-75A084ED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813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CED1F2-DE28-4DDC-B74F-3D91E658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978565-0AF8-446A-9630-BE8986FA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D9BF1-9389-48D0-9566-A5A70B4B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0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8260F-C376-4AEB-9103-0E8B1CC2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1DFE46-B3AA-42F3-968F-BC5660859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3BD5EE-70BD-4C94-9E0C-0607BCA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08.06.2020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97AC4F-60B8-4A40-901C-16FD11A6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1081DC-2079-4843-8BD7-F2AFD71C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816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ED906-8C06-4824-ADA5-071FA569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468D31-4F04-4AFF-A344-56410F7F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FC3DE2-642D-4794-8FC0-F2CCD726D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AACC5B-AB93-41E0-A2CE-3E60314E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C6F9DE-1F1E-4A7F-982F-C0EF06D6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B463A4-C699-4662-BC47-6853D71B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182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45D7D-A3FE-4A3A-9211-73179CE0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BEFC38-33B3-4ADF-A150-8C35035CF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CD086B-6D21-4975-910D-EC1F76CD4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CB7ED8-D1E5-4ACB-88B9-B403953D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59F497-6393-452E-85CA-2BDE328E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70F936-BC32-4596-8247-056367A7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49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3AE6B-99F5-401C-ADDD-482ACA28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551D2E-6FD9-4606-8074-2F275C8DA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1F2C14-4BFE-4F09-96F6-C043EFC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D6C6C7-99C5-413E-B815-1E6FECA4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F557F1-B396-4A2E-A037-308716F6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375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F431C6-3E56-4A98-A8A6-C8D892B59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947F37-0C09-421B-9BB6-8568733B5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418D4C-3AB9-4E71-848D-AAC673CE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08B14-7E55-4E5D-B8A6-ACFD52E8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C9B34-DFA9-473D-BD89-3C6C4A5F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79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E2394-9C56-4DD6-B1EC-5F42473A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1415F5-A90E-420B-9F17-2F101B85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E42166-6227-414E-8580-F18E2A91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08.06.2020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D37805-8472-493A-B1A3-20336F1F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3F9DD1-BC33-48E9-B443-89A8CF79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86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4AABF-4B4E-460A-ACFE-D679980D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2E9D5F-B287-42FA-A888-78A9630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E4C514-5344-46C4-BDA2-A2A4D7F33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81C35B-E84A-4457-823F-EEDD6DD9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08.06.2020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45E1CC-6B9E-45C5-ADA9-6DB212F7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61512A-43EF-4E4F-807F-A82DE828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03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482E1-2ADB-4428-AFED-4F2A7515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D25A6E-43B5-478F-BBDF-B8C41A992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5B44AE-3DC9-4D7C-B223-1F41A2CE4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C92D3A-0545-4225-9367-5837E8A23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4948BB-6C82-4AA6-875C-3DB8BDEC4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661288-4BA2-4FDB-8394-177746E1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08.06.2020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06F398-2B9C-4952-BF81-69887D80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2EFEBB-0846-4ABB-B7C4-C1EC06DC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42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12324-FCDC-4A2E-A156-2FBE861A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32C3B5-FDCA-4FC7-8964-067F78E6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08.06.2020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E652ED-41E7-406A-B263-180567FB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F539B6-8EF1-4A3A-BB4E-581CDB39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85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6DD3FFD-0981-47A4-8CBE-05916240BCDD}"/>
              </a:ext>
            </a:extLst>
          </p:cNvPr>
          <p:cNvSpPr/>
          <p:nvPr userDrawn="1"/>
        </p:nvSpPr>
        <p:spPr>
          <a:xfrm>
            <a:off x="0" y="0"/>
            <a:ext cx="28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F0CA0-657B-4629-BC57-1B0596EF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7F69A4-F736-4EAD-A14A-D160D5C0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08.06.2020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D5E622-D528-428C-9DBE-9323A4C9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3ACD11-10F8-43EF-8586-C4E823EE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4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43C57-799C-4ED1-80E6-5FB74D29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76CCC-590A-4479-94D9-F5AD166BC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762A06-7D52-46D2-918E-67450AC07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CB29B9-655E-4735-BC90-F7F01BD2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08.06.2020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B2904F-D476-4FEF-9F36-AA9EA037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74D0B2-09E5-463E-A40B-6E8783C6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80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974903A-FBBA-40CB-93F8-CC50BB430068}"/>
              </a:ext>
            </a:extLst>
          </p:cNvPr>
          <p:cNvSpPr/>
          <p:nvPr userDrawn="1"/>
        </p:nvSpPr>
        <p:spPr>
          <a:xfrm>
            <a:off x="0" y="0"/>
            <a:ext cx="28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58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2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6DE42-DCCD-44C8-B36F-7741711D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70091-85D3-4433-9585-749E00B9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D982AA-5502-473B-B8F6-D6463572C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D121-1E19-4D23-B31A-F0145DB7439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81DCBD-4285-47E5-98A5-17CBF734C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A92E5-6DB2-4D61-A344-79F7FA8C6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84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customXml" Target="../ink/ink4.xml"/><Relationship Id="rId3" Type="http://schemas.openxmlformats.org/officeDocument/2006/relationships/hyperlink" Target="https://analyticsindiamag.com/most-popular-clustering-algorithms-used-in-machine-learning/" TargetMode="External"/><Relationship Id="rId7" Type="http://schemas.openxmlformats.org/officeDocument/2006/relationships/image" Target="NULL"/><Relationship Id="rId12" Type="http://schemas.openxmlformats.org/officeDocument/2006/relationships/customXml" Target="../ink/ink3.xml"/><Relationship Id="rId2" Type="http://schemas.openxmlformats.org/officeDocument/2006/relationships/image" Target="../media/image1.gif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hyperlink" Target="https://ru.wikipedia.org/wiki/&#1050;&#1083;&#1072;&#1089;&#1090;&#1077;&#1088;&#1085;&#1099;&#1081;_&#1072;&#1085;&#1072;&#1083;&#1080;&#1079;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8.xml"/><Relationship Id="rId7" Type="http://schemas.openxmlformats.org/officeDocument/2006/relationships/image" Target="NULL"/><Relationship Id="rId12" Type="http://schemas.openxmlformats.org/officeDocument/2006/relationships/customXml" Target="../ink/ink7.xm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hyperlink" Target="https://ru.wikipedia.org/wiki/&#1050;&#1083;&#1072;&#1089;&#1090;&#1077;&#1088;&#1085;&#1099;&#1081;_&#1072;&#1085;&#1072;&#1083;&#1080;&#1079;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customXml" Target="../ink/ink12.xml"/><Relationship Id="rId7" Type="http://schemas.openxmlformats.org/officeDocument/2006/relationships/image" Target="NULL"/><Relationship Id="rId1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hyperlink" Target="https://www.youtube.com/watch?v=086OcT-5DYI&amp;list=PLwgXNx7TiGV6UH3aEzmdZwzFRwvEnRb0N" TargetMode="Externa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gzM3zpZ55o&amp;list=PLoROMvodv4rOSOPzutgyCTapiGlY2Nd8u" TargetMode="External"/><Relationship Id="rId7" Type="http://schemas.openxmlformats.org/officeDocument/2006/relationships/hyperlink" Target="https://login.webofknowledge.com/" TargetMode="External"/><Relationship Id="rId2" Type="http://schemas.openxmlformats.org/officeDocument/2006/relationships/hyperlink" Target="https://www.youtube.com/watch?v=PnHCvfgC_Z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cimagojr.com/journalrank.php" TargetMode="External"/><Relationship Id="rId5" Type="http://schemas.openxmlformats.org/officeDocument/2006/relationships/hyperlink" Target="https://link.springer.com/" TargetMode="External"/><Relationship Id="rId4" Type="http://schemas.openxmlformats.org/officeDocument/2006/relationships/hyperlink" Target="https://www.coursera.org/learn/machin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79EC25-B6A2-4E91-BDFB-BF656B27E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128" y="3831602"/>
            <a:ext cx="3014870" cy="3014870"/>
          </a:xfrm>
          <a:prstGeom prst="rect">
            <a:avLst/>
          </a:prstGeom>
        </p:spPr>
      </p:pic>
      <p:sp>
        <p:nvSpPr>
          <p:cNvPr id="4" name="Прямоугольник 8">
            <a:extLst>
              <a:ext uri="{FF2B5EF4-FFF2-40B4-BE49-F238E27FC236}">
                <a16:creationId xmlns:a16="http://schemas.microsoft.com/office/drawing/2014/main" id="{D3FFAB76-60D7-4C61-B89D-CE0AC3C5D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204" y="0"/>
            <a:ext cx="92947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2800" b="1" dirty="0">
                <a:solidFill>
                  <a:srgbClr val="000000"/>
                </a:solidFill>
                <a:latin typeface="Cambria" pitchFamily="18" charset="0"/>
              </a:rPr>
              <a:t>Кластеризация / </a:t>
            </a:r>
            <a:r>
              <a:rPr lang="en-US" altLang="ru-RU" sz="2800" b="1" dirty="0">
                <a:solidFill>
                  <a:srgbClr val="7030A0"/>
                </a:solidFill>
                <a:latin typeface="Cambria" pitchFamily="18" charset="0"/>
              </a:rPr>
              <a:t>Clustering</a:t>
            </a:r>
            <a:endParaRPr lang="ru-RU" altLang="ru-RU" sz="2800" b="1" dirty="0">
              <a:solidFill>
                <a:srgbClr val="7030A0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22EF9F1-0810-414F-A62E-7A2AF1B59477}"/>
              </a:ext>
            </a:extLst>
          </p:cNvPr>
          <p:cNvSpPr/>
          <p:nvPr/>
        </p:nvSpPr>
        <p:spPr>
          <a:xfrm>
            <a:off x="9382538" y="6488668"/>
            <a:ext cx="2809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K-means clustering intuition</a:t>
            </a:r>
            <a:endParaRPr lang="ru-RU" dirty="0"/>
          </a:p>
        </p:txBody>
      </p:sp>
      <p:sp>
        <p:nvSpPr>
          <p:cNvPr id="56" name="Прямоугольник 8">
            <a:extLst>
              <a:ext uri="{FF2B5EF4-FFF2-40B4-BE49-F238E27FC236}">
                <a16:creationId xmlns:a16="http://schemas.microsoft.com/office/drawing/2014/main" id="{9358162F-8022-4E7D-A217-F5C33EAED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389" y="520205"/>
            <a:ext cx="5250425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1800" b="1" dirty="0">
                <a:solidFill>
                  <a:srgbClr val="0070C0"/>
                </a:solidFill>
              </a:rPr>
              <a:t>Машинное обучение </a:t>
            </a:r>
            <a:r>
              <a:rPr lang="ru-RU" altLang="ru-RU" sz="1800" b="1" dirty="0"/>
              <a:t>/ </a:t>
            </a:r>
            <a:r>
              <a:rPr lang="en-US" altLang="ru-RU" dirty="0">
                <a:solidFill>
                  <a:srgbClr val="7030A0"/>
                </a:solidFill>
              </a:rPr>
              <a:t>ML</a:t>
            </a:r>
            <a:endParaRPr lang="ru-RU" altLang="ru-RU" dirty="0">
              <a:solidFill>
                <a:srgbClr val="7030A0"/>
              </a:solidFill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B2A3155C-4602-477E-866A-5C542B1C8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3665" y="1133237"/>
            <a:ext cx="2595769" cy="61555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1800" b="1" dirty="0">
                <a:solidFill>
                  <a:srgbClr val="0070C0"/>
                </a:solidFill>
              </a:rPr>
              <a:t>Обучение с учителем / </a:t>
            </a:r>
            <a:endParaRPr lang="en-US" altLang="ru-RU" sz="1800" b="1" dirty="0">
              <a:solidFill>
                <a:srgbClr val="0070C0"/>
              </a:solidFill>
            </a:endParaRPr>
          </a:p>
          <a:p>
            <a:pPr algn="ctr" eaLnBrk="1" hangingPunct="1"/>
            <a:r>
              <a:rPr lang="en-US" altLang="ru-RU" dirty="0">
                <a:solidFill>
                  <a:srgbClr val="7030A0"/>
                </a:solidFill>
              </a:rPr>
              <a:t>Supervised learning</a:t>
            </a:r>
            <a:endParaRPr lang="ru-RU" altLang="ru-RU" dirty="0">
              <a:solidFill>
                <a:srgbClr val="7030A0"/>
              </a:solidFill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0C47A7A6-F554-47E5-8072-D32B21178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9916" y="1133236"/>
            <a:ext cx="2595769" cy="61555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1800" b="1" dirty="0">
                <a:solidFill>
                  <a:srgbClr val="0070C0"/>
                </a:solidFill>
              </a:rPr>
              <a:t>Обучение без учителя / </a:t>
            </a:r>
            <a:endParaRPr lang="en-US" altLang="ru-RU" sz="1800" b="1" dirty="0">
              <a:solidFill>
                <a:srgbClr val="0070C0"/>
              </a:solidFill>
            </a:endParaRPr>
          </a:p>
          <a:p>
            <a:pPr algn="ctr" eaLnBrk="1" hangingPunct="1"/>
            <a:r>
              <a:rPr lang="en-US" altLang="ru-RU" dirty="0">
                <a:solidFill>
                  <a:srgbClr val="7030A0"/>
                </a:solidFill>
              </a:rPr>
              <a:t>Unsupervised learning</a:t>
            </a:r>
            <a:endParaRPr lang="ru-RU" altLang="ru-RU" dirty="0">
              <a:solidFill>
                <a:srgbClr val="7030A0"/>
              </a:solidFill>
            </a:endParaRPr>
          </a:p>
        </p:txBody>
      </p: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CA63B3A9-73CA-44C5-B180-F9DA300C60A7}"/>
              </a:ext>
            </a:extLst>
          </p:cNvPr>
          <p:cNvCxnSpPr>
            <a:cxnSpLocks/>
            <a:stCxn id="56" idx="2"/>
            <a:endCxn id="62" idx="0"/>
          </p:cNvCxnSpPr>
          <p:nvPr/>
        </p:nvCxnSpPr>
        <p:spPr>
          <a:xfrm>
            <a:off x="7544602" y="889537"/>
            <a:ext cx="3196948" cy="24370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B237B73F-6AB5-48F9-B134-7DB91D7C78AA}"/>
              </a:ext>
            </a:extLst>
          </p:cNvPr>
          <p:cNvCxnSpPr>
            <a:cxnSpLocks/>
            <a:stCxn id="56" idx="2"/>
            <a:endCxn id="70" idx="0"/>
          </p:cNvCxnSpPr>
          <p:nvPr/>
        </p:nvCxnSpPr>
        <p:spPr>
          <a:xfrm flipH="1">
            <a:off x="4267801" y="889537"/>
            <a:ext cx="3276801" cy="243699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E5305DA-2609-4CF5-B812-270E3FAC4F89}"/>
              </a:ext>
            </a:extLst>
          </p:cNvPr>
          <p:cNvCxnSpPr>
            <a:cxnSpLocks/>
          </p:cNvCxnSpPr>
          <p:nvPr/>
        </p:nvCxnSpPr>
        <p:spPr>
          <a:xfrm flipV="1">
            <a:off x="10215140" y="1796262"/>
            <a:ext cx="0" cy="8489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7706904D-3B11-49F6-A3E8-D5CBEDACBCAD}"/>
              </a:ext>
            </a:extLst>
          </p:cNvPr>
          <p:cNvCxnSpPr>
            <a:cxnSpLocks/>
          </p:cNvCxnSpPr>
          <p:nvPr/>
        </p:nvCxnSpPr>
        <p:spPr>
          <a:xfrm>
            <a:off x="10215140" y="2644089"/>
            <a:ext cx="8956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7A15AE4-F577-4497-A018-913A84C2FD43}"/>
                  </a:ext>
                </a:extLst>
              </p:cNvPr>
              <p:cNvSpPr txBox="1"/>
              <p:nvPr/>
            </p:nvSpPr>
            <p:spPr>
              <a:xfrm>
                <a:off x="11110833" y="259934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7A15AE4-F577-4497-A018-913A84C2F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0833" y="2599343"/>
                <a:ext cx="276101" cy="276999"/>
              </a:xfrm>
              <a:prstGeom prst="rect">
                <a:avLst/>
              </a:prstGeom>
              <a:blipFill>
                <a:blip r:embed="rId4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40B3FA8-AF2A-48EE-B101-E04A0EF8E09A}"/>
                  </a:ext>
                </a:extLst>
              </p:cNvPr>
              <p:cNvSpPr txBox="1"/>
              <p:nvPr/>
            </p:nvSpPr>
            <p:spPr>
              <a:xfrm>
                <a:off x="9898239" y="171138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40B3FA8-AF2A-48EE-B101-E04A0EF8E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239" y="1711383"/>
                <a:ext cx="281423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Знак умножения 77">
            <a:extLst>
              <a:ext uri="{FF2B5EF4-FFF2-40B4-BE49-F238E27FC236}">
                <a16:creationId xmlns:a16="http://schemas.microsoft.com/office/drawing/2014/main" id="{AE6CCFB6-B11B-4254-9AD9-8060EA417615}"/>
              </a:ext>
            </a:extLst>
          </p:cNvPr>
          <p:cNvSpPr/>
          <p:nvPr/>
        </p:nvSpPr>
        <p:spPr>
          <a:xfrm>
            <a:off x="10246532" y="2250248"/>
            <a:ext cx="220184" cy="1797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Знак умножения 78">
            <a:extLst>
              <a:ext uri="{FF2B5EF4-FFF2-40B4-BE49-F238E27FC236}">
                <a16:creationId xmlns:a16="http://schemas.microsoft.com/office/drawing/2014/main" id="{BE160E50-EAE5-4BE1-B029-C2C6E8D66A1E}"/>
              </a:ext>
            </a:extLst>
          </p:cNvPr>
          <p:cNvSpPr/>
          <p:nvPr/>
        </p:nvSpPr>
        <p:spPr>
          <a:xfrm>
            <a:off x="10442063" y="2186985"/>
            <a:ext cx="220184" cy="1797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Знак умножения 79">
            <a:extLst>
              <a:ext uri="{FF2B5EF4-FFF2-40B4-BE49-F238E27FC236}">
                <a16:creationId xmlns:a16="http://schemas.microsoft.com/office/drawing/2014/main" id="{B71365E9-D8D7-405D-A87D-5DFF36287CDF}"/>
              </a:ext>
            </a:extLst>
          </p:cNvPr>
          <p:cNvSpPr/>
          <p:nvPr/>
        </p:nvSpPr>
        <p:spPr>
          <a:xfrm>
            <a:off x="10398932" y="2376766"/>
            <a:ext cx="220184" cy="1797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Блок-схема: узел 80">
            <a:extLst>
              <a:ext uri="{FF2B5EF4-FFF2-40B4-BE49-F238E27FC236}">
                <a16:creationId xmlns:a16="http://schemas.microsoft.com/office/drawing/2014/main" id="{C57F3839-6C09-467E-BEAA-76310411D429}"/>
              </a:ext>
            </a:extLst>
          </p:cNvPr>
          <p:cNvSpPr/>
          <p:nvPr/>
        </p:nvSpPr>
        <p:spPr>
          <a:xfrm>
            <a:off x="10619116" y="1940257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Блок-схема: узел 81">
            <a:extLst>
              <a:ext uri="{FF2B5EF4-FFF2-40B4-BE49-F238E27FC236}">
                <a16:creationId xmlns:a16="http://schemas.microsoft.com/office/drawing/2014/main" id="{513105FD-25FE-424B-BCFE-F4466A0F6E71}"/>
              </a:ext>
            </a:extLst>
          </p:cNvPr>
          <p:cNvSpPr/>
          <p:nvPr/>
        </p:nvSpPr>
        <p:spPr>
          <a:xfrm>
            <a:off x="10771516" y="2006029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Блок-схема: узел 82">
            <a:extLst>
              <a:ext uri="{FF2B5EF4-FFF2-40B4-BE49-F238E27FC236}">
                <a16:creationId xmlns:a16="http://schemas.microsoft.com/office/drawing/2014/main" id="{D7765758-D12C-48ED-9C15-F1458418AF10}"/>
              </a:ext>
            </a:extLst>
          </p:cNvPr>
          <p:cNvSpPr/>
          <p:nvPr/>
        </p:nvSpPr>
        <p:spPr>
          <a:xfrm>
            <a:off x="10665639" y="2121533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D7A2C022-241C-4C39-BDB6-DF9DB32C0D6B}"/>
              </a:ext>
            </a:extLst>
          </p:cNvPr>
          <p:cNvCxnSpPr>
            <a:cxnSpLocks/>
          </p:cNvCxnSpPr>
          <p:nvPr/>
        </p:nvCxnSpPr>
        <p:spPr>
          <a:xfrm flipV="1">
            <a:off x="10427970" y="2144912"/>
            <a:ext cx="7743" cy="5094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FD297BF9-C43B-4E52-9D09-847AA87C1BFF}"/>
              </a:ext>
            </a:extLst>
          </p:cNvPr>
          <p:cNvCxnSpPr>
            <a:cxnSpLocks/>
          </p:cNvCxnSpPr>
          <p:nvPr/>
        </p:nvCxnSpPr>
        <p:spPr>
          <a:xfrm flipH="1" flipV="1">
            <a:off x="10189169" y="2144912"/>
            <a:ext cx="217615" cy="11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D030E704-390E-46BB-8092-8E2509C650A6}"/>
              </a:ext>
            </a:extLst>
          </p:cNvPr>
          <p:cNvGrpSpPr/>
          <p:nvPr/>
        </p:nvGrpSpPr>
        <p:grpSpPr>
          <a:xfrm>
            <a:off x="10311515" y="1966162"/>
            <a:ext cx="60840" cy="141120"/>
            <a:chOff x="3903200" y="1930270"/>
            <a:chExt cx="6084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2C235907-9337-40C7-83A0-D69080086D84}"/>
                    </a:ext>
                  </a:extLst>
                </p14:cNvPr>
                <p14:cNvContentPartPr/>
                <p14:nvPr/>
              </p14:nvContentPartPr>
              <p14:xfrm>
                <a:off x="3903200" y="1930270"/>
                <a:ext cx="60840" cy="11520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39B8D178-D3C6-4E34-BF15-92669C8A135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94200" y="1921270"/>
                  <a:ext cx="78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C0E44870-C056-46A7-9303-F6CB54E66383}"/>
                    </a:ext>
                  </a:extLst>
                </p14:cNvPr>
                <p14:cNvContentPartPr/>
                <p14:nvPr/>
              </p14:nvContentPartPr>
              <p14:xfrm>
                <a:off x="3937760" y="2064910"/>
                <a:ext cx="2520" cy="64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E9936A8F-0143-41B0-B721-F3129200B8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28760" y="2056270"/>
                  <a:ext cx="20160" cy="241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C611B024-DC61-4F48-A7D5-D78F72597779}"/>
              </a:ext>
            </a:extLst>
          </p:cNvPr>
          <p:cNvCxnSpPr>
            <a:cxnSpLocks/>
          </p:cNvCxnSpPr>
          <p:nvPr/>
        </p:nvCxnSpPr>
        <p:spPr>
          <a:xfrm>
            <a:off x="10326749" y="1795160"/>
            <a:ext cx="636997" cy="848929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нак умножения 89">
            <a:extLst>
              <a:ext uri="{FF2B5EF4-FFF2-40B4-BE49-F238E27FC236}">
                <a16:creationId xmlns:a16="http://schemas.microsoft.com/office/drawing/2014/main" id="{9249B10B-FDDB-4221-ADBD-51929CEEEB9F}"/>
              </a:ext>
            </a:extLst>
          </p:cNvPr>
          <p:cNvSpPr/>
          <p:nvPr/>
        </p:nvSpPr>
        <p:spPr>
          <a:xfrm>
            <a:off x="10326749" y="2067584"/>
            <a:ext cx="220184" cy="179715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2AC76B95-2B10-42B7-AD2A-A44AA56D27F7}"/>
              </a:ext>
            </a:extLst>
          </p:cNvPr>
          <p:cNvCxnSpPr>
            <a:cxnSpLocks/>
          </p:cNvCxnSpPr>
          <p:nvPr/>
        </p:nvCxnSpPr>
        <p:spPr>
          <a:xfrm flipV="1">
            <a:off x="4037373" y="1791347"/>
            <a:ext cx="0" cy="8489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D3F93BEE-B98D-4C26-BA0F-D758DDCB6773}"/>
              </a:ext>
            </a:extLst>
          </p:cNvPr>
          <p:cNvCxnSpPr>
            <a:cxnSpLocks/>
          </p:cNvCxnSpPr>
          <p:nvPr/>
        </p:nvCxnSpPr>
        <p:spPr>
          <a:xfrm>
            <a:off x="4037373" y="2639174"/>
            <a:ext cx="8956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A48EB98-FE50-417C-862D-13D34542C418}"/>
                  </a:ext>
                </a:extLst>
              </p:cNvPr>
              <p:cNvSpPr txBox="1"/>
              <p:nvPr/>
            </p:nvSpPr>
            <p:spPr>
              <a:xfrm>
                <a:off x="4933066" y="259442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A48EB98-FE50-417C-862D-13D34542C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066" y="2594428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7152826-373E-4DE1-886E-8FDC3C7BA0D8}"/>
                  </a:ext>
                </a:extLst>
              </p:cNvPr>
              <p:cNvSpPr txBox="1"/>
              <p:nvPr/>
            </p:nvSpPr>
            <p:spPr>
              <a:xfrm>
                <a:off x="3720472" y="170646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7152826-373E-4DE1-886E-8FDC3C7BA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472" y="1706468"/>
                <a:ext cx="281423" cy="276999"/>
              </a:xfrm>
              <a:prstGeom prst="rect">
                <a:avLst/>
              </a:prstGeom>
              <a:blipFill>
                <a:blip r:embed="rId11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Блок-схема: узел 94">
            <a:extLst>
              <a:ext uri="{FF2B5EF4-FFF2-40B4-BE49-F238E27FC236}">
                <a16:creationId xmlns:a16="http://schemas.microsoft.com/office/drawing/2014/main" id="{C192AC53-71C8-46D3-83C4-516B1CF1C9F7}"/>
              </a:ext>
            </a:extLst>
          </p:cNvPr>
          <p:cNvSpPr/>
          <p:nvPr/>
        </p:nvSpPr>
        <p:spPr>
          <a:xfrm>
            <a:off x="4441349" y="1935342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Блок-схема: узел 95">
            <a:extLst>
              <a:ext uri="{FF2B5EF4-FFF2-40B4-BE49-F238E27FC236}">
                <a16:creationId xmlns:a16="http://schemas.microsoft.com/office/drawing/2014/main" id="{237CC1B9-1183-4664-8444-A0AB5206F6E7}"/>
              </a:ext>
            </a:extLst>
          </p:cNvPr>
          <p:cNvSpPr/>
          <p:nvPr/>
        </p:nvSpPr>
        <p:spPr>
          <a:xfrm>
            <a:off x="4593749" y="2001114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Блок-схема: узел 96">
            <a:extLst>
              <a:ext uri="{FF2B5EF4-FFF2-40B4-BE49-F238E27FC236}">
                <a16:creationId xmlns:a16="http://schemas.microsoft.com/office/drawing/2014/main" id="{C48681C4-D67B-437B-A17A-FB7F920B9D34}"/>
              </a:ext>
            </a:extLst>
          </p:cNvPr>
          <p:cNvSpPr/>
          <p:nvPr/>
        </p:nvSpPr>
        <p:spPr>
          <a:xfrm>
            <a:off x="4487872" y="2116618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8" name="Прямая соединительная линия 97">
            <a:extLst>
              <a:ext uri="{FF2B5EF4-FFF2-40B4-BE49-F238E27FC236}">
                <a16:creationId xmlns:a16="http://schemas.microsoft.com/office/drawing/2014/main" id="{06403784-A8D3-43AB-82BD-1F46CC4D5A9B}"/>
              </a:ext>
            </a:extLst>
          </p:cNvPr>
          <p:cNvCxnSpPr>
            <a:cxnSpLocks/>
          </p:cNvCxnSpPr>
          <p:nvPr/>
        </p:nvCxnSpPr>
        <p:spPr>
          <a:xfrm flipV="1">
            <a:off x="4250203" y="2139997"/>
            <a:ext cx="7743" cy="5094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9A187E04-CCB0-40DB-B495-7E9BFD75F5F6}"/>
              </a:ext>
            </a:extLst>
          </p:cNvPr>
          <p:cNvCxnSpPr>
            <a:cxnSpLocks/>
          </p:cNvCxnSpPr>
          <p:nvPr/>
        </p:nvCxnSpPr>
        <p:spPr>
          <a:xfrm flipH="1" flipV="1">
            <a:off x="4011402" y="2139997"/>
            <a:ext cx="217615" cy="11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91929857-09B2-4365-84C9-4B4B691A0085}"/>
              </a:ext>
            </a:extLst>
          </p:cNvPr>
          <p:cNvGrpSpPr/>
          <p:nvPr/>
        </p:nvGrpSpPr>
        <p:grpSpPr>
          <a:xfrm>
            <a:off x="4133748" y="1961247"/>
            <a:ext cx="60840" cy="141120"/>
            <a:chOff x="3903200" y="1930270"/>
            <a:chExt cx="6084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F2B611EA-A4D0-4C90-B304-A293DA60BD26}"/>
                    </a:ext>
                  </a:extLst>
                </p14:cNvPr>
                <p14:cNvContentPartPr/>
                <p14:nvPr/>
              </p14:nvContentPartPr>
              <p14:xfrm>
                <a:off x="3903200" y="1930270"/>
                <a:ext cx="60840" cy="11520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991D0B2C-A966-4C09-8146-A150B81268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94200" y="1921270"/>
                  <a:ext cx="78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B2AED832-EF70-4FFE-972D-94926A431B48}"/>
                    </a:ext>
                  </a:extLst>
                </p14:cNvPr>
                <p14:cNvContentPartPr/>
                <p14:nvPr/>
              </p14:nvContentPartPr>
              <p14:xfrm>
                <a:off x="3937760" y="2064910"/>
                <a:ext cx="2520" cy="648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810120A2-5975-4261-B432-E3FB9114AB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28760" y="2056270"/>
                  <a:ext cx="20160" cy="241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B9CF4185-060A-4FC8-A446-FAC7ED772E43}"/>
              </a:ext>
            </a:extLst>
          </p:cNvPr>
          <p:cNvCxnSpPr>
            <a:cxnSpLocks/>
          </p:cNvCxnSpPr>
          <p:nvPr/>
        </p:nvCxnSpPr>
        <p:spPr>
          <a:xfrm>
            <a:off x="4148982" y="1790245"/>
            <a:ext cx="636997" cy="848929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Блок-схема: узел 103">
            <a:extLst>
              <a:ext uri="{FF2B5EF4-FFF2-40B4-BE49-F238E27FC236}">
                <a16:creationId xmlns:a16="http://schemas.microsoft.com/office/drawing/2014/main" id="{16545293-B269-4FED-B282-5AEB1142345F}"/>
              </a:ext>
            </a:extLst>
          </p:cNvPr>
          <p:cNvSpPr/>
          <p:nvPr/>
        </p:nvSpPr>
        <p:spPr>
          <a:xfrm>
            <a:off x="4117178" y="2272137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Блок-схема: узел 104">
            <a:extLst>
              <a:ext uri="{FF2B5EF4-FFF2-40B4-BE49-F238E27FC236}">
                <a16:creationId xmlns:a16="http://schemas.microsoft.com/office/drawing/2014/main" id="{F2FA84D3-5859-4784-98A1-FFAD1C90F555}"/>
              </a:ext>
            </a:extLst>
          </p:cNvPr>
          <p:cNvSpPr/>
          <p:nvPr/>
        </p:nvSpPr>
        <p:spPr>
          <a:xfrm>
            <a:off x="4178394" y="2417741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Блок-схема: узел 105">
            <a:extLst>
              <a:ext uri="{FF2B5EF4-FFF2-40B4-BE49-F238E27FC236}">
                <a16:creationId xmlns:a16="http://schemas.microsoft.com/office/drawing/2014/main" id="{AD60623B-0E2B-485E-A6C8-4FB86CD8EE43}"/>
              </a:ext>
            </a:extLst>
          </p:cNvPr>
          <p:cNvSpPr/>
          <p:nvPr/>
        </p:nvSpPr>
        <p:spPr>
          <a:xfrm>
            <a:off x="4303310" y="2290137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Блок-схема: узел 106">
            <a:extLst>
              <a:ext uri="{FF2B5EF4-FFF2-40B4-BE49-F238E27FC236}">
                <a16:creationId xmlns:a16="http://schemas.microsoft.com/office/drawing/2014/main" id="{F5B780DD-3478-4077-A1B8-096245BE6703}"/>
              </a:ext>
            </a:extLst>
          </p:cNvPr>
          <p:cNvSpPr/>
          <p:nvPr/>
        </p:nvSpPr>
        <p:spPr>
          <a:xfrm>
            <a:off x="4197206" y="2095539"/>
            <a:ext cx="122432" cy="11099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FA67220D-B99D-4524-8324-EF4079BF4A2A}"/>
              </a:ext>
            </a:extLst>
          </p:cNvPr>
          <p:cNvSpPr/>
          <p:nvPr/>
        </p:nvSpPr>
        <p:spPr>
          <a:xfrm>
            <a:off x="344566" y="2828292"/>
            <a:ext cx="11522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/>
              <a:t>Кластерный анализ </a:t>
            </a:r>
            <a:r>
              <a:rPr lang="ru-RU" altLang="ru-RU" dirty="0"/>
              <a:t>-</a:t>
            </a:r>
            <a:r>
              <a:rPr lang="ru-RU" altLang="ru-RU" b="1" dirty="0"/>
              <a:t>  </a:t>
            </a:r>
            <a:r>
              <a:rPr lang="ru-RU" dirty="0"/>
              <a:t>статистическая процедура, выполняющая сбор данных, содержащих информацию о выборке объектов, и затем упорядочивающая объекты в сравнительно однородные группы (кластеры) </a:t>
            </a:r>
            <a:r>
              <a:rPr lang="en-US" dirty="0"/>
              <a:t>[</a:t>
            </a:r>
            <a:r>
              <a:rPr lang="ru-RU" sz="1600" dirty="0" err="1">
                <a:hlinkClick r:id="rId14"/>
              </a:rPr>
              <a:t>Кластерный_анализ</a:t>
            </a:r>
            <a:r>
              <a:rPr lang="en-US" dirty="0"/>
              <a:t>].</a:t>
            </a:r>
            <a:r>
              <a:rPr lang="ru-RU" dirty="0"/>
              <a:t> </a:t>
            </a:r>
            <a:endParaRPr lang="en-US" dirty="0"/>
          </a:p>
          <a:p>
            <a:pPr algn="just"/>
            <a:r>
              <a:rPr lang="ru-RU" altLang="ru-RU" b="1" dirty="0"/>
              <a:t>Метод </a:t>
            </a:r>
            <a:r>
              <a:rPr lang="en-US" altLang="ru-RU" b="1" dirty="0"/>
              <a:t>k</a:t>
            </a:r>
            <a:r>
              <a:rPr lang="ru-RU" altLang="ru-RU" b="1" dirty="0"/>
              <a:t>-средних. </a:t>
            </a:r>
            <a:r>
              <a:rPr lang="ru-RU" altLang="ru-RU" dirty="0"/>
              <a:t>Основная</a:t>
            </a:r>
            <a:r>
              <a:rPr lang="ru-RU" altLang="ru-RU" b="1" dirty="0"/>
              <a:t> идея </a:t>
            </a:r>
            <a:r>
              <a:rPr lang="ru-RU" dirty="0"/>
              <a:t>метода в разделении данных на «</a:t>
            </a:r>
            <a:r>
              <a:rPr lang="en-US" dirty="0"/>
              <a:t>k</a:t>
            </a:r>
            <a:r>
              <a:rPr lang="ru-RU" dirty="0"/>
              <a:t>» кластеров по признаку </a:t>
            </a:r>
            <a:r>
              <a:rPr lang="ru-RU" dirty="0" err="1"/>
              <a:t>наим</a:t>
            </a:r>
            <a:r>
              <a:rPr lang="ru-RU" dirty="0"/>
              <a:t>. расстояния до одного из центров кластеров. При этом положение центров кластеров итерационно пересчитывается.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8">
                <a:extLst>
                  <a:ext uri="{FF2B5EF4-FFF2-40B4-BE49-F238E27FC236}">
                    <a16:creationId xmlns:a16="http://schemas.microsoft.com/office/drawing/2014/main" id="{735B49D4-EDAB-4162-AE9C-88D254F51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624" y="4240263"/>
                <a:ext cx="9241698" cy="2367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numCol="1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ru-RU" altLang="ru-RU" b="1" dirty="0"/>
                  <a:t>Алгоритм обучения.</a:t>
                </a:r>
                <a:endParaRPr lang="en-US" altLang="ru-RU" b="1" dirty="0"/>
              </a:p>
              <a:p>
                <a:pPr marL="342900" indent="-342900">
                  <a:buAutoNum type="arabicPeriod"/>
                </a:pPr>
                <a:r>
                  <a:rPr lang="ru-RU" altLang="ru-RU" dirty="0"/>
                  <a:t>Случайным образом назначаются центры кластеров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ru-RU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ru-RU" dirty="0"/>
                  <a:t>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ru-RU" dirty="0"/>
                  <a:t> – </a:t>
                </a:r>
                <a:r>
                  <a:rPr lang="ru-RU" altLang="ru-RU" dirty="0"/>
                  <a:t>мерность пространства</a:t>
                </a:r>
                <a:r>
                  <a:rPr lang="en-US" altLang="ru-RU" dirty="0"/>
                  <a:t>.</a:t>
                </a:r>
                <a:r>
                  <a:rPr lang="ru-RU" altLang="ru-RU" dirty="0"/>
                  <a:t> </a:t>
                </a:r>
              </a:p>
              <a:p>
                <a:pPr marL="342900" indent="-342900">
                  <a:buAutoNum type="arabicPeriod"/>
                </a:pPr>
                <a:r>
                  <a:rPr lang="ru-RU" altLang="ru-RU" dirty="0"/>
                  <a:t>Определяется принадлежность каждой точки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ru-RU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ru-RU" dirty="0"/>
                  <a:t>) </a:t>
                </a:r>
                <a:r>
                  <a:rPr lang="ru-RU" altLang="ru-RU" dirty="0"/>
                  <a:t>к одному из кластеров по признаку наименьшей из «</a:t>
                </a:r>
                <a:r>
                  <a:rPr lang="en-US" altLang="ru-RU" dirty="0"/>
                  <a:t>k</a:t>
                </a:r>
                <a:r>
                  <a:rPr lang="ru-RU" altLang="ru-RU" dirty="0"/>
                  <a:t>»</a:t>
                </a:r>
                <a:r>
                  <a:rPr lang="en-US" altLang="ru-RU" dirty="0"/>
                  <a:t> </a:t>
                </a:r>
                <a:r>
                  <a:rPr lang="ru-RU" altLang="ru-RU" dirty="0"/>
                  <a:t>величин:</a:t>
                </a:r>
                <a:r>
                  <a:rPr lang="en-US" altLang="ru-RU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ru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ru-RU" dirty="0"/>
                  <a:t> – </a:t>
                </a:r>
                <a:r>
                  <a:rPr lang="ru-RU" altLang="ru-RU" dirty="0"/>
                  <a:t>количество точек</a:t>
                </a:r>
                <a:r>
                  <a:rPr lang="en-US" altLang="ru-RU" dirty="0"/>
                  <a:t>.</a:t>
                </a:r>
                <a:r>
                  <a:rPr lang="ru-RU" altLang="ru-RU" dirty="0"/>
                  <a:t> </a:t>
                </a:r>
              </a:p>
              <a:p>
                <a:pPr marL="342900" indent="-342900">
                  <a:buAutoNum type="arabicPeriod"/>
                </a:pPr>
                <a:r>
                  <a:rPr lang="ru-RU" altLang="ru-RU" dirty="0"/>
                  <a:t>Вычисляются новые координаты каждого кластера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ru-RU" altLang="ru-RU" dirty="0"/>
                  <a:t> как средние арифметические координат элементов данного кластера.</a:t>
                </a:r>
              </a:p>
              <a:p>
                <a:pPr marL="342900" indent="-342900">
                  <a:buAutoNum type="arabicPeriod"/>
                </a:pPr>
                <a:r>
                  <a:rPr lang="ru-RU" altLang="ru-RU" dirty="0"/>
                  <a:t>Пункты 2,3 повторяются, минимизируется функция: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altLang="ru-RU" dirty="0"/>
                  <a:t>.</a:t>
                </a:r>
                <a:endParaRPr lang="ru-RU" altLang="ru-RU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Прямоугольник 8">
                <a:extLst>
                  <a:ext uri="{FF2B5EF4-FFF2-40B4-BE49-F238E27FC236}">
                    <a16:creationId xmlns:a16="http://schemas.microsoft.com/office/drawing/2014/main" id="{735B49D4-EDAB-4162-AE9C-88D254F51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624" y="4240263"/>
                <a:ext cx="9241698" cy="2367764"/>
              </a:xfrm>
              <a:prstGeom prst="rect">
                <a:avLst/>
              </a:prstGeom>
              <a:blipFill>
                <a:blip r:embed="rId15"/>
                <a:stretch>
                  <a:fillRect l="-396" t="-773" b="-213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3A18B28-14DF-462F-91D9-34F37B98B663}"/>
                  </a:ext>
                </a:extLst>
              </p:cNvPr>
              <p:cNvSpPr txBox="1"/>
              <p:nvPr/>
            </p:nvSpPr>
            <p:spPr>
              <a:xfrm>
                <a:off x="6096001" y="1637819"/>
                <a:ext cx="2846858" cy="919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ru-RU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ru-RU" sz="1600" b="0" i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3A18B28-14DF-462F-91D9-34F37B98B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1637819"/>
                <a:ext cx="2846858" cy="91973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19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0" grpId="0" animBg="1"/>
      <p:bldP spid="107" grpId="0" animBg="1"/>
      <p:bldP spid="1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>
            <a:extLst>
              <a:ext uri="{FF2B5EF4-FFF2-40B4-BE49-F238E27FC236}">
                <a16:creationId xmlns:a16="http://schemas.microsoft.com/office/drawing/2014/main" id="{D3FFAB76-60D7-4C61-B89D-CE0AC3C5D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204" y="0"/>
            <a:ext cx="92947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2800" b="1" dirty="0">
                <a:solidFill>
                  <a:srgbClr val="000000"/>
                </a:solidFill>
                <a:latin typeface="Cambria" pitchFamily="18" charset="0"/>
              </a:rPr>
              <a:t>Кластеризация / </a:t>
            </a:r>
            <a:r>
              <a:rPr lang="en-US" altLang="ru-RU" sz="2800" b="1" dirty="0">
                <a:solidFill>
                  <a:srgbClr val="7030A0"/>
                </a:solidFill>
                <a:latin typeface="Cambria" pitchFamily="18" charset="0"/>
              </a:rPr>
              <a:t>Clustering</a:t>
            </a:r>
            <a:endParaRPr lang="ru-RU" altLang="ru-RU" sz="2800" b="1" dirty="0">
              <a:solidFill>
                <a:srgbClr val="7030A0"/>
              </a:solidFill>
            </a:endParaRPr>
          </a:p>
        </p:txBody>
      </p:sp>
      <p:sp>
        <p:nvSpPr>
          <p:cNvPr id="56" name="Прямоугольник 8">
            <a:extLst>
              <a:ext uri="{FF2B5EF4-FFF2-40B4-BE49-F238E27FC236}">
                <a16:creationId xmlns:a16="http://schemas.microsoft.com/office/drawing/2014/main" id="{9358162F-8022-4E7D-A217-F5C33EAED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389" y="520205"/>
            <a:ext cx="5250425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1800" b="1" dirty="0">
                <a:solidFill>
                  <a:srgbClr val="0070C0"/>
                </a:solidFill>
              </a:rPr>
              <a:t>Машинное обучение </a:t>
            </a:r>
            <a:r>
              <a:rPr lang="ru-RU" altLang="ru-RU" sz="1800" b="1" dirty="0"/>
              <a:t>/ </a:t>
            </a:r>
            <a:r>
              <a:rPr lang="en-US" altLang="ru-RU" dirty="0">
                <a:solidFill>
                  <a:srgbClr val="7030A0"/>
                </a:solidFill>
              </a:rPr>
              <a:t>ML</a:t>
            </a:r>
            <a:endParaRPr lang="ru-RU" altLang="ru-RU" dirty="0">
              <a:solidFill>
                <a:srgbClr val="7030A0"/>
              </a:solidFill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B2A3155C-4602-477E-866A-5C542B1C8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3665" y="1133237"/>
            <a:ext cx="2595769" cy="61555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1800" b="1" dirty="0">
                <a:solidFill>
                  <a:srgbClr val="0070C0"/>
                </a:solidFill>
              </a:rPr>
              <a:t>Обучение с учителем / </a:t>
            </a:r>
            <a:endParaRPr lang="en-US" altLang="ru-RU" sz="1800" b="1" dirty="0">
              <a:solidFill>
                <a:srgbClr val="0070C0"/>
              </a:solidFill>
            </a:endParaRPr>
          </a:p>
          <a:p>
            <a:pPr algn="ctr" eaLnBrk="1" hangingPunct="1"/>
            <a:r>
              <a:rPr lang="en-US" altLang="ru-RU" dirty="0">
                <a:solidFill>
                  <a:srgbClr val="7030A0"/>
                </a:solidFill>
              </a:rPr>
              <a:t>Supervised learning</a:t>
            </a:r>
            <a:endParaRPr lang="ru-RU" altLang="ru-RU" dirty="0">
              <a:solidFill>
                <a:srgbClr val="7030A0"/>
              </a:solidFill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0C47A7A6-F554-47E5-8072-D32B21178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9916" y="1133236"/>
            <a:ext cx="2595769" cy="61555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1800" b="1" dirty="0">
                <a:solidFill>
                  <a:srgbClr val="0070C0"/>
                </a:solidFill>
              </a:rPr>
              <a:t>Обучение без учителя / </a:t>
            </a:r>
            <a:endParaRPr lang="en-US" altLang="ru-RU" sz="1800" b="1" dirty="0">
              <a:solidFill>
                <a:srgbClr val="0070C0"/>
              </a:solidFill>
            </a:endParaRPr>
          </a:p>
          <a:p>
            <a:pPr algn="ctr" eaLnBrk="1" hangingPunct="1"/>
            <a:r>
              <a:rPr lang="en-US" altLang="ru-RU" dirty="0">
                <a:solidFill>
                  <a:srgbClr val="7030A0"/>
                </a:solidFill>
              </a:rPr>
              <a:t>Unsupervised learning</a:t>
            </a:r>
            <a:endParaRPr lang="ru-RU" altLang="ru-RU" dirty="0">
              <a:solidFill>
                <a:srgbClr val="7030A0"/>
              </a:solidFill>
            </a:endParaRPr>
          </a:p>
        </p:txBody>
      </p: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CA63B3A9-73CA-44C5-B180-F9DA300C60A7}"/>
              </a:ext>
            </a:extLst>
          </p:cNvPr>
          <p:cNvCxnSpPr>
            <a:cxnSpLocks/>
            <a:stCxn id="56" idx="2"/>
            <a:endCxn id="62" idx="0"/>
          </p:cNvCxnSpPr>
          <p:nvPr/>
        </p:nvCxnSpPr>
        <p:spPr>
          <a:xfrm>
            <a:off x="7544602" y="889537"/>
            <a:ext cx="3196948" cy="24370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B237B73F-6AB5-48F9-B134-7DB91D7C78AA}"/>
              </a:ext>
            </a:extLst>
          </p:cNvPr>
          <p:cNvCxnSpPr>
            <a:cxnSpLocks/>
            <a:stCxn id="56" idx="2"/>
            <a:endCxn id="70" idx="0"/>
          </p:cNvCxnSpPr>
          <p:nvPr/>
        </p:nvCxnSpPr>
        <p:spPr>
          <a:xfrm flipH="1">
            <a:off x="4267801" y="889537"/>
            <a:ext cx="3276801" cy="243699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E5305DA-2609-4CF5-B812-270E3FAC4F89}"/>
              </a:ext>
            </a:extLst>
          </p:cNvPr>
          <p:cNvCxnSpPr>
            <a:cxnSpLocks/>
          </p:cNvCxnSpPr>
          <p:nvPr/>
        </p:nvCxnSpPr>
        <p:spPr>
          <a:xfrm flipV="1">
            <a:off x="10215140" y="1796262"/>
            <a:ext cx="0" cy="8489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7706904D-3B11-49F6-A3E8-D5CBEDACBCAD}"/>
              </a:ext>
            </a:extLst>
          </p:cNvPr>
          <p:cNvCxnSpPr>
            <a:cxnSpLocks/>
          </p:cNvCxnSpPr>
          <p:nvPr/>
        </p:nvCxnSpPr>
        <p:spPr>
          <a:xfrm>
            <a:off x="10215140" y="2644089"/>
            <a:ext cx="8956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7A15AE4-F577-4497-A018-913A84C2FD43}"/>
                  </a:ext>
                </a:extLst>
              </p:cNvPr>
              <p:cNvSpPr txBox="1"/>
              <p:nvPr/>
            </p:nvSpPr>
            <p:spPr>
              <a:xfrm>
                <a:off x="11110833" y="259934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7A15AE4-F577-4497-A018-913A84C2F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0833" y="2599343"/>
                <a:ext cx="276101" cy="276999"/>
              </a:xfrm>
              <a:prstGeom prst="rect">
                <a:avLst/>
              </a:prstGeom>
              <a:blipFill>
                <a:blip r:embed="rId4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40B3FA8-AF2A-48EE-B101-E04A0EF8E09A}"/>
                  </a:ext>
                </a:extLst>
              </p:cNvPr>
              <p:cNvSpPr txBox="1"/>
              <p:nvPr/>
            </p:nvSpPr>
            <p:spPr>
              <a:xfrm>
                <a:off x="9898239" y="171138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40B3FA8-AF2A-48EE-B101-E04A0EF8E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239" y="1711383"/>
                <a:ext cx="281423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Знак умножения 77">
            <a:extLst>
              <a:ext uri="{FF2B5EF4-FFF2-40B4-BE49-F238E27FC236}">
                <a16:creationId xmlns:a16="http://schemas.microsoft.com/office/drawing/2014/main" id="{AE6CCFB6-B11B-4254-9AD9-8060EA417615}"/>
              </a:ext>
            </a:extLst>
          </p:cNvPr>
          <p:cNvSpPr/>
          <p:nvPr/>
        </p:nvSpPr>
        <p:spPr>
          <a:xfrm>
            <a:off x="10246532" y="2250248"/>
            <a:ext cx="220184" cy="1797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Знак умножения 78">
            <a:extLst>
              <a:ext uri="{FF2B5EF4-FFF2-40B4-BE49-F238E27FC236}">
                <a16:creationId xmlns:a16="http://schemas.microsoft.com/office/drawing/2014/main" id="{BE160E50-EAE5-4BE1-B029-C2C6E8D66A1E}"/>
              </a:ext>
            </a:extLst>
          </p:cNvPr>
          <p:cNvSpPr/>
          <p:nvPr/>
        </p:nvSpPr>
        <p:spPr>
          <a:xfrm>
            <a:off x="10442063" y="2186985"/>
            <a:ext cx="220184" cy="1797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Знак умножения 79">
            <a:extLst>
              <a:ext uri="{FF2B5EF4-FFF2-40B4-BE49-F238E27FC236}">
                <a16:creationId xmlns:a16="http://schemas.microsoft.com/office/drawing/2014/main" id="{B71365E9-D8D7-405D-A87D-5DFF36287CDF}"/>
              </a:ext>
            </a:extLst>
          </p:cNvPr>
          <p:cNvSpPr/>
          <p:nvPr/>
        </p:nvSpPr>
        <p:spPr>
          <a:xfrm>
            <a:off x="10398932" y="2376766"/>
            <a:ext cx="220184" cy="1797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Блок-схема: узел 80">
            <a:extLst>
              <a:ext uri="{FF2B5EF4-FFF2-40B4-BE49-F238E27FC236}">
                <a16:creationId xmlns:a16="http://schemas.microsoft.com/office/drawing/2014/main" id="{C57F3839-6C09-467E-BEAA-76310411D429}"/>
              </a:ext>
            </a:extLst>
          </p:cNvPr>
          <p:cNvSpPr/>
          <p:nvPr/>
        </p:nvSpPr>
        <p:spPr>
          <a:xfrm>
            <a:off x="10619116" y="1940257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Блок-схема: узел 81">
            <a:extLst>
              <a:ext uri="{FF2B5EF4-FFF2-40B4-BE49-F238E27FC236}">
                <a16:creationId xmlns:a16="http://schemas.microsoft.com/office/drawing/2014/main" id="{513105FD-25FE-424B-BCFE-F4466A0F6E71}"/>
              </a:ext>
            </a:extLst>
          </p:cNvPr>
          <p:cNvSpPr/>
          <p:nvPr/>
        </p:nvSpPr>
        <p:spPr>
          <a:xfrm>
            <a:off x="10771516" y="2006029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Блок-схема: узел 82">
            <a:extLst>
              <a:ext uri="{FF2B5EF4-FFF2-40B4-BE49-F238E27FC236}">
                <a16:creationId xmlns:a16="http://schemas.microsoft.com/office/drawing/2014/main" id="{D7765758-D12C-48ED-9C15-F1458418AF10}"/>
              </a:ext>
            </a:extLst>
          </p:cNvPr>
          <p:cNvSpPr/>
          <p:nvPr/>
        </p:nvSpPr>
        <p:spPr>
          <a:xfrm>
            <a:off x="10665639" y="2121533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D7A2C022-241C-4C39-BDB6-DF9DB32C0D6B}"/>
              </a:ext>
            </a:extLst>
          </p:cNvPr>
          <p:cNvCxnSpPr>
            <a:cxnSpLocks/>
          </p:cNvCxnSpPr>
          <p:nvPr/>
        </p:nvCxnSpPr>
        <p:spPr>
          <a:xfrm flipV="1">
            <a:off x="10427970" y="2144912"/>
            <a:ext cx="7743" cy="5094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FD297BF9-C43B-4E52-9D09-847AA87C1BFF}"/>
              </a:ext>
            </a:extLst>
          </p:cNvPr>
          <p:cNvCxnSpPr>
            <a:cxnSpLocks/>
          </p:cNvCxnSpPr>
          <p:nvPr/>
        </p:nvCxnSpPr>
        <p:spPr>
          <a:xfrm flipH="1" flipV="1">
            <a:off x="10189169" y="2144912"/>
            <a:ext cx="217615" cy="11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D030E704-390E-46BB-8092-8E2509C650A6}"/>
              </a:ext>
            </a:extLst>
          </p:cNvPr>
          <p:cNvGrpSpPr/>
          <p:nvPr/>
        </p:nvGrpSpPr>
        <p:grpSpPr>
          <a:xfrm>
            <a:off x="10311515" y="1966162"/>
            <a:ext cx="60840" cy="141120"/>
            <a:chOff x="3903200" y="1930270"/>
            <a:chExt cx="6084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2C235907-9337-40C7-83A0-D69080086D84}"/>
                    </a:ext>
                  </a:extLst>
                </p14:cNvPr>
                <p14:cNvContentPartPr/>
                <p14:nvPr/>
              </p14:nvContentPartPr>
              <p14:xfrm>
                <a:off x="3903200" y="1930270"/>
                <a:ext cx="60840" cy="11520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39B8D178-D3C6-4E34-BF15-92669C8A135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94200" y="1921270"/>
                  <a:ext cx="78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C0E44870-C056-46A7-9303-F6CB54E66383}"/>
                    </a:ext>
                  </a:extLst>
                </p14:cNvPr>
                <p14:cNvContentPartPr/>
                <p14:nvPr/>
              </p14:nvContentPartPr>
              <p14:xfrm>
                <a:off x="3937760" y="2064910"/>
                <a:ext cx="2520" cy="64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E9936A8F-0143-41B0-B721-F3129200B8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28760" y="2056270"/>
                  <a:ext cx="20160" cy="241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C611B024-DC61-4F48-A7D5-D78F72597779}"/>
              </a:ext>
            </a:extLst>
          </p:cNvPr>
          <p:cNvCxnSpPr>
            <a:cxnSpLocks/>
          </p:cNvCxnSpPr>
          <p:nvPr/>
        </p:nvCxnSpPr>
        <p:spPr>
          <a:xfrm>
            <a:off x="10326749" y="1795160"/>
            <a:ext cx="636997" cy="848929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нак умножения 89">
            <a:extLst>
              <a:ext uri="{FF2B5EF4-FFF2-40B4-BE49-F238E27FC236}">
                <a16:creationId xmlns:a16="http://schemas.microsoft.com/office/drawing/2014/main" id="{9249B10B-FDDB-4221-ADBD-51929CEEEB9F}"/>
              </a:ext>
            </a:extLst>
          </p:cNvPr>
          <p:cNvSpPr/>
          <p:nvPr/>
        </p:nvSpPr>
        <p:spPr>
          <a:xfrm>
            <a:off x="10326749" y="2067584"/>
            <a:ext cx="220184" cy="179715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2AC76B95-2B10-42B7-AD2A-A44AA56D27F7}"/>
              </a:ext>
            </a:extLst>
          </p:cNvPr>
          <p:cNvCxnSpPr>
            <a:cxnSpLocks/>
          </p:cNvCxnSpPr>
          <p:nvPr/>
        </p:nvCxnSpPr>
        <p:spPr>
          <a:xfrm flipV="1">
            <a:off x="4037373" y="1791347"/>
            <a:ext cx="0" cy="8489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D3F93BEE-B98D-4C26-BA0F-D758DDCB6773}"/>
              </a:ext>
            </a:extLst>
          </p:cNvPr>
          <p:cNvCxnSpPr>
            <a:cxnSpLocks/>
          </p:cNvCxnSpPr>
          <p:nvPr/>
        </p:nvCxnSpPr>
        <p:spPr>
          <a:xfrm>
            <a:off x="4037373" y="2639174"/>
            <a:ext cx="8956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A48EB98-FE50-417C-862D-13D34542C418}"/>
                  </a:ext>
                </a:extLst>
              </p:cNvPr>
              <p:cNvSpPr txBox="1"/>
              <p:nvPr/>
            </p:nvSpPr>
            <p:spPr>
              <a:xfrm>
                <a:off x="4933066" y="259442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A48EB98-FE50-417C-862D-13D34542C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066" y="2594428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7152826-373E-4DE1-886E-8FDC3C7BA0D8}"/>
                  </a:ext>
                </a:extLst>
              </p:cNvPr>
              <p:cNvSpPr txBox="1"/>
              <p:nvPr/>
            </p:nvSpPr>
            <p:spPr>
              <a:xfrm>
                <a:off x="3720472" y="170646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7152826-373E-4DE1-886E-8FDC3C7BA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472" y="1706468"/>
                <a:ext cx="281423" cy="276999"/>
              </a:xfrm>
              <a:prstGeom prst="rect">
                <a:avLst/>
              </a:prstGeom>
              <a:blipFill>
                <a:blip r:embed="rId11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Блок-схема: узел 94">
            <a:extLst>
              <a:ext uri="{FF2B5EF4-FFF2-40B4-BE49-F238E27FC236}">
                <a16:creationId xmlns:a16="http://schemas.microsoft.com/office/drawing/2014/main" id="{C192AC53-71C8-46D3-83C4-516B1CF1C9F7}"/>
              </a:ext>
            </a:extLst>
          </p:cNvPr>
          <p:cNvSpPr/>
          <p:nvPr/>
        </p:nvSpPr>
        <p:spPr>
          <a:xfrm>
            <a:off x="4441349" y="1935342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Блок-схема: узел 95">
            <a:extLst>
              <a:ext uri="{FF2B5EF4-FFF2-40B4-BE49-F238E27FC236}">
                <a16:creationId xmlns:a16="http://schemas.microsoft.com/office/drawing/2014/main" id="{237CC1B9-1183-4664-8444-A0AB5206F6E7}"/>
              </a:ext>
            </a:extLst>
          </p:cNvPr>
          <p:cNvSpPr/>
          <p:nvPr/>
        </p:nvSpPr>
        <p:spPr>
          <a:xfrm>
            <a:off x="4593749" y="2001114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Блок-схема: узел 96">
            <a:extLst>
              <a:ext uri="{FF2B5EF4-FFF2-40B4-BE49-F238E27FC236}">
                <a16:creationId xmlns:a16="http://schemas.microsoft.com/office/drawing/2014/main" id="{C48681C4-D67B-437B-A17A-FB7F920B9D34}"/>
              </a:ext>
            </a:extLst>
          </p:cNvPr>
          <p:cNvSpPr/>
          <p:nvPr/>
        </p:nvSpPr>
        <p:spPr>
          <a:xfrm>
            <a:off x="4487872" y="2116618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8" name="Прямая соединительная линия 97">
            <a:extLst>
              <a:ext uri="{FF2B5EF4-FFF2-40B4-BE49-F238E27FC236}">
                <a16:creationId xmlns:a16="http://schemas.microsoft.com/office/drawing/2014/main" id="{06403784-A8D3-43AB-82BD-1F46CC4D5A9B}"/>
              </a:ext>
            </a:extLst>
          </p:cNvPr>
          <p:cNvCxnSpPr>
            <a:cxnSpLocks/>
          </p:cNvCxnSpPr>
          <p:nvPr/>
        </p:nvCxnSpPr>
        <p:spPr>
          <a:xfrm flipV="1">
            <a:off x="4250203" y="2139997"/>
            <a:ext cx="7743" cy="5094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9A187E04-CCB0-40DB-B495-7E9BFD75F5F6}"/>
              </a:ext>
            </a:extLst>
          </p:cNvPr>
          <p:cNvCxnSpPr>
            <a:cxnSpLocks/>
          </p:cNvCxnSpPr>
          <p:nvPr/>
        </p:nvCxnSpPr>
        <p:spPr>
          <a:xfrm flipH="1" flipV="1">
            <a:off x="4011402" y="2139997"/>
            <a:ext cx="217615" cy="11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91929857-09B2-4365-84C9-4B4B691A0085}"/>
              </a:ext>
            </a:extLst>
          </p:cNvPr>
          <p:cNvGrpSpPr/>
          <p:nvPr/>
        </p:nvGrpSpPr>
        <p:grpSpPr>
          <a:xfrm>
            <a:off x="4133748" y="1961247"/>
            <a:ext cx="60840" cy="141120"/>
            <a:chOff x="3903200" y="1930270"/>
            <a:chExt cx="6084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F2B611EA-A4D0-4C90-B304-A293DA60BD26}"/>
                    </a:ext>
                  </a:extLst>
                </p14:cNvPr>
                <p14:cNvContentPartPr/>
                <p14:nvPr/>
              </p14:nvContentPartPr>
              <p14:xfrm>
                <a:off x="3903200" y="1930270"/>
                <a:ext cx="60840" cy="11520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991D0B2C-A966-4C09-8146-A150B81268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94200" y="1921270"/>
                  <a:ext cx="78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B2AED832-EF70-4FFE-972D-94926A431B48}"/>
                    </a:ext>
                  </a:extLst>
                </p14:cNvPr>
                <p14:cNvContentPartPr/>
                <p14:nvPr/>
              </p14:nvContentPartPr>
              <p14:xfrm>
                <a:off x="3937760" y="2064910"/>
                <a:ext cx="2520" cy="648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810120A2-5975-4261-B432-E3FB9114AB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28760" y="2056270"/>
                  <a:ext cx="20160" cy="241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B9CF4185-060A-4FC8-A446-FAC7ED772E43}"/>
              </a:ext>
            </a:extLst>
          </p:cNvPr>
          <p:cNvCxnSpPr>
            <a:cxnSpLocks/>
          </p:cNvCxnSpPr>
          <p:nvPr/>
        </p:nvCxnSpPr>
        <p:spPr>
          <a:xfrm>
            <a:off x="4148982" y="1790245"/>
            <a:ext cx="636997" cy="848929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Блок-схема: узел 103">
            <a:extLst>
              <a:ext uri="{FF2B5EF4-FFF2-40B4-BE49-F238E27FC236}">
                <a16:creationId xmlns:a16="http://schemas.microsoft.com/office/drawing/2014/main" id="{16545293-B269-4FED-B282-5AEB1142345F}"/>
              </a:ext>
            </a:extLst>
          </p:cNvPr>
          <p:cNvSpPr/>
          <p:nvPr/>
        </p:nvSpPr>
        <p:spPr>
          <a:xfrm>
            <a:off x="4117178" y="2272137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Блок-схема: узел 104">
            <a:extLst>
              <a:ext uri="{FF2B5EF4-FFF2-40B4-BE49-F238E27FC236}">
                <a16:creationId xmlns:a16="http://schemas.microsoft.com/office/drawing/2014/main" id="{F2FA84D3-5859-4784-98A1-FFAD1C90F555}"/>
              </a:ext>
            </a:extLst>
          </p:cNvPr>
          <p:cNvSpPr/>
          <p:nvPr/>
        </p:nvSpPr>
        <p:spPr>
          <a:xfrm>
            <a:off x="4178394" y="2417741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Блок-схема: узел 105">
            <a:extLst>
              <a:ext uri="{FF2B5EF4-FFF2-40B4-BE49-F238E27FC236}">
                <a16:creationId xmlns:a16="http://schemas.microsoft.com/office/drawing/2014/main" id="{AD60623B-0E2B-485E-A6C8-4FB86CD8EE43}"/>
              </a:ext>
            </a:extLst>
          </p:cNvPr>
          <p:cNvSpPr/>
          <p:nvPr/>
        </p:nvSpPr>
        <p:spPr>
          <a:xfrm>
            <a:off x="4303310" y="2290137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Блок-схема: узел 106">
            <a:extLst>
              <a:ext uri="{FF2B5EF4-FFF2-40B4-BE49-F238E27FC236}">
                <a16:creationId xmlns:a16="http://schemas.microsoft.com/office/drawing/2014/main" id="{F5B780DD-3478-4077-A1B8-096245BE6703}"/>
              </a:ext>
            </a:extLst>
          </p:cNvPr>
          <p:cNvSpPr/>
          <p:nvPr/>
        </p:nvSpPr>
        <p:spPr>
          <a:xfrm>
            <a:off x="4197206" y="2095539"/>
            <a:ext cx="122432" cy="11099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FA67220D-B99D-4524-8324-EF4079BF4A2A}"/>
              </a:ext>
            </a:extLst>
          </p:cNvPr>
          <p:cNvSpPr/>
          <p:nvPr/>
        </p:nvSpPr>
        <p:spPr>
          <a:xfrm>
            <a:off x="344566" y="2828292"/>
            <a:ext cx="11522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/>
              <a:t>Кластерный анализ </a:t>
            </a:r>
            <a:r>
              <a:rPr lang="ru-RU" altLang="ru-RU" dirty="0"/>
              <a:t>-</a:t>
            </a:r>
            <a:r>
              <a:rPr lang="ru-RU" altLang="ru-RU" b="1" dirty="0"/>
              <a:t>  </a:t>
            </a:r>
            <a:r>
              <a:rPr lang="ru-RU" dirty="0"/>
              <a:t>статистическая процедура, выполняющая сбор данных, содержащих информацию о выборке объектов, и затем упорядочивающая объекты в сравнительно однородные группы (кластеры) </a:t>
            </a:r>
            <a:r>
              <a:rPr lang="en-US" dirty="0"/>
              <a:t>[</a:t>
            </a:r>
            <a:r>
              <a:rPr lang="ru-RU" sz="1600" dirty="0" err="1">
                <a:hlinkClick r:id="rId14"/>
              </a:rPr>
              <a:t>Кластерный_анализ</a:t>
            </a:r>
            <a:r>
              <a:rPr lang="en-US" dirty="0"/>
              <a:t>].</a:t>
            </a:r>
            <a:r>
              <a:rPr lang="ru-RU" dirty="0"/>
              <a:t> </a:t>
            </a:r>
            <a:endParaRPr lang="en-US" dirty="0"/>
          </a:p>
          <a:p>
            <a:pPr algn="just"/>
            <a:r>
              <a:rPr lang="ru-RU" altLang="ru-RU" b="1" dirty="0"/>
              <a:t>Метод </a:t>
            </a:r>
            <a:r>
              <a:rPr lang="en-US" altLang="ru-RU" b="1" dirty="0"/>
              <a:t>k</a:t>
            </a:r>
            <a:r>
              <a:rPr lang="ru-RU" altLang="ru-RU" b="1" dirty="0"/>
              <a:t>-средних. </a:t>
            </a:r>
            <a:r>
              <a:rPr lang="ru-RU" altLang="ru-RU" dirty="0"/>
              <a:t>Основная</a:t>
            </a:r>
            <a:r>
              <a:rPr lang="ru-RU" altLang="ru-RU" b="1" dirty="0"/>
              <a:t> идея </a:t>
            </a:r>
            <a:r>
              <a:rPr lang="ru-RU" dirty="0"/>
              <a:t>метода в разделении данных на «</a:t>
            </a:r>
            <a:r>
              <a:rPr lang="en-US" dirty="0"/>
              <a:t>k</a:t>
            </a:r>
            <a:r>
              <a:rPr lang="ru-RU" dirty="0"/>
              <a:t>» кластеров по признаку </a:t>
            </a:r>
            <a:r>
              <a:rPr lang="ru-RU" dirty="0" err="1"/>
              <a:t>наим</a:t>
            </a:r>
            <a:r>
              <a:rPr lang="ru-RU" dirty="0"/>
              <a:t>. расстояния до одного из центров кластеров. При этом положение центров кластеров итерационно пересчитывается.</a:t>
            </a:r>
          </a:p>
        </p:txBody>
      </p:sp>
      <p:sp>
        <p:nvSpPr>
          <p:cNvPr id="46" name="Прямоугольник 8">
            <a:extLst>
              <a:ext uri="{FF2B5EF4-FFF2-40B4-BE49-F238E27FC236}">
                <a16:creationId xmlns:a16="http://schemas.microsoft.com/office/drawing/2014/main" id="{735B49D4-EDAB-4162-AE9C-88D254F51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23" y="4240263"/>
            <a:ext cx="11522675" cy="1077218"/>
          </a:xfrm>
          <a:prstGeom prst="rect">
            <a:avLst/>
          </a:prstGeom>
          <a:noFill/>
          <a:ln>
            <a:noFill/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ru-RU" b="1" dirty="0"/>
              <a:t>Особенности обучения.</a:t>
            </a:r>
            <a:endParaRPr lang="en-US" altLang="ru-RU" b="1" dirty="0"/>
          </a:p>
          <a:p>
            <a:pPr marL="342900" indent="-342900">
              <a:buAutoNum type="arabicPeriod"/>
            </a:pPr>
            <a:r>
              <a:rPr lang="ru-RU" altLang="ru-RU" dirty="0"/>
              <a:t>Исследователю необходимо выбирать количество кластеров.</a:t>
            </a:r>
          </a:p>
          <a:p>
            <a:pPr marL="342900" indent="-342900">
              <a:buAutoNum type="arabicPeriod"/>
            </a:pPr>
            <a:r>
              <a:rPr lang="ru-RU" altLang="ru-RU" dirty="0"/>
              <a:t>Исходные данные должны иметь различимые центры кластеров. </a:t>
            </a:r>
          </a:p>
          <a:p>
            <a:pPr marL="342900" indent="-342900">
              <a:buAutoNum type="arabicPeriod"/>
            </a:pPr>
            <a:endParaRPr lang="ru-RU" alt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3A18B28-14DF-462F-91D9-34F37B98B663}"/>
                  </a:ext>
                </a:extLst>
              </p:cNvPr>
              <p:cNvSpPr txBox="1"/>
              <p:nvPr/>
            </p:nvSpPr>
            <p:spPr>
              <a:xfrm>
                <a:off x="6096001" y="1637819"/>
                <a:ext cx="2846858" cy="919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ru-RU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ru-RU" sz="1600" b="0" i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3A18B28-14DF-462F-91D9-34F37B98B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1637819"/>
                <a:ext cx="2846858" cy="91973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81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>
            <a:extLst>
              <a:ext uri="{FF2B5EF4-FFF2-40B4-BE49-F238E27FC236}">
                <a16:creationId xmlns:a16="http://schemas.microsoft.com/office/drawing/2014/main" id="{D3FFAB76-60D7-4C61-B89D-CE0AC3C5D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204" y="0"/>
            <a:ext cx="92947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2800" b="1" dirty="0">
                <a:solidFill>
                  <a:srgbClr val="000000"/>
                </a:solidFill>
                <a:latin typeface="Cambria" pitchFamily="18" charset="0"/>
              </a:rPr>
              <a:t>Выявление аномалий / </a:t>
            </a:r>
            <a:r>
              <a:rPr lang="en-US" altLang="ru-RU" sz="2800" b="1" dirty="0">
                <a:solidFill>
                  <a:srgbClr val="7030A0"/>
                </a:solidFill>
                <a:latin typeface="Cambria" pitchFamily="18" charset="0"/>
              </a:rPr>
              <a:t>Anomaly detection</a:t>
            </a:r>
            <a:endParaRPr lang="ru-RU" altLang="ru-RU" sz="2800" b="1" dirty="0">
              <a:solidFill>
                <a:srgbClr val="7030A0"/>
              </a:solidFill>
            </a:endParaRPr>
          </a:p>
        </p:txBody>
      </p:sp>
      <p:sp>
        <p:nvSpPr>
          <p:cNvPr id="56" name="Прямоугольник 8">
            <a:extLst>
              <a:ext uri="{FF2B5EF4-FFF2-40B4-BE49-F238E27FC236}">
                <a16:creationId xmlns:a16="http://schemas.microsoft.com/office/drawing/2014/main" id="{9358162F-8022-4E7D-A217-F5C33EAED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389" y="520205"/>
            <a:ext cx="5250425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1800" b="1" dirty="0">
                <a:solidFill>
                  <a:srgbClr val="0070C0"/>
                </a:solidFill>
              </a:rPr>
              <a:t>Машинное обучение </a:t>
            </a:r>
            <a:r>
              <a:rPr lang="ru-RU" altLang="ru-RU" sz="1800" b="1" dirty="0"/>
              <a:t>/ </a:t>
            </a:r>
            <a:r>
              <a:rPr lang="en-US" altLang="ru-RU" dirty="0">
                <a:solidFill>
                  <a:srgbClr val="7030A0"/>
                </a:solidFill>
              </a:rPr>
              <a:t>ML</a:t>
            </a:r>
            <a:endParaRPr lang="ru-RU" altLang="ru-RU" dirty="0">
              <a:solidFill>
                <a:srgbClr val="7030A0"/>
              </a:solidFill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B2A3155C-4602-477E-866A-5C542B1C8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3665" y="1133237"/>
            <a:ext cx="2595769" cy="61555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1800" b="1" dirty="0">
                <a:solidFill>
                  <a:srgbClr val="0070C0"/>
                </a:solidFill>
              </a:rPr>
              <a:t>Обучение с учителем / </a:t>
            </a:r>
            <a:endParaRPr lang="en-US" altLang="ru-RU" sz="1800" b="1" dirty="0">
              <a:solidFill>
                <a:srgbClr val="0070C0"/>
              </a:solidFill>
            </a:endParaRPr>
          </a:p>
          <a:p>
            <a:pPr algn="ctr" eaLnBrk="1" hangingPunct="1"/>
            <a:r>
              <a:rPr lang="en-US" altLang="ru-RU" dirty="0">
                <a:solidFill>
                  <a:srgbClr val="7030A0"/>
                </a:solidFill>
              </a:rPr>
              <a:t>Supervised learning</a:t>
            </a:r>
            <a:endParaRPr lang="ru-RU" altLang="ru-RU" dirty="0">
              <a:solidFill>
                <a:srgbClr val="7030A0"/>
              </a:solidFill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5960680A-2629-4FD7-B195-E0CC0B8F6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8101" y="1133236"/>
            <a:ext cx="3630598" cy="615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ru-RU" sz="1800" b="1" dirty="0">
                <a:solidFill>
                  <a:srgbClr val="0070C0"/>
                </a:solidFill>
              </a:rPr>
              <a:t>…</a:t>
            </a:r>
            <a:r>
              <a:rPr lang="ru-RU" altLang="ru-RU" sz="1800" b="1" dirty="0">
                <a:solidFill>
                  <a:srgbClr val="0070C0"/>
                </a:solidFill>
              </a:rPr>
              <a:t>Обучение с подкреплением /</a:t>
            </a:r>
            <a:r>
              <a:rPr lang="ru-RU" altLang="ru-RU" b="1" dirty="0">
                <a:solidFill>
                  <a:srgbClr val="0070C0"/>
                </a:solidFill>
              </a:rPr>
              <a:t> </a:t>
            </a:r>
            <a:endParaRPr lang="en-US" altLang="ru-RU" b="1" dirty="0">
              <a:solidFill>
                <a:srgbClr val="0070C0"/>
              </a:solidFill>
            </a:endParaRPr>
          </a:p>
          <a:p>
            <a:pPr algn="ctr" eaLnBrk="1" hangingPunct="1"/>
            <a:r>
              <a:rPr lang="en-US" altLang="ru-RU" dirty="0">
                <a:solidFill>
                  <a:srgbClr val="7030A0"/>
                </a:solidFill>
              </a:rPr>
              <a:t>Reinforcement learning…</a:t>
            </a:r>
            <a:endParaRPr lang="ru-RU" altLang="ru-RU" dirty="0">
              <a:solidFill>
                <a:srgbClr val="7030A0"/>
              </a:solidFill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0C47A7A6-F554-47E5-8072-D32B21178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9916" y="1133236"/>
            <a:ext cx="2595769" cy="61555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1800" b="1" dirty="0">
                <a:solidFill>
                  <a:srgbClr val="0070C0"/>
                </a:solidFill>
              </a:rPr>
              <a:t>Обучение без учителя / </a:t>
            </a:r>
            <a:endParaRPr lang="en-US" altLang="ru-RU" sz="1800" b="1" dirty="0">
              <a:solidFill>
                <a:srgbClr val="0070C0"/>
              </a:solidFill>
            </a:endParaRPr>
          </a:p>
          <a:p>
            <a:pPr algn="ctr" eaLnBrk="1" hangingPunct="1"/>
            <a:r>
              <a:rPr lang="en-US" altLang="ru-RU" dirty="0">
                <a:solidFill>
                  <a:srgbClr val="7030A0"/>
                </a:solidFill>
              </a:rPr>
              <a:t>Unsupervised learning</a:t>
            </a:r>
            <a:endParaRPr lang="ru-RU" altLang="ru-RU" dirty="0">
              <a:solidFill>
                <a:srgbClr val="7030A0"/>
              </a:solidFill>
            </a:endParaRPr>
          </a:p>
        </p:txBody>
      </p: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CA63B3A9-73CA-44C5-B180-F9DA300C60A7}"/>
              </a:ext>
            </a:extLst>
          </p:cNvPr>
          <p:cNvCxnSpPr>
            <a:cxnSpLocks/>
            <a:stCxn id="56" idx="2"/>
            <a:endCxn id="62" idx="0"/>
          </p:cNvCxnSpPr>
          <p:nvPr/>
        </p:nvCxnSpPr>
        <p:spPr>
          <a:xfrm>
            <a:off x="7544602" y="889537"/>
            <a:ext cx="3196948" cy="24370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B237B73F-6AB5-48F9-B134-7DB91D7C78AA}"/>
              </a:ext>
            </a:extLst>
          </p:cNvPr>
          <p:cNvCxnSpPr>
            <a:cxnSpLocks/>
            <a:stCxn id="56" idx="2"/>
            <a:endCxn id="70" idx="0"/>
          </p:cNvCxnSpPr>
          <p:nvPr/>
        </p:nvCxnSpPr>
        <p:spPr>
          <a:xfrm flipH="1">
            <a:off x="4267801" y="889537"/>
            <a:ext cx="3276801" cy="243699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E5305DA-2609-4CF5-B812-270E3FAC4F89}"/>
              </a:ext>
            </a:extLst>
          </p:cNvPr>
          <p:cNvCxnSpPr>
            <a:cxnSpLocks/>
          </p:cNvCxnSpPr>
          <p:nvPr/>
        </p:nvCxnSpPr>
        <p:spPr>
          <a:xfrm flipV="1">
            <a:off x="10215140" y="1796262"/>
            <a:ext cx="0" cy="8489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7706904D-3B11-49F6-A3E8-D5CBEDACBCAD}"/>
              </a:ext>
            </a:extLst>
          </p:cNvPr>
          <p:cNvCxnSpPr>
            <a:cxnSpLocks/>
          </p:cNvCxnSpPr>
          <p:nvPr/>
        </p:nvCxnSpPr>
        <p:spPr>
          <a:xfrm>
            <a:off x="10215140" y="2644089"/>
            <a:ext cx="8956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7A15AE4-F577-4497-A018-913A84C2FD43}"/>
                  </a:ext>
                </a:extLst>
              </p:cNvPr>
              <p:cNvSpPr txBox="1"/>
              <p:nvPr/>
            </p:nvSpPr>
            <p:spPr>
              <a:xfrm>
                <a:off x="11110833" y="259934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7A15AE4-F577-4497-A018-913A84C2F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0833" y="2599343"/>
                <a:ext cx="276101" cy="276999"/>
              </a:xfrm>
              <a:prstGeom prst="rect">
                <a:avLst/>
              </a:prstGeom>
              <a:blipFill>
                <a:blip r:embed="rId4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40B3FA8-AF2A-48EE-B101-E04A0EF8E09A}"/>
                  </a:ext>
                </a:extLst>
              </p:cNvPr>
              <p:cNvSpPr txBox="1"/>
              <p:nvPr/>
            </p:nvSpPr>
            <p:spPr>
              <a:xfrm>
                <a:off x="9898239" y="171138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40B3FA8-AF2A-48EE-B101-E04A0EF8E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239" y="1711383"/>
                <a:ext cx="281423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Знак умножения 77">
            <a:extLst>
              <a:ext uri="{FF2B5EF4-FFF2-40B4-BE49-F238E27FC236}">
                <a16:creationId xmlns:a16="http://schemas.microsoft.com/office/drawing/2014/main" id="{AE6CCFB6-B11B-4254-9AD9-8060EA417615}"/>
              </a:ext>
            </a:extLst>
          </p:cNvPr>
          <p:cNvSpPr/>
          <p:nvPr/>
        </p:nvSpPr>
        <p:spPr>
          <a:xfrm>
            <a:off x="10246532" y="2250248"/>
            <a:ext cx="220184" cy="1797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Знак умножения 78">
            <a:extLst>
              <a:ext uri="{FF2B5EF4-FFF2-40B4-BE49-F238E27FC236}">
                <a16:creationId xmlns:a16="http://schemas.microsoft.com/office/drawing/2014/main" id="{BE160E50-EAE5-4BE1-B029-C2C6E8D66A1E}"/>
              </a:ext>
            </a:extLst>
          </p:cNvPr>
          <p:cNvSpPr/>
          <p:nvPr/>
        </p:nvSpPr>
        <p:spPr>
          <a:xfrm>
            <a:off x="10442063" y="2186985"/>
            <a:ext cx="220184" cy="1797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Знак умножения 79">
            <a:extLst>
              <a:ext uri="{FF2B5EF4-FFF2-40B4-BE49-F238E27FC236}">
                <a16:creationId xmlns:a16="http://schemas.microsoft.com/office/drawing/2014/main" id="{B71365E9-D8D7-405D-A87D-5DFF36287CDF}"/>
              </a:ext>
            </a:extLst>
          </p:cNvPr>
          <p:cNvSpPr/>
          <p:nvPr/>
        </p:nvSpPr>
        <p:spPr>
          <a:xfrm>
            <a:off x="10398932" y="2376766"/>
            <a:ext cx="220184" cy="1797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Блок-схема: узел 80">
            <a:extLst>
              <a:ext uri="{FF2B5EF4-FFF2-40B4-BE49-F238E27FC236}">
                <a16:creationId xmlns:a16="http://schemas.microsoft.com/office/drawing/2014/main" id="{C57F3839-6C09-467E-BEAA-76310411D429}"/>
              </a:ext>
            </a:extLst>
          </p:cNvPr>
          <p:cNvSpPr/>
          <p:nvPr/>
        </p:nvSpPr>
        <p:spPr>
          <a:xfrm>
            <a:off x="10619116" y="1940257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Блок-схема: узел 81">
            <a:extLst>
              <a:ext uri="{FF2B5EF4-FFF2-40B4-BE49-F238E27FC236}">
                <a16:creationId xmlns:a16="http://schemas.microsoft.com/office/drawing/2014/main" id="{513105FD-25FE-424B-BCFE-F4466A0F6E71}"/>
              </a:ext>
            </a:extLst>
          </p:cNvPr>
          <p:cNvSpPr/>
          <p:nvPr/>
        </p:nvSpPr>
        <p:spPr>
          <a:xfrm>
            <a:off x="10771516" y="2006029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Блок-схема: узел 82">
            <a:extLst>
              <a:ext uri="{FF2B5EF4-FFF2-40B4-BE49-F238E27FC236}">
                <a16:creationId xmlns:a16="http://schemas.microsoft.com/office/drawing/2014/main" id="{D7765758-D12C-48ED-9C15-F1458418AF10}"/>
              </a:ext>
            </a:extLst>
          </p:cNvPr>
          <p:cNvSpPr/>
          <p:nvPr/>
        </p:nvSpPr>
        <p:spPr>
          <a:xfrm>
            <a:off x="10665639" y="2121533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D7A2C022-241C-4C39-BDB6-DF9DB32C0D6B}"/>
              </a:ext>
            </a:extLst>
          </p:cNvPr>
          <p:cNvCxnSpPr>
            <a:cxnSpLocks/>
          </p:cNvCxnSpPr>
          <p:nvPr/>
        </p:nvCxnSpPr>
        <p:spPr>
          <a:xfrm flipV="1">
            <a:off x="10427970" y="2144912"/>
            <a:ext cx="7743" cy="5094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FD297BF9-C43B-4E52-9D09-847AA87C1BFF}"/>
              </a:ext>
            </a:extLst>
          </p:cNvPr>
          <p:cNvCxnSpPr>
            <a:cxnSpLocks/>
          </p:cNvCxnSpPr>
          <p:nvPr/>
        </p:nvCxnSpPr>
        <p:spPr>
          <a:xfrm flipH="1" flipV="1">
            <a:off x="10189169" y="2144912"/>
            <a:ext cx="217615" cy="11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D030E704-390E-46BB-8092-8E2509C650A6}"/>
              </a:ext>
            </a:extLst>
          </p:cNvPr>
          <p:cNvGrpSpPr/>
          <p:nvPr/>
        </p:nvGrpSpPr>
        <p:grpSpPr>
          <a:xfrm>
            <a:off x="10311515" y="1966162"/>
            <a:ext cx="60840" cy="141120"/>
            <a:chOff x="3903200" y="1930270"/>
            <a:chExt cx="6084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2C235907-9337-40C7-83A0-D69080086D84}"/>
                    </a:ext>
                  </a:extLst>
                </p14:cNvPr>
                <p14:cNvContentPartPr/>
                <p14:nvPr/>
              </p14:nvContentPartPr>
              <p14:xfrm>
                <a:off x="3903200" y="1930270"/>
                <a:ext cx="60840" cy="11520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39B8D178-D3C6-4E34-BF15-92669C8A135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94200" y="1921270"/>
                  <a:ext cx="78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C0E44870-C056-46A7-9303-F6CB54E66383}"/>
                    </a:ext>
                  </a:extLst>
                </p14:cNvPr>
                <p14:cNvContentPartPr/>
                <p14:nvPr/>
              </p14:nvContentPartPr>
              <p14:xfrm>
                <a:off x="3937760" y="2064910"/>
                <a:ext cx="2520" cy="64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E9936A8F-0143-41B0-B721-F3129200B8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28760" y="2056270"/>
                  <a:ext cx="20160" cy="241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C611B024-DC61-4F48-A7D5-D78F72597779}"/>
              </a:ext>
            </a:extLst>
          </p:cNvPr>
          <p:cNvCxnSpPr>
            <a:cxnSpLocks/>
          </p:cNvCxnSpPr>
          <p:nvPr/>
        </p:nvCxnSpPr>
        <p:spPr>
          <a:xfrm>
            <a:off x="10326749" y="1795160"/>
            <a:ext cx="636997" cy="848929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нак умножения 89">
            <a:extLst>
              <a:ext uri="{FF2B5EF4-FFF2-40B4-BE49-F238E27FC236}">
                <a16:creationId xmlns:a16="http://schemas.microsoft.com/office/drawing/2014/main" id="{9249B10B-FDDB-4221-ADBD-51929CEEEB9F}"/>
              </a:ext>
            </a:extLst>
          </p:cNvPr>
          <p:cNvSpPr/>
          <p:nvPr/>
        </p:nvSpPr>
        <p:spPr>
          <a:xfrm>
            <a:off x="10326749" y="2067584"/>
            <a:ext cx="220184" cy="179715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2AC76B95-2B10-42B7-AD2A-A44AA56D27F7}"/>
              </a:ext>
            </a:extLst>
          </p:cNvPr>
          <p:cNvCxnSpPr>
            <a:cxnSpLocks/>
          </p:cNvCxnSpPr>
          <p:nvPr/>
        </p:nvCxnSpPr>
        <p:spPr>
          <a:xfrm flipV="1">
            <a:off x="4037373" y="1791347"/>
            <a:ext cx="0" cy="8489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D3F93BEE-B98D-4C26-BA0F-D758DDCB6773}"/>
              </a:ext>
            </a:extLst>
          </p:cNvPr>
          <p:cNvCxnSpPr>
            <a:cxnSpLocks/>
          </p:cNvCxnSpPr>
          <p:nvPr/>
        </p:nvCxnSpPr>
        <p:spPr>
          <a:xfrm>
            <a:off x="4037373" y="2639174"/>
            <a:ext cx="8956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A48EB98-FE50-417C-862D-13D34542C418}"/>
                  </a:ext>
                </a:extLst>
              </p:cNvPr>
              <p:cNvSpPr txBox="1"/>
              <p:nvPr/>
            </p:nvSpPr>
            <p:spPr>
              <a:xfrm>
                <a:off x="4933066" y="259442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A48EB98-FE50-417C-862D-13D34542C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066" y="2594428"/>
                <a:ext cx="276101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7152826-373E-4DE1-886E-8FDC3C7BA0D8}"/>
                  </a:ext>
                </a:extLst>
              </p:cNvPr>
              <p:cNvSpPr txBox="1"/>
              <p:nvPr/>
            </p:nvSpPr>
            <p:spPr>
              <a:xfrm>
                <a:off x="3720472" y="170646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7152826-373E-4DE1-886E-8FDC3C7BA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472" y="1706468"/>
                <a:ext cx="281423" cy="276999"/>
              </a:xfrm>
              <a:prstGeom prst="rect">
                <a:avLst/>
              </a:prstGeom>
              <a:blipFill>
                <a:blip r:embed="rId11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Блок-схема: узел 94">
            <a:extLst>
              <a:ext uri="{FF2B5EF4-FFF2-40B4-BE49-F238E27FC236}">
                <a16:creationId xmlns:a16="http://schemas.microsoft.com/office/drawing/2014/main" id="{C192AC53-71C8-46D3-83C4-516B1CF1C9F7}"/>
              </a:ext>
            </a:extLst>
          </p:cNvPr>
          <p:cNvSpPr/>
          <p:nvPr/>
        </p:nvSpPr>
        <p:spPr>
          <a:xfrm>
            <a:off x="4441349" y="1935342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Блок-схема: узел 95">
            <a:extLst>
              <a:ext uri="{FF2B5EF4-FFF2-40B4-BE49-F238E27FC236}">
                <a16:creationId xmlns:a16="http://schemas.microsoft.com/office/drawing/2014/main" id="{237CC1B9-1183-4664-8444-A0AB5206F6E7}"/>
              </a:ext>
            </a:extLst>
          </p:cNvPr>
          <p:cNvSpPr/>
          <p:nvPr/>
        </p:nvSpPr>
        <p:spPr>
          <a:xfrm>
            <a:off x="4593749" y="2001114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Блок-схема: узел 96">
            <a:extLst>
              <a:ext uri="{FF2B5EF4-FFF2-40B4-BE49-F238E27FC236}">
                <a16:creationId xmlns:a16="http://schemas.microsoft.com/office/drawing/2014/main" id="{C48681C4-D67B-437B-A17A-FB7F920B9D34}"/>
              </a:ext>
            </a:extLst>
          </p:cNvPr>
          <p:cNvSpPr/>
          <p:nvPr/>
        </p:nvSpPr>
        <p:spPr>
          <a:xfrm>
            <a:off x="4487872" y="2116618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8" name="Прямая соединительная линия 97">
            <a:extLst>
              <a:ext uri="{FF2B5EF4-FFF2-40B4-BE49-F238E27FC236}">
                <a16:creationId xmlns:a16="http://schemas.microsoft.com/office/drawing/2014/main" id="{06403784-A8D3-43AB-82BD-1F46CC4D5A9B}"/>
              </a:ext>
            </a:extLst>
          </p:cNvPr>
          <p:cNvCxnSpPr>
            <a:cxnSpLocks/>
          </p:cNvCxnSpPr>
          <p:nvPr/>
        </p:nvCxnSpPr>
        <p:spPr>
          <a:xfrm flipV="1">
            <a:off x="4250203" y="2139997"/>
            <a:ext cx="7743" cy="5094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9A187E04-CCB0-40DB-B495-7E9BFD75F5F6}"/>
              </a:ext>
            </a:extLst>
          </p:cNvPr>
          <p:cNvCxnSpPr>
            <a:cxnSpLocks/>
          </p:cNvCxnSpPr>
          <p:nvPr/>
        </p:nvCxnSpPr>
        <p:spPr>
          <a:xfrm flipH="1" flipV="1">
            <a:off x="4011402" y="2139997"/>
            <a:ext cx="217615" cy="11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91929857-09B2-4365-84C9-4B4B691A0085}"/>
              </a:ext>
            </a:extLst>
          </p:cNvPr>
          <p:cNvGrpSpPr/>
          <p:nvPr/>
        </p:nvGrpSpPr>
        <p:grpSpPr>
          <a:xfrm>
            <a:off x="4133748" y="1961247"/>
            <a:ext cx="60840" cy="141120"/>
            <a:chOff x="3903200" y="1930270"/>
            <a:chExt cx="6084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F2B611EA-A4D0-4C90-B304-A293DA60BD26}"/>
                    </a:ext>
                  </a:extLst>
                </p14:cNvPr>
                <p14:cNvContentPartPr/>
                <p14:nvPr/>
              </p14:nvContentPartPr>
              <p14:xfrm>
                <a:off x="3903200" y="1930270"/>
                <a:ext cx="60840" cy="11520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991D0B2C-A966-4C09-8146-A150B81268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94200" y="1921270"/>
                  <a:ext cx="78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B2AED832-EF70-4FFE-972D-94926A431B48}"/>
                    </a:ext>
                  </a:extLst>
                </p14:cNvPr>
                <p14:cNvContentPartPr/>
                <p14:nvPr/>
              </p14:nvContentPartPr>
              <p14:xfrm>
                <a:off x="3937760" y="2064910"/>
                <a:ext cx="2520" cy="648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810120A2-5975-4261-B432-E3FB9114AB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28760" y="2056270"/>
                  <a:ext cx="20160" cy="241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B9CF4185-060A-4FC8-A446-FAC7ED772E43}"/>
              </a:ext>
            </a:extLst>
          </p:cNvPr>
          <p:cNvCxnSpPr>
            <a:cxnSpLocks/>
          </p:cNvCxnSpPr>
          <p:nvPr/>
        </p:nvCxnSpPr>
        <p:spPr>
          <a:xfrm>
            <a:off x="4148982" y="1790245"/>
            <a:ext cx="636997" cy="848929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Блок-схема: узел 103">
            <a:extLst>
              <a:ext uri="{FF2B5EF4-FFF2-40B4-BE49-F238E27FC236}">
                <a16:creationId xmlns:a16="http://schemas.microsoft.com/office/drawing/2014/main" id="{16545293-B269-4FED-B282-5AEB1142345F}"/>
              </a:ext>
            </a:extLst>
          </p:cNvPr>
          <p:cNvSpPr/>
          <p:nvPr/>
        </p:nvSpPr>
        <p:spPr>
          <a:xfrm>
            <a:off x="4117178" y="2272137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Блок-схема: узел 104">
            <a:extLst>
              <a:ext uri="{FF2B5EF4-FFF2-40B4-BE49-F238E27FC236}">
                <a16:creationId xmlns:a16="http://schemas.microsoft.com/office/drawing/2014/main" id="{F2FA84D3-5859-4784-98A1-FFAD1C90F555}"/>
              </a:ext>
            </a:extLst>
          </p:cNvPr>
          <p:cNvSpPr/>
          <p:nvPr/>
        </p:nvSpPr>
        <p:spPr>
          <a:xfrm>
            <a:off x="4178394" y="2417741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Блок-схема: узел 105">
            <a:extLst>
              <a:ext uri="{FF2B5EF4-FFF2-40B4-BE49-F238E27FC236}">
                <a16:creationId xmlns:a16="http://schemas.microsoft.com/office/drawing/2014/main" id="{AD60623B-0E2B-485E-A6C8-4FB86CD8EE43}"/>
              </a:ext>
            </a:extLst>
          </p:cNvPr>
          <p:cNvSpPr/>
          <p:nvPr/>
        </p:nvSpPr>
        <p:spPr>
          <a:xfrm>
            <a:off x="4303310" y="2290137"/>
            <a:ext cx="122432" cy="11099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Блок-схема: узел 106">
            <a:extLst>
              <a:ext uri="{FF2B5EF4-FFF2-40B4-BE49-F238E27FC236}">
                <a16:creationId xmlns:a16="http://schemas.microsoft.com/office/drawing/2014/main" id="{F5B780DD-3478-4077-A1B8-096245BE6703}"/>
              </a:ext>
            </a:extLst>
          </p:cNvPr>
          <p:cNvSpPr/>
          <p:nvPr/>
        </p:nvSpPr>
        <p:spPr>
          <a:xfrm>
            <a:off x="4197206" y="2095539"/>
            <a:ext cx="122432" cy="11099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82392FE-7307-4F6C-B7EF-311A2233D1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44836" y="3101918"/>
            <a:ext cx="3657600" cy="236220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2A75AFD-2D2B-4E0C-B0AD-316B53B3E8E0}"/>
              </a:ext>
            </a:extLst>
          </p:cNvPr>
          <p:cNvSpPr/>
          <p:nvPr/>
        </p:nvSpPr>
        <p:spPr>
          <a:xfrm>
            <a:off x="4399470" y="5538484"/>
            <a:ext cx="4088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15"/>
              </a:rPr>
              <a:t>Anomaly detection by </a:t>
            </a:r>
            <a:r>
              <a:rPr lang="en-US" dirty="0" err="1">
                <a:hlinkClick r:id="rId15"/>
              </a:rPr>
              <a:t>A.Ng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45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8C6DB6-4E66-40A8-9453-2BA9531B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82" y="1219200"/>
            <a:ext cx="5690771" cy="44196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38E6593-81B4-4944-A8C6-49029C78E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67" y="2678723"/>
            <a:ext cx="3196154" cy="273733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7CAFC9-564A-408E-B27E-C4EFE2EEE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419" y="0"/>
            <a:ext cx="2611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5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C89A810-AC42-45F8-BC5D-3B897FD7E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15" y="1615779"/>
            <a:ext cx="4320000" cy="464987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453A8B-5534-4205-8A8A-D83729BD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525" y="1610249"/>
            <a:ext cx="4320000" cy="46498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596D109-42E1-47CA-AE81-BF3B8C43B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67" y="2678723"/>
            <a:ext cx="3196154" cy="27373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FE3A9-2675-4914-9C89-8A0DC6E0A7AB}"/>
              </a:ext>
            </a:extLst>
          </p:cNvPr>
          <p:cNvSpPr txBox="1"/>
          <p:nvPr/>
        </p:nvSpPr>
        <p:spPr>
          <a:xfrm>
            <a:off x="3467820" y="6219648"/>
            <a:ext cx="8724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0" algn="l"/>
                <a:tab pos="3054350" algn="l"/>
                <a:tab pos="6011863" algn="l"/>
              </a:tabLst>
            </a:pPr>
            <a:r>
              <a:rPr lang="en-US" dirty="0"/>
              <a:t>	Without 	and 	with</a:t>
            </a:r>
            <a:br>
              <a:rPr lang="en-US" dirty="0"/>
            </a:br>
            <a:r>
              <a:rPr lang="en-US" dirty="0"/>
              <a:t>the batch </a:t>
            </a:r>
            <a:r>
              <a:rPr lang="en-US" dirty="0" err="1"/>
              <a:t>normalisation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489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35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63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Прямоугольник 8">
            <a:extLst>
              <a:ext uri="{FF2B5EF4-FFF2-40B4-BE49-F238E27FC236}">
                <a16:creationId xmlns:a16="http://schemas.microsoft.com/office/drawing/2014/main" id="{430C807A-F2B0-4A0C-B63A-A10EEDC30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579" y="0"/>
            <a:ext cx="93044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2800" b="1" dirty="0"/>
              <a:t>Полезные ссылки / </a:t>
            </a:r>
            <a:r>
              <a:rPr lang="en-US" altLang="ru-RU" sz="2800" b="1" dirty="0">
                <a:solidFill>
                  <a:srgbClr val="7030A0"/>
                </a:solidFill>
              </a:rPr>
              <a:t>Links</a:t>
            </a:r>
            <a:endParaRPr lang="ru-RU" altLang="ru-RU" sz="2800" b="1" dirty="0">
              <a:solidFill>
                <a:srgbClr val="7030A0"/>
              </a:solidFill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000B1550-2A6A-4CF5-B5DA-DF2055992C73}"/>
              </a:ext>
            </a:extLst>
          </p:cNvPr>
          <p:cNvSpPr/>
          <p:nvPr/>
        </p:nvSpPr>
        <p:spPr>
          <a:xfrm>
            <a:off x="3047999" y="834273"/>
            <a:ext cx="8810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dirty="0"/>
              <a:t>Онлайн курсы, обучающие ресурсы:</a:t>
            </a:r>
            <a:endParaRPr lang="en-US" altLang="ru-RU" b="1" dirty="0"/>
          </a:p>
          <a:p>
            <a:pPr algn="just"/>
            <a:r>
              <a:rPr lang="en-US" dirty="0">
                <a:hlinkClick r:id="rId2"/>
              </a:rPr>
              <a:t>RL Course by David Silver</a:t>
            </a:r>
            <a:r>
              <a:rPr lang="ru-RU" dirty="0"/>
              <a:t>: курс из 10 лекций Д. </a:t>
            </a:r>
            <a:r>
              <a:rPr lang="ru-RU" dirty="0" err="1"/>
              <a:t>Силвера</a:t>
            </a:r>
            <a:r>
              <a:rPr lang="ru-RU" dirty="0"/>
              <a:t> «Введение в обучение с подкреплением»</a:t>
            </a:r>
          </a:p>
          <a:p>
            <a:pPr algn="just"/>
            <a:r>
              <a:rPr lang="en-US" dirty="0">
                <a:hlinkClick r:id="rId3"/>
              </a:rPr>
              <a:t>Stanford CS234: Reinforcement Learning</a:t>
            </a:r>
            <a:r>
              <a:rPr lang="ru-RU" dirty="0"/>
              <a:t>: курс лекций </a:t>
            </a:r>
            <a:r>
              <a:rPr lang="ru-RU" dirty="0" err="1"/>
              <a:t>Стенфордского</a:t>
            </a:r>
            <a:r>
              <a:rPr lang="ru-RU" dirty="0"/>
              <a:t> университета</a:t>
            </a:r>
            <a:endParaRPr lang="en-US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952104E6-DD4F-4F49-AC5E-4E97D3A558F6}"/>
              </a:ext>
            </a:extLst>
          </p:cNvPr>
          <p:cNvSpPr/>
          <p:nvPr/>
        </p:nvSpPr>
        <p:spPr>
          <a:xfrm>
            <a:off x="343300" y="2342129"/>
            <a:ext cx="115150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dirty="0"/>
              <a:t>Книги, статьи:</a:t>
            </a:r>
            <a:endParaRPr lang="en-US" altLang="ru-RU" b="1" dirty="0"/>
          </a:p>
          <a:p>
            <a:pPr algn="just"/>
            <a:r>
              <a:rPr lang="en-US" dirty="0"/>
              <a:t>About RL please see </a:t>
            </a:r>
            <a:r>
              <a:rPr lang="en-US" dirty="0">
                <a:solidFill>
                  <a:srgbClr val="0070C0"/>
                </a:solidFill>
              </a:rPr>
              <a:t>Sutton and </a:t>
            </a:r>
            <a:r>
              <a:rPr lang="en-US" dirty="0" err="1">
                <a:solidFill>
                  <a:srgbClr val="0070C0"/>
                </a:solidFill>
              </a:rPr>
              <a:t>Barto</a:t>
            </a:r>
            <a:r>
              <a:rPr lang="en-US" dirty="0">
                <a:solidFill>
                  <a:srgbClr val="0070C0"/>
                </a:solidFill>
              </a:rPr>
              <a:t> (1998)</a:t>
            </a:r>
            <a:r>
              <a:rPr lang="en-US" dirty="0"/>
              <a:t> or </a:t>
            </a:r>
            <a:r>
              <a:rPr lang="en-US" dirty="0" err="1">
                <a:solidFill>
                  <a:srgbClr val="0070C0"/>
                </a:solidFill>
              </a:rPr>
              <a:t>Bertsekas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dirty="0" err="1">
                <a:solidFill>
                  <a:srgbClr val="0070C0"/>
                </a:solidFill>
              </a:rPr>
              <a:t>Tsitsiklis</a:t>
            </a:r>
            <a:r>
              <a:rPr lang="en-US" dirty="0">
                <a:solidFill>
                  <a:srgbClr val="0070C0"/>
                </a:solidFill>
              </a:rPr>
              <a:t> (1996)</a:t>
            </a:r>
            <a:r>
              <a:rPr lang="en-US" dirty="0"/>
              <a:t> for information about reinforcement learning, and </a:t>
            </a:r>
            <a:r>
              <a:rPr lang="en-US" dirty="0" err="1">
                <a:solidFill>
                  <a:srgbClr val="0070C0"/>
                </a:solidFill>
              </a:rPr>
              <a:t>Mnih</a:t>
            </a:r>
            <a:r>
              <a:rPr lang="en-US" dirty="0">
                <a:solidFill>
                  <a:srgbClr val="0070C0"/>
                </a:solidFill>
              </a:rPr>
              <a:t> et al. (2013)</a:t>
            </a:r>
            <a:r>
              <a:rPr lang="en-US" dirty="0"/>
              <a:t> for the deep learning approach to reinforcement learning.</a:t>
            </a:r>
          </a:p>
          <a:p>
            <a:endParaRPr lang="ru-RU" dirty="0">
              <a:hlinkClick r:id="rId4"/>
            </a:endParaRPr>
          </a:p>
          <a:p>
            <a:r>
              <a:rPr lang="en-US" dirty="0">
                <a:hlinkClick r:id="" action="ppaction://noaction"/>
              </a:rPr>
              <a:t>Elsevier</a:t>
            </a:r>
            <a:r>
              <a:rPr lang="en-US" dirty="0"/>
              <a:t> , </a:t>
            </a:r>
            <a:r>
              <a:rPr lang="en-US" dirty="0">
                <a:hlinkClick r:id="rId5"/>
              </a:rPr>
              <a:t>Springer</a:t>
            </a:r>
            <a:r>
              <a:rPr lang="ru-RU" dirty="0"/>
              <a:t> </a:t>
            </a:r>
            <a:r>
              <a:rPr lang="en-US" dirty="0"/>
              <a:t>: </a:t>
            </a:r>
            <a:r>
              <a:rPr lang="ru-RU" dirty="0"/>
              <a:t>поисковые системы статей крупнейших издательств</a:t>
            </a:r>
            <a:endParaRPr lang="en-US" dirty="0"/>
          </a:p>
          <a:p>
            <a:r>
              <a:rPr lang="en-US" dirty="0">
                <a:hlinkClick r:id="rId6"/>
              </a:rPr>
              <a:t>SJR</a:t>
            </a:r>
            <a:r>
              <a:rPr lang="en-US" dirty="0"/>
              <a:t> , </a:t>
            </a:r>
            <a:r>
              <a:rPr lang="en-US" dirty="0" err="1">
                <a:hlinkClick r:id="rId7"/>
              </a:rPr>
              <a:t>WoS</a:t>
            </a:r>
            <a:r>
              <a:rPr lang="en-US" dirty="0"/>
              <a:t> </a:t>
            </a:r>
            <a:r>
              <a:rPr lang="ru-RU" dirty="0"/>
              <a:t>: поисковые системы журналов, рейтинг журналов</a:t>
            </a:r>
          </a:p>
        </p:txBody>
      </p:sp>
    </p:spTree>
    <p:extLst>
      <p:ext uri="{BB962C8B-B14F-4D97-AF65-F5344CB8AC3E}">
        <p14:creationId xmlns:p14="http://schemas.microsoft.com/office/powerpoint/2010/main" val="199583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6057</TotalTime>
  <Words>438</Words>
  <Application>Microsoft Office PowerPoint</Application>
  <PresentationFormat>Широкоэкранный</PresentationFormat>
  <Paragraphs>58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Cambria Math</vt:lpstr>
      <vt:lpstr>Times New Roman</vt:lpstr>
      <vt:lpstr>Тема Office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korn</dc:creator>
  <cp:lastModifiedBy>Alexey Kornaev</cp:lastModifiedBy>
  <cp:revision>372</cp:revision>
  <dcterms:created xsi:type="dcterms:W3CDTF">2020-01-22T20:24:31Z</dcterms:created>
  <dcterms:modified xsi:type="dcterms:W3CDTF">2020-06-08T07:18:21Z</dcterms:modified>
</cp:coreProperties>
</file>