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Kornaev" initials="AK" lastIdx="1" clrIdx="0">
    <p:extLst>
      <p:ext uri="{19B8F6BF-5375-455C-9EA6-DF929625EA0E}">
        <p15:presenceInfo xmlns:p15="http://schemas.microsoft.com/office/powerpoint/2012/main" userId="d0b93e475e696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F87"/>
    <a:srgbClr val="6E2076"/>
    <a:srgbClr val="5B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D03F6-A7E4-4C0B-B379-B519BAD04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41DFE-25DD-4070-A84C-00326C603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03CD3-16CF-4CEA-BC54-A8D9866F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42323-8C82-4419-A32C-E882C9DD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8A099-F055-4163-AC90-993D1040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8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F206-D24A-43A6-B751-4F40ECC0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30BEFE-004A-4D68-95A5-1D7E055EF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E4AE5B-7F49-43E6-96D9-CED37F61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1E754F-7350-4803-92C5-1A2A96C2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14674-1509-4998-AD19-B2EFC1F4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8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89DA95-0BAE-4638-964D-C75A9FD95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441937-2C32-4D5D-B823-17FF8CC3C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C86A25-B71E-4ADD-82B4-9914DD7A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CF815-3749-4253-855F-BB4A048F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F63BB-C56D-4FE6-9954-CA850803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010BF-9C28-4322-A6FB-62DDA9D7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EFE7D-CB66-42E7-AD8A-FA954D5D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16BC63-7F70-41FA-A048-1F4A71CA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79C04-CEA9-46DB-907A-4D35AE9D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61D126-655B-40E4-BF2C-613C0D7A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F6BC2-DC2F-4245-BD10-8ABF8CC1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186033-7EDD-4393-BBF1-E8D183DB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5B55A-BAC8-4DCA-BC2E-035F8314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AAA91-2D6C-49D2-8451-AF5461C9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DFBB7-CE3A-4435-B105-EF7B9FB6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27BEE-39A0-474E-938B-33C12FDF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9F18E-2956-4A4C-8B62-795C8AE91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927B4B-B0B8-4471-9540-9DECE236E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D1A2E-0E60-41B5-A7AC-86166D49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D3872A-D4E6-4519-8C0A-DF09EBF0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29656A-642A-4825-B01C-A1D769A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6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5464A-A0C5-4D3C-BD23-0DB31A32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67925-C227-405B-B322-C6CB7680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AA29F6-5C1F-4C24-BAD0-CA5A5432A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D30DC2-158F-4F2B-8335-C22FD1C14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865631-327B-4167-9191-0747CE1C1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320B64-9871-4447-B392-A982D1B5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1AC41C-5525-49B4-B8B1-6C17DE84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68F781-7898-41D3-B38B-7EEDAAA1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C78C7-AEB3-4835-B988-9B016506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1089D3-4776-4B6F-A181-69FCFE4A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02A3A1-D566-4BDA-97BC-429C919F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F125CC-07D8-445E-8A78-5D712933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5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E8EB7-4F7B-440F-B503-555BEA2F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85F72C-D9CE-4CE0-9C0D-1EACC952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3C67A9-8041-49BC-AE72-50BAE3A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15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BCEF0-5EBD-4BE8-B9AE-1C89C83A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4C0E7-1946-4DC7-B585-20161EF4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CD3DF9-9D69-463C-B6C6-A1999C02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9BFD9F-93CE-412F-8D7C-3F0D9BB4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30821A-4957-48D4-9D3F-4F2EA6D9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51B46A-166D-4A06-AB25-DD96DC98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995C7-60CA-4112-B0A5-C757957F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8104A0-C856-41DF-8E67-9B4F498E6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124CDC-B7ED-4154-956E-DC1764A1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E13639-9E33-4E9A-B18D-D35AFF22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A5E69E-6A32-4B59-B7A9-13F9E783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3DE93-7F12-4224-B225-BB3F5564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2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182AB-22A7-47AF-9B72-6D610E5C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159AFC-12F1-4C0B-8BBF-EA2C559B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61E16-52BA-48EF-BFF3-7809B879D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DBFD-BF1B-4828-B30D-D8B06746FA75}" type="datetimeFigureOut">
              <a:rPr lang="ru-RU" smtClean="0"/>
              <a:t>23.02.2021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BB8A44-3EB2-49E6-BF94-55C1FCDAB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71036-1F56-4981-9811-BE2C2CCB1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7EEE-5E3B-41E8-93E2-C7950563FC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B509177-9C4B-4BE0-894C-C3B0834CBF01}"/>
              </a:ext>
            </a:extLst>
          </p:cNvPr>
          <p:cNvSpPr txBox="1">
            <a:spLocks/>
          </p:cNvSpPr>
          <p:nvPr/>
        </p:nvSpPr>
        <p:spPr>
          <a:xfrm>
            <a:off x="3028336" y="114272"/>
            <a:ext cx="5844396" cy="54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260F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Расчет точности модели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EB959-365E-48F0-BCF7-4D3F3E58D24B}"/>
              </a:ext>
            </a:extLst>
          </p:cNvPr>
          <p:cNvSpPr txBox="1"/>
          <p:nvPr/>
        </p:nvSpPr>
        <p:spPr>
          <a:xfrm>
            <a:off x="145653" y="2487139"/>
            <a:ext cx="1190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в выборке аномальных данных значительно меньше, чем нормальных, т.е. классы являются «перекошенными».</a:t>
            </a:r>
          </a:p>
          <a:p>
            <a:r>
              <a:rPr lang="ru-RU" dirty="0"/>
              <a:t>В этом случае точность модели рассчитывается по</a:t>
            </a:r>
            <a:r>
              <a:rPr lang="en-US" dirty="0"/>
              <a:t>-</a:t>
            </a:r>
            <a:r>
              <a:rPr lang="ru-RU" dirty="0"/>
              <a:t>другому.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36A7DDE-EDF8-4455-8A47-570EA4925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80573"/>
              </p:ext>
            </p:extLst>
          </p:nvPr>
        </p:nvGraphicFramePr>
        <p:xfrm>
          <a:off x="180503" y="3263378"/>
          <a:ext cx="7479104" cy="269291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55610">
                  <a:extLst>
                    <a:ext uri="{9D8B030D-6E8A-4147-A177-3AD203B41FA5}">
                      <a16:colId xmlns:a16="http://schemas.microsoft.com/office/drawing/2014/main" val="1147299229"/>
                    </a:ext>
                  </a:extLst>
                </a:gridCol>
                <a:gridCol w="193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3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Реальный класс</a:t>
                      </a: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7927"/>
                  </a:ext>
                </a:extLst>
              </a:tr>
              <a:tr h="6101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Предсказанный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«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»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(*редкий класс)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«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»</a:t>
                      </a:r>
                      <a:endParaRPr lang="ru-RU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93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«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»</a:t>
                      </a:r>
                    </a:p>
                    <a:p>
                      <a:pPr algn="ctr"/>
                      <a:r>
                        <a:rPr lang="ru-RU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(*редкий класс)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positive (TP)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positive (FP)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142">
                <a:tc v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«</a:t>
                      </a:r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  <a:r>
                        <a:rPr lang="ru-RU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»</a:t>
                      </a:r>
                      <a:endParaRPr lang="ru-RU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negative (FN)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negative (TN)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8E0BFD-C373-4D44-840F-AA75054F29B5}"/>
                  </a:ext>
                </a:extLst>
              </p:cNvPr>
              <p:cNvSpPr txBox="1"/>
              <p:nvPr/>
            </p:nvSpPr>
            <p:spPr>
              <a:xfrm>
                <a:off x="8535837" y="4467600"/>
                <a:ext cx="227870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8E0BFD-C373-4D44-840F-AA75054F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837" y="4467600"/>
                <a:ext cx="2278701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EFEDC-4A9C-45B4-A23A-2B14EA06C8EF}"/>
                  </a:ext>
                </a:extLst>
              </p:cNvPr>
              <p:cNvSpPr txBox="1"/>
              <p:nvPr/>
            </p:nvSpPr>
            <p:spPr>
              <a:xfrm>
                <a:off x="3624625" y="6350479"/>
                <a:ext cx="1401474" cy="393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Recall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EFEDC-4A9C-45B4-A23A-2B14EA06C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25" y="6350479"/>
                <a:ext cx="1401474" cy="393249"/>
              </a:xfrm>
              <a:prstGeom prst="rect">
                <a:avLst/>
              </a:prstGeom>
              <a:blipFill>
                <a:blip r:embed="rId4"/>
                <a:stretch>
                  <a:fillRect l="-10480" t="-7813" r="-4367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B8D82BB-CC9B-40CD-BE55-503AC3C2C40A}"/>
              </a:ext>
            </a:extLst>
          </p:cNvPr>
          <p:cNvSpPr/>
          <p:nvPr/>
        </p:nvSpPr>
        <p:spPr>
          <a:xfrm>
            <a:off x="3136490" y="4149212"/>
            <a:ext cx="5250426" cy="1111046"/>
          </a:xfrm>
          <a:prstGeom prst="rightArrow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50BF807F-AD1E-42DD-A9F6-8DE61F266A90}"/>
              </a:ext>
            </a:extLst>
          </p:cNvPr>
          <p:cNvSpPr/>
          <p:nvPr/>
        </p:nvSpPr>
        <p:spPr>
          <a:xfrm>
            <a:off x="3028336" y="4296697"/>
            <a:ext cx="2477728" cy="1976284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6D2033-A05A-4FF2-8335-33E8CF491676}"/>
                  </a:ext>
                </a:extLst>
              </p:cNvPr>
              <p:cNvSpPr txBox="1"/>
              <p:nvPr/>
            </p:nvSpPr>
            <p:spPr>
              <a:xfrm>
                <a:off x="7965566" y="5952273"/>
                <a:ext cx="2513573" cy="5305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𝑃𝑟𝑒𝑐𝑖𝑠𝑖𝑜𝑛𝑅𝑒𝑐𝑎𝑙𝑙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6D2033-A05A-4FF2-8335-33E8CF491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566" y="5952273"/>
                <a:ext cx="2513573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E40D65-CB4B-4616-8719-2D49E90D2ACD}"/>
                  </a:ext>
                </a:extLst>
              </p:cNvPr>
              <p:cNvSpPr txBox="1"/>
              <p:nvPr/>
            </p:nvSpPr>
            <p:spPr>
              <a:xfrm>
                <a:off x="336429" y="931415"/>
                <a:ext cx="5052923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E40D65-CB4B-4616-8719-2D49E90D2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931415"/>
                <a:ext cx="5052923" cy="615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7" grpId="0" animBg="1"/>
      <p:bldP spid="13" grpId="0" animBg="1"/>
      <p:bldP spid="1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89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Alexey Kornaev</dc:creator>
  <cp:lastModifiedBy>Alexey Kornaev</cp:lastModifiedBy>
  <cp:revision>62</cp:revision>
  <dcterms:created xsi:type="dcterms:W3CDTF">2020-04-12T18:36:32Z</dcterms:created>
  <dcterms:modified xsi:type="dcterms:W3CDTF">2021-02-23T15:55:31Z</dcterms:modified>
</cp:coreProperties>
</file>