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5" r:id="rId4"/>
    <p:sldId id="268" r:id="rId5"/>
    <p:sldId id="340" r:id="rId6"/>
    <p:sldId id="269" r:id="rId7"/>
    <p:sldId id="339" r:id="rId8"/>
    <p:sldId id="338" r:id="rId9"/>
    <p:sldId id="33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144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FAD25-E475-40A1-BF53-D6229225F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190042-39B2-4D61-97B2-90DDB074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34FB78-58D3-48F0-8314-2FB1EB35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728FE2-C858-4B61-A05C-683A5B04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2F939-E082-4994-8DEA-38E9B577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82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B1F80-6F8E-4CAF-A721-F16CB52B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D7D6D80-31AF-4B98-A71C-A037DF89C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623348-5BA6-4499-AC88-4F0E8725D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707FB5-4A59-4290-80E8-22FDA626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88125E-DF84-4210-B126-DE34E5FD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D43D4-44A9-4CB7-AE45-C8CFF2A1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2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73BE4-D7AF-451B-A182-888EC802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91A821-EB2D-4308-B57C-46625D1AD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937DCB-5719-493F-842C-2FCB7D9A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B4075-E8E6-45E4-8513-1BCB953A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8664B5-73DC-4C6A-BDDF-CABA9E91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746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65158F-A575-4CD2-9BC0-45F13AE24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A955EF-08EF-4829-9DA3-0AF77E4E9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F303C8-4B59-4A48-B517-4279D216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15A75C-59ED-4C1B-AC69-B39A55E5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E8CEC6-A4C5-4B4B-A9C7-2662E1D8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471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9E9F7-AA40-48CD-AAD0-526BDC641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DFCC5B-0139-47BF-855A-79BDE9B7E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A59997-6E41-45C5-AB2B-BB24536C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89E705-524A-4628-8C23-856808D8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4AFF10-1106-4FF2-BC68-2E1357F1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428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6813E-78D5-400C-9783-02FFA5BE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ED243A-B334-4944-B2E2-417AFA5A9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201AA9-4A56-4E1E-AF4A-DF2F7E72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D9870B-3758-4F54-8DB7-55684367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2E6828-FEE8-416B-B8CA-95C8CEC2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506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F69FB-B4C0-4235-8162-E83E94FB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718105-975D-472C-BC4D-FC8FB1BF1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AE9B7-6154-4B3A-91F0-9BE7F1FB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6EB522-2153-425F-8C93-22EBEA79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A00A89-306B-4EA5-AC6E-ACB56A54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366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FDD90-528E-4E31-ACEC-99AC3FAB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E36249-84C9-43B8-B72C-2A1B467D7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37777C-6C1B-415B-9F67-061131B4D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9188A7-A334-4AE8-A065-8AF653B5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AAAD21-7A07-4D4D-9359-668BE953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C49E28-6DEB-4128-AB2B-9B93599F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97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E3453-F2D6-438F-9493-55849C16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80A91A-2E39-419A-82C7-7DB4F83B9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C9E318-0377-47E6-B699-70B8720AE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4B0D41-69B7-4EEA-BBE0-7F536EF56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B24064-53D2-4C3A-8E7D-7D6F3890B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787EF5-6176-432C-A14F-3E070D72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2E7A7C-2B36-4470-9D32-821F3C52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FA47C1-AF12-4FE3-BBD4-4C4D3556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043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AFDEE-A0B5-40C2-A673-66EBE0C6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9996FE-FDDF-4EF5-9290-6943FC34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A2C933-B5FB-49B5-88BB-AD615136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DDD3FE-6D14-43A5-ACD8-75A084ED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813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CED1F2-DE28-4DDC-B74F-3D91E658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978565-0AF8-446A-9630-BE8986FA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D9BF1-9389-48D0-9566-A5A70B4B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0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8260F-C376-4AEB-9103-0E8B1CC2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1DFE46-B3AA-42F3-968F-BC5660859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3BD5EE-70BD-4C94-9E0C-0607BCA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97AC4F-60B8-4A40-901C-16FD11A6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1081DC-2079-4843-8BD7-F2AFD71C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816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ED906-8C06-4824-ADA5-071FA569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468D31-4F04-4AFF-A344-56410F7F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FC3DE2-642D-4794-8FC0-F2CCD726D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AACC5B-AB93-41E0-A2CE-3E60314E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C6F9DE-1F1E-4A7F-982F-C0EF06D6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B463A4-C699-4662-BC47-6853D71B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182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45D7D-A3FE-4A3A-9211-73179CE0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BEFC38-33B3-4ADF-A150-8C35035CF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CD086B-6D21-4975-910D-EC1F76CD4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CB7ED8-D1E5-4ACB-88B9-B403953D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59F497-6393-452E-85CA-2BDE328E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70F936-BC32-4596-8247-056367A7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49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3AE6B-99F5-401C-ADDD-482ACA28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551D2E-6FD9-4606-8074-2F275C8DA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1F2C14-4BFE-4F09-96F6-C043EFC7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D6C6C7-99C5-413E-B815-1E6FECA4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F557F1-B396-4A2E-A037-308716F6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375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F431C6-3E56-4A98-A8A6-C8D892B59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947F37-0C09-421B-9BB6-8568733B5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418D4C-3AB9-4E71-848D-AAC673CE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08B14-7E55-4E5D-B8A6-ACFD52E8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C9B34-DFA9-473D-BD89-3C6C4A5F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79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E2394-9C56-4DD6-B1EC-5F42473A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1415F5-A90E-420B-9F17-2F101B85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E42166-6227-414E-8580-F18E2A91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D37805-8472-493A-B1A3-20336F1F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3F9DD1-BC33-48E9-B443-89A8CF79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86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4AABF-4B4E-460A-ACFE-D679980D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2E9D5F-B287-42FA-A888-78A9630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E4C514-5344-46C4-BDA2-A2A4D7F33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81C35B-E84A-4457-823F-EEDD6DD9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45E1CC-6B9E-45C5-ADA9-6DB212F7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61512A-43EF-4E4F-807F-A82DE828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03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482E1-2ADB-4428-AFED-4F2A7515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D25A6E-43B5-478F-BBDF-B8C41A992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5B44AE-3DC9-4D7C-B223-1F41A2CE4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C92D3A-0545-4225-9367-5837E8A23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4948BB-6C82-4AA6-875C-3DB8BDEC4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661288-4BA2-4FDB-8394-177746E1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06F398-2B9C-4952-BF81-69887D80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2EFEBB-0846-4ABB-B7C4-C1EC06DC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42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12324-FCDC-4A2E-A156-2FBE861A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32C3B5-FDCA-4FC7-8964-067F78E6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E652ED-41E7-406A-B263-180567FB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F539B6-8EF1-4A3A-BB4E-581CDB39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85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6DD3FFD-0981-47A4-8CBE-05916240BCDD}"/>
              </a:ext>
            </a:extLst>
          </p:cNvPr>
          <p:cNvSpPr/>
          <p:nvPr userDrawn="1"/>
        </p:nvSpPr>
        <p:spPr>
          <a:xfrm>
            <a:off x="0" y="0"/>
            <a:ext cx="28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F0CA0-657B-4629-BC57-1B0596EF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7F69A4-F736-4EAD-A14A-D160D5C0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D5E622-D528-428C-9DBE-9323A4C9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3ACD11-10F8-43EF-8586-C4E823EE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4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43C57-799C-4ED1-80E6-5FB74D29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76CCC-590A-4479-94D9-F5AD166BC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762A06-7D52-46D2-918E-67450AC07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CB29B9-655E-4735-BC90-F7F01BD2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02.03.2021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B2904F-D476-4FEF-9F36-AA9EA037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74D0B2-09E5-463E-A40B-6E8783C6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80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974903A-FBBA-40CB-93F8-CC50BB430068}"/>
              </a:ext>
            </a:extLst>
          </p:cNvPr>
          <p:cNvSpPr/>
          <p:nvPr userDrawn="1"/>
        </p:nvSpPr>
        <p:spPr>
          <a:xfrm>
            <a:off x="0" y="0"/>
            <a:ext cx="28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58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2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6DE42-DCCD-44C8-B36F-7741711D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70091-85D3-4433-9585-749E00B9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D982AA-5502-473B-B8F6-D6463572C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D121-1E19-4D23-B31A-F0145DB74399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81DCBD-4285-47E5-98A5-17CBF734C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A92E5-6DB2-4D61-A344-79F7FA8C6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84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paultimothymooney/chest-xray-pneumonia" TargetMode="Externa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evaluating-ml-models-precision-recall-f1-and-accuracy-f734e9fcc0d3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notebooks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hyperlink" Target="https://pytorch.org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madz2000/pneumonia-detection-using-cnn-92-6-accuracy" TargetMode="Externa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C28A395-76E6-4BE0-9FD3-DFDF83D54A38}"/>
              </a:ext>
            </a:extLst>
          </p:cNvPr>
          <p:cNvSpPr txBox="1"/>
          <p:nvPr/>
        </p:nvSpPr>
        <p:spPr>
          <a:xfrm>
            <a:off x="423482" y="3984803"/>
            <a:ext cx="5145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Ubuntu" panose="020B0504030602030204" pitchFamily="34" charset="0"/>
              </a:rPr>
              <a:t>Цели работы:</a:t>
            </a:r>
            <a:endParaRPr lang="en-US" dirty="0">
              <a:latin typeface="Ubuntu" panose="020B0504030602030204" pitchFamily="34" charset="0"/>
            </a:endParaRPr>
          </a:p>
          <a:p>
            <a:endParaRPr lang="ru-RU" dirty="0">
              <a:latin typeface="Ubuntu" panose="020B0504030602030204" pitchFamily="34" charset="0"/>
            </a:endParaRPr>
          </a:p>
          <a:p>
            <a:r>
              <a:rPr lang="ru-RU" dirty="0">
                <a:latin typeface="Ubuntu" panose="020B0504030602030204" pitchFamily="34" charset="0"/>
              </a:rPr>
              <a:t>1. Ознакомиться с площадкой для проведения соревнований по машинному обучению </a:t>
            </a:r>
            <a:r>
              <a:rPr lang="en-US" dirty="0">
                <a:latin typeface="Ubuntu" panose="020B0504030602030204" pitchFamily="34" charset="0"/>
              </a:rPr>
              <a:t>Kaggle</a:t>
            </a:r>
            <a:r>
              <a:rPr lang="ru-RU" dirty="0">
                <a:latin typeface="Ubuntu" panose="020B0504030602030204" pitchFamily="34" charset="0"/>
              </a:rPr>
              <a:t>.</a:t>
            </a:r>
            <a:endParaRPr lang="en-US" dirty="0">
              <a:latin typeface="Ubuntu" panose="020B0504030602030204" pitchFamily="34" charset="0"/>
            </a:endParaRPr>
          </a:p>
          <a:p>
            <a:endParaRPr lang="ru-RU" dirty="0">
              <a:latin typeface="Ubuntu" panose="020B0504030602030204" pitchFamily="34" charset="0"/>
            </a:endParaRPr>
          </a:p>
          <a:p>
            <a:r>
              <a:rPr lang="ru-RU" dirty="0">
                <a:latin typeface="Ubuntu" panose="020B0504030602030204" pitchFamily="34" charset="0"/>
              </a:rPr>
              <a:t>2. Ознакомиться с инструментами языка </a:t>
            </a:r>
            <a:r>
              <a:rPr lang="en-US" dirty="0">
                <a:latin typeface="Ubuntu" panose="020B0504030602030204" pitchFamily="34" charset="0"/>
              </a:rPr>
              <a:t>Python 3 </a:t>
            </a:r>
            <a:r>
              <a:rPr lang="ru-RU" dirty="0">
                <a:latin typeface="Ubuntu" panose="020B0504030602030204" pitchFamily="34" charset="0"/>
              </a:rPr>
              <a:t>для задач машинного обучения.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8F24144E-2EF5-44F5-AF81-C04B8E8ABE68}"/>
              </a:ext>
            </a:extLst>
          </p:cNvPr>
          <p:cNvSpPr txBox="1">
            <a:spLocks/>
          </p:cNvSpPr>
          <p:nvPr/>
        </p:nvSpPr>
        <p:spPr>
          <a:xfrm>
            <a:off x="2889503" y="0"/>
            <a:ext cx="9303019" cy="8595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latin typeface="Ubuntu" panose="020B0504030602030204" pitchFamily="34" charset="0"/>
                <a:cs typeface="Arial" panose="020B0604020202020204" pitchFamily="34" charset="0"/>
              </a:rPr>
              <a:t>Лабораторная работа 2. Использование открытых баз данных для распознавания медицинских изображений</a:t>
            </a:r>
          </a:p>
        </p:txBody>
      </p:sp>
      <p:pic>
        <p:nvPicPr>
          <p:cNvPr id="1026" name="Picture 2" descr="A Novel Domain Adaptation Framework for Medical Image Segmentation |  SpringerLink">
            <a:extLst>
              <a:ext uri="{FF2B5EF4-FFF2-40B4-BE49-F238E27FC236}">
                <a16:creationId xmlns:a16="http://schemas.microsoft.com/office/drawing/2014/main" id="{07DA57CE-E1B1-4B1C-B12C-E3C50BA5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920" y="1413718"/>
            <a:ext cx="3252153" cy="210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T Segmentation in Orthopedic Surgery and related techniques">
            <a:extLst>
              <a:ext uri="{FF2B5EF4-FFF2-40B4-BE49-F238E27FC236}">
                <a16:creationId xmlns:a16="http://schemas.microsoft.com/office/drawing/2014/main" id="{CB7C6CAC-9EBD-4D92-9180-C12354D55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02" y="4228987"/>
            <a:ext cx="2671194" cy="243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ierarchical Detection Network (HDN)">
            <a:extLst>
              <a:ext uri="{FF2B5EF4-FFF2-40B4-BE49-F238E27FC236}">
                <a16:creationId xmlns:a16="http://schemas.microsoft.com/office/drawing/2014/main" id="{A0C530D4-38E6-4906-BF45-CFF101D5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171" y="1215560"/>
            <a:ext cx="30194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1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523" y="0"/>
            <a:ext cx="12192000" cy="644691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Ubuntu" panose="020B0504030602030204" pitchFamily="34" charset="0"/>
                <a:cs typeface="Arial" panose="020B0604020202020204" pitchFamily="34" charset="0"/>
              </a:rPr>
              <a:t>Что такое </a:t>
            </a:r>
            <a:r>
              <a:rPr lang="en-US" sz="2800" dirty="0">
                <a:latin typeface="Ubuntu" panose="020B0504030602030204" pitchFamily="34" charset="0"/>
                <a:cs typeface="Arial" panose="020B0604020202020204" pitchFamily="34" charset="0"/>
              </a:rPr>
              <a:t>Kaggle</a:t>
            </a:r>
            <a:r>
              <a:rPr lang="ru-RU" sz="2800" dirty="0">
                <a:latin typeface="Ubuntu" panose="020B050403060203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270C65-C86A-4D8D-90BD-35470C718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942" y="932127"/>
            <a:ext cx="4301241" cy="1940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CFF7C3-0B7E-44CA-8F81-495476843A36}"/>
              </a:ext>
            </a:extLst>
          </p:cNvPr>
          <p:cNvSpPr txBox="1"/>
          <p:nvPr/>
        </p:nvSpPr>
        <p:spPr>
          <a:xfrm>
            <a:off x="1288267" y="3636546"/>
            <a:ext cx="3056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Ubuntu" panose="020B0504030602030204" pitchFamily="34" charset="0"/>
              </a:rPr>
              <a:t>Почему стоит этим заняться:</a:t>
            </a:r>
          </a:p>
          <a:p>
            <a:endParaRPr lang="en-US" dirty="0">
              <a:latin typeface="Ubuntu" panose="020B0504030602030204" pitchFamily="34" charset="0"/>
            </a:endParaRPr>
          </a:p>
          <a:p>
            <a:r>
              <a:rPr lang="ru-RU" dirty="0">
                <a:latin typeface="Ubuntu" panose="020B0504030602030204" pitchFamily="34" charset="0"/>
              </a:rPr>
              <a:t>- Получение опыта</a:t>
            </a:r>
          </a:p>
          <a:p>
            <a:r>
              <a:rPr lang="ru-RU" dirty="0">
                <a:latin typeface="Ubuntu" panose="020B0504030602030204" pitchFamily="34" charset="0"/>
              </a:rPr>
              <a:t>- Можно использовать в резюме</a:t>
            </a:r>
          </a:p>
          <a:p>
            <a:r>
              <a:rPr lang="ru-RU" dirty="0">
                <a:latin typeface="Ubuntu" panose="020B0504030602030204" pitchFamily="34" charset="0"/>
              </a:rPr>
              <a:t>- Большое сообщество людей у которых есть чему научиться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DF9E97-713C-41DB-A370-56678E72D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927" y="932127"/>
            <a:ext cx="4316995" cy="19403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7A0366-B15A-47DC-88BE-B03A94104A40}"/>
              </a:ext>
            </a:extLst>
          </p:cNvPr>
          <p:cNvSpPr txBox="1"/>
          <p:nvPr/>
        </p:nvSpPr>
        <p:spPr>
          <a:xfrm>
            <a:off x="4211449" y="552471"/>
            <a:ext cx="201622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Ubuntu" panose="020B0504030602030204" pitchFamily="34" charset="0"/>
              </a:rPr>
              <a:t>Соревнования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0DE62-1620-46ED-9D40-62928470E265}"/>
              </a:ext>
            </a:extLst>
          </p:cNvPr>
          <p:cNvSpPr txBox="1"/>
          <p:nvPr/>
        </p:nvSpPr>
        <p:spPr>
          <a:xfrm>
            <a:off x="8758312" y="552471"/>
            <a:ext cx="201622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Ubuntu" panose="020B0504030602030204" pitchFamily="34" charset="0"/>
              </a:rPr>
              <a:t>Курсы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76200-372D-4D80-8A10-027DCE4F3D39}"/>
              </a:ext>
            </a:extLst>
          </p:cNvPr>
          <p:cNvSpPr txBox="1"/>
          <p:nvPr/>
        </p:nvSpPr>
        <p:spPr>
          <a:xfrm>
            <a:off x="6130142" y="3229320"/>
            <a:ext cx="264467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Ubuntu" panose="020B0504030602030204" pitchFamily="34" charset="0"/>
              </a:rPr>
              <a:t>Способ заявить о себе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AB4B90-8088-42CF-A1B4-0287FE0E0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901" y="3608976"/>
            <a:ext cx="3855155" cy="2086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25397B-F381-4457-AB5E-6E28E2B65391}"/>
              </a:ext>
            </a:extLst>
          </p:cNvPr>
          <p:cNvSpPr txBox="1"/>
          <p:nvPr/>
        </p:nvSpPr>
        <p:spPr>
          <a:xfrm>
            <a:off x="8758312" y="6478344"/>
            <a:ext cx="3840427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Kaggle: Your Home for Data Science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5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523" y="0"/>
            <a:ext cx="12192000" cy="644691"/>
          </a:xfrm>
        </p:spPr>
        <p:txBody>
          <a:bodyPr>
            <a:normAutofit/>
          </a:bodyPr>
          <a:lstStyle/>
          <a:p>
            <a:pPr algn="ctr"/>
            <a:r>
              <a:rPr lang="ru-RU" sz="2800" dirty="0" err="1">
                <a:latin typeface="Ubuntu" panose="020B0504030602030204" pitchFamily="34" charset="0"/>
                <a:cs typeface="Arial" panose="020B0604020202020204" pitchFamily="34" charset="0"/>
              </a:rPr>
              <a:t>Датасет</a:t>
            </a:r>
            <a:endParaRPr lang="ru-RU" sz="2800" dirty="0"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F8818-1C55-41EA-A1B9-538D3D28E76F}"/>
              </a:ext>
            </a:extLst>
          </p:cNvPr>
          <p:cNvSpPr txBox="1"/>
          <p:nvPr/>
        </p:nvSpPr>
        <p:spPr>
          <a:xfrm>
            <a:off x="4381506" y="625530"/>
            <a:ext cx="342898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Ubuntu" panose="020B0504030602030204" pitchFamily="34" charset="0"/>
              </a:rPr>
              <a:t>Набор рентгеновских снимков</a:t>
            </a:r>
          </a:p>
          <a:p>
            <a:r>
              <a:rPr lang="ru-RU" dirty="0">
                <a:latin typeface="Ubuntu" panose="020B0504030602030204" pitchFamily="34" charset="0"/>
              </a:rPr>
              <a:t>грудной клетки 2 классов: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CC2A5-307A-4516-80E1-1CD509A9CB36}"/>
              </a:ext>
            </a:extLst>
          </p:cNvPr>
          <p:cNvSpPr txBox="1"/>
          <p:nvPr/>
        </p:nvSpPr>
        <p:spPr>
          <a:xfrm>
            <a:off x="189544" y="2870789"/>
            <a:ext cx="36022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Ubuntu" panose="020B0504030602030204" pitchFamily="34" charset="0"/>
              </a:rPr>
              <a:t>Снимки распределены по трем папкам:</a:t>
            </a:r>
          </a:p>
          <a:p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Train</a:t>
            </a:r>
            <a:r>
              <a:rPr lang="ru-RU" dirty="0">
                <a:latin typeface="Ubuntu" panose="020B0504030602030204" pitchFamily="34" charset="0"/>
              </a:rPr>
              <a:t>:</a:t>
            </a:r>
            <a:r>
              <a:rPr lang="en-US" dirty="0">
                <a:latin typeface="Ubuntu" panose="020B0504030602030204" pitchFamily="34" charset="0"/>
              </a:rPr>
              <a:t> 1341 </a:t>
            </a:r>
            <a:r>
              <a:rPr lang="ru-RU" dirty="0">
                <a:latin typeface="Ubuntu" panose="020B0504030602030204" pitchFamily="34" charset="0"/>
              </a:rPr>
              <a:t>снимков – норма, 3875 – пневмония.</a:t>
            </a:r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Val</a:t>
            </a:r>
            <a:r>
              <a:rPr lang="ru-RU" dirty="0">
                <a:latin typeface="Ubuntu" panose="020B0504030602030204" pitchFamily="34" charset="0"/>
              </a:rPr>
              <a:t>: 8</a:t>
            </a:r>
            <a:r>
              <a:rPr lang="en-US" dirty="0">
                <a:latin typeface="Ubuntu" panose="020B0504030602030204" pitchFamily="34" charset="0"/>
              </a:rPr>
              <a:t> </a:t>
            </a:r>
            <a:r>
              <a:rPr lang="ru-RU" dirty="0">
                <a:latin typeface="Ubuntu" panose="020B0504030602030204" pitchFamily="34" charset="0"/>
              </a:rPr>
              <a:t>снимков – норма, 8 – пневмония.</a:t>
            </a:r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Test</a:t>
            </a:r>
            <a:r>
              <a:rPr lang="ru-RU" dirty="0">
                <a:latin typeface="Ubuntu" panose="020B0504030602030204" pitchFamily="34" charset="0"/>
              </a:rPr>
              <a:t>: 234</a:t>
            </a:r>
            <a:r>
              <a:rPr lang="en-US" dirty="0">
                <a:latin typeface="Ubuntu" panose="020B0504030602030204" pitchFamily="34" charset="0"/>
              </a:rPr>
              <a:t> </a:t>
            </a:r>
            <a:r>
              <a:rPr lang="ru-RU" dirty="0">
                <a:latin typeface="Ubuntu" panose="020B0504030602030204" pitchFamily="34" charset="0"/>
              </a:rPr>
              <a:t>снимков – норма, 390 – пневмония.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65F0BB-7595-4DF5-8B6F-6A43B9E674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98" y="1939086"/>
            <a:ext cx="1686763" cy="149952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806623-F426-486F-8E17-A5FA079035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310" y="1939086"/>
            <a:ext cx="1937885" cy="149952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280F284-048A-49F9-9374-7798B5E847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310" y="4136014"/>
            <a:ext cx="2432029" cy="149952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421DDD0-8510-4AF9-BADE-68E4AA13FC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82" y="4133044"/>
            <a:ext cx="2044379" cy="1502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7EEA7D2-3744-4D4F-86A6-3552618469EB}"/>
              </a:ext>
            </a:extLst>
          </p:cNvPr>
          <p:cNvSpPr txBox="1"/>
          <p:nvPr/>
        </p:nvSpPr>
        <p:spPr>
          <a:xfrm>
            <a:off x="5302552" y="3650013"/>
            <a:ext cx="149066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Ubuntu" panose="020B0504030602030204" pitchFamily="34" charset="0"/>
              </a:rPr>
              <a:t>Пневмония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029F66-BE3B-4320-8D19-63E61F8CCA8E}"/>
              </a:ext>
            </a:extLst>
          </p:cNvPr>
          <p:cNvSpPr txBox="1"/>
          <p:nvPr/>
        </p:nvSpPr>
        <p:spPr>
          <a:xfrm>
            <a:off x="5551737" y="1451722"/>
            <a:ext cx="99229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Ubuntu" panose="020B0504030602030204" pitchFamily="34" charset="0"/>
              </a:rPr>
              <a:t>Норма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0605B8-AE97-4DB2-996C-CAF37311461D}"/>
              </a:ext>
            </a:extLst>
          </p:cNvPr>
          <p:cNvSpPr txBox="1"/>
          <p:nvPr/>
        </p:nvSpPr>
        <p:spPr>
          <a:xfrm>
            <a:off x="8158328" y="6478344"/>
            <a:ext cx="4280137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Chest X-Ray Images (Pneumonia) | Kaggle</a:t>
            </a:r>
            <a:endParaRPr lang="ru-R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BE4A3FD-EB09-43CA-8543-CB2A54862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9288" y="4398264"/>
            <a:ext cx="3333168" cy="20803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43664F-757E-417C-AA89-96A548B3ABFC}"/>
              </a:ext>
            </a:extLst>
          </p:cNvPr>
          <p:cNvSpPr txBox="1"/>
          <p:nvPr/>
        </p:nvSpPr>
        <p:spPr>
          <a:xfrm>
            <a:off x="8594339" y="584717"/>
            <a:ext cx="3408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Ubuntu" panose="020B0504030602030204" pitchFamily="34" charset="0"/>
              </a:rPr>
              <a:t>- Все рентгеновские снимки грудной клетки выполнялись как часть обычного клинического ухода за пациентами</a:t>
            </a:r>
          </a:p>
          <a:p>
            <a:r>
              <a:rPr lang="ru-RU" dirty="0">
                <a:latin typeface="Ubuntu" panose="020B0504030602030204" pitchFamily="34" charset="0"/>
              </a:rPr>
              <a:t>- Низкокачественные и нечитаемые снимки были исключены</a:t>
            </a:r>
          </a:p>
          <a:p>
            <a:r>
              <a:rPr lang="ru-RU" dirty="0">
                <a:latin typeface="Ubuntu" panose="020B0504030602030204" pitchFamily="34" charset="0"/>
              </a:rPr>
              <a:t>- Диагнозы были поставлены двумя опытными врачами</a:t>
            </a:r>
          </a:p>
          <a:p>
            <a:r>
              <a:rPr lang="ru-RU" dirty="0">
                <a:latin typeface="Ubuntu" panose="020B0504030602030204" pitchFamily="34" charset="0"/>
              </a:rPr>
              <a:t>- Для исключения ошибок полученный результаты были проверены третьим экспертом</a:t>
            </a:r>
          </a:p>
        </p:txBody>
      </p:sp>
    </p:spTree>
    <p:extLst>
      <p:ext uri="{BB962C8B-B14F-4D97-AF65-F5344CB8AC3E}">
        <p14:creationId xmlns:p14="http://schemas.microsoft.com/office/powerpoint/2010/main" val="333076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8" grpId="0"/>
      <p:bldP spid="19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523" y="0"/>
            <a:ext cx="12192000" cy="8128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latin typeface="Ubuntu" panose="020B0504030602030204" pitchFamily="34" charset="0"/>
                <a:cs typeface="Arial" panose="020B0604020202020204" pitchFamily="34" charset="0"/>
              </a:rPr>
              <a:t>Метрика для несбалансированных</a:t>
            </a:r>
          </a:p>
          <a:p>
            <a:r>
              <a:rPr lang="ru-RU" sz="2800" dirty="0">
                <a:latin typeface="Ubuntu" panose="020B0504030602030204" pitchFamily="34" charset="0"/>
                <a:cs typeface="Arial" panose="020B0604020202020204" pitchFamily="34" charset="0"/>
              </a:rPr>
              <a:t>наборов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75BB2-AD6B-43D6-A363-901E811D251E}"/>
              </a:ext>
            </a:extLst>
          </p:cNvPr>
          <p:cNvSpPr txBox="1"/>
          <p:nvPr/>
        </p:nvSpPr>
        <p:spPr>
          <a:xfrm>
            <a:off x="8117495" y="1997838"/>
            <a:ext cx="36938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ru-RU" b="1" dirty="0" err="1">
                <a:latin typeface="Ubuntu" panose="020B0504030602030204"/>
              </a:rPr>
              <a:t>Precision</a:t>
            </a:r>
            <a:r>
              <a:rPr lang="ru-RU" dirty="0">
                <a:latin typeface="Ubuntu" panose="020B0504030602030204"/>
              </a:rPr>
              <a:t>: Какая часть положительных предсказаний была на самом деле правильной?</a:t>
            </a:r>
          </a:p>
          <a:p>
            <a:pPr fontAlgn="base"/>
            <a:endParaRPr lang="ru-RU" dirty="0">
              <a:latin typeface="Ubuntu" panose="020B0504030602030204"/>
            </a:endParaRPr>
          </a:p>
          <a:p>
            <a:pPr fontAlgn="base"/>
            <a:r>
              <a:rPr lang="ru-RU" b="1" dirty="0" err="1">
                <a:latin typeface="Ubuntu" panose="020B0504030602030204"/>
              </a:rPr>
              <a:t>Recall</a:t>
            </a:r>
            <a:r>
              <a:rPr lang="ru-RU" dirty="0">
                <a:latin typeface="Ubuntu" panose="020B0504030602030204"/>
              </a:rPr>
              <a:t>:  Какая доля реальных положительных примеров была определена правильно?</a:t>
            </a:r>
          </a:p>
          <a:p>
            <a:pPr fontAlgn="base"/>
            <a:endParaRPr lang="ru-RU" dirty="0">
              <a:latin typeface="Ubuntu" panose="020B0504030602030204"/>
            </a:endParaRPr>
          </a:p>
          <a:p>
            <a:pPr fontAlgn="base"/>
            <a:r>
              <a:rPr lang="ru-RU" b="1" dirty="0">
                <a:latin typeface="Ubuntu" panose="020B0504030602030204"/>
              </a:rPr>
              <a:t>F1</a:t>
            </a:r>
            <a:r>
              <a:rPr lang="ru-RU" dirty="0">
                <a:latin typeface="Ubuntu" panose="020B0504030602030204"/>
              </a:rPr>
              <a:t>: Использует </a:t>
            </a:r>
            <a:r>
              <a:rPr lang="ru-RU" dirty="0" err="1">
                <a:latin typeface="Ubuntu" panose="020B0504030602030204"/>
              </a:rPr>
              <a:t>Precision</a:t>
            </a:r>
            <a:endParaRPr lang="ru-RU" dirty="0">
              <a:latin typeface="Ubuntu" panose="020B0504030602030204"/>
            </a:endParaRPr>
          </a:p>
          <a:p>
            <a:pPr fontAlgn="base"/>
            <a:r>
              <a:rPr lang="ru-RU" dirty="0">
                <a:latin typeface="Ubuntu" panose="020B0504030602030204"/>
              </a:rPr>
              <a:t>и </a:t>
            </a:r>
            <a:r>
              <a:rPr lang="ru-RU" dirty="0" err="1">
                <a:latin typeface="Ubuntu" panose="020B0504030602030204"/>
              </a:rPr>
              <a:t>Recall</a:t>
            </a:r>
            <a:r>
              <a:rPr lang="ru-RU" dirty="0">
                <a:latin typeface="Ubuntu" panose="020B0504030602030204"/>
              </a:rPr>
              <a:t> для общей оценки.</a:t>
            </a:r>
          </a:p>
        </p:txBody>
      </p:sp>
      <p:pic>
        <p:nvPicPr>
          <p:cNvPr id="49156" name="Picture 4" descr="Image for post">
            <a:extLst>
              <a:ext uri="{FF2B5EF4-FFF2-40B4-BE49-F238E27FC236}">
                <a16:creationId xmlns:a16="http://schemas.microsoft.com/office/drawing/2014/main" id="{5D9C50C2-903D-47C9-A490-C2EFECFBF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12" y="2198781"/>
            <a:ext cx="3399954" cy="427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121C97-6A8A-4BF2-BB1B-FBAB722FD746}"/>
              </a:ext>
            </a:extLst>
          </p:cNvPr>
          <p:cNvSpPr txBox="1"/>
          <p:nvPr/>
        </p:nvSpPr>
        <p:spPr>
          <a:xfrm>
            <a:off x="8036628" y="6478344"/>
            <a:ext cx="571038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Evaluating ML Models: Precision, Recall, F1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E8C56B-0F18-4120-B103-5E3A09C90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242" y="2245380"/>
            <a:ext cx="3033515" cy="23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6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84189" y="225217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Ubuntu" panose="020B0504030602030204" pitchFamily="34" charset="0"/>
              </a:rPr>
              <a:t>Kaggle Notebooks</a:t>
            </a:r>
            <a:endParaRPr lang="ru-RU" dirty="0">
              <a:latin typeface="Ubuntu" panose="020B0504030602030204" pitchFamily="34" charset="0"/>
            </a:endParaRPr>
          </a:p>
        </p:txBody>
      </p:sp>
      <p:sp>
        <p:nvSpPr>
          <p:cNvPr id="25" name="Заголовок 1"/>
          <p:cNvSpPr>
            <a:spLocks noGrp="1"/>
          </p:cNvSpPr>
          <p:nvPr>
            <p:ph type="title"/>
          </p:nvPr>
        </p:nvSpPr>
        <p:spPr>
          <a:xfrm>
            <a:off x="523" y="0"/>
            <a:ext cx="12192000" cy="644691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Ubuntu" panose="020B0504030602030204" pitchFamily="34" charset="0"/>
                <a:cs typeface="Arial" panose="020B0604020202020204" pitchFamily="34" charset="0"/>
              </a:rPr>
              <a:t>Где работать с данными,</a:t>
            </a:r>
            <a:br>
              <a:rPr lang="en-US" sz="2800" dirty="0">
                <a:latin typeface="Ubuntu" panose="020B0504030602030204" pitchFamily="34" charset="0"/>
                <a:cs typeface="Arial" panose="020B0604020202020204" pitchFamily="34" charset="0"/>
              </a:rPr>
            </a:br>
            <a:r>
              <a:rPr lang="ru-RU" sz="2800" dirty="0">
                <a:latin typeface="Ubuntu" panose="020B0504030602030204" pitchFamily="34" charset="0"/>
                <a:cs typeface="Arial" panose="020B0604020202020204" pitchFamily="34" charset="0"/>
              </a:rPr>
              <a:t>если нет мощного компьютера?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95203C-0618-4282-9197-63C768999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55" y="2575328"/>
            <a:ext cx="4205755" cy="15080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3709EF-D7FA-473C-88B1-30DBCB4FE03C}"/>
              </a:ext>
            </a:extLst>
          </p:cNvPr>
          <p:cNvSpPr txBox="1"/>
          <p:nvPr/>
        </p:nvSpPr>
        <p:spPr>
          <a:xfrm>
            <a:off x="904134" y="4388025"/>
            <a:ext cx="3723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Ubuntu" panose="020B0504030602030204" pitchFamily="34" charset="0"/>
              </a:rPr>
              <a:t>Что можно делать?</a:t>
            </a:r>
            <a:endParaRPr lang="en-US" dirty="0">
              <a:latin typeface="Ubuntu" panose="020B0504030602030204" pitchFamily="34" charset="0"/>
            </a:endParaRPr>
          </a:p>
          <a:p>
            <a:endParaRPr lang="en-US" dirty="0">
              <a:latin typeface="Ubuntu" panose="020B0504030602030204" pitchFamily="34" charset="0"/>
            </a:endParaRPr>
          </a:p>
          <a:p>
            <a:r>
              <a:rPr lang="ru-RU" dirty="0">
                <a:latin typeface="Ubuntu" panose="020B0504030602030204" pitchFamily="34" charset="0"/>
              </a:rPr>
              <a:t>- Писать код</a:t>
            </a:r>
          </a:p>
          <a:p>
            <a:r>
              <a:rPr lang="ru-RU" dirty="0">
                <a:latin typeface="Ubuntu" panose="020B0504030602030204" pitchFamily="34" charset="0"/>
              </a:rPr>
              <a:t>- Управлять версиями</a:t>
            </a:r>
          </a:p>
          <a:p>
            <a:r>
              <a:rPr lang="ru-RU" dirty="0">
                <a:latin typeface="Ubuntu" panose="020B0504030602030204" pitchFamily="34" charset="0"/>
              </a:rPr>
              <a:t>- Публиковать код</a:t>
            </a:r>
          </a:p>
          <a:p>
            <a:r>
              <a:rPr lang="ru-RU" dirty="0">
                <a:latin typeface="Ubuntu" panose="020B0504030602030204" pitchFamily="34" charset="0"/>
              </a:rPr>
              <a:t>- Обсуждать свои и чужие решения</a:t>
            </a:r>
          </a:p>
          <a:p>
            <a:r>
              <a:rPr lang="ru-RU" dirty="0">
                <a:latin typeface="Ubuntu" panose="020B0504030602030204" pitchFamily="34" charset="0"/>
              </a:rPr>
              <a:t>- Изучать код других людей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F869BA-6945-447F-91D8-E19F487F5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4137608"/>
            <a:ext cx="6109821" cy="21717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971D2-F8A5-4748-89FE-F469A7763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862" y="1129570"/>
            <a:ext cx="2999244" cy="254679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8865FF9-0C1D-487D-9D06-503963BC6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8149" y="1376931"/>
            <a:ext cx="3962004" cy="20520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D1E75C-E175-42BC-B423-FC1E83820A88}"/>
              </a:ext>
            </a:extLst>
          </p:cNvPr>
          <p:cNvSpPr txBox="1"/>
          <p:nvPr/>
        </p:nvSpPr>
        <p:spPr>
          <a:xfrm>
            <a:off x="10390714" y="6478344"/>
            <a:ext cx="2496277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Kaggle Notebooks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71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/>
          <p:cNvSpPr>
            <a:spLocks noGrp="1"/>
          </p:cNvSpPr>
          <p:nvPr>
            <p:ph type="title"/>
          </p:nvPr>
        </p:nvSpPr>
        <p:spPr>
          <a:xfrm>
            <a:off x="523" y="0"/>
            <a:ext cx="12192000" cy="644691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Ubuntu" panose="020B0504030602030204" pitchFamily="34" charset="0"/>
                <a:cs typeface="Arial" panose="020B0604020202020204" pitchFamily="34" charset="0"/>
              </a:rPr>
              <a:t>Язык программирования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3709EF-D7FA-473C-88B1-30DBCB4FE03C}"/>
              </a:ext>
            </a:extLst>
          </p:cNvPr>
          <p:cNvSpPr txBox="1"/>
          <p:nvPr/>
        </p:nvSpPr>
        <p:spPr>
          <a:xfrm>
            <a:off x="320040" y="3351278"/>
            <a:ext cx="4270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Ubuntu" panose="020B0504030602030204" pitchFamily="34" charset="0"/>
              </a:rPr>
              <a:t>Почему </a:t>
            </a:r>
            <a:r>
              <a:rPr lang="en-US" dirty="0">
                <a:latin typeface="Ubuntu" panose="020B0504030602030204" pitchFamily="34" charset="0"/>
              </a:rPr>
              <a:t>Python</a:t>
            </a:r>
            <a:r>
              <a:rPr lang="ru-RU" dirty="0">
                <a:latin typeface="Ubuntu" panose="020B0504030602030204" pitchFamily="34" charset="0"/>
              </a:rPr>
              <a:t>?</a:t>
            </a:r>
          </a:p>
          <a:p>
            <a:endParaRPr lang="en-US" dirty="0">
              <a:latin typeface="Ubuntu" panose="020B0504030602030204" pitchFamily="34" charset="0"/>
            </a:endParaRPr>
          </a:p>
          <a:p>
            <a:r>
              <a:rPr lang="ru-RU" dirty="0">
                <a:latin typeface="Ubuntu" panose="020B0504030602030204" pitchFamily="34" charset="0"/>
              </a:rPr>
              <a:t>- Быстро осваивается</a:t>
            </a:r>
          </a:p>
          <a:p>
            <a:r>
              <a:rPr lang="ru-RU" dirty="0">
                <a:latin typeface="Ubuntu" panose="020B0504030602030204" pitchFamily="34" charset="0"/>
              </a:rPr>
              <a:t>- Больше количество руководств и документации</a:t>
            </a:r>
          </a:p>
          <a:p>
            <a:r>
              <a:rPr lang="ru-RU" dirty="0">
                <a:latin typeface="Ubuntu" panose="020B0504030602030204" pitchFamily="34" charset="0"/>
              </a:rPr>
              <a:t>- </a:t>
            </a:r>
            <a:r>
              <a:rPr lang="ru-RU" dirty="0"/>
              <a:t>Интерактивность</a:t>
            </a:r>
            <a:endParaRPr lang="ru-RU" dirty="0">
              <a:latin typeface="Ubuntu" panose="020B0504030602030204" pitchFamily="34" charset="0"/>
            </a:endParaRPr>
          </a:p>
          <a:p>
            <a:r>
              <a:rPr lang="ru-RU" dirty="0">
                <a:latin typeface="Ubuntu" panose="020B0504030602030204" pitchFamily="34" charset="0"/>
              </a:rPr>
              <a:t>- Множество библиотек и фреймворков для машинного обучения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D1E75C-E175-42BC-B423-FC1E83820A88}"/>
              </a:ext>
            </a:extLst>
          </p:cNvPr>
          <p:cNvSpPr txBox="1"/>
          <p:nvPr/>
        </p:nvSpPr>
        <p:spPr>
          <a:xfrm>
            <a:off x="9848088" y="6488668"/>
            <a:ext cx="2468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Welcome to Python.org</a:t>
            </a:r>
            <a:endParaRPr lang="ru-RU" dirty="0"/>
          </a:p>
        </p:txBody>
      </p:sp>
      <p:pic>
        <p:nvPicPr>
          <p:cNvPr id="2050" name="Picture 2" descr="https://ru-minecraft.ru/uploads/posts/2016-12/1482944103_python_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03"/>
          <a:stretch/>
        </p:blipFill>
        <p:spPr bwMode="auto">
          <a:xfrm>
            <a:off x="2965307" y="692696"/>
            <a:ext cx="3302161" cy="124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vzlet.org/sites/vzlet.org/files/2019-07/3.5_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369" y="854473"/>
            <a:ext cx="3408373" cy="170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452" y="3890446"/>
            <a:ext cx="2930161" cy="2066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https://cdn.light-it.net/articles_image/Article62_A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1" t="11124" r="15955" b="4381"/>
          <a:stretch/>
        </p:blipFill>
        <p:spPr bwMode="auto">
          <a:xfrm>
            <a:off x="8756566" y="3094919"/>
            <a:ext cx="3305239" cy="269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FFEF0-3867-475B-9817-6B3F9F1FF3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1100" y="1849395"/>
            <a:ext cx="3108928" cy="194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/>
          <p:cNvSpPr>
            <a:spLocks noGrp="1"/>
          </p:cNvSpPr>
          <p:nvPr>
            <p:ph type="title"/>
          </p:nvPr>
        </p:nvSpPr>
        <p:spPr>
          <a:xfrm>
            <a:off x="523" y="0"/>
            <a:ext cx="12192000" cy="644691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Ubuntu" panose="020B0504030602030204" pitchFamily="34" charset="0"/>
                <a:cs typeface="Arial" panose="020B0604020202020204" pitchFamily="34" charset="0"/>
              </a:rPr>
              <a:t>Фреймворк машинного обучения</a:t>
            </a:r>
          </a:p>
        </p:txBody>
      </p:sp>
      <p:pic>
        <p:nvPicPr>
          <p:cNvPr id="1028" name="Picture 4" descr="https://upload.wikimedia.org/wikipedia/commons/9/96/Pytorch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762" y="872005"/>
            <a:ext cx="4071763" cy="81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3709EF-D7FA-473C-88B1-30DBCB4FE03C}"/>
              </a:ext>
            </a:extLst>
          </p:cNvPr>
          <p:cNvSpPr txBox="1"/>
          <p:nvPr/>
        </p:nvSpPr>
        <p:spPr>
          <a:xfrm>
            <a:off x="566797" y="3433359"/>
            <a:ext cx="3541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Ubuntu" panose="020B0504030602030204" pitchFamily="34" charset="0"/>
              </a:rPr>
              <a:t>Что можно делать?</a:t>
            </a:r>
          </a:p>
          <a:p>
            <a:endParaRPr lang="en-US" dirty="0">
              <a:latin typeface="Ubuntu" panose="020B0504030602030204" pitchFamily="34" charset="0"/>
            </a:endParaRPr>
          </a:p>
          <a:p>
            <a:r>
              <a:rPr lang="ru-RU" dirty="0">
                <a:latin typeface="Ubuntu" panose="020B0504030602030204" pitchFamily="34" charset="0"/>
              </a:rPr>
              <a:t>- Работать с тензорами</a:t>
            </a:r>
          </a:p>
          <a:p>
            <a:r>
              <a:rPr lang="ru-RU" dirty="0">
                <a:latin typeface="Ubuntu" panose="020B0504030602030204" pitchFamily="34" charset="0"/>
              </a:rPr>
              <a:t>- Автоматически вычислять градиент</a:t>
            </a:r>
          </a:p>
          <a:p>
            <a:r>
              <a:rPr lang="ru-RU" dirty="0">
                <a:latin typeface="Ubuntu" panose="020B0504030602030204" pitchFamily="34" charset="0"/>
              </a:rPr>
              <a:t>- Использовать конструктор для построения своих моделей</a:t>
            </a:r>
          </a:p>
          <a:p>
            <a:r>
              <a:rPr lang="ru-RU" dirty="0">
                <a:latin typeface="Ubuntu" panose="020B0504030602030204" pitchFamily="34" charset="0"/>
              </a:rPr>
              <a:t>- Все это на </a:t>
            </a:r>
            <a:r>
              <a:rPr lang="en-US" dirty="0">
                <a:latin typeface="Ubuntu" panose="020B0504030602030204" pitchFamily="34" charset="0"/>
              </a:rPr>
              <a:t>GPU</a:t>
            </a:r>
            <a:endParaRPr lang="ru-RU" dirty="0">
              <a:latin typeface="Ubuntu" panose="020B0504030602030204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253" y="1797190"/>
            <a:ext cx="2440217" cy="254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214" y="978009"/>
            <a:ext cx="2902883" cy="3360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938" y="4698354"/>
            <a:ext cx="2850631" cy="188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592" y="5460700"/>
            <a:ext cx="2342125" cy="36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F08FC1-7DE2-4A60-BA33-5E8772D89078}"/>
              </a:ext>
            </a:extLst>
          </p:cNvPr>
          <p:cNvSpPr txBox="1"/>
          <p:nvPr/>
        </p:nvSpPr>
        <p:spPr>
          <a:xfrm>
            <a:off x="11299019" y="6488668"/>
            <a:ext cx="1017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7"/>
              </a:rPr>
              <a:t>PyTorch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46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4691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Ubuntu" panose="020B0504030602030204" pitchFamily="34" charset="0"/>
                <a:cs typeface="Arial" panose="020B0604020202020204" pitchFamily="34" charset="0"/>
              </a:rPr>
              <a:t>Что нужно сделать?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9756" y="522520"/>
            <a:ext cx="4032448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Ubuntu" panose="020B0504030602030204" pitchFamily="34" charset="0"/>
              </a:rPr>
              <a:t>Создать и обучить классификатор рентгеновских снимков для диагностирования пневмонии.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821E2-8337-4C54-8BC7-188C647C5707}"/>
              </a:ext>
            </a:extLst>
          </p:cNvPr>
          <p:cNvSpPr txBox="1"/>
          <p:nvPr/>
        </p:nvSpPr>
        <p:spPr>
          <a:xfrm>
            <a:off x="8100575" y="548681"/>
            <a:ext cx="364840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Ubuntu" panose="020B0504030602030204" pitchFamily="34" charset="0"/>
              </a:rPr>
              <a:t>Произвести оценку модели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4E899-3927-4092-BFF7-1A47A41073B7}"/>
              </a:ext>
            </a:extLst>
          </p:cNvPr>
          <p:cNvSpPr txBox="1"/>
          <p:nvPr/>
        </p:nvSpPr>
        <p:spPr>
          <a:xfrm>
            <a:off x="1725580" y="2981944"/>
            <a:ext cx="31683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Ubuntu" panose="020B0504030602030204" pitchFamily="34" charset="0"/>
              </a:rPr>
              <a:t>Представить свое решение с кодом для обучения итоговой модели </a:t>
            </a:r>
            <a:r>
              <a:rPr lang="en-US" dirty="0">
                <a:latin typeface="Ubuntu" panose="020B0504030602030204" pitchFamily="34" charset="0"/>
              </a:rPr>
              <a:t>:</a:t>
            </a:r>
          </a:p>
          <a:p>
            <a:endParaRPr lang="en-US" dirty="0">
              <a:latin typeface="Ubuntu" panose="020B0504030602030204" pitchFamily="34" charset="0"/>
            </a:endParaRPr>
          </a:p>
          <a:p>
            <a:r>
              <a:rPr lang="ru-RU" dirty="0">
                <a:latin typeface="Ubuntu" panose="020B0504030602030204" pitchFamily="34" charset="0"/>
              </a:rPr>
              <a:t>- Обосновать выбор архитектуры</a:t>
            </a:r>
          </a:p>
          <a:p>
            <a:r>
              <a:rPr lang="ru-RU" dirty="0">
                <a:latin typeface="Ubuntu" panose="020B0504030602030204" pitchFamily="34" charset="0"/>
              </a:rPr>
              <a:t>- Описать особенности процесса обучения и подготовки данных</a:t>
            </a:r>
          </a:p>
          <a:p>
            <a:r>
              <a:rPr lang="ru-RU" dirty="0">
                <a:latin typeface="Ubuntu" panose="020B0504030602030204" pitchFamily="34" charset="0"/>
              </a:rPr>
              <a:t>- Привести данные об оценке полученной модели</a:t>
            </a:r>
          </a:p>
          <a:p>
            <a:r>
              <a:rPr lang="ru-RU" dirty="0">
                <a:latin typeface="Ubuntu" panose="020B0504030602030204" pitchFamily="34" charset="0"/>
              </a:rPr>
              <a:t>- Опубликовать свое решение на </a:t>
            </a:r>
            <a:r>
              <a:rPr lang="en-US" dirty="0">
                <a:latin typeface="Ubuntu" panose="020B0504030602030204" pitchFamily="34" charset="0"/>
              </a:rPr>
              <a:t>Kaggle*.</a:t>
            </a:r>
          </a:p>
        </p:txBody>
      </p:sp>
      <p:pic>
        <p:nvPicPr>
          <p:cNvPr id="50180" name="Picture 4">
            <a:extLst>
              <a:ext uri="{FF2B5EF4-FFF2-40B4-BE49-F238E27FC236}">
                <a16:creationId xmlns:a16="http://schemas.microsoft.com/office/drawing/2014/main" id="{2AB205D6-92DD-4DF4-980D-6CC898452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748" y="1507405"/>
            <a:ext cx="4726464" cy="117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E71662-0F3A-4C3F-8D9C-4B88067F3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707" y="968287"/>
            <a:ext cx="4374143" cy="18163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4B4940-B57B-4B31-B7E8-B5B8B15BA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158" y="3108275"/>
            <a:ext cx="5926692" cy="3379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139AB5-FD1B-4409-B237-5A9361D658AF}"/>
              </a:ext>
            </a:extLst>
          </p:cNvPr>
          <p:cNvSpPr txBox="1"/>
          <p:nvPr/>
        </p:nvSpPr>
        <p:spPr>
          <a:xfrm>
            <a:off x="6633414" y="6510891"/>
            <a:ext cx="6096000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Pneumonia Detection using CNN(92.6% Accuracy) | Kaggle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14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383</Words>
  <Application>Microsoft Office PowerPoint</Application>
  <PresentationFormat>Широкоэкранный</PresentationFormat>
  <Paragraphs>76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Ubuntu</vt:lpstr>
      <vt:lpstr>Тема Office</vt:lpstr>
      <vt:lpstr>Специальное оформление</vt:lpstr>
      <vt:lpstr>Презентация PowerPoint</vt:lpstr>
      <vt:lpstr>Что такое Kaggle?</vt:lpstr>
      <vt:lpstr>Датасет</vt:lpstr>
      <vt:lpstr>Презентация PowerPoint</vt:lpstr>
      <vt:lpstr>Где работать с данными, если нет мощного компьютера?</vt:lpstr>
      <vt:lpstr>Язык программирования</vt:lpstr>
      <vt:lpstr>Фреймворк машинного обучения</vt:lpstr>
      <vt:lpstr>Что нужно сделать?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korn</dc:creator>
  <cp:lastModifiedBy>IMS</cp:lastModifiedBy>
  <cp:revision>340</cp:revision>
  <dcterms:created xsi:type="dcterms:W3CDTF">2020-01-22T20:24:31Z</dcterms:created>
  <dcterms:modified xsi:type="dcterms:W3CDTF">2021-03-02T07:01:10Z</dcterms:modified>
</cp:coreProperties>
</file>