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  <p:sldId id="275" r:id="rId5"/>
    <p:sldId id="273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7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4T17:01:0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2 176,'-171'-2'0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4T17:01:49.84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537 1 16263,'15'41'433,"15"41"-433,5 24 0,-3 4-401,-12-8-863,-23-11 79,-30-7 497,-31 2-801,-31 10-592,-22 18-512,-11 24-144,2 29-817,23-14 2850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4T17:01:50.91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724 8841 10757,'16'-56'352,"18"-81"-352,13-85-16,0-74-64,-7-62 64,-17-48-32,-24-33-384,-25-18-561,-21 0-239,-15 13-609,-8 30 560,-1 45 705,3 60 448,8 75-80,8 77 208,10 86 16,7 81 720,8 73-239,8 57-49,7 38-32,5 16-64,5-9-240,2-31 496,4-41 257,1-55-865,0-63-384,0-68-129,-2-72-399,0-67 672,-3-61-288,-5-45 95,-3-28 257,-2-8 32,0 13 144,1 29 128,3 44 192,2 53 321,1 57-97,2 56 32,1 45 577,0 31-737,1 24 144,0 19-288,4 19-272,6 23-256,7 28-208,4 33-112,2 36 0,-1 32 47,-5 27 161,-4 18-304,-4 5 112,-1-3 207,0-12 193,0-20 160,4-24 0,3-25 128,3-28 16,2-26 193,0-24 143,-2-22 64,-3-18-176,-4-15-160,-4-11-144,-4-7-48,-2-4 0,-2-2-16,0-1 16,-1 1-16,0 1 0,-1 0 48,0 1 32,0 1 209,0-1 223,0 5 96,2 5-320,4 12 112,8 14-79,5 19-113,5 20 64,3 21-192,1 21-80,-2 20 0,-4 15 0,-3 11-80,-3 7 48,-5 2 16,-1-2 16,-2-3 0,0-6 0,0-7 16,2-9-16,1-10 0,-1-7 0,-1-7-16,-2-7-64,-2-6-48,-1-9-64,-2-11-49,0-13 33,-1-14 176,-2-14 32,0-15 0,0-13 32,1-9 176,1-6-15,0-7 63,0-11-96,1-18 48,0-33 112,0-52 368,2-71-47,0-86 15,1-95-144,0-95-304,-8-88-208,-16-74-160,-19-55-64,-24-33-144,-23-9-336,-20 18-497,-18 42-64,-15 68-880,-8 87-784,20 130-1649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FAD25-E475-40A1-BF53-D6229225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90042-39B2-4D61-97B2-90DDB074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4FB78-58D3-48F0-8314-2FB1EB3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28FE2-C858-4B61-A05C-683A5B0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F939-E082-4994-8DEA-38E9B57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1F80-6F8E-4CAF-A721-F16CB52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D6D80-31AF-4B98-A71C-A037DF8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23348-5BA6-4499-AC88-4F0E872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07FB5-4A59-4290-80E8-22FDA62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8125E-DF84-4210-B126-DE34E5F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D43D4-44A9-4CB7-AE45-C8CFF2A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3BE4-D7AF-451B-A182-888EC80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1A821-EB2D-4308-B57C-46625D1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37DCB-5719-493F-842C-2FCB7D9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B4075-E8E6-45E4-8513-1BCB953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64B5-73DC-4C6A-BDDF-CABA9E9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5158F-A575-4CD2-9BC0-45F13AE2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955EF-08EF-4829-9DA3-0AF77E4E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03C8-4B59-4A48-B517-4279D2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75C-59ED-4C1B-AC69-B39A55E5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8CEC6-A4C5-4B4B-A9C7-2662E1D8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9E9F7-AA40-48CD-AAD0-526BDC6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FCC5B-0139-47BF-855A-79BDE9B7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9997-6E41-45C5-AB2B-BB2453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9E705-524A-4628-8C23-856808D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FF10-1106-4FF2-BC68-2E1357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813E-78D5-400C-9783-02FFA5B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243A-B334-4944-B2E2-417AFA5A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01AA9-4A56-4E1E-AF4A-DF2F7E72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70B-3758-4F54-8DB7-55684367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6828-FEE8-416B-B8CA-95C8CEC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9FB-B4C0-4235-8162-E83E94F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18105-975D-472C-BC4D-FC8FB1BF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E9B7-6154-4B3A-91F0-9BE7F1F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EB522-2153-425F-8C93-22EBEA7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00A89-306B-4EA5-AC6E-ACB56A5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FDD90-528E-4E31-ACEC-99AC3F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36249-84C9-43B8-B72C-2A1B467D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7777C-6C1B-415B-9F67-061131B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9188A7-A334-4AE8-A065-8AF653B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AAD21-7A07-4D4D-9359-668BE953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49E28-6DEB-4128-AB2B-9B93599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E3453-F2D6-438F-9493-55849C1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0A91A-2E39-419A-82C7-7DB4F83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9E318-0377-47E6-B699-70B8720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B0D41-69B7-4EEA-BBE0-7F536EF5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24064-53D2-4C3A-8E7D-7D6F3890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87EF5-6176-432C-A14F-3E070D7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E7A7C-2B36-4470-9D32-821F3C5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A47C1-AF12-4FE3-BBD4-4C4D3556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FDEE-A0B5-40C2-A673-66EBE0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96FE-FDDF-4EF5-9290-6943FC3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2C933-B5FB-49B5-88BB-AD61513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DDD3FE-6D14-43A5-ACD8-75A084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CED1F2-DE28-4DDC-B74F-3D91E658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8565-0AF8-446A-9630-BE8986F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D9BF1-9389-48D0-9566-A5A70B4B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260F-C376-4AEB-9103-0E8B1CC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FE46-B3AA-42F3-968F-BC566085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D5EE-70BD-4C94-9E0C-0607BCA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AC4F-60B8-4A40-901C-16FD11A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081DC-2079-4843-8BD7-F2AFD71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1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ED906-8C06-4824-ADA5-071FA56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8D31-4F04-4AFF-A344-56410F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C3DE2-642D-4794-8FC0-F2CCD72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ACC5B-AB93-41E0-A2CE-3E60314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6F9DE-1F1E-4A7F-982F-C0EF06D6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463A4-C699-4662-BC47-6853D71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2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45D7D-A3FE-4A3A-9211-73179CE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EFC38-33B3-4ADF-A150-8C35035C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D086B-6D21-4975-910D-EC1F76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B7ED8-D1E5-4ACB-88B9-B403953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F497-6393-452E-85CA-2BDE32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0F936-BC32-4596-8247-056367A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AE6B-99F5-401C-ADDD-482ACA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551D2E-6FD9-4606-8074-2F275C8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2C14-4BFE-4F09-96F6-C043EFC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6C6C7-99C5-413E-B815-1E6FECA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557F1-B396-4A2E-A037-308716F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7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F431C6-3E56-4A98-A8A6-C8D892B5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47F37-0C09-421B-9BB6-8568733B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8D4C-3AB9-4E71-848D-AAC673CE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08B14-7E55-4E5D-B8A6-ACFD52E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C9B34-DFA9-473D-BD89-3C6C4A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2394-9C56-4DD6-B1EC-5F42473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415F5-A90E-420B-9F17-2F101B8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42166-6227-414E-8580-F18E2A9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7805-8472-493A-B1A3-20336F1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9DD1-BC33-48E9-B443-89A8CF7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4AABF-4B4E-460A-ACFE-D679980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E9D5F-B287-42FA-A888-78A9630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C514-5344-46C4-BDA2-A2A4D7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1C35B-E84A-4457-823F-EEDD6DD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5E1CC-6B9E-45C5-ADA9-6DB212F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512A-43EF-4E4F-807F-A82DE82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482E1-2ADB-4428-AFED-4F2A751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25A6E-43B5-478F-BBDF-B8C41A99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B44AE-3DC9-4D7C-B223-1F41A2C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92D3A-0545-4225-9367-5837E8A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948BB-6C82-4AA6-875C-3DB8BDEC4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61288-4BA2-4FDB-8394-177746E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F398-2B9C-4952-BF81-69887D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EFEBB-0846-4ABB-B7C4-C1EC06D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12324-FCDC-4A2E-A156-2FBE861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2C3B5-FDCA-4FC7-8964-067F78E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652ED-41E7-406A-B263-180567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39B6-8EF1-4A3A-BB4E-581CDB3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DD3FFD-0981-47A4-8CBE-05916240BCDD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0CA0-657B-4629-BC57-1B0596E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F69A4-F736-4EAD-A14A-D160D5C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5E622-D528-428C-9DBE-9323A4C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ACD11-10F8-43EF-8586-C4E823E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3C57-799C-4ED1-80E6-5FB74D29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76CCC-590A-4479-94D9-F5AD166B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62A06-7D52-46D2-918E-67450AC0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B29B9-655E-4735-BC90-F7F01BD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2904F-D476-4FEF-9F36-AA9EA0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D0B2-09E5-463E-A40B-6E8783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4903A-FBBA-40CB-93F8-CC50BB430068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DE42-DCCD-44C8-B36F-7741711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70091-85D3-4433-9585-749E00B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982AA-5502-473B-B8F6-D6463572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121-1E19-4D23-B31A-F0145DB74399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1DCBD-4285-47E5-98A5-17CBF734C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A92E5-6DB2-4D61-A344-79F7FA8C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6878C2-4F8C-4275-A4A8-1B8CD181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49">
            <a:extLst>
              <a:ext uri="{FF2B5EF4-FFF2-40B4-BE49-F238E27FC236}">
                <a16:creationId xmlns:a16="http://schemas.microsoft.com/office/drawing/2014/main" id="{71F0A39E-EA7E-45CC-872A-5BD1D9D7A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732" y="144957"/>
            <a:ext cx="8568267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ARTIFICIAL INTELLIGENCE </a:t>
            </a:r>
            <a:endParaRPr lang="ru-RU" sz="2800" dirty="0">
              <a:solidFill>
                <a:srgbClr val="7030A0"/>
              </a:solidFill>
            </a:endParaRP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 IN MEDICAL MECHATRONICS AND ROBOTICS</a:t>
            </a:r>
          </a:p>
          <a:p>
            <a:pPr algn="ctr"/>
            <a:r>
              <a:rPr lang="ru-RU" sz="2800" dirty="0"/>
              <a:t>МЕТОДЫ ИСКУССТВЕННОГО ИНТЕЛЛЕКТА В МЕДИЦИНСКОЙ РОБОТОТЕХНИКЕ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Alexey V. Kornaev</a:t>
            </a:r>
            <a:r>
              <a:rPr lang="en-US" sz="2800" baseline="30000" dirty="0">
                <a:solidFill>
                  <a:srgbClr val="7030A0"/>
                </a:solidFill>
              </a:rPr>
              <a:t>1</a:t>
            </a:r>
            <a:endParaRPr lang="ru-RU" sz="2800" dirty="0">
              <a:solidFill>
                <a:srgbClr val="7030A0"/>
              </a:solidFill>
            </a:endParaRPr>
          </a:p>
          <a:p>
            <a:pPr algn="ctr"/>
            <a:r>
              <a:rPr lang="ru-RU" sz="2800" dirty="0"/>
              <a:t>Алексей Валерьевич Корнаев</a:t>
            </a:r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algn="ctr"/>
            <a:endParaRPr lang="ru-RU" sz="2400" baseline="30000" dirty="0"/>
          </a:p>
          <a:p>
            <a:pPr algn="ctr"/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Dr. Eng., Prof., Dept. of Mechatronics, Mechanics and Robotics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 Orel State University named after I.S. Turgenev, Orel, Russia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avkornaev@gmail.com</a:t>
            </a:r>
            <a:endParaRPr lang="ru-RU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985361D-7D9F-4E53-940D-DD5C92854C72}"/>
                  </a:ext>
                </a:extLst>
              </p14:cNvPr>
              <p14:cNvContentPartPr/>
              <p14:nvPr/>
            </p14:nvContentPartPr>
            <p14:xfrm>
              <a:off x="2078592" y="4562151"/>
              <a:ext cx="61560" cy="10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985361D-7D9F-4E53-940D-DD5C92854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9592" y="4553151"/>
                <a:ext cx="792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D11AFF1-91DE-4DA1-9998-0315AC22A21E}"/>
                  </a:ext>
                </a:extLst>
              </p14:cNvPr>
              <p14:cNvContentPartPr/>
              <p14:nvPr/>
            </p14:nvContentPartPr>
            <p14:xfrm>
              <a:off x="-1670914" y="147909"/>
              <a:ext cx="241200" cy="4935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AD11AFF1-91DE-4DA1-9998-0315AC22A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688914" y="40269"/>
                <a:ext cx="2768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46B962D-4F64-4E5D-99BE-0BB893950C98}"/>
                  </a:ext>
                </a:extLst>
              </p14:cNvPr>
              <p14:cNvContentPartPr/>
              <p14:nvPr/>
            </p14:nvContentPartPr>
            <p14:xfrm>
              <a:off x="-2159434" y="-756771"/>
              <a:ext cx="335520" cy="3182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946B962D-4F64-4E5D-99BE-0BB893950C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77434" y="-864411"/>
                <a:ext cx="371160" cy="33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3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Что это? / </a:t>
            </a:r>
            <a:r>
              <a:rPr lang="en-US" altLang="ru-RU" sz="2800" b="1" dirty="0">
                <a:solidFill>
                  <a:srgbClr val="7030A0"/>
                </a:solidFill>
              </a:rPr>
              <a:t>Content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84681B68-2D45-4B05-957E-3B417AC1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99090"/>
            <a:ext cx="1219200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180975" algn="just"/>
            <a:r>
              <a:rPr lang="ru-RU" dirty="0"/>
              <a:t>Современный этап развития </a:t>
            </a:r>
            <a:r>
              <a:rPr lang="ru-RU" dirty="0">
                <a:solidFill>
                  <a:srgbClr val="002060"/>
                </a:solidFill>
              </a:rPr>
              <a:t>методов искусственного интеллекта</a:t>
            </a:r>
            <a:r>
              <a:rPr lang="ru-RU" dirty="0"/>
              <a:t> основан на применении новой парадигмы программирования – </a:t>
            </a:r>
            <a:r>
              <a:rPr lang="ru-RU" dirty="0">
                <a:solidFill>
                  <a:srgbClr val="002060"/>
                </a:solidFill>
              </a:rPr>
              <a:t>машинного обучения</a:t>
            </a:r>
            <a:r>
              <a:rPr lang="ru-RU" dirty="0"/>
              <a:t> (МО). Эта парадигма основана на полном или частичном отказе от классического, логического построения программы, от заведомо заданной программистом последовательности действий, отражающей детерминированную математическую модель объекта, процесса и т.д. Новая парадигма основана на анализе большого объема данных, поиске взаимосвязей входных, выходных и внутренних величин. </a:t>
            </a:r>
          </a:p>
          <a:p>
            <a:pPr indent="180975" algn="just"/>
            <a:r>
              <a:rPr lang="ru-RU" dirty="0">
                <a:solidFill>
                  <a:srgbClr val="002060"/>
                </a:solidFill>
              </a:rPr>
              <a:t>Данный кур</a:t>
            </a:r>
            <a:r>
              <a:rPr lang="ru-RU" dirty="0"/>
              <a:t>с направлен на изучение и практическое применение методов и средств создания обучающихся программ, которые могут быть реализованы, в частности, в медицинской мехатронике и робототехнике, как элементы искусственного интеллекта.</a:t>
            </a:r>
            <a:endParaRPr lang="ru-RU" altLang="ru-RU" sz="1800" dirty="0"/>
          </a:p>
        </p:txBody>
      </p:sp>
      <p:sp>
        <p:nvSpPr>
          <p:cNvPr id="5" name="Прямоугольник 8">
            <a:extLst>
              <a:ext uri="{FF2B5EF4-FFF2-40B4-BE49-F238E27FC236}">
                <a16:creationId xmlns:a16="http://schemas.microsoft.com/office/drawing/2014/main" id="{F4858D08-5865-4456-BD47-B1128C34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545" y="539784"/>
            <a:ext cx="4772114" cy="1525418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Причины не изучать курс: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1. МО доступно для пользователей без подготовки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2. Методы МО универсальны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3. Многие типовые задачи уже решены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2C15B9-D4AE-44D6-A214-C4836D36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59" y="533765"/>
            <a:ext cx="2200275" cy="1428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3E1B52-B04F-49E7-BFED-08F0EA7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45" y="440730"/>
            <a:ext cx="1269354" cy="1774438"/>
          </a:xfrm>
          <a:prstGeom prst="rect">
            <a:avLst/>
          </a:prstGeom>
        </p:spPr>
      </p:pic>
      <p:sp>
        <p:nvSpPr>
          <p:cNvPr id="12" name="Прямоугольник 8">
            <a:extLst>
              <a:ext uri="{FF2B5EF4-FFF2-40B4-BE49-F238E27FC236}">
                <a16:creationId xmlns:a16="http://schemas.microsoft.com/office/drawing/2014/main" id="{26F64D03-31D2-4B00-B7F0-361ED701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956" y="4531156"/>
            <a:ext cx="6227225" cy="1894749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Причины изучать курс: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3. Поиск нетиповых решений требует глубинного понимания предметной области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2. Разнообразные новые методы МО имеют общие базовые идеи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1. МО доступно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4A5B1D-CA1D-4964-95F8-43B6FBDC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01" y="1443040"/>
            <a:ext cx="1393240" cy="10301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4795F1-2233-434C-A921-4D961ABD7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531" y="4639321"/>
            <a:ext cx="2333625" cy="1485900"/>
          </a:xfrm>
          <a:prstGeom prst="rect">
            <a:avLst/>
          </a:prstGeom>
        </p:spPr>
      </p:pic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092092AF-330D-48D0-9997-84B9DC9EB753}"/>
              </a:ext>
            </a:extLst>
          </p:cNvPr>
          <p:cNvSpPr/>
          <p:nvPr/>
        </p:nvSpPr>
        <p:spPr>
          <a:xfrm>
            <a:off x="9713343" y="1081151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DE558CD2-4AED-48A1-9DF7-0F05D2F6E1AC}"/>
              </a:ext>
            </a:extLst>
          </p:cNvPr>
          <p:cNvSpPr/>
          <p:nvPr/>
        </p:nvSpPr>
        <p:spPr>
          <a:xfrm>
            <a:off x="8758112" y="1818703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264EA44E-5E12-47D9-9F3E-C4B392EA41EE}"/>
              </a:ext>
            </a:extLst>
          </p:cNvPr>
          <p:cNvSpPr/>
          <p:nvPr/>
        </p:nvSpPr>
        <p:spPr>
          <a:xfrm flipH="1">
            <a:off x="4983472" y="1443040"/>
            <a:ext cx="173833" cy="17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476309E-D6E2-47EE-986A-01E3DB1ACE33}"/>
              </a:ext>
            </a:extLst>
          </p:cNvPr>
          <p:cNvSpPr/>
          <p:nvPr/>
        </p:nvSpPr>
        <p:spPr>
          <a:xfrm>
            <a:off x="9264771" y="5079197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E0A40D33-80DB-48F2-A638-1F956710EF38}"/>
              </a:ext>
            </a:extLst>
          </p:cNvPr>
          <p:cNvSpPr/>
          <p:nvPr/>
        </p:nvSpPr>
        <p:spPr>
          <a:xfrm flipH="1">
            <a:off x="2840324" y="5801367"/>
            <a:ext cx="222632" cy="15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9FD74ED8-EDC0-4B07-8BA2-9F3F1952AA07}"/>
              </a:ext>
            </a:extLst>
          </p:cNvPr>
          <p:cNvSpPr/>
          <p:nvPr/>
        </p:nvSpPr>
        <p:spPr>
          <a:xfrm>
            <a:off x="4666891" y="6183971"/>
            <a:ext cx="4706538" cy="151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2F5A9F-5837-4E1B-9098-E8FD58E3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531" y="5386907"/>
            <a:ext cx="2200275" cy="1428750"/>
          </a:xfrm>
          <a:prstGeom prst="rect">
            <a:avLst/>
          </a:prstGeom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5517A3BD-35E5-4EAC-9BA2-79CB20D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0" y="4740914"/>
            <a:ext cx="2334851" cy="17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Что это? / </a:t>
            </a:r>
            <a:r>
              <a:rPr lang="en-US" altLang="ru-RU" sz="2800" b="1" dirty="0">
                <a:solidFill>
                  <a:srgbClr val="7030A0"/>
                </a:solidFill>
              </a:rPr>
              <a:t>Content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8">
            <a:extLst>
              <a:ext uri="{FF2B5EF4-FFF2-40B4-BE49-F238E27FC236}">
                <a16:creationId xmlns:a16="http://schemas.microsoft.com/office/drawing/2014/main" id="{D159A43F-E319-459D-AA1C-B6F0AE7C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384" y="571345"/>
            <a:ext cx="4324218" cy="156966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Структура курса:</a:t>
            </a:r>
          </a:p>
          <a:p>
            <a:pPr algn="just" eaLnBrk="1" hangingPunct="1"/>
            <a:r>
              <a:rPr lang="ru-RU" altLang="ru-RU" dirty="0"/>
              <a:t>лекции – 8 ч.;</a:t>
            </a:r>
          </a:p>
          <a:p>
            <a:pPr algn="just" eaLnBrk="1" hangingPunct="1"/>
            <a:r>
              <a:rPr lang="ru-RU" altLang="ru-RU" dirty="0"/>
              <a:t>лабораторные занятия – 12 ч.;</a:t>
            </a:r>
          </a:p>
          <a:p>
            <a:pPr algn="just" eaLnBrk="1" hangingPunct="1"/>
            <a:r>
              <a:rPr lang="ru-RU" altLang="ru-RU" dirty="0"/>
              <a:t>практические занятия – 12 ч.;</a:t>
            </a:r>
          </a:p>
          <a:p>
            <a:pPr algn="just" eaLnBrk="1" hangingPunct="1"/>
            <a:r>
              <a:rPr lang="ru-RU" altLang="ru-RU" dirty="0"/>
              <a:t>самостоятельная работа – 40 ч.</a:t>
            </a:r>
          </a:p>
          <a:p>
            <a:pPr algn="just" eaLnBrk="1" hangingPunct="1"/>
            <a:r>
              <a:rPr lang="ru-RU" altLang="ru-RU" b="1" dirty="0"/>
              <a:t>Вид аттестации: </a:t>
            </a:r>
            <a:r>
              <a:rPr lang="ru-RU" altLang="ru-RU" dirty="0"/>
              <a:t>зачет.</a:t>
            </a: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84681B68-2D45-4B05-957E-3B417AC1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2359974"/>
            <a:ext cx="11540691" cy="135421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Темы лекций</a:t>
            </a:r>
          </a:p>
          <a:p>
            <a:pPr algn="just" eaLnBrk="1" hangingPunct="1"/>
            <a:r>
              <a:rPr lang="ru-RU" altLang="ru-RU" dirty="0"/>
              <a:t>Лекция 1. Искусственный интеллект и основы машинного обучения /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Intelligence (AI) and Machine Learning (ML) basics</a:t>
            </a:r>
            <a:endParaRPr lang="ru-RU" altLang="ru-RU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2. Искусственные нейронные сети и обучение с учителем /</a:t>
            </a:r>
            <a:r>
              <a:rPr lang="ru-RU" altLang="ru-RU" sz="14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Neural Networks (ANNs) and Supervised Learning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3. Искусственные нейронные сети и обучение без учителя /</a:t>
            </a:r>
            <a:r>
              <a:rPr lang="ru-RU" altLang="ru-RU" sz="14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Neural Networks (ANNs) and Unsupervised Learning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4. Глубокое обучение и его приложения /</a:t>
            </a:r>
            <a:r>
              <a:rPr lang="en-US" altLang="ru-RU" dirty="0">
                <a:solidFill>
                  <a:srgbClr val="7030A0"/>
                </a:solidFill>
              </a:rPr>
              <a:t> Deep Learning (DL) and it’s applications</a:t>
            </a:r>
            <a:endParaRPr lang="ru-RU" altLang="ru-RU" sz="1800" dirty="0"/>
          </a:p>
        </p:txBody>
      </p:sp>
      <p:sp>
        <p:nvSpPr>
          <p:cNvPr id="13" name="Прямоугольник 8">
            <a:extLst>
              <a:ext uri="{FF2B5EF4-FFF2-40B4-BE49-F238E27FC236}">
                <a16:creationId xmlns:a16="http://schemas.microsoft.com/office/drawing/2014/main" id="{CB211C09-943C-4DEB-BA0D-118C2A3C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2" y="3869841"/>
            <a:ext cx="11540691" cy="1512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txBody>
          <a:bodyPr wrap="square" numCol="2" spcCol="360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b="1" dirty="0"/>
              <a:t>Практические занятия </a:t>
            </a:r>
            <a:r>
              <a:rPr lang="ru-RU" altLang="ru-RU" dirty="0"/>
              <a:t>(</a:t>
            </a:r>
            <a:r>
              <a:rPr lang="en-US" altLang="ru-RU" dirty="0"/>
              <a:t>MATLAB</a:t>
            </a:r>
            <a:r>
              <a:rPr lang="ru-RU" altLang="ru-RU" dirty="0"/>
              <a:t>)</a:t>
            </a:r>
            <a:endParaRPr lang="ru-RU" altLang="ru-RU" b="1" dirty="0"/>
          </a:p>
          <a:p>
            <a:r>
              <a:rPr lang="ru-RU" altLang="ru-RU" dirty="0"/>
              <a:t>Пр. 1. Линейная регрессия</a:t>
            </a:r>
          </a:p>
          <a:p>
            <a:r>
              <a:rPr lang="ru-RU" altLang="ru-RU" dirty="0"/>
              <a:t>Пр. 2. Логистическая регрессия</a:t>
            </a:r>
          </a:p>
          <a:p>
            <a:r>
              <a:rPr lang="ru-RU" altLang="ru-RU" dirty="0"/>
              <a:t>Пр. 3. Аппроксимация и классификация с применением полносвязных искусственных нейронных сетей (ИНС)</a:t>
            </a:r>
          </a:p>
          <a:p>
            <a:r>
              <a:rPr lang="ru-RU" altLang="ru-RU" dirty="0"/>
              <a:t>Пр. 4. Распознавание изображений с применением трансферного обучения глубоких </a:t>
            </a:r>
            <a:r>
              <a:rPr lang="ru-RU" altLang="ru-RU" dirty="0" err="1"/>
              <a:t>сверточных</a:t>
            </a:r>
            <a:r>
              <a:rPr lang="ru-RU" altLang="ru-RU" dirty="0"/>
              <a:t> нейронных сетей</a:t>
            </a:r>
          </a:p>
          <a:p>
            <a:r>
              <a:rPr lang="ru-RU" altLang="ru-RU" dirty="0"/>
              <a:t>Пр. 5. Распознавание изображений с применением разработанных глубоких </a:t>
            </a:r>
            <a:r>
              <a:rPr lang="ru-RU" altLang="ru-RU" dirty="0" err="1"/>
              <a:t>сверточных</a:t>
            </a:r>
            <a:r>
              <a:rPr lang="ru-RU" altLang="ru-RU" dirty="0"/>
              <a:t> нейронных сетей</a:t>
            </a:r>
          </a:p>
          <a:p>
            <a:r>
              <a:rPr lang="ru-RU" altLang="ru-RU" dirty="0"/>
              <a:t>Пр. 6. Управление маятником с применением глубокого обучения с подкреплением</a:t>
            </a:r>
          </a:p>
        </p:txBody>
      </p:sp>
      <p:sp>
        <p:nvSpPr>
          <p:cNvPr id="14" name="Прямоугольник 8">
            <a:extLst>
              <a:ext uri="{FF2B5EF4-FFF2-40B4-BE49-F238E27FC236}">
                <a16:creationId xmlns:a16="http://schemas.microsoft.com/office/drawing/2014/main" id="{72EFE5E7-41F2-4256-8B88-5C8BA3F4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5548287"/>
            <a:ext cx="11540691" cy="107721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Лабораторные работы </a:t>
            </a:r>
            <a:r>
              <a:rPr lang="ru-RU" altLang="ru-RU" dirty="0"/>
              <a:t>(</a:t>
            </a:r>
            <a:r>
              <a:rPr lang="en-US" altLang="ru-RU" dirty="0"/>
              <a:t>MATLAB, Python</a:t>
            </a:r>
            <a:r>
              <a:rPr lang="ru-RU" altLang="ru-RU" dirty="0"/>
              <a:t>)</a:t>
            </a:r>
            <a:endParaRPr lang="ru-RU" altLang="ru-RU" sz="12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1. Семантическая сегментация для подготовки медицинских изображений (</a:t>
            </a:r>
            <a:r>
              <a:rPr lang="en-US" altLang="ru-RU" dirty="0"/>
              <a:t>MATLAB</a:t>
            </a:r>
            <a:r>
              <a:rPr lang="ru-RU" altLang="ru-RU" dirty="0"/>
              <a:t>)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2. </a:t>
            </a:r>
            <a:r>
              <a:rPr lang="ru-RU" dirty="0"/>
              <a:t>Использование открытых баз данных для распознавания медицинских изображений (</a:t>
            </a:r>
            <a:r>
              <a:rPr lang="en-US" dirty="0"/>
              <a:t>Python</a:t>
            </a:r>
            <a:r>
              <a:rPr lang="ru-RU" dirty="0"/>
              <a:t>)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3. Разработка систем диагностики с применением </a:t>
            </a:r>
            <a:r>
              <a:rPr lang="en-US" altLang="ru-RU" dirty="0"/>
              <a:t>Raspberry Pi (Python)</a:t>
            </a:r>
            <a:r>
              <a:rPr lang="ru-RU" altLang="ru-RU" dirty="0"/>
              <a:t>  </a:t>
            </a:r>
            <a:endParaRPr lang="ru-RU" altLang="ru-RU" sz="1400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9A4C4E-284C-4F38-8678-AA70869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52" y="0"/>
            <a:ext cx="1995948" cy="23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Где это? / </a:t>
            </a:r>
            <a:r>
              <a:rPr lang="en-US" altLang="ru-RU" sz="2800" b="1" dirty="0">
                <a:solidFill>
                  <a:srgbClr val="7030A0"/>
                </a:solidFill>
              </a:rPr>
              <a:t>Links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2349D6-9502-47EF-B850-B5F46443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27" y="557260"/>
            <a:ext cx="2477389" cy="14953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639CA-4329-4726-9612-D5676B62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3" y="4017380"/>
            <a:ext cx="2500569" cy="24712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FCCD1B-34C8-4742-B836-BC0E42DE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8" y="4017380"/>
            <a:ext cx="600075" cy="733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EDF4CF-AD48-4BA7-A197-38A5A025F644}"/>
              </a:ext>
            </a:extLst>
          </p:cNvPr>
          <p:cNvSpPr txBox="1"/>
          <p:nvPr/>
        </p:nvSpPr>
        <p:spPr>
          <a:xfrm>
            <a:off x="455389" y="6488668"/>
            <a:ext cx="31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https://discord.gg/TktnAAKkSD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E576D860-4192-4477-BA4A-4949DCF49721}"/>
              </a:ext>
            </a:extLst>
          </p:cNvPr>
          <p:cNvSpPr/>
          <p:nvPr/>
        </p:nvSpPr>
        <p:spPr>
          <a:xfrm>
            <a:off x="3452876" y="2910258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5B9A1F3D-EC7F-4FA5-9BCF-0BE7D5868188}"/>
              </a:ext>
            </a:extLst>
          </p:cNvPr>
          <p:cNvSpPr/>
          <p:nvPr/>
        </p:nvSpPr>
        <p:spPr>
          <a:xfrm>
            <a:off x="3442197" y="5068358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29E626-2DEB-4DCF-A9CE-BA6AD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83" y="1250459"/>
            <a:ext cx="5658617" cy="5137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846D20-8EB9-4EC6-B8A4-8DDD60EE5E23}"/>
              </a:ext>
            </a:extLst>
          </p:cNvPr>
          <p:cNvSpPr txBox="1"/>
          <p:nvPr/>
        </p:nvSpPr>
        <p:spPr>
          <a:xfrm>
            <a:off x="6733354" y="6334780"/>
            <a:ext cx="545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https://github.com/Mechanics-Mechatronics-and-Robotics/ARTIFICIAL-INTELLIGENCE-FOR-MEDICAL-MECHATRONICS-AND-ROBOTICS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031DF88A-34D8-4F0A-A528-C4B67402493E}"/>
              </a:ext>
            </a:extLst>
          </p:cNvPr>
          <p:cNvSpPr/>
          <p:nvPr/>
        </p:nvSpPr>
        <p:spPr>
          <a:xfrm rot="10800000">
            <a:off x="6167438" y="381897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CF96AA5-F287-42ED-A58B-A67346D03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898" y="3408327"/>
            <a:ext cx="1209675" cy="11906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5D0FEF-94FA-4966-8AA1-DB552841E954}"/>
              </a:ext>
            </a:extLst>
          </p:cNvPr>
          <p:cNvSpPr txBox="1"/>
          <p:nvPr/>
        </p:nvSpPr>
        <p:spPr>
          <a:xfrm>
            <a:off x="4032940" y="4598952"/>
            <a:ext cx="19725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https://www.youtube.com/playlist?list=PLRvzEK7PXsifTtKmarho54oHLzlvIK5un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4F8720C-1BBD-4BB3-922B-6D37A5514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80" y="2745458"/>
            <a:ext cx="2746247" cy="69893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52094DA-9EEE-4CDC-A2E2-3053023D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78" y="2410261"/>
            <a:ext cx="1524000" cy="371475"/>
          </a:xfrm>
          <a:prstGeom prst="rect">
            <a:avLst/>
          </a:prstGeom>
        </p:spPr>
      </p:pic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34DCA81-84CC-49D8-B303-C3832DA8ED03}"/>
              </a:ext>
            </a:extLst>
          </p:cNvPr>
          <p:cNvSpPr/>
          <p:nvPr/>
        </p:nvSpPr>
        <p:spPr>
          <a:xfrm rot="5400000">
            <a:off x="4790612" y="2130595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1" grpId="0" animBg="1"/>
      <p:bldP spid="27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69EA43-6DE2-4B14-A23E-665EBAE1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02" y="2255613"/>
            <a:ext cx="9294797" cy="4602387"/>
          </a:xfrm>
          <a:prstGeom prst="rect">
            <a:avLst/>
          </a:prstGeom>
        </p:spPr>
      </p:pic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Когда это? / </a:t>
            </a:r>
            <a:r>
              <a:rPr lang="en-US" altLang="ru-RU" sz="2800" b="1" dirty="0">
                <a:solidFill>
                  <a:srgbClr val="7030A0"/>
                </a:solidFill>
              </a:rPr>
              <a:t>Timetable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3FCDD-E89F-481B-B517-45205FC0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03" y="552716"/>
            <a:ext cx="9294796" cy="5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501</Words>
  <Application>Microsoft Office PowerPoint</Application>
  <PresentationFormat>Широкоэкранный</PresentationFormat>
  <Paragraphs>54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korn</dc:creator>
  <cp:lastModifiedBy>Alexey Kornaev</cp:lastModifiedBy>
  <cp:revision>188</cp:revision>
  <dcterms:created xsi:type="dcterms:W3CDTF">2020-01-22T20:24:31Z</dcterms:created>
  <dcterms:modified xsi:type="dcterms:W3CDTF">2021-01-30T22:21:07Z</dcterms:modified>
</cp:coreProperties>
</file>