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77" r:id="rId4"/>
    <p:sldId id="275" r:id="rId5"/>
    <p:sldId id="273" r:id="rId6"/>
    <p:sldId id="27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984" y="108"/>
      </p:cViewPr>
      <p:guideLst>
        <p:guide orient="horz" pos="2160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04T17:01:49.845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537 1 16263,'15'41'433,"15"41"-433,5 24 0,-3 4-401,-12-8-863,-23-11 79,-30-7 497,-31 2-801,-31 10-592,-22 18-512,-11 24-144,2 29-817,23-14 2850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04T17:01:50.916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724 8841 10757,'16'-56'352,"18"-81"-352,13-85-16,0-74-64,-7-62 64,-17-48-32,-24-33-384,-25-18-561,-21 0-239,-15 13-609,-8 30 560,-1 45 705,3 60 448,8 75-80,8 77 208,10 86 16,7 81 720,8 73-239,8 57-49,7 38-32,5 16-64,5-9-240,2-31 496,4-41 257,1-55-865,0-63-384,0-68-129,-2-72-399,0-67 672,-3-61-288,-5-45 95,-3-28 257,-2-8 32,0 13 144,1 29 128,3 44 192,2 53 321,1 57-97,2 56 32,1 45 577,0 31-737,1 24 144,0 19-288,4 19-272,6 23-256,7 28-208,4 33-112,2 36 0,-1 32 47,-5 27 161,-4 18-304,-4 5 112,-1-3 207,0-12 193,0-20 160,4-24 0,3-25 128,3-28 16,2-26 193,0-24 143,-2-22 64,-3-18-176,-4-15-160,-4-11-144,-4-7-48,-2-4 0,-2-2-16,0-1 16,-1 1-16,0 1 0,-1 0 48,0 1 32,0 1 209,0-1 223,0 5 96,2 5-320,4 12 112,8 14-79,5 19-113,5 20 64,3 21-192,1 21-80,-2 20 0,-4 15 0,-3 11-80,-3 7 48,-5 2 16,-1-2 16,-2-3 0,0-6 0,0-7 16,2-9-16,1-10 0,-1-7 0,-1-7-16,-2-7-64,-2-6-48,-1-9-64,-2-11-49,0-13 33,-1-14 176,-2-14 32,0-15 0,0-13 32,1-9 176,1-6-15,0-7 63,0-11-96,1-18 48,0-33 112,0-52 368,2-71-47,0-86 15,1-95-144,0-95-304,-8-88-208,-16-74-160,-19-55-64,-24-33-144,-23-9-336,-20 18-497,-18 42-64,-15 68-880,-8 87-784,20 130-1649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5FAD25-E475-40A1-BF53-D6229225F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8190042-39B2-4D61-97B2-90DDB0740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34FB78-58D3-48F0-8314-2FB1EB35AF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AC5236-3BDF-42A9-AE76-02C1AEBCE1B3}" type="datetimeFigureOut">
              <a:rPr lang="ru-RU" smtClean="0"/>
              <a:t>31.01.2021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728FE2-C858-4B61-A05C-683A5B041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12F939-E082-4994-8DEA-38E9B577B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155B65-540F-4125-B5F2-5BBB6B1B711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282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FB1F80-6F8E-4CAF-A721-F16CB52BA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D7D6D80-31AF-4B98-A71C-A037DF89CD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D623348-5BA6-4499-AC88-4F0E8725D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707FB5-4A59-4290-80E8-22FDA626DD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AC5236-3BDF-42A9-AE76-02C1AEBCE1B3}" type="datetimeFigureOut">
              <a:rPr lang="ru-RU" smtClean="0"/>
              <a:t>31.01.2021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88125E-DF84-4210-B126-DE34E5FD3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4D43D4-44A9-4CB7-AE45-C8CFF2A1D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155B65-540F-4125-B5F2-5BBB6B1B711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2293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073BE4-D7AF-451B-A182-888EC8023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B91A821-EB2D-4308-B57C-46625D1AD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937DCB-5719-493F-842C-2FCB7D9A67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AC5236-3BDF-42A9-AE76-02C1AEBCE1B3}" type="datetimeFigureOut">
              <a:rPr lang="ru-RU" smtClean="0"/>
              <a:t>31.01.2021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9B4075-E8E6-45E4-8513-1BCB953A2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8664B5-73DC-4C6A-BDDF-CABA9E91B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155B65-540F-4125-B5F2-5BBB6B1B711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2746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765158F-A575-4CD2-9BC0-45F13AE241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A955EF-08EF-4829-9DA3-0AF77E4E9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F303C8-4B59-4A48-B517-4279D2162A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AC5236-3BDF-42A9-AE76-02C1AEBCE1B3}" type="datetimeFigureOut">
              <a:rPr lang="ru-RU" smtClean="0"/>
              <a:t>31.01.2021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15A75C-59ED-4C1B-AC69-B39A55E5A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E8CEC6-A4C5-4B4B-A9C7-2662E1D80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155B65-540F-4125-B5F2-5BBB6B1B711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6471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09E9F7-AA40-48CD-AAD0-526BDC6415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FDFCC5B-0139-47BF-855A-79BDE9B7E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A59997-6E41-45C5-AB2B-BB24536C7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D121-1E19-4D23-B31A-F0145DB74399}" type="datetimeFigureOut">
              <a:rPr lang="ru-RU" smtClean="0"/>
              <a:t>31.01.2021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89E705-524A-4628-8C23-856808D8E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4AFF10-1106-4FF2-BC68-2E1357F1D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F276-394E-4CE8-84DF-D8C33BC0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428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46813E-78D5-400C-9783-02FFA5BE0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ED243A-B334-4944-B2E2-417AFA5A9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201AA9-4A56-4E1E-AF4A-DF2F7E729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D121-1E19-4D23-B31A-F0145DB74399}" type="datetimeFigureOut">
              <a:rPr lang="ru-RU" smtClean="0"/>
              <a:t>31.01.2021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D9870B-3758-4F54-8DB7-556843678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2E6828-FEE8-416B-B8CA-95C8CEC24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F276-394E-4CE8-84DF-D8C33BC0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5061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2F69FB-B4C0-4235-8162-E83E94FBC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718105-975D-472C-BC4D-FC8FB1BF1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4AE9B7-6154-4B3A-91F0-9BE7F1FB7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D121-1E19-4D23-B31A-F0145DB74399}" type="datetimeFigureOut">
              <a:rPr lang="ru-RU" smtClean="0"/>
              <a:t>31.01.2021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6EB522-2153-425F-8C93-22EBEA797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A00A89-306B-4EA5-AC6E-ACB56A54F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F276-394E-4CE8-84DF-D8C33BC0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4366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CFDD90-528E-4E31-ACEC-99AC3FAB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E36249-84C9-43B8-B72C-2A1B467D7C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837777C-6C1B-415B-9F67-061131B4D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09188A7-A334-4AE8-A065-8AF653B5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D121-1E19-4D23-B31A-F0145DB74399}" type="datetimeFigureOut">
              <a:rPr lang="ru-RU" smtClean="0"/>
              <a:t>31.01.2021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3AAAD21-7A07-4D4D-9359-668BE953E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DC49E28-6DEB-4128-AB2B-9B93599F7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F276-394E-4CE8-84DF-D8C33BC0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097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8E3453-F2D6-438F-9493-55849C16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80A91A-2E39-419A-82C7-7DB4F83B9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C9E318-0377-47E6-B699-70B8720AE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E4B0D41-69B7-4EEA-BBE0-7F536EF563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6B24064-53D2-4C3A-8E7D-7D6F3890B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1787EF5-6176-432C-A14F-3E070D72C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D121-1E19-4D23-B31A-F0145DB74399}" type="datetimeFigureOut">
              <a:rPr lang="ru-RU" smtClean="0"/>
              <a:t>31.01.2021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62E7A7C-2B36-4470-9D32-821F3C523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0FA47C1-AF12-4FE3-BBD4-4C4D35564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F276-394E-4CE8-84DF-D8C33BC0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10434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9AFDEE-A0B5-40C2-A673-66EBE0C62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B9996FE-FDDF-4EF5-9290-6943FC341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D121-1E19-4D23-B31A-F0145DB74399}" type="datetimeFigureOut">
              <a:rPr lang="ru-RU" smtClean="0"/>
              <a:t>31.01.2021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7A2C933-B5FB-49B5-88BB-AD615136E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ADDD3FE-6D14-43A5-ACD8-75A084EDC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F276-394E-4CE8-84DF-D8C33BC0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8135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ACED1F2-DE28-4DDC-B74F-3D91E658F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D121-1E19-4D23-B31A-F0145DB74399}" type="datetimeFigureOut">
              <a:rPr lang="ru-RU" smtClean="0"/>
              <a:t>31.01.2021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7978565-0AF8-446A-9630-BE8986FAA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EED9BF1-9389-48D0-9566-A5A70B4B0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F276-394E-4CE8-84DF-D8C33BC0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00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28260F-C376-4AEB-9103-0E8B1CC2A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1DFE46-B3AA-42F3-968F-BC5660859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3BD5EE-70BD-4C94-9E0C-0607BCAC28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AC5236-3BDF-42A9-AE76-02C1AEBCE1B3}" type="datetimeFigureOut">
              <a:rPr lang="ru-RU" smtClean="0"/>
              <a:t>31.01.2021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97AC4F-60B8-4A40-901C-16FD11A6C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1081DC-2079-4843-8BD7-F2AFD71CE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155B65-540F-4125-B5F2-5BBB6B1B711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48168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5ED906-8C06-4824-ADA5-071FA569E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468D31-4F04-4AFF-A344-56410F7FB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BFC3DE2-642D-4794-8FC0-F2CCD726D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5AACC5B-AB93-41E0-A2CE-3E60314EC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D121-1E19-4D23-B31A-F0145DB74399}" type="datetimeFigureOut">
              <a:rPr lang="ru-RU" smtClean="0"/>
              <a:t>31.01.2021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7C6F9DE-1F1E-4A7F-982F-C0EF06D69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3B463A4-C699-4662-BC47-6853D71B8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F276-394E-4CE8-84DF-D8C33BC0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1820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45D7D-A3FE-4A3A-9211-73179CE0D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4BEFC38-33B3-4ADF-A150-8C35035CF8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DCD086B-6D21-4975-910D-EC1F76CD4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2CB7ED8-D1E5-4ACB-88B9-B403953DD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D121-1E19-4D23-B31A-F0145DB74399}" type="datetimeFigureOut">
              <a:rPr lang="ru-RU" smtClean="0"/>
              <a:t>31.01.2021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359F497-6393-452E-85CA-2BDE328E8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70F936-BC32-4596-8247-056367A78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F276-394E-4CE8-84DF-D8C33BC0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2491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D3AE6B-99F5-401C-ADDD-482ACA285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0551D2E-6FD9-4606-8074-2F275C8DA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1F2C14-4BFE-4F09-96F6-C043EFC7B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D121-1E19-4D23-B31A-F0145DB74399}" type="datetimeFigureOut">
              <a:rPr lang="ru-RU" smtClean="0"/>
              <a:t>31.01.2021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D6C6C7-99C5-413E-B815-1E6FECA4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F557F1-B396-4A2E-A037-308716F6B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F276-394E-4CE8-84DF-D8C33BC0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3757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9F431C6-3E56-4A98-A8A6-C8D892B592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8947F37-0C09-421B-9BB6-8568733B5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418D4C-3AB9-4E71-848D-AAC673CE4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D121-1E19-4D23-B31A-F0145DB74399}" type="datetimeFigureOut">
              <a:rPr lang="ru-RU" smtClean="0"/>
              <a:t>31.01.2021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708B14-7E55-4E5D-B8A6-ACFD52E8A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7C9B34-DFA9-473D-BD89-3C6C4A5F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F276-394E-4CE8-84DF-D8C33BC0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79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6E2394-9C56-4DD6-B1EC-5F42473AA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1415F5-A90E-420B-9F17-2F101B855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E42166-6227-414E-8580-F18E2A916B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AC5236-3BDF-42A9-AE76-02C1AEBCE1B3}" type="datetimeFigureOut">
              <a:rPr lang="ru-RU" smtClean="0"/>
              <a:t>31.01.2021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D37805-8472-493A-B1A3-20336F1F6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3F9DD1-BC33-48E9-B443-89A8CF79A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155B65-540F-4125-B5F2-5BBB6B1B711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4861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94AABF-4B4E-460A-ACFE-D679980D2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2E9D5F-B287-42FA-A888-78A9630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3E4C514-5344-46C4-BDA2-A2A4D7F33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81C35B-E84A-4457-823F-EEDD6DD978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AC5236-3BDF-42A9-AE76-02C1AEBCE1B3}" type="datetimeFigureOut">
              <a:rPr lang="ru-RU" smtClean="0"/>
              <a:t>31.01.2021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45E1CC-6B9E-45C5-ADA9-6DB212F73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161512A-43EF-4E4F-807F-A82DE8286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155B65-540F-4125-B5F2-5BBB6B1B711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803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4482E1-2ADB-4428-AFED-4F2A75158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D25A6E-43B5-478F-BBDF-B8C41A992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15B44AE-3DC9-4D7C-B223-1F41A2CE4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EC92D3A-0545-4225-9367-5837E8A235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34948BB-6C82-4AA6-875C-3DB8BDEC44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2661288-4BA2-4FDB-8394-177746E1CD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AC5236-3BDF-42A9-AE76-02C1AEBCE1B3}" type="datetimeFigureOut">
              <a:rPr lang="ru-RU" smtClean="0"/>
              <a:t>31.01.2021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D06F398-2B9C-4952-BF81-69887D807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82EFEBB-0846-4ABB-B7C4-C1EC06DC7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155B65-540F-4125-B5F2-5BBB6B1B711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4425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812324-FCDC-4A2E-A156-2FBE861A6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332C3B5-FDCA-4FC7-8964-067F78E622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AC5236-3BDF-42A9-AE76-02C1AEBCE1B3}" type="datetimeFigureOut">
              <a:rPr lang="ru-RU" smtClean="0"/>
              <a:t>31.01.2021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7E652ED-41E7-406A-B263-180567FBF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5F539B6-8EF1-4A3A-BB4E-581CDB39B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155B65-540F-4125-B5F2-5BBB6B1B711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5854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6DD3FFD-0981-47A4-8CBE-05916240BCDD}"/>
              </a:ext>
            </a:extLst>
          </p:cNvPr>
          <p:cNvSpPr/>
          <p:nvPr userDrawn="1"/>
        </p:nvSpPr>
        <p:spPr>
          <a:xfrm>
            <a:off x="0" y="0"/>
            <a:ext cx="28800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8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DF0CA0-657B-4629-BC57-1B0596EF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77F69A4-F736-4EAD-A14A-D160D5C069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AC5236-3BDF-42A9-AE76-02C1AEBCE1B3}" type="datetimeFigureOut">
              <a:rPr lang="ru-RU" smtClean="0"/>
              <a:t>31.01.2021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D5E622-D528-428C-9DBE-9323A4C9A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E3ACD11-10F8-43EF-8586-C4E823EE6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155B65-540F-4125-B5F2-5BBB6B1B711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747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B43C57-799C-4ED1-80E6-5FB74D29D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376CCC-590A-4479-94D9-F5AD166BC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762A06-7D52-46D2-918E-67450AC07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CB29B9-655E-4735-BC90-F7F01BD2FA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AC5236-3BDF-42A9-AE76-02C1AEBCE1B3}" type="datetimeFigureOut">
              <a:rPr lang="ru-RU" smtClean="0"/>
              <a:t>31.01.2021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B2904F-D476-4FEF-9F36-AA9EA037A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74D0B2-09E5-463E-A40B-6E8783C68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155B65-540F-4125-B5F2-5BBB6B1B711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4805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974903A-FBBA-40CB-93F8-CC50BB430068}"/>
              </a:ext>
            </a:extLst>
          </p:cNvPr>
          <p:cNvSpPr/>
          <p:nvPr userDrawn="1"/>
        </p:nvSpPr>
        <p:spPr>
          <a:xfrm>
            <a:off x="0" y="0"/>
            <a:ext cx="28800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158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72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66DE42-DCCD-44C8-B36F-7741711DE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D70091-85D3-4433-9585-749E00B98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D982AA-5502-473B-B8F6-D6463572C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4D121-1E19-4D23-B31A-F0145DB74399}" type="datetimeFigureOut">
              <a:rPr lang="ru-RU" smtClean="0"/>
              <a:t>31.01.2021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81DCBD-4285-47E5-98A5-17CBF734C5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FA92E5-6DB2-4D61-A344-79F7FA8C6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6F276-394E-4CE8-84DF-D8C33BC0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840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ustomXml" Target="../ink/ink1.xm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66878C2-4F8C-4275-A4A8-1B8CD1811C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49">
            <a:extLst>
              <a:ext uri="{FF2B5EF4-FFF2-40B4-BE49-F238E27FC236}">
                <a16:creationId xmlns:a16="http://schemas.microsoft.com/office/drawing/2014/main" id="{71F0A39E-EA7E-45CC-872A-5BD1D9D7A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3732" y="144957"/>
            <a:ext cx="8568267" cy="6617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/>
              <a:t> </a:t>
            </a:r>
            <a:r>
              <a:rPr lang="en-US" sz="2800" dirty="0">
                <a:solidFill>
                  <a:srgbClr val="7030A0"/>
                </a:solidFill>
              </a:rPr>
              <a:t>ARTIFICIAL INTELLIGENCE </a:t>
            </a:r>
            <a:endParaRPr lang="ru-RU" sz="2800" dirty="0">
              <a:solidFill>
                <a:srgbClr val="7030A0"/>
              </a:solidFill>
            </a:endParaRPr>
          </a:p>
          <a:p>
            <a:pPr algn="ctr"/>
            <a:r>
              <a:rPr lang="en-US" sz="2800" dirty="0">
                <a:solidFill>
                  <a:srgbClr val="7030A0"/>
                </a:solidFill>
              </a:rPr>
              <a:t> IN MEDICAL MECHATRONICS AND ROBOTICS</a:t>
            </a:r>
          </a:p>
          <a:p>
            <a:pPr algn="ctr"/>
            <a:r>
              <a:rPr lang="ru-RU" sz="2800" dirty="0"/>
              <a:t>МЕТОДЫ ИСКУССТВЕННОГО ИНТЕЛЛЕКТА В МЕДИЦИНСКОЙ РОБОТОТЕХНИКЕ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>
                <a:solidFill>
                  <a:srgbClr val="7030A0"/>
                </a:solidFill>
              </a:rPr>
              <a:t>Alexey V. Kornaev</a:t>
            </a:r>
            <a:r>
              <a:rPr lang="en-US" sz="2800" baseline="30000" dirty="0">
                <a:solidFill>
                  <a:srgbClr val="7030A0"/>
                </a:solidFill>
              </a:rPr>
              <a:t>1</a:t>
            </a:r>
            <a:endParaRPr lang="ru-RU" sz="2800" dirty="0">
              <a:solidFill>
                <a:srgbClr val="7030A0"/>
              </a:solidFill>
            </a:endParaRPr>
          </a:p>
          <a:p>
            <a:pPr algn="ctr"/>
            <a:r>
              <a:rPr lang="ru-RU" sz="2800" dirty="0"/>
              <a:t>Алексей Валерьевич Корнаев</a:t>
            </a:r>
          </a:p>
          <a:p>
            <a:pPr indent="5740400" algn="just"/>
            <a:endParaRPr lang="ru-RU" sz="2800" dirty="0"/>
          </a:p>
          <a:p>
            <a:pPr indent="5740400" algn="just"/>
            <a:endParaRPr lang="ru-RU" sz="2800" dirty="0"/>
          </a:p>
          <a:p>
            <a:pPr indent="5740400" algn="just"/>
            <a:endParaRPr lang="ru-RU" sz="2800" dirty="0"/>
          </a:p>
          <a:p>
            <a:pPr indent="5740400" algn="just"/>
            <a:endParaRPr lang="ru-RU" sz="2800" dirty="0"/>
          </a:p>
          <a:p>
            <a:pPr indent="5740400" algn="just"/>
            <a:endParaRPr lang="ru-RU" sz="2800" dirty="0"/>
          </a:p>
          <a:p>
            <a:pPr algn="ctr"/>
            <a:endParaRPr lang="ru-RU" sz="2400" baseline="30000" dirty="0"/>
          </a:p>
          <a:p>
            <a:pPr algn="ctr"/>
            <a:r>
              <a:rPr lang="en-US" sz="2400" baseline="30000" dirty="0">
                <a:solidFill>
                  <a:srgbClr val="7030A0"/>
                </a:solidFill>
              </a:rPr>
              <a:t>1</a:t>
            </a:r>
            <a:r>
              <a:rPr lang="en-US" sz="2400" dirty="0">
                <a:solidFill>
                  <a:srgbClr val="7030A0"/>
                </a:solidFill>
              </a:rPr>
              <a:t>Dr. Eng., Prof., Dept. of Mechatronics, Mechanics and Robotics</a:t>
            </a:r>
          </a:p>
          <a:p>
            <a:pPr algn="ctr"/>
            <a:r>
              <a:rPr lang="en-US" sz="2400" dirty="0">
                <a:solidFill>
                  <a:srgbClr val="7030A0"/>
                </a:solidFill>
              </a:rPr>
              <a:t> Orel State University named after I.S. Turgenev, Orel, Russia</a:t>
            </a:r>
          </a:p>
          <a:p>
            <a:pPr algn="ctr"/>
            <a:r>
              <a:rPr lang="en-US" sz="2400" dirty="0">
                <a:solidFill>
                  <a:srgbClr val="7030A0"/>
                </a:solidFill>
              </a:rPr>
              <a:t>avkornaev@gmail.com</a:t>
            </a:r>
            <a:endParaRPr lang="ru-RU" sz="2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AD11AFF1-91DE-4DA1-9998-0315AC22A21E}"/>
                  </a:ext>
                </a:extLst>
              </p14:cNvPr>
              <p14:cNvContentPartPr/>
              <p14:nvPr/>
            </p14:nvContentPartPr>
            <p14:xfrm>
              <a:off x="-1670914" y="147909"/>
              <a:ext cx="241200" cy="493560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xmlns="" xmlns:aink="http://schemas.microsoft.com/office/drawing/2016/ink" xmlns:p14="http://schemas.microsoft.com/office/powerpoint/2010/main" id="{AD11AFF1-91DE-4DA1-9998-0315AC22A21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1688914" y="40269"/>
                <a:ext cx="276840" cy="70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946B962D-4F64-4E5D-99BE-0BB893950C98}"/>
                  </a:ext>
                </a:extLst>
              </p14:cNvPr>
              <p14:cNvContentPartPr/>
              <p14:nvPr/>
            </p14:nvContentPartPr>
            <p14:xfrm>
              <a:off x="-2159434" y="-756771"/>
              <a:ext cx="335520" cy="318276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xmlns="" xmlns:aink="http://schemas.microsoft.com/office/drawing/2016/ink" xmlns:p14="http://schemas.microsoft.com/office/powerpoint/2010/main" id="{946B962D-4F64-4E5D-99BE-0BB893950C9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2177434" y="-864411"/>
                <a:ext cx="371160" cy="339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8301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8">
            <a:extLst>
              <a:ext uri="{FF2B5EF4-FFF2-40B4-BE49-F238E27FC236}">
                <a16:creationId xmlns:a16="http://schemas.microsoft.com/office/drawing/2014/main" id="{D3FFAB76-60D7-4C61-B89D-CE0AC3C5D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204" y="0"/>
            <a:ext cx="92947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ru-RU" altLang="ru-RU" sz="2800" b="1" dirty="0"/>
              <a:t>Что это? / </a:t>
            </a:r>
            <a:r>
              <a:rPr lang="en-US" altLang="ru-RU" sz="2800" b="1" dirty="0">
                <a:solidFill>
                  <a:srgbClr val="7030A0"/>
                </a:solidFill>
              </a:rPr>
              <a:t>Content</a:t>
            </a:r>
            <a:endParaRPr lang="ru-RU" altLang="ru-RU" sz="2800" b="1" dirty="0">
              <a:solidFill>
                <a:srgbClr val="7030A0"/>
              </a:solidFill>
            </a:endParaRPr>
          </a:p>
        </p:txBody>
      </p:sp>
      <p:sp>
        <p:nvSpPr>
          <p:cNvPr id="8" name="Прямоугольник 8">
            <a:extLst>
              <a:ext uri="{FF2B5EF4-FFF2-40B4-BE49-F238E27FC236}">
                <a16:creationId xmlns:a16="http://schemas.microsoft.com/office/drawing/2014/main" id="{84681B68-2D45-4B05-957E-3B417AC1B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2699090"/>
            <a:ext cx="12192000" cy="1815882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txBody>
          <a:bodyPr wrap="square" numCol="1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indent="180975" algn="just"/>
            <a:r>
              <a:rPr lang="ru-RU" dirty="0"/>
              <a:t>Современный этап развития </a:t>
            </a:r>
            <a:r>
              <a:rPr lang="ru-RU" dirty="0">
                <a:solidFill>
                  <a:srgbClr val="002060"/>
                </a:solidFill>
              </a:rPr>
              <a:t>методов искусственного интеллекта</a:t>
            </a:r>
            <a:r>
              <a:rPr lang="ru-RU" dirty="0"/>
              <a:t> основан на применении новой парадигмы программирования – </a:t>
            </a:r>
            <a:r>
              <a:rPr lang="ru-RU" dirty="0">
                <a:solidFill>
                  <a:srgbClr val="002060"/>
                </a:solidFill>
              </a:rPr>
              <a:t>машинного обучения</a:t>
            </a:r>
            <a:r>
              <a:rPr lang="ru-RU" dirty="0"/>
              <a:t> (МО). Эта парадигма основана на полном или частичном отказе от классического, логического построения программы, от заведомо заданной программистом последовательности действий, отражающей детерминированную математическую модель объекта, процесса и т.д. Новая парадигма основана на анализе большого объема данных, поиске взаимосвязей входных, выходных и внутренних величин. </a:t>
            </a:r>
          </a:p>
          <a:p>
            <a:pPr indent="180975" algn="just"/>
            <a:r>
              <a:rPr lang="ru-RU" dirty="0">
                <a:solidFill>
                  <a:srgbClr val="002060"/>
                </a:solidFill>
              </a:rPr>
              <a:t>Данный кур</a:t>
            </a:r>
            <a:r>
              <a:rPr lang="ru-RU" dirty="0"/>
              <a:t>с направлен на изучение и практическое применение методов и средств создания обучающихся программ, которые могут быть реализованы, в частности, в медицинской мехатронике и робототехнике, как элементы искусственного интеллекта.</a:t>
            </a:r>
            <a:endParaRPr lang="ru-RU" altLang="ru-RU" sz="1800" dirty="0"/>
          </a:p>
        </p:txBody>
      </p:sp>
      <p:sp>
        <p:nvSpPr>
          <p:cNvPr id="5" name="Прямоугольник 8">
            <a:extLst>
              <a:ext uri="{FF2B5EF4-FFF2-40B4-BE49-F238E27FC236}">
                <a16:creationId xmlns:a16="http://schemas.microsoft.com/office/drawing/2014/main" id="{F4858D08-5865-4456-BD47-B1128C346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8545" y="539784"/>
            <a:ext cx="4772114" cy="1525418"/>
          </a:xfrm>
          <a:prstGeom prst="rect">
            <a:avLst/>
          </a:prstGeom>
          <a:noFill/>
          <a:ln>
            <a:noFill/>
          </a:ln>
        </p:spPr>
        <p:txBody>
          <a:bodyPr wrap="square" numCol="1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ru-RU" dirty="0">
                <a:solidFill>
                  <a:srgbClr val="FF0000"/>
                </a:solidFill>
              </a:rPr>
              <a:t>Причины не изучать курс:</a:t>
            </a:r>
          </a:p>
          <a:p>
            <a:pPr algn="just">
              <a:lnSpc>
                <a:spcPct val="150000"/>
              </a:lnSpc>
            </a:pPr>
            <a:r>
              <a:rPr lang="ru-RU" dirty="0">
                <a:solidFill>
                  <a:srgbClr val="FF0000"/>
                </a:solidFill>
              </a:rPr>
              <a:t>1. МО доступно для пользователей без подготовки</a:t>
            </a:r>
          </a:p>
          <a:p>
            <a:pPr algn="just">
              <a:lnSpc>
                <a:spcPct val="150000"/>
              </a:lnSpc>
            </a:pPr>
            <a:r>
              <a:rPr lang="ru-RU" dirty="0">
                <a:solidFill>
                  <a:srgbClr val="FF0000"/>
                </a:solidFill>
              </a:rPr>
              <a:t>2. Методы МО универсальны</a:t>
            </a:r>
          </a:p>
          <a:p>
            <a:pPr algn="just">
              <a:lnSpc>
                <a:spcPct val="150000"/>
              </a:lnSpc>
            </a:pPr>
            <a:r>
              <a:rPr lang="ru-RU" dirty="0">
                <a:solidFill>
                  <a:srgbClr val="FF0000"/>
                </a:solidFill>
              </a:rPr>
              <a:t>3. Многие типовые задачи уже решены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F2C15B9-D4AE-44D6-A214-C4836D36E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0659" y="533765"/>
            <a:ext cx="2200275" cy="14287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F3E1B52-B04F-49E7-BFED-08F0EA77D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145" y="440730"/>
            <a:ext cx="1269354" cy="1774438"/>
          </a:xfrm>
          <a:prstGeom prst="rect">
            <a:avLst/>
          </a:prstGeom>
        </p:spPr>
      </p:pic>
      <p:sp>
        <p:nvSpPr>
          <p:cNvPr id="12" name="Прямоугольник 8">
            <a:extLst>
              <a:ext uri="{FF2B5EF4-FFF2-40B4-BE49-F238E27FC236}">
                <a16:creationId xmlns:a16="http://schemas.microsoft.com/office/drawing/2014/main" id="{26F64D03-31D2-4B00-B7F0-361ED701C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2956" y="4531156"/>
            <a:ext cx="6227225" cy="1894749"/>
          </a:xfrm>
          <a:prstGeom prst="rect">
            <a:avLst/>
          </a:prstGeom>
          <a:noFill/>
          <a:ln>
            <a:noFill/>
          </a:ln>
        </p:spPr>
        <p:txBody>
          <a:bodyPr wrap="square" numCol="1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ru-RU" dirty="0">
                <a:solidFill>
                  <a:srgbClr val="00B050"/>
                </a:solidFill>
              </a:rPr>
              <a:t>Причины изучать курс:</a:t>
            </a:r>
          </a:p>
          <a:p>
            <a:pPr algn="just">
              <a:lnSpc>
                <a:spcPct val="150000"/>
              </a:lnSpc>
            </a:pPr>
            <a:r>
              <a:rPr lang="ru-RU" dirty="0">
                <a:solidFill>
                  <a:srgbClr val="00B050"/>
                </a:solidFill>
              </a:rPr>
              <a:t>3. Поиск нетиповых решений требует глубинного понимания предметной области</a:t>
            </a:r>
          </a:p>
          <a:p>
            <a:pPr algn="just">
              <a:lnSpc>
                <a:spcPct val="150000"/>
              </a:lnSpc>
            </a:pPr>
            <a:r>
              <a:rPr lang="ru-RU" dirty="0">
                <a:solidFill>
                  <a:srgbClr val="00B050"/>
                </a:solidFill>
              </a:rPr>
              <a:t>2. Разнообразные новые методы МО имеют общие базовые идеи</a:t>
            </a:r>
          </a:p>
          <a:p>
            <a:pPr algn="just">
              <a:lnSpc>
                <a:spcPct val="150000"/>
              </a:lnSpc>
            </a:pPr>
            <a:r>
              <a:rPr lang="ru-RU" dirty="0">
                <a:solidFill>
                  <a:srgbClr val="00B050"/>
                </a:solidFill>
              </a:rPr>
              <a:t>1. МО доступно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D4A5B1D-CA1D-4964-95F8-43B6FBDCE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2401" y="1443040"/>
            <a:ext cx="1393240" cy="103010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B4795F1-2233-434C-A921-4D961ABD76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3531" y="4639321"/>
            <a:ext cx="2333625" cy="1485900"/>
          </a:xfrm>
          <a:prstGeom prst="rect">
            <a:avLst/>
          </a:prstGeom>
        </p:spPr>
      </p:pic>
      <p:sp>
        <p:nvSpPr>
          <p:cNvPr id="18" name="Стрелка: вправо 17">
            <a:extLst>
              <a:ext uri="{FF2B5EF4-FFF2-40B4-BE49-F238E27FC236}">
                <a16:creationId xmlns:a16="http://schemas.microsoft.com/office/drawing/2014/main" id="{092092AF-330D-48D0-9997-84B9DC9EB753}"/>
              </a:ext>
            </a:extLst>
          </p:cNvPr>
          <p:cNvSpPr/>
          <p:nvPr/>
        </p:nvSpPr>
        <p:spPr>
          <a:xfrm>
            <a:off x="9713343" y="1081151"/>
            <a:ext cx="217316" cy="183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: вправо 18">
            <a:extLst>
              <a:ext uri="{FF2B5EF4-FFF2-40B4-BE49-F238E27FC236}">
                <a16:creationId xmlns:a16="http://schemas.microsoft.com/office/drawing/2014/main" id="{DE558CD2-4AED-48A1-9DF7-0F05D2F6E1AC}"/>
              </a:ext>
            </a:extLst>
          </p:cNvPr>
          <p:cNvSpPr/>
          <p:nvPr/>
        </p:nvSpPr>
        <p:spPr>
          <a:xfrm>
            <a:off x="8758112" y="1818703"/>
            <a:ext cx="217316" cy="183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: вправо 19">
            <a:extLst>
              <a:ext uri="{FF2B5EF4-FFF2-40B4-BE49-F238E27FC236}">
                <a16:creationId xmlns:a16="http://schemas.microsoft.com/office/drawing/2014/main" id="{264EA44E-5E12-47D9-9F3E-C4B392EA41EE}"/>
              </a:ext>
            </a:extLst>
          </p:cNvPr>
          <p:cNvSpPr/>
          <p:nvPr/>
        </p:nvSpPr>
        <p:spPr>
          <a:xfrm flipH="1">
            <a:off x="4983472" y="1443040"/>
            <a:ext cx="173833" cy="1752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: вправо 20">
            <a:extLst>
              <a:ext uri="{FF2B5EF4-FFF2-40B4-BE49-F238E27FC236}">
                <a16:creationId xmlns:a16="http://schemas.microsoft.com/office/drawing/2014/main" id="{5476309E-D6E2-47EE-986A-01E3DB1ACE33}"/>
              </a:ext>
            </a:extLst>
          </p:cNvPr>
          <p:cNvSpPr/>
          <p:nvPr/>
        </p:nvSpPr>
        <p:spPr>
          <a:xfrm>
            <a:off x="9264771" y="5079197"/>
            <a:ext cx="217316" cy="183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: вправо 21">
            <a:extLst>
              <a:ext uri="{FF2B5EF4-FFF2-40B4-BE49-F238E27FC236}">
                <a16:creationId xmlns:a16="http://schemas.microsoft.com/office/drawing/2014/main" id="{E0A40D33-80DB-48F2-A638-1F956710EF38}"/>
              </a:ext>
            </a:extLst>
          </p:cNvPr>
          <p:cNvSpPr/>
          <p:nvPr/>
        </p:nvSpPr>
        <p:spPr>
          <a:xfrm flipH="1">
            <a:off x="2840324" y="5801367"/>
            <a:ext cx="222632" cy="1508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: вправо 22">
            <a:extLst>
              <a:ext uri="{FF2B5EF4-FFF2-40B4-BE49-F238E27FC236}">
                <a16:creationId xmlns:a16="http://schemas.microsoft.com/office/drawing/2014/main" id="{9FD74ED8-EDC0-4B07-8BA2-9F3F1952AA07}"/>
              </a:ext>
            </a:extLst>
          </p:cNvPr>
          <p:cNvSpPr/>
          <p:nvPr/>
        </p:nvSpPr>
        <p:spPr>
          <a:xfrm>
            <a:off x="4666891" y="6183971"/>
            <a:ext cx="4706538" cy="151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9C2F5A9F-5837-4E1B-9098-E8FD58E3B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531" y="5386907"/>
            <a:ext cx="2200275" cy="1428750"/>
          </a:xfrm>
          <a:prstGeom prst="rect">
            <a:avLst/>
          </a:prstGeom>
        </p:spPr>
      </p:pic>
      <p:pic>
        <p:nvPicPr>
          <p:cNvPr id="25" name="Picture 3">
            <a:extLst>
              <a:ext uri="{FF2B5EF4-FFF2-40B4-BE49-F238E27FC236}">
                <a16:creationId xmlns:a16="http://schemas.microsoft.com/office/drawing/2014/main" id="{5517A3BD-35E5-4EAC-9BA2-79CB20DAA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60" y="4740914"/>
            <a:ext cx="2334851" cy="173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358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8">
            <a:extLst>
              <a:ext uri="{FF2B5EF4-FFF2-40B4-BE49-F238E27FC236}">
                <a16:creationId xmlns:a16="http://schemas.microsoft.com/office/drawing/2014/main" id="{D3FFAB76-60D7-4C61-B89D-CE0AC3C5D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204" y="0"/>
            <a:ext cx="92947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ru-RU" altLang="ru-RU" sz="2800" b="1" dirty="0"/>
              <a:t>Что это? / </a:t>
            </a:r>
            <a:r>
              <a:rPr lang="en-US" altLang="ru-RU" sz="2800" b="1" dirty="0">
                <a:solidFill>
                  <a:srgbClr val="7030A0"/>
                </a:solidFill>
              </a:rPr>
              <a:t>Content</a:t>
            </a:r>
            <a:endParaRPr lang="ru-RU" altLang="ru-RU" sz="2800" b="1" dirty="0">
              <a:solidFill>
                <a:srgbClr val="7030A0"/>
              </a:solidFill>
            </a:endParaRPr>
          </a:p>
        </p:txBody>
      </p:sp>
      <p:sp>
        <p:nvSpPr>
          <p:cNvPr id="5" name="Прямоугольник 8">
            <a:extLst>
              <a:ext uri="{FF2B5EF4-FFF2-40B4-BE49-F238E27FC236}">
                <a16:creationId xmlns:a16="http://schemas.microsoft.com/office/drawing/2014/main" id="{D159A43F-E319-459D-AA1C-B6F0AE7C4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0384" y="571345"/>
            <a:ext cx="4324218" cy="1569660"/>
          </a:xfrm>
          <a:prstGeom prst="rect">
            <a:avLst/>
          </a:prstGeom>
          <a:solidFill>
            <a:srgbClr val="FFC000">
              <a:alpha val="10000"/>
            </a:srgbClr>
          </a:solidFill>
          <a:ln>
            <a:noFill/>
          </a:ln>
        </p:spPr>
        <p:txBody>
          <a:bodyPr wrap="square" numCol="1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/>
            <a:r>
              <a:rPr lang="ru-RU" altLang="ru-RU" b="1" dirty="0"/>
              <a:t>Структура курса:</a:t>
            </a:r>
          </a:p>
          <a:p>
            <a:pPr algn="just" eaLnBrk="1" hangingPunct="1"/>
            <a:r>
              <a:rPr lang="ru-RU" altLang="ru-RU" dirty="0"/>
              <a:t>лекции – 8 ч.;</a:t>
            </a:r>
          </a:p>
          <a:p>
            <a:pPr algn="just" eaLnBrk="1" hangingPunct="1"/>
            <a:r>
              <a:rPr lang="ru-RU" altLang="ru-RU" dirty="0"/>
              <a:t>лабораторные занятия – 12 ч.;</a:t>
            </a:r>
          </a:p>
          <a:p>
            <a:pPr algn="just" eaLnBrk="1" hangingPunct="1"/>
            <a:r>
              <a:rPr lang="ru-RU" altLang="ru-RU" dirty="0"/>
              <a:t>практические занятия – 12 ч.;</a:t>
            </a:r>
          </a:p>
          <a:p>
            <a:pPr algn="just" eaLnBrk="1" hangingPunct="1"/>
            <a:r>
              <a:rPr lang="ru-RU" altLang="ru-RU" dirty="0"/>
              <a:t>самостоятельная работа – 40 ч.</a:t>
            </a:r>
          </a:p>
          <a:p>
            <a:pPr algn="just" eaLnBrk="1" hangingPunct="1"/>
            <a:r>
              <a:rPr lang="ru-RU" altLang="ru-RU" b="1" dirty="0"/>
              <a:t>Вид аттестации: </a:t>
            </a:r>
            <a:r>
              <a:rPr lang="ru-RU" altLang="ru-RU" dirty="0"/>
              <a:t>зачет.</a:t>
            </a:r>
          </a:p>
        </p:txBody>
      </p:sp>
      <p:sp>
        <p:nvSpPr>
          <p:cNvPr id="8" name="Прямоугольник 8">
            <a:extLst>
              <a:ext uri="{FF2B5EF4-FFF2-40B4-BE49-F238E27FC236}">
                <a16:creationId xmlns:a16="http://schemas.microsoft.com/office/drawing/2014/main" id="{84681B68-2D45-4B05-957E-3B417AC1B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84" y="2359974"/>
            <a:ext cx="11540691" cy="1354217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txBody>
          <a:bodyPr wrap="square" numCol="1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/>
            <a:r>
              <a:rPr lang="ru-RU" altLang="ru-RU" b="1" dirty="0"/>
              <a:t>Темы лекций</a:t>
            </a:r>
          </a:p>
          <a:p>
            <a:pPr algn="just" eaLnBrk="1" hangingPunct="1"/>
            <a:r>
              <a:rPr lang="ru-RU" altLang="ru-RU" dirty="0"/>
              <a:t>Лекция 1. Искусственный интеллект и основы машинного обучения /</a:t>
            </a:r>
            <a:r>
              <a:rPr lang="en-US" altLang="ru-RU" sz="1800" dirty="0">
                <a:solidFill>
                  <a:srgbClr val="7030A0"/>
                </a:solidFill>
              </a:rPr>
              <a:t> </a:t>
            </a:r>
            <a:r>
              <a:rPr lang="en-US" altLang="ru-RU" dirty="0">
                <a:solidFill>
                  <a:srgbClr val="7030A0"/>
                </a:solidFill>
              </a:rPr>
              <a:t>Artificial Intelligence (AI) and Machine Learning (ML) basics</a:t>
            </a:r>
            <a:endParaRPr lang="ru-RU" altLang="ru-RU" dirty="0">
              <a:solidFill>
                <a:srgbClr val="7030A0"/>
              </a:solidFill>
            </a:endParaRPr>
          </a:p>
          <a:p>
            <a:pPr algn="just" eaLnBrk="1" hangingPunct="1"/>
            <a:r>
              <a:rPr lang="ru-RU" altLang="ru-RU" dirty="0"/>
              <a:t>Лекция 2. Искусственные нейронные сети и обучение с учителем /</a:t>
            </a:r>
            <a:r>
              <a:rPr lang="ru-RU" altLang="ru-RU" sz="1400" dirty="0">
                <a:solidFill>
                  <a:srgbClr val="7030A0"/>
                </a:solidFill>
              </a:rPr>
              <a:t> </a:t>
            </a:r>
            <a:r>
              <a:rPr lang="en-US" altLang="ru-RU" dirty="0">
                <a:solidFill>
                  <a:srgbClr val="7030A0"/>
                </a:solidFill>
              </a:rPr>
              <a:t>Artificial Neural Networks (ANNs) and Supervised Learning</a:t>
            </a:r>
            <a:endParaRPr lang="ru-RU" altLang="ru-RU" sz="1400" dirty="0">
              <a:solidFill>
                <a:srgbClr val="7030A0"/>
              </a:solidFill>
            </a:endParaRPr>
          </a:p>
          <a:p>
            <a:pPr algn="just" eaLnBrk="1" hangingPunct="1"/>
            <a:r>
              <a:rPr lang="ru-RU" altLang="ru-RU" dirty="0"/>
              <a:t>Лекция 3. Искусственные нейронные сети и обучение без учителя /</a:t>
            </a:r>
            <a:r>
              <a:rPr lang="ru-RU" altLang="ru-RU" sz="1400" dirty="0">
                <a:solidFill>
                  <a:srgbClr val="7030A0"/>
                </a:solidFill>
              </a:rPr>
              <a:t> </a:t>
            </a:r>
            <a:r>
              <a:rPr lang="en-US" altLang="ru-RU" dirty="0">
                <a:solidFill>
                  <a:srgbClr val="7030A0"/>
                </a:solidFill>
              </a:rPr>
              <a:t>Artificial Neural Networks (ANNs) and Unsupervised Learning</a:t>
            </a:r>
            <a:endParaRPr lang="ru-RU" altLang="ru-RU" sz="1400" dirty="0">
              <a:solidFill>
                <a:srgbClr val="7030A0"/>
              </a:solidFill>
            </a:endParaRPr>
          </a:p>
          <a:p>
            <a:pPr algn="just" eaLnBrk="1" hangingPunct="1"/>
            <a:r>
              <a:rPr lang="ru-RU" altLang="ru-RU" dirty="0"/>
              <a:t>Лекция 4. Глубокое обучение и его приложения /</a:t>
            </a:r>
            <a:r>
              <a:rPr lang="en-US" altLang="ru-RU" dirty="0">
                <a:solidFill>
                  <a:srgbClr val="7030A0"/>
                </a:solidFill>
              </a:rPr>
              <a:t> Deep Learning (DL) and it’s applications</a:t>
            </a:r>
            <a:endParaRPr lang="ru-RU" altLang="ru-RU" sz="1800" dirty="0"/>
          </a:p>
        </p:txBody>
      </p:sp>
      <p:sp>
        <p:nvSpPr>
          <p:cNvPr id="13" name="Прямоугольник 8">
            <a:extLst>
              <a:ext uri="{FF2B5EF4-FFF2-40B4-BE49-F238E27FC236}">
                <a16:creationId xmlns:a16="http://schemas.microsoft.com/office/drawing/2014/main" id="{CB211C09-943C-4DEB-BA0D-118C2A3C1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52" y="3869841"/>
            <a:ext cx="11540691" cy="1512000"/>
          </a:xfrm>
          <a:prstGeom prst="rect">
            <a:avLst/>
          </a:prstGeom>
          <a:solidFill>
            <a:srgbClr val="FFC000">
              <a:alpha val="10000"/>
            </a:srgbClr>
          </a:solidFill>
          <a:ln>
            <a:noFill/>
          </a:ln>
        </p:spPr>
        <p:txBody>
          <a:bodyPr wrap="square" numCol="2" spcCol="36000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ru-RU" altLang="ru-RU" b="1" dirty="0"/>
              <a:t>Практические занятия </a:t>
            </a:r>
            <a:r>
              <a:rPr lang="ru-RU" altLang="ru-RU" dirty="0"/>
              <a:t>(</a:t>
            </a:r>
            <a:r>
              <a:rPr lang="en-US" altLang="ru-RU" dirty="0"/>
              <a:t>MATLAB</a:t>
            </a:r>
            <a:r>
              <a:rPr lang="ru-RU" altLang="ru-RU" dirty="0"/>
              <a:t>)</a:t>
            </a:r>
            <a:endParaRPr lang="ru-RU" altLang="ru-RU" b="1" dirty="0"/>
          </a:p>
          <a:p>
            <a:r>
              <a:rPr lang="ru-RU" altLang="ru-RU" dirty="0"/>
              <a:t>Пр. 1. Линейная регрессия</a:t>
            </a:r>
          </a:p>
          <a:p>
            <a:r>
              <a:rPr lang="ru-RU" altLang="ru-RU" dirty="0"/>
              <a:t>Пр. 2. Логистическая регрессия</a:t>
            </a:r>
          </a:p>
          <a:p>
            <a:r>
              <a:rPr lang="ru-RU" altLang="ru-RU" dirty="0"/>
              <a:t>Пр. 3. Аппроксимация и классификация с применением полносвязных искусственных нейронных сетей (ИНС)</a:t>
            </a:r>
          </a:p>
          <a:p>
            <a:r>
              <a:rPr lang="ru-RU" altLang="ru-RU" dirty="0"/>
              <a:t>Пр. 4. Распознавание изображений с применением трансферного обучения глубоких </a:t>
            </a:r>
            <a:r>
              <a:rPr lang="ru-RU" altLang="ru-RU" dirty="0" err="1"/>
              <a:t>сверточных</a:t>
            </a:r>
            <a:r>
              <a:rPr lang="ru-RU" altLang="ru-RU" dirty="0"/>
              <a:t> нейронных сетей</a:t>
            </a:r>
          </a:p>
          <a:p>
            <a:r>
              <a:rPr lang="ru-RU" altLang="ru-RU" dirty="0"/>
              <a:t>Пр. 5. Распознавание изображений с применением разработанных глубоких </a:t>
            </a:r>
            <a:r>
              <a:rPr lang="ru-RU" altLang="ru-RU" dirty="0" err="1"/>
              <a:t>сверточных</a:t>
            </a:r>
            <a:r>
              <a:rPr lang="ru-RU" altLang="ru-RU" dirty="0"/>
              <a:t> нейронных сетей</a:t>
            </a:r>
          </a:p>
          <a:p>
            <a:r>
              <a:rPr lang="ru-RU" altLang="ru-RU" dirty="0"/>
              <a:t>Пр. 6. Управление маятником с применением глубокого обучения с подкреплением</a:t>
            </a:r>
          </a:p>
        </p:txBody>
      </p:sp>
      <p:sp>
        <p:nvSpPr>
          <p:cNvPr id="14" name="Прямоугольник 8">
            <a:extLst>
              <a:ext uri="{FF2B5EF4-FFF2-40B4-BE49-F238E27FC236}">
                <a16:creationId xmlns:a16="http://schemas.microsoft.com/office/drawing/2014/main" id="{72EFE5E7-41F2-4256-8B88-5C8BA3F4A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84" y="5548287"/>
            <a:ext cx="11540691" cy="1077218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txBody>
          <a:bodyPr wrap="square" numCol="1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/>
            <a:r>
              <a:rPr lang="ru-RU" altLang="ru-RU" b="1" dirty="0"/>
              <a:t>Лабораторные работы </a:t>
            </a:r>
            <a:r>
              <a:rPr lang="ru-RU" altLang="ru-RU" dirty="0"/>
              <a:t>(</a:t>
            </a:r>
            <a:r>
              <a:rPr lang="en-US" altLang="ru-RU" dirty="0"/>
              <a:t>MATLAB, Python</a:t>
            </a:r>
            <a:r>
              <a:rPr lang="ru-RU" altLang="ru-RU" dirty="0"/>
              <a:t>)</a:t>
            </a:r>
            <a:endParaRPr lang="ru-RU" altLang="ru-RU" sz="1200" dirty="0">
              <a:solidFill>
                <a:srgbClr val="7030A0"/>
              </a:solidFill>
            </a:endParaRPr>
          </a:p>
          <a:p>
            <a:pPr algn="just" eaLnBrk="1" hangingPunct="1"/>
            <a:r>
              <a:rPr lang="ru-RU" altLang="ru-RU" dirty="0" err="1"/>
              <a:t>Л.р</a:t>
            </a:r>
            <a:r>
              <a:rPr lang="ru-RU" altLang="ru-RU" dirty="0"/>
              <a:t>. 1. Семантическая сегментация для подготовки медицинских изображений (</a:t>
            </a:r>
            <a:r>
              <a:rPr lang="en-US" altLang="ru-RU" dirty="0"/>
              <a:t>MATLAB</a:t>
            </a:r>
            <a:r>
              <a:rPr lang="ru-RU" altLang="ru-RU" dirty="0"/>
              <a:t>)</a:t>
            </a:r>
            <a:endParaRPr lang="ru-RU" altLang="ru-RU" sz="1400" dirty="0">
              <a:solidFill>
                <a:srgbClr val="7030A0"/>
              </a:solidFill>
            </a:endParaRPr>
          </a:p>
          <a:p>
            <a:pPr algn="just" eaLnBrk="1" hangingPunct="1"/>
            <a:r>
              <a:rPr lang="ru-RU" altLang="ru-RU" dirty="0" err="1"/>
              <a:t>Л.р</a:t>
            </a:r>
            <a:r>
              <a:rPr lang="ru-RU" altLang="ru-RU" dirty="0"/>
              <a:t>. 2. </a:t>
            </a:r>
            <a:r>
              <a:rPr lang="ru-RU" dirty="0"/>
              <a:t>Использование открытых баз данных для распознавания медицинских изображений (</a:t>
            </a:r>
            <a:r>
              <a:rPr lang="en-US" dirty="0"/>
              <a:t>Python</a:t>
            </a:r>
            <a:r>
              <a:rPr lang="ru-RU" dirty="0"/>
              <a:t>)</a:t>
            </a:r>
            <a:endParaRPr lang="ru-RU" altLang="ru-RU" sz="1400" dirty="0">
              <a:solidFill>
                <a:srgbClr val="7030A0"/>
              </a:solidFill>
            </a:endParaRPr>
          </a:p>
          <a:p>
            <a:pPr algn="just" eaLnBrk="1" hangingPunct="1"/>
            <a:r>
              <a:rPr lang="ru-RU" altLang="ru-RU" dirty="0" err="1"/>
              <a:t>Л.р</a:t>
            </a:r>
            <a:r>
              <a:rPr lang="ru-RU" altLang="ru-RU" dirty="0"/>
              <a:t>. 3. Разработка систем диагностики с применением </a:t>
            </a:r>
            <a:r>
              <a:rPr lang="en-US" altLang="ru-RU" dirty="0"/>
              <a:t>Raspberry Pi (Python)</a:t>
            </a:r>
            <a:r>
              <a:rPr lang="ru-RU" altLang="ru-RU" dirty="0"/>
              <a:t>  </a:t>
            </a:r>
            <a:endParaRPr lang="ru-RU" altLang="ru-RU" sz="1400" dirty="0">
              <a:solidFill>
                <a:srgbClr val="7030A0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D9A4C4E-284C-4F38-8678-AA70869D0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6052" y="0"/>
            <a:ext cx="1995948" cy="233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29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8">
            <a:extLst>
              <a:ext uri="{FF2B5EF4-FFF2-40B4-BE49-F238E27FC236}">
                <a16:creationId xmlns:a16="http://schemas.microsoft.com/office/drawing/2014/main" id="{D3FFAB76-60D7-4C61-B89D-CE0AC3C5D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204" y="0"/>
            <a:ext cx="92947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ru-RU" altLang="ru-RU" sz="2800" b="1" dirty="0"/>
              <a:t>Где это? / </a:t>
            </a:r>
            <a:r>
              <a:rPr lang="en-US" altLang="ru-RU" sz="2800" b="1" dirty="0">
                <a:solidFill>
                  <a:srgbClr val="7030A0"/>
                </a:solidFill>
              </a:rPr>
              <a:t>Links</a:t>
            </a:r>
            <a:endParaRPr lang="ru-RU" altLang="ru-RU" sz="2800" b="1" dirty="0">
              <a:solidFill>
                <a:srgbClr val="7030A0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52349D6-9502-47EF-B850-B5F464430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927" y="557260"/>
            <a:ext cx="2477389" cy="149536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51639CA-4329-4726-9612-D5676B621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503" y="4017380"/>
            <a:ext cx="2500569" cy="247128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6FCCD1B-34C8-4742-B836-BC0E42DEA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178" y="4017380"/>
            <a:ext cx="600075" cy="7334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0EDF4CF-AD48-4BA7-A197-38A5A025F644}"/>
              </a:ext>
            </a:extLst>
          </p:cNvPr>
          <p:cNvSpPr txBox="1"/>
          <p:nvPr/>
        </p:nvSpPr>
        <p:spPr>
          <a:xfrm>
            <a:off x="455389" y="6488668"/>
            <a:ext cx="3198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https://discord.gg/TktnAAKkSD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E576D860-4192-4477-BA4A-4949DCF49721}"/>
              </a:ext>
            </a:extLst>
          </p:cNvPr>
          <p:cNvSpPr/>
          <p:nvPr/>
        </p:nvSpPr>
        <p:spPr>
          <a:xfrm>
            <a:off x="3452876" y="2910258"/>
            <a:ext cx="45720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: вправо 15">
            <a:extLst>
              <a:ext uri="{FF2B5EF4-FFF2-40B4-BE49-F238E27FC236}">
                <a16:creationId xmlns:a16="http://schemas.microsoft.com/office/drawing/2014/main" id="{5B9A1F3D-EC7F-4FA5-9BCF-0BE7D5868188}"/>
              </a:ext>
            </a:extLst>
          </p:cNvPr>
          <p:cNvSpPr/>
          <p:nvPr/>
        </p:nvSpPr>
        <p:spPr>
          <a:xfrm>
            <a:off x="3442197" y="5068358"/>
            <a:ext cx="45720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129E626-2DEB-4DCF-A9CE-BA6AD520F5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3383" y="1250459"/>
            <a:ext cx="5658617" cy="513703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7846D20-8EB9-4EC6-B8A4-8DDD60EE5E23}"/>
              </a:ext>
            </a:extLst>
          </p:cNvPr>
          <p:cNvSpPr txBox="1"/>
          <p:nvPr/>
        </p:nvSpPr>
        <p:spPr>
          <a:xfrm>
            <a:off x="6733354" y="6334780"/>
            <a:ext cx="54586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/>
              <a:t>https://github.com/Mechanics-Mechatronics-and-Robotics/ARTIFICIAL-INTELLIGENCE-FOR-MEDICAL-MECHATRONICS-AND-ROBOTICS</a:t>
            </a:r>
          </a:p>
        </p:txBody>
      </p:sp>
      <p:sp>
        <p:nvSpPr>
          <p:cNvPr id="21" name="Стрелка: вправо 20">
            <a:extLst>
              <a:ext uri="{FF2B5EF4-FFF2-40B4-BE49-F238E27FC236}">
                <a16:creationId xmlns:a16="http://schemas.microsoft.com/office/drawing/2014/main" id="{031DF88A-34D8-4F0A-A528-C4B67402493E}"/>
              </a:ext>
            </a:extLst>
          </p:cNvPr>
          <p:cNvSpPr/>
          <p:nvPr/>
        </p:nvSpPr>
        <p:spPr>
          <a:xfrm rot="10800000">
            <a:off x="6167438" y="3818974"/>
            <a:ext cx="45720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CCF96AA5-F287-42ED-A58B-A67346D03A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5898" y="3408327"/>
            <a:ext cx="1209675" cy="119062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15D0FEF-94FA-4966-8AA1-DB552841E954}"/>
              </a:ext>
            </a:extLst>
          </p:cNvPr>
          <p:cNvSpPr txBox="1"/>
          <p:nvPr/>
        </p:nvSpPr>
        <p:spPr>
          <a:xfrm>
            <a:off x="4032940" y="4598952"/>
            <a:ext cx="197254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/>
              <a:t>https://www.youtube.com/playlist?list=PLRvzEK7PXsifTtKmarho54oHLzlvIK5un</a:t>
            </a: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4F8720C-1BBD-4BB3-922B-6D37A5514E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680" y="2745458"/>
            <a:ext cx="2746247" cy="698932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D52094DA-9EEE-4CDC-A2E2-3053023DCF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178" y="2410261"/>
            <a:ext cx="1524000" cy="371475"/>
          </a:xfrm>
          <a:prstGeom prst="rect">
            <a:avLst/>
          </a:prstGeom>
        </p:spPr>
      </p:pic>
      <p:sp>
        <p:nvSpPr>
          <p:cNvPr id="32" name="Стрелка: вправо 31">
            <a:extLst>
              <a:ext uri="{FF2B5EF4-FFF2-40B4-BE49-F238E27FC236}">
                <a16:creationId xmlns:a16="http://schemas.microsoft.com/office/drawing/2014/main" id="{E34DCA81-84CC-49D8-B303-C3832DA8ED03}"/>
              </a:ext>
            </a:extLst>
          </p:cNvPr>
          <p:cNvSpPr/>
          <p:nvPr/>
        </p:nvSpPr>
        <p:spPr>
          <a:xfrm rot="5400000">
            <a:off x="4790612" y="2130595"/>
            <a:ext cx="45720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51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20" grpId="0"/>
      <p:bldP spid="21" grpId="0" animBg="1"/>
      <p:bldP spid="27" grpId="0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469EA43-6DE2-4B14-A23E-665EBAE14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202" y="2255613"/>
            <a:ext cx="9294797" cy="4602387"/>
          </a:xfrm>
          <a:prstGeom prst="rect">
            <a:avLst/>
          </a:prstGeom>
        </p:spPr>
      </p:pic>
      <p:sp>
        <p:nvSpPr>
          <p:cNvPr id="4" name="Прямоугольник 8">
            <a:extLst>
              <a:ext uri="{FF2B5EF4-FFF2-40B4-BE49-F238E27FC236}">
                <a16:creationId xmlns:a16="http://schemas.microsoft.com/office/drawing/2014/main" id="{D3FFAB76-60D7-4C61-B89D-CE0AC3C5D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204" y="0"/>
            <a:ext cx="92947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ru-RU" altLang="ru-RU" sz="2800" b="1" dirty="0"/>
              <a:t>Когда это? / </a:t>
            </a:r>
            <a:r>
              <a:rPr lang="en-US" altLang="ru-RU" sz="2800" b="1" dirty="0">
                <a:solidFill>
                  <a:srgbClr val="7030A0"/>
                </a:solidFill>
              </a:rPr>
              <a:t>Timetable</a:t>
            </a:r>
            <a:endParaRPr lang="ru-RU" altLang="ru-RU" sz="2800" b="1" dirty="0">
              <a:solidFill>
                <a:srgbClr val="7030A0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9C3FCDD-E89F-481B-B517-45205FC04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203" y="552716"/>
            <a:ext cx="9294796" cy="556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13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2917</TotalTime>
  <Words>501</Words>
  <Application>Microsoft Office PowerPoint</Application>
  <PresentationFormat>Широкоэкранный</PresentationFormat>
  <Paragraphs>54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Специальное оформление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korn</dc:creator>
  <cp:lastModifiedBy>Alexey Kornaev</cp:lastModifiedBy>
  <cp:revision>190</cp:revision>
  <dcterms:created xsi:type="dcterms:W3CDTF">2020-01-22T20:24:31Z</dcterms:created>
  <dcterms:modified xsi:type="dcterms:W3CDTF">2021-01-31T07:59:45Z</dcterms:modified>
</cp:coreProperties>
</file>