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4" r:id="rId3"/>
    <p:sldId id="264" r:id="rId4"/>
    <p:sldId id="315" r:id="rId5"/>
  </p:sldIdLst>
  <p:sldSz cx="12192000" cy="6858000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44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2T08:33:46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8401 3715 331 0,'0'0'58'0,"0"0"-52"16,0 0 41-16,0 0-23 15,0 0 18-15,0 0-6 0,0 0-27 16,0 0-9-1,-35-36-5-15,25 36-30 0,-1 0-38 16,-1 0-87-16,6 0-82 16</inkml:trace>
  <inkml:trace contextRef="#ctx0" brushRef="#br0" timeOffset="410.94">8401 3715 271 0,'-85'-36'221'0,"85"36"-162"16,0 0-7-16,0 0-12 15,0 0-4-15,0 0 3 16,0 0 4-16,0 0 0 0,0 0-18 16,-2 0-14-1,-2 0-1-15,2 0 1 0,-8-1 3 16,-1-1 11-16,-7 2-14 16,-3 0 7-16,1 0 12 15,-1 0-3-15,4 0 13 16,1 0-7-16,10 0-9 15,4 0-9-15,2 0-6 16,0 0-2-16,0 0 5 16,0 0 15-16,6 0-19 15,17 0-1-15,7 0-2 16,10 0-2-16,5 0-3 16,-1 0 1-16,-9 0-1 15,0 0 0-15,-2 0-2 16,-4 0 2-16,4 0 2 0,-10 0-2 15,1 0 0-15,-13 0-1 16,1 0 0-16,-6 0-17 16,0-1-53-16,-1-4-41 15,1 0-89-15,4-6-301 16</inkml:trace>
  <inkml:trace contextRef="#ctx0" brushRef="#br0" timeOffset="947.08">8661 3570 756 0,'0'0'42'15,"0"0"5"-15,0 0 41 16,0 0-28-16,0 0 20 16,0 0-11-16,-66-47-30 15,66 46-3-15,0 1-8 0,0 0-12 16,0 0 0-1,0 0-13-15,0 0-3 0,0 0-7 16,0 0 5-16,4 0-4 16,7 0 3-16,1 0 3 15,-1 1-4-15,1 7 3 16,6-1-1-16,-7 1-3 16,1-1 0-16,-3 2 2 15,-1 1 2-15,-4 0 0 16,-4 1-2-16,0 0-2 15,0 4-3-15,-17 1 8 16,-7 5 3-16,-9 4 1 16,1 0 19-16,1 0-3 15,-2-3-14-15,11-2-5 0,9-3-1 16,9-3-3-16,4-1-15 16,17-5-92-16,16-3-99 15,12-5-287-15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FAD25-E475-40A1-BF53-D6229225F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90042-39B2-4D61-97B2-90DDB074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4FB78-58D3-48F0-8314-2FB1EB35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28FE2-C858-4B61-A05C-683A5B04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2F939-E082-4994-8DEA-38E9B57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82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1F80-6F8E-4CAF-A721-F16CB52B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7D6D80-31AF-4B98-A71C-A037DF89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23348-5BA6-4499-AC88-4F0E8725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707FB5-4A59-4290-80E8-22FDA62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8125E-DF84-4210-B126-DE34E5FD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D43D4-44A9-4CB7-AE45-C8CFF2A1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2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73BE4-D7AF-451B-A182-888EC802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91A821-EB2D-4308-B57C-46625D1A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37DCB-5719-493F-842C-2FCB7D9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B4075-E8E6-45E4-8513-1BCB953A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664B5-73DC-4C6A-BDDF-CABA9E91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74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65158F-A575-4CD2-9BC0-45F13AE24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A955EF-08EF-4829-9DA3-0AF77E4E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303C8-4B59-4A48-B517-4279D216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5A75C-59ED-4C1B-AC69-B39A55E5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8CEC6-A4C5-4B4B-A9C7-2662E1D8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47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9E9F7-AA40-48CD-AAD0-526BDC641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DFCC5B-0139-47BF-855A-79BDE9B7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59997-6E41-45C5-AB2B-BB24536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89E705-524A-4628-8C23-856808D8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AFF10-1106-4FF2-BC68-2E1357F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2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6813E-78D5-400C-9783-02FFA5B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D243A-B334-4944-B2E2-417AFA5A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01AA9-4A56-4E1E-AF4A-DF2F7E72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9870B-3758-4F54-8DB7-55684367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E6828-FEE8-416B-B8CA-95C8CEC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06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69FB-B4C0-4235-8162-E83E94FB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18105-975D-472C-BC4D-FC8FB1BF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AE9B7-6154-4B3A-91F0-9BE7F1F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EB522-2153-425F-8C93-22EBEA79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A00A89-306B-4EA5-AC6E-ACB56A54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6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FDD90-528E-4E31-ACEC-99AC3FAB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36249-84C9-43B8-B72C-2A1B467D7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7777C-6C1B-415B-9F67-061131B4D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9188A7-A334-4AE8-A065-8AF653B5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AAD21-7A07-4D4D-9359-668BE953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C49E28-6DEB-4128-AB2B-9B93599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9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E3453-F2D6-438F-9493-55849C16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0A91A-2E39-419A-82C7-7DB4F83B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9E318-0377-47E6-B699-70B8720A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4B0D41-69B7-4EEA-BBE0-7F536EF56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B24064-53D2-4C3A-8E7D-7D6F3890B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787EF5-6176-432C-A14F-3E070D72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2E7A7C-2B36-4470-9D32-821F3C52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FA47C1-AF12-4FE3-BBD4-4C4D3556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AFDEE-A0B5-40C2-A673-66EBE0C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9996FE-FDDF-4EF5-9290-6943FC34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A2C933-B5FB-49B5-88BB-AD615136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DDD3FE-6D14-43A5-ACD8-75A084E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1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CED1F2-DE28-4DDC-B74F-3D91E658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978565-0AF8-446A-9630-BE8986F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D9BF1-9389-48D0-9566-A5A70B4B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8260F-C376-4AEB-9103-0E8B1CC2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FE46-B3AA-42F3-968F-BC566085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3BD5EE-70BD-4C94-9E0C-0607BCA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AC4F-60B8-4A40-901C-16FD11A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081DC-2079-4843-8BD7-F2AFD71C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816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ED906-8C06-4824-ADA5-071FA569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68D31-4F04-4AFF-A344-56410F7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FC3DE2-642D-4794-8FC0-F2CCD726D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ACC5B-AB93-41E0-A2CE-3E60314E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C6F9DE-1F1E-4A7F-982F-C0EF06D6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B463A4-C699-4662-BC47-6853D71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82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45D7D-A3FE-4A3A-9211-73179CE0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BEFC38-33B3-4ADF-A150-8C35035CF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CD086B-6D21-4975-910D-EC1F76CD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B7ED8-D1E5-4ACB-88B9-B403953D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59F497-6393-452E-85CA-2BDE328E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70F936-BC32-4596-8247-056367A7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49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3AE6B-99F5-401C-ADDD-482ACA28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551D2E-6FD9-4606-8074-2F275C8D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2C14-4BFE-4F09-96F6-C043EFC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6C6C7-99C5-413E-B815-1E6FECA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557F1-B396-4A2E-A037-308716F6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75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F431C6-3E56-4A98-A8A6-C8D892B59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947F37-0C09-421B-9BB6-8568733B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18D4C-3AB9-4E71-848D-AAC673CE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08B14-7E55-4E5D-B8A6-ACFD52E8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C9B34-DFA9-473D-BD89-3C6C4A5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E2394-9C56-4DD6-B1EC-5F42473A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1415F5-A90E-420B-9F17-2F101B8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42166-6227-414E-8580-F18E2A9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37805-8472-493A-B1A3-20336F1F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F9DD1-BC33-48E9-B443-89A8CF79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8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4AABF-4B4E-460A-ACFE-D679980D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E9D5F-B287-42FA-A888-78A9630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E4C514-5344-46C4-BDA2-A2A4D7F3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1C35B-E84A-4457-823F-EEDD6DD9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5E1CC-6B9E-45C5-ADA9-6DB212F7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1512A-43EF-4E4F-807F-A82DE82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482E1-2ADB-4428-AFED-4F2A7515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D25A6E-43B5-478F-BBDF-B8C41A99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5B44AE-3DC9-4D7C-B223-1F41A2CE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92D3A-0545-4225-9367-5837E8A2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4948BB-6C82-4AA6-875C-3DB8BDEC4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661288-4BA2-4FDB-8394-177746E1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06F398-2B9C-4952-BF81-69887D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EFEBB-0846-4ABB-B7C4-C1EC06D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42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12324-FCDC-4A2E-A156-2FBE861A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32C3B5-FDCA-4FC7-8964-067F78E6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E652ED-41E7-406A-B263-180567FB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F539B6-8EF1-4A3A-BB4E-581CDB39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8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DD3FFD-0981-47A4-8CBE-05916240BCDD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0CA0-657B-4629-BC57-1B0596EF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F69A4-F736-4EAD-A14A-D160D5C0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D5E622-D528-428C-9DBE-9323A4C9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3ACD11-10F8-43EF-8586-C4E823E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4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3C57-799C-4ED1-80E6-5FB74D29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76CCC-590A-4479-94D9-F5AD166B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762A06-7D52-46D2-918E-67450AC0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B29B9-655E-4735-BC90-F7F01BD2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06.03.2021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2904F-D476-4FEF-9F36-AA9EA037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4D0B2-09E5-463E-A40B-6E8783C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8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74903A-FBBA-40CB-93F8-CC50BB430068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DE42-DCCD-44C8-B36F-7741711D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70091-85D3-4433-9585-749E00B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982AA-5502-473B-B8F6-D6463572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D121-1E19-4D23-B31A-F0145DB74399}" type="datetimeFigureOut">
              <a:rPr lang="ru-RU" smtClean="0"/>
              <a:t>06.03.2021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1DCBD-4285-47E5-98A5-17CBF734C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A92E5-6DB2-4D61-A344-79F7FA8C6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8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hyperlink" Target="https://www.youtube.com/watch?v=FgzM3zpZ55o&amp;list=PLoROMvodv4rOSOPzutgyCTapiGlY2Nd8u" TargetMode="External"/><Relationship Id="rId7" Type="http://schemas.openxmlformats.org/officeDocument/2006/relationships/hyperlink" Target="https://login.webofknowledge.com/" TargetMode="External"/><Relationship Id="rId2" Type="http://schemas.openxmlformats.org/officeDocument/2006/relationships/hyperlink" Target="https://www.youtube.com/watch?v=PnHCvfgC_Z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magojr.com/journalrank.php" TargetMode="External"/><Relationship Id="rId5" Type="http://schemas.openxmlformats.org/officeDocument/2006/relationships/hyperlink" Target="https://link.springer.com/" TargetMode="External"/><Relationship Id="rId4" Type="http://schemas.openxmlformats.org/officeDocument/2006/relationships/hyperlink" Target="https://www.coursera.org/learn/machine-learning" TargetMode="External"/><Relationship Id="rId9" Type="http://schemas.openxmlformats.org/officeDocument/2006/relationships/image" Target="../media/image9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69C1C3-D19B-496A-84B5-046C9B780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24" y="0"/>
            <a:ext cx="3593976" cy="24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8">
            <a:extLst>
              <a:ext uri="{FF2B5EF4-FFF2-40B4-BE49-F238E27FC236}">
                <a16:creationId xmlns:a16="http://schemas.microsoft.com/office/drawing/2014/main" id="{430C807A-F2B0-4A0C-B63A-A10EEDC3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579" y="0"/>
            <a:ext cx="9304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Полезные ссылки / </a:t>
            </a:r>
            <a:r>
              <a:rPr lang="en-US" altLang="ru-RU" sz="2800" b="1" dirty="0">
                <a:solidFill>
                  <a:srgbClr val="7030A0"/>
                </a:solidFill>
              </a:rPr>
              <a:t>Links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00B1550-2A6A-4CF5-B5DA-DF2055992C73}"/>
              </a:ext>
            </a:extLst>
          </p:cNvPr>
          <p:cNvSpPr/>
          <p:nvPr/>
        </p:nvSpPr>
        <p:spPr>
          <a:xfrm>
            <a:off x="3047999" y="834273"/>
            <a:ext cx="8810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/>
              <a:t>Онлайн курсы, обучающие ресурсы:</a:t>
            </a:r>
            <a:endParaRPr lang="en-US" altLang="ru-RU" b="1" dirty="0"/>
          </a:p>
          <a:p>
            <a:pPr algn="just"/>
            <a:r>
              <a:rPr lang="en-US" dirty="0">
                <a:hlinkClick r:id="rId2"/>
              </a:rPr>
              <a:t>RL Course by David Silver</a:t>
            </a:r>
            <a:r>
              <a:rPr lang="ru-RU" dirty="0"/>
              <a:t>: курс из 10 лекций Д. </a:t>
            </a:r>
            <a:r>
              <a:rPr lang="ru-RU" dirty="0" err="1"/>
              <a:t>Силвера</a:t>
            </a:r>
            <a:r>
              <a:rPr lang="ru-RU" dirty="0"/>
              <a:t> «Введение в обучение с подкреплением»</a:t>
            </a:r>
          </a:p>
          <a:p>
            <a:pPr algn="just"/>
            <a:r>
              <a:rPr lang="en-US" dirty="0">
                <a:hlinkClick r:id="rId3"/>
              </a:rPr>
              <a:t>Stanford CS234: Reinforcement Learning</a:t>
            </a:r>
            <a:r>
              <a:rPr lang="ru-RU" dirty="0"/>
              <a:t>: курс лекций Стэнфордского университета</a:t>
            </a:r>
            <a:endParaRPr lang="en-US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952104E6-DD4F-4F49-AC5E-4E97D3A558F6}"/>
              </a:ext>
            </a:extLst>
          </p:cNvPr>
          <p:cNvSpPr/>
          <p:nvPr/>
        </p:nvSpPr>
        <p:spPr>
          <a:xfrm>
            <a:off x="343300" y="2342129"/>
            <a:ext cx="11515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/>
              <a:t>Книги, статьи:</a:t>
            </a:r>
            <a:endParaRPr lang="en-US" altLang="ru-RU" b="1" dirty="0"/>
          </a:p>
          <a:p>
            <a:pPr algn="just"/>
            <a:r>
              <a:rPr lang="en-US" dirty="0"/>
              <a:t>About RL please see </a:t>
            </a:r>
            <a:r>
              <a:rPr lang="en-US" dirty="0">
                <a:solidFill>
                  <a:srgbClr val="0070C0"/>
                </a:solidFill>
              </a:rPr>
              <a:t>Sutton and </a:t>
            </a:r>
            <a:r>
              <a:rPr lang="en-US" dirty="0" err="1">
                <a:solidFill>
                  <a:srgbClr val="0070C0"/>
                </a:solidFill>
              </a:rPr>
              <a:t>Barto</a:t>
            </a:r>
            <a:r>
              <a:rPr lang="en-US" dirty="0">
                <a:solidFill>
                  <a:srgbClr val="0070C0"/>
                </a:solidFill>
              </a:rPr>
              <a:t> (1998)</a:t>
            </a:r>
            <a:r>
              <a:rPr lang="en-US" dirty="0"/>
              <a:t> or </a:t>
            </a:r>
            <a:r>
              <a:rPr lang="en-US" dirty="0" err="1">
                <a:solidFill>
                  <a:srgbClr val="0070C0"/>
                </a:solidFill>
              </a:rPr>
              <a:t>Bertsekas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Tsitsiklis</a:t>
            </a:r>
            <a:r>
              <a:rPr lang="en-US" dirty="0">
                <a:solidFill>
                  <a:srgbClr val="0070C0"/>
                </a:solidFill>
              </a:rPr>
              <a:t> (1996)</a:t>
            </a:r>
            <a:r>
              <a:rPr lang="en-US" dirty="0"/>
              <a:t> for information about reinforcement learning, and </a:t>
            </a:r>
            <a:r>
              <a:rPr lang="en-US" dirty="0" err="1">
                <a:solidFill>
                  <a:srgbClr val="0070C0"/>
                </a:solidFill>
              </a:rPr>
              <a:t>Mnih</a:t>
            </a:r>
            <a:r>
              <a:rPr lang="en-US" dirty="0">
                <a:solidFill>
                  <a:srgbClr val="0070C0"/>
                </a:solidFill>
              </a:rPr>
              <a:t> et al. (2013)</a:t>
            </a:r>
            <a:r>
              <a:rPr lang="en-US" dirty="0"/>
              <a:t> for the deep learning approach to reinforcement learning.</a:t>
            </a:r>
          </a:p>
          <a:p>
            <a:endParaRPr lang="ru-RU" dirty="0">
              <a:hlinkClick r:id="rId4"/>
            </a:endParaRPr>
          </a:p>
          <a:p>
            <a:r>
              <a:rPr lang="en-US" dirty="0">
                <a:hlinkClick r:id="" action="ppaction://noaction"/>
              </a:rPr>
              <a:t>Elsevier</a:t>
            </a:r>
            <a:r>
              <a:rPr lang="en-US" dirty="0"/>
              <a:t> , </a:t>
            </a:r>
            <a:r>
              <a:rPr lang="en-US" dirty="0">
                <a:hlinkClick r:id="rId5"/>
              </a:rPr>
              <a:t>Springer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ru-RU" dirty="0"/>
              <a:t>поисковые системы статей крупнейших издательств</a:t>
            </a:r>
            <a:endParaRPr lang="en-US" dirty="0"/>
          </a:p>
          <a:p>
            <a:r>
              <a:rPr lang="en-US" dirty="0">
                <a:hlinkClick r:id="rId6"/>
              </a:rPr>
              <a:t>SJR</a:t>
            </a:r>
            <a:r>
              <a:rPr lang="en-US" dirty="0"/>
              <a:t> , </a:t>
            </a:r>
            <a:r>
              <a:rPr lang="en-US" dirty="0" err="1">
                <a:hlinkClick r:id="rId7"/>
              </a:rPr>
              <a:t>WoS</a:t>
            </a:r>
            <a:r>
              <a:rPr lang="en-US" dirty="0"/>
              <a:t> </a:t>
            </a:r>
            <a:r>
              <a:rPr lang="ru-RU" dirty="0"/>
              <a:t>: поисковые системы журналов, рейтинг журналов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FB26E6B-FD6E-4AD0-A034-60E7E72096C2}"/>
                  </a:ext>
                </a:extLst>
              </p14:cNvPr>
              <p14:cNvContentPartPr/>
              <p14:nvPr/>
            </p14:nvContentPartPr>
            <p14:xfrm>
              <a:off x="2939760" y="1267920"/>
              <a:ext cx="195120" cy="1112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FB26E6B-FD6E-4AD0-A034-60E7E72096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0400" y="1258560"/>
                <a:ext cx="213840" cy="1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8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31072042-B190-4223-9FBA-E4126A79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665" y="895847"/>
                <a:ext cx="8634043" cy="474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txBody>
              <a:bodyPr wrap="square" numCol="1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</a:pPr>
                <a:r>
                  <a:rPr lang="ru-RU" altLang="ru-RU" b="1" dirty="0"/>
                  <a:t>Вопросы. </a:t>
                </a:r>
                <a:endParaRPr lang="en-US" altLang="ru-RU" b="1" dirty="0"/>
              </a:p>
              <a:p>
                <a:pPr marL="342900" indent="-342900" algn="just">
                  <a:lnSpc>
                    <a:spcPct val="150000"/>
                  </a:lnSpc>
                  <a:buFontTx/>
                  <a:buAutoNum type="arabicPeriod"/>
                </a:pPr>
                <a:r>
                  <a:rPr lang="ru-RU" dirty="0"/>
                  <a:t>Можно ли инициировать все веса ИНС нулями или единицами, а не случайными числами?</a:t>
                </a:r>
              </a:p>
              <a:p>
                <a:pPr marL="342900" indent="-342900" algn="just">
                  <a:lnSpc>
                    <a:spcPct val="150000"/>
                  </a:lnSpc>
                  <a:buFontTx/>
                  <a:buAutoNum type="arabicPeriod"/>
                </a:pPr>
                <a:r>
                  <a:rPr lang="ru-RU" dirty="0"/>
                  <a:t>Имеет ли смысл выполнять процедуры валидации и тестирования при решении задач кластеризации методом к-ближайших соседей? </a:t>
                </a:r>
                <a:endParaRPr lang="en-US" dirty="0"/>
              </a:p>
              <a:p>
                <a:pPr marL="342900" indent="-342900" algn="just">
                  <a:lnSpc>
                    <a:spcPct val="150000"/>
                  </a:lnSpc>
                  <a:buFontTx/>
                  <a:buAutoNum type="arabicPeriod"/>
                </a:pPr>
                <a:r>
                  <a:rPr lang="ru-RU" dirty="0"/>
                  <a:t>Можно ли в рассмотренной задаче обучения игры в пинг-понг вместо функции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ru-RU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ru-RU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sSub>
                          <m:sSubPr>
                            <m:ctrlPr>
                              <a:rPr lang="en-US" alt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использовать суммарную дисконтированную награду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ru-RU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ru-RU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 в качестве функции качества обучения ИНС? </a:t>
                </a:r>
              </a:p>
              <a:p>
                <a:pPr marL="342900" indent="-342900" algn="just">
                  <a:lnSpc>
                    <a:spcPct val="150000"/>
                  </a:lnSpc>
                  <a:buAutoNum type="arabicPeriod"/>
                </a:pPr>
                <a:r>
                  <a:rPr lang="ru-RU" dirty="0"/>
                  <a:t>Почему трассировка шарика в картинках весов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ru-RU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alt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ru-RU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dirty="0"/>
                  <a:t> (</a:t>
                </a:r>
                <a:r>
                  <a:rPr lang="en-US" dirty="0">
                    <a:solidFill>
                      <a:srgbClr val="7030A0"/>
                    </a:solidFill>
                  </a:rPr>
                  <a:t>RL</a:t>
                </a:r>
                <a:r>
                  <a:rPr lang="en-US" dirty="0"/>
                  <a:t> </a:t>
                </a:r>
                <a:r>
                  <a:rPr lang="ru-RU" dirty="0"/>
                  <a:t>на примере игры в</a:t>
                </a:r>
                <a:br>
                  <a:rPr lang="ru-RU" dirty="0"/>
                </a:br>
                <a:r>
                  <a:rPr lang="ru-RU" dirty="0"/>
                  <a:t> пинг-понг) отображаются пунктирными линиями, а не сплошными?</a:t>
                </a:r>
                <a:endParaRPr lang="en-US" dirty="0"/>
              </a:p>
              <a:p>
                <a:pPr marL="342900" indent="-342900" algn="just" eaLnBrk="1" hangingPunct="1">
                  <a:lnSpc>
                    <a:spcPct val="150000"/>
                  </a:lnSpc>
                  <a:buAutoNum type="arabicPeriod"/>
                </a:pPr>
                <a:r>
                  <a:rPr lang="ru-RU" altLang="ru-RU" dirty="0"/>
                  <a:t>На чём, по вашему мнению, держится вера в приметы? Точно не на статистике!</a:t>
                </a: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31072042-B190-4223-9FBA-E4126A790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7665" y="895847"/>
                <a:ext cx="8634043" cy="4744056"/>
              </a:xfrm>
              <a:prstGeom prst="rect">
                <a:avLst/>
              </a:prstGeom>
              <a:blipFill>
                <a:blip r:embed="rId2"/>
                <a:stretch>
                  <a:fillRect l="-636" r="-565" b="-11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8">
            <a:extLst>
              <a:ext uri="{FF2B5EF4-FFF2-40B4-BE49-F238E27FC236}">
                <a16:creationId xmlns:a16="http://schemas.microsoft.com/office/drawing/2014/main" id="{357B687D-201B-4549-A4BE-0AFC8547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Самостоятельная работа / </a:t>
            </a:r>
            <a:r>
              <a:rPr lang="en-US" altLang="ru-RU" sz="2800" b="1" dirty="0">
                <a:solidFill>
                  <a:srgbClr val="7030A0"/>
                </a:solidFill>
              </a:rPr>
              <a:t>Homework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939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7638</TotalTime>
  <Words>212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korn</dc:creator>
  <cp:lastModifiedBy>Alexey Kornaev</cp:lastModifiedBy>
  <cp:revision>483</cp:revision>
  <cp:lastPrinted>2020-03-20T20:07:19Z</cp:lastPrinted>
  <dcterms:created xsi:type="dcterms:W3CDTF">2020-01-22T20:24:31Z</dcterms:created>
  <dcterms:modified xsi:type="dcterms:W3CDTF">2021-03-06T12:04:31Z</dcterms:modified>
</cp:coreProperties>
</file>