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85" r:id="rId4"/>
    <p:sldId id="286" r:id="rId5"/>
    <p:sldId id="287" r:id="rId6"/>
    <p:sldId id="283" r:id="rId7"/>
    <p:sldId id="291" r:id="rId8"/>
    <p:sldId id="292" r:id="rId9"/>
    <p:sldId id="290" r:id="rId10"/>
    <p:sldId id="293" r:id="rId11"/>
    <p:sldId id="288" r:id="rId12"/>
    <p:sldId id="289"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16" r:id="rId28"/>
    <p:sldId id="308" r:id="rId29"/>
    <p:sldId id="317" r:id="rId30"/>
    <p:sldId id="318" r:id="rId31"/>
    <p:sldId id="319" r:id="rId32"/>
    <p:sldId id="320" r:id="rId33"/>
    <p:sldId id="309" r:id="rId34"/>
    <p:sldId id="310" r:id="rId35"/>
    <p:sldId id="311" r:id="rId36"/>
    <p:sldId id="312" r:id="rId37"/>
    <p:sldId id="313" r:id="rId38"/>
    <p:sldId id="314" r:id="rId39"/>
    <p:sldId id="315" r:id="rId40"/>
    <p:sldId id="321"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6F7127-05D1-4E55-9982-FF34E0497CE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D30FE68-A2F3-418C-8073-9141701F01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B9C45F5-2B79-491C-99DF-A8D1E9CCA2A1}"/>
              </a:ext>
            </a:extLst>
          </p:cNvPr>
          <p:cNvSpPr>
            <a:spLocks noGrp="1"/>
          </p:cNvSpPr>
          <p:nvPr>
            <p:ph type="dt" sz="half" idx="10"/>
          </p:nvPr>
        </p:nvSpPr>
        <p:spPr/>
        <p:txBody>
          <a:bodyPr/>
          <a:lstStyle/>
          <a:p>
            <a:fld id="{A1013FA8-0EB6-4F45-8D08-2162409A016B}" type="datetimeFigureOut">
              <a:rPr lang="zh-CN" altLang="en-US" smtClean="0"/>
              <a:t>2020/6/8</a:t>
            </a:fld>
            <a:endParaRPr lang="zh-CN" altLang="en-US"/>
          </a:p>
        </p:txBody>
      </p:sp>
      <p:sp>
        <p:nvSpPr>
          <p:cNvPr id="5" name="页脚占位符 4">
            <a:extLst>
              <a:ext uri="{FF2B5EF4-FFF2-40B4-BE49-F238E27FC236}">
                <a16:creationId xmlns:a16="http://schemas.microsoft.com/office/drawing/2014/main" id="{5398B2D9-9B36-4E20-85D3-13D3D83D63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E8CC96-69D6-487B-B649-5861C7B80D64}"/>
              </a:ext>
            </a:extLst>
          </p:cNvPr>
          <p:cNvSpPr>
            <a:spLocks noGrp="1"/>
          </p:cNvSpPr>
          <p:nvPr>
            <p:ph type="sldNum" sz="quarter" idx="12"/>
          </p:nvPr>
        </p:nvSpPr>
        <p:spPr/>
        <p:txBody>
          <a:bodyPr/>
          <a:lstStyle/>
          <a:p>
            <a:fld id="{AA9CCCF1-AD3A-443E-B428-4F94692F24EA}" type="slidenum">
              <a:rPr lang="zh-CN" altLang="en-US" smtClean="0"/>
              <a:t>‹#›</a:t>
            </a:fld>
            <a:endParaRPr lang="zh-CN" altLang="en-US"/>
          </a:p>
        </p:txBody>
      </p:sp>
    </p:spTree>
    <p:extLst>
      <p:ext uri="{BB962C8B-B14F-4D97-AF65-F5344CB8AC3E}">
        <p14:creationId xmlns:p14="http://schemas.microsoft.com/office/powerpoint/2010/main" val="2894753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D3B5FF-F7C8-40D5-A220-BE2E46FB23D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D77996C-3F20-4FCB-A4C5-79B503AB565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4675729-F9A4-4369-9760-B34CDAEE3C7F}"/>
              </a:ext>
            </a:extLst>
          </p:cNvPr>
          <p:cNvSpPr>
            <a:spLocks noGrp="1"/>
          </p:cNvSpPr>
          <p:nvPr>
            <p:ph type="dt" sz="half" idx="10"/>
          </p:nvPr>
        </p:nvSpPr>
        <p:spPr/>
        <p:txBody>
          <a:bodyPr/>
          <a:lstStyle/>
          <a:p>
            <a:fld id="{A1013FA8-0EB6-4F45-8D08-2162409A016B}" type="datetimeFigureOut">
              <a:rPr lang="zh-CN" altLang="en-US" smtClean="0"/>
              <a:t>2020/6/8</a:t>
            </a:fld>
            <a:endParaRPr lang="zh-CN" altLang="en-US"/>
          </a:p>
        </p:txBody>
      </p:sp>
      <p:sp>
        <p:nvSpPr>
          <p:cNvPr id="5" name="页脚占位符 4">
            <a:extLst>
              <a:ext uri="{FF2B5EF4-FFF2-40B4-BE49-F238E27FC236}">
                <a16:creationId xmlns:a16="http://schemas.microsoft.com/office/drawing/2014/main" id="{CB87930C-133D-4664-82EF-14D58C2B7D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2AD6F7-3237-4521-9751-E2F58748E859}"/>
              </a:ext>
            </a:extLst>
          </p:cNvPr>
          <p:cNvSpPr>
            <a:spLocks noGrp="1"/>
          </p:cNvSpPr>
          <p:nvPr>
            <p:ph type="sldNum" sz="quarter" idx="12"/>
          </p:nvPr>
        </p:nvSpPr>
        <p:spPr/>
        <p:txBody>
          <a:bodyPr/>
          <a:lstStyle/>
          <a:p>
            <a:fld id="{AA9CCCF1-AD3A-443E-B428-4F94692F24EA}" type="slidenum">
              <a:rPr lang="zh-CN" altLang="en-US" smtClean="0"/>
              <a:t>‹#›</a:t>
            </a:fld>
            <a:endParaRPr lang="zh-CN" altLang="en-US"/>
          </a:p>
        </p:txBody>
      </p:sp>
    </p:spTree>
    <p:extLst>
      <p:ext uri="{BB962C8B-B14F-4D97-AF65-F5344CB8AC3E}">
        <p14:creationId xmlns:p14="http://schemas.microsoft.com/office/powerpoint/2010/main" val="3938507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ECB81DE-B350-4FF0-AE42-A1B19E0B7C4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F039BEB-3971-41F9-B90D-BFC5BF257AC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C8662EB-93A5-46CB-A3C5-DAEAD8604988}"/>
              </a:ext>
            </a:extLst>
          </p:cNvPr>
          <p:cNvSpPr>
            <a:spLocks noGrp="1"/>
          </p:cNvSpPr>
          <p:nvPr>
            <p:ph type="dt" sz="half" idx="10"/>
          </p:nvPr>
        </p:nvSpPr>
        <p:spPr/>
        <p:txBody>
          <a:bodyPr/>
          <a:lstStyle/>
          <a:p>
            <a:fld id="{A1013FA8-0EB6-4F45-8D08-2162409A016B}" type="datetimeFigureOut">
              <a:rPr lang="zh-CN" altLang="en-US" smtClean="0"/>
              <a:t>2020/6/8</a:t>
            </a:fld>
            <a:endParaRPr lang="zh-CN" altLang="en-US"/>
          </a:p>
        </p:txBody>
      </p:sp>
      <p:sp>
        <p:nvSpPr>
          <p:cNvPr id="5" name="页脚占位符 4">
            <a:extLst>
              <a:ext uri="{FF2B5EF4-FFF2-40B4-BE49-F238E27FC236}">
                <a16:creationId xmlns:a16="http://schemas.microsoft.com/office/drawing/2014/main" id="{012C99C8-4E1E-48D3-ABA8-0B6D9E0E3D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2FA2CB-9746-4DBE-9CE7-1FA617B2B4EE}"/>
              </a:ext>
            </a:extLst>
          </p:cNvPr>
          <p:cNvSpPr>
            <a:spLocks noGrp="1"/>
          </p:cNvSpPr>
          <p:nvPr>
            <p:ph type="sldNum" sz="quarter" idx="12"/>
          </p:nvPr>
        </p:nvSpPr>
        <p:spPr/>
        <p:txBody>
          <a:bodyPr/>
          <a:lstStyle/>
          <a:p>
            <a:fld id="{AA9CCCF1-AD3A-443E-B428-4F94692F24EA}" type="slidenum">
              <a:rPr lang="zh-CN" altLang="en-US" smtClean="0"/>
              <a:t>‹#›</a:t>
            </a:fld>
            <a:endParaRPr lang="zh-CN" altLang="en-US"/>
          </a:p>
        </p:txBody>
      </p:sp>
    </p:spTree>
    <p:extLst>
      <p:ext uri="{BB962C8B-B14F-4D97-AF65-F5344CB8AC3E}">
        <p14:creationId xmlns:p14="http://schemas.microsoft.com/office/powerpoint/2010/main" val="1567111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7079A0-BE24-4CA2-AABE-542FF1B4FDC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5F723F6-C939-4672-9E57-D0742D6F464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16AD63C-A2E9-4B17-BE69-56E3023362B4}"/>
              </a:ext>
            </a:extLst>
          </p:cNvPr>
          <p:cNvSpPr>
            <a:spLocks noGrp="1"/>
          </p:cNvSpPr>
          <p:nvPr>
            <p:ph type="dt" sz="half" idx="10"/>
          </p:nvPr>
        </p:nvSpPr>
        <p:spPr/>
        <p:txBody>
          <a:bodyPr/>
          <a:lstStyle/>
          <a:p>
            <a:fld id="{A1013FA8-0EB6-4F45-8D08-2162409A016B}" type="datetimeFigureOut">
              <a:rPr lang="zh-CN" altLang="en-US" smtClean="0"/>
              <a:t>2020/6/8</a:t>
            </a:fld>
            <a:endParaRPr lang="zh-CN" altLang="en-US"/>
          </a:p>
        </p:txBody>
      </p:sp>
      <p:sp>
        <p:nvSpPr>
          <p:cNvPr id="5" name="页脚占位符 4">
            <a:extLst>
              <a:ext uri="{FF2B5EF4-FFF2-40B4-BE49-F238E27FC236}">
                <a16:creationId xmlns:a16="http://schemas.microsoft.com/office/drawing/2014/main" id="{CB375C47-43D3-4D5A-980C-412C3C0038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E368D5-2979-4942-926A-A1D0B9F57F75}"/>
              </a:ext>
            </a:extLst>
          </p:cNvPr>
          <p:cNvSpPr>
            <a:spLocks noGrp="1"/>
          </p:cNvSpPr>
          <p:nvPr>
            <p:ph type="sldNum" sz="quarter" idx="12"/>
          </p:nvPr>
        </p:nvSpPr>
        <p:spPr/>
        <p:txBody>
          <a:bodyPr/>
          <a:lstStyle/>
          <a:p>
            <a:fld id="{AA9CCCF1-AD3A-443E-B428-4F94692F24EA}" type="slidenum">
              <a:rPr lang="zh-CN" altLang="en-US" smtClean="0"/>
              <a:t>‹#›</a:t>
            </a:fld>
            <a:endParaRPr lang="zh-CN" altLang="en-US"/>
          </a:p>
        </p:txBody>
      </p:sp>
    </p:spTree>
    <p:extLst>
      <p:ext uri="{BB962C8B-B14F-4D97-AF65-F5344CB8AC3E}">
        <p14:creationId xmlns:p14="http://schemas.microsoft.com/office/powerpoint/2010/main" val="460812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D9AEE6-FF9A-4B96-8FB5-6295654A6F2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F1F15C6-B6F0-4E62-B40C-E45BF77032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D870499-B56F-4F51-B83C-6CDD850731FB}"/>
              </a:ext>
            </a:extLst>
          </p:cNvPr>
          <p:cNvSpPr>
            <a:spLocks noGrp="1"/>
          </p:cNvSpPr>
          <p:nvPr>
            <p:ph type="dt" sz="half" idx="10"/>
          </p:nvPr>
        </p:nvSpPr>
        <p:spPr/>
        <p:txBody>
          <a:bodyPr/>
          <a:lstStyle/>
          <a:p>
            <a:fld id="{A1013FA8-0EB6-4F45-8D08-2162409A016B}" type="datetimeFigureOut">
              <a:rPr lang="zh-CN" altLang="en-US" smtClean="0"/>
              <a:t>2020/6/8</a:t>
            </a:fld>
            <a:endParaRPr lang="zh-CN" altLang="en-US"/>
          </a:p>
        </p:txBody>
      </p:sp>
      <p:sp>
        <p:nvSpPr>
          <p:cNvPr id="5" name="页脚占位符 4">
            <a:extLst>
              <a:ext uri="{FF2B5EF4-FFF2-40B4-BE49-F238E27FC236}">
                <a16:creationId xmlns:a16="http://schemas.microsoft.com/office/drawing/2014/main" id="{3C31EC71-C790-4749-8835-9895FD185B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15A669-0EC6-43E8-89C2-DB7093BEB758}"/>
              </a:ext>
            </a:extLst>
          </p:cNvPr>
          <p:cNvSpPr>
            <a:spLocks noGrp="1"/>
          </p:cNvSpPr>
          <p:nvPr>
            <p:ph type="sldNum" sz="quarter" idx="12"/>
          </p:nvPr>
        </p:nvSpPr>
        <p:spPr/>
        <p:txBody>
          <a:bodyPr/>
          <a:lstStyle/>
          <a:p>
            <a:fld id="{AA9CCCF1-AD3A-443E-B428-4F94692F24EA}" type="slidenum">
              <a:rPr lang="zh-CN" altLang="en-US" smtClean="0"/>
              <a:t>‹#›</a:t>
            </a:fld>
            <a:endParaRPr lang="zh-CN" altLang="en-US"/>
          </a:p>
        </p:txBody>
      </p:sp>
    </p:spTree>
    <p:extLst>
      <p:ext uri="{BB962C8B-B14F-4D97-AF65-F5344CB8AC3E}">
        <p14:creationId xmlns:p14="http://schemas.microsoft.com/office/powerpoint/2010/main" val="484264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3DD575-D4D7-43F5-9243-AC62EE6798A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64CF1FD-2450-49AB-94D6-B154FD5DE6B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B1A06C3-0FCB-4FB1-97FC-8609CDD9D3B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A9DFBF9-EFF9-4FB1-9777-E495B809D305}"/>
              </a:ext>
            </a:extLst>
          </p:cNvPr>
          <p:cNvSpPr>
            <a:spLocks noGrp="1"/>
          </p:cNvSpPr>
          <p:nvPr>
            <p:ph type="dt" sz="half" idx="10"/>
          </p:nvPr>
        </p:nvSpPr>
        <p:spPr/>
        <p:txBody>
          <a:bodyPr/>
          <a:lstStyle/>
          <a:p>
            <a:fld id="{A1013FA8-0EB6-4F45-8D08-2162409A016B}" type="datetimeFigureOut">
              <a:rPr lang="zh-CN" altLang="en-US" smtClean="0"/>
              <a:t>2020/6/8</a:t>
            </a:fld>
            <a:endParaRPr lang="zh-CN" altLang="en-US"/>
          </a:p>
        </p:txBody>
      </p:sp>
      <p:sp>
        <p:nvSpPr>
          <p:cNvPr id="6" name="页脚占位符 5">
            <a:extLst>
              <a:ext uri="{FF2B5EF4-FFF2-40B4-BE49-F238E27FC236}">
                <a16:creationId xmlns:a16="http://schemas.microsoft.com/office/drawing/2014/main" id="{03864FF1-E158-41D4-90D2-DF997664A8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927AB02-DF47-4EEE-A142-33062761EC1F}"/>
              </a:ext>
            </a:extLst>
          </p:cNvPr>
          <p:cNvSpPr>
            <a:spLocks noGrp="1"/>
          </p:cNvSpPr>
          <p:nvPr>
            <p:ph type="sldNum" sz="quarter" idx="12"/>
          </p:nvPr>
        </p:nvSpPr>
        <p:spPr/>
        <p:txBody>
          <a:bodyPr/>
          <a:lstStyle/>
          <a:p>
            <a:fld id="{AA9CCCF1-AD3A-443E-B428-4F94692F24EA}" type="slidenum">
              <a:rPr lang="zh-CN" altLang="en-US" smtClean="0"/>
              <a:t>‹#›</a:t>
            </a:fld>
            <a:endParaRPr lang="zh-CN" altLang="en-US"/>
          </a:p>
        </p:txBody>
      </p:sp>
    </p:spTree>
    <p:extLst>
      <p:ext uri="{BB962C8B-B14F-4D97-AF65-F5344CB8AC3E}">
        <p14:creationId xmlns:p14="http://schemas.microsoft.com/office/powerpoint/2010/main" val="56727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3AE3B3-F9F0-477D-A6A3-039E843BA84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B795890-F664-4049-99F8-FE2B4FB423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3AC8611-AD13-454A-AE4E-D83104B5B45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D8E0A9C6-2FFB-4A65-B70B-DA013C6F62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693AC0D-9308-4514-8E9E-B3ED63E8660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ADD3DE86-A2A4-439B-83F1-FA2299FED504}"/>
              </a:ext>
            </a:extLst>
          </p:cNvPr>
          <p:cNvSpPr>
            <a:spLocks noGrp="1"/>
          </p:cNvSpPr>
          <p:nvPr>
            <p:ph type="dt" sz="half" idx="10"/>
          </p:nvPr>
        </p:nvSpPr>
        <p:spPr/>
        <p:txBody>
          <a:bodyPr/>
          <a:lstStyle/>
          <a:p>
            <a:fld id="{A1013FA8-0EB6-4F45-8D08-2162409A016B}" type="datetimeFigureOut">
              <a:rPr lang="zh-CN" altLang="en-US" smtClean="0"/>
              <a:t>2020/6/8</a:t>
            </a:fld>
            <a:endParaRPr lang="zh-CN" altLang="en-US"/>
          </a:p>
        </p:txBody>
      </p:sp>
      <p:sp>
        <p:nvSpPr>
          <p:cNvPr id="8" name="页脚占位符 7">
            <a:extLst>
              <a:ext uri="{FF2B5EF4-FFF2-40B4-BE49-F238E27FC236}">
                <a16:creationId xmlns:a16="http://schemas.microsoft.com/office/drawing/2014/main" id="{8B1DBAA8-6BBF-4F09-8A79-515FE358143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45F10A4-49BB-4583-BE15-C40ACA98BAA6}"/>
              </a:ext>
            </a:extLst>
          </p:cNvPr>
          <p:cNvSpPr>
            <a:spLocks noGrp="1"/>
          </p:cNvSpPr>
          <p:nvPr>
            <p:ph type="sldNum" sz="quarter" idx="12"/>
          </p:nvPr>
        </p:nvSpPr>
        <p:spPr/>
        <p:txBody>
          <a:bodyPr/>
          <a:lstStyle/>
          <a:p>
            <a:fld id="{AA9CCCF1-AD3A-443E-B428-4F94692F24EA}" type="slidenum">
              <a:rPr lang="zh-CN" altLang="en-US" smtClean="0"/>
              <a:t>‹#›</a:t>
            </a:fld>
            <a:endParaRPr lang="zh-CN" altLang="en-US"/>
          </a:p>
        </p:txBody>
      </p:sp>
    </p:spTree>
    <p:extLst>
      <p:ext uri="{BB962C8B-B14F-4D97-AF65-F5344CB8AC3E}">
        <p14:creationId xmlns:p14="http://schemas.microsoft.com/office/powerpoint/2010/main" val="1066656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A126D9-C783-4F30-A0FF-BF45F48743F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53ABA80-5EC0-44E0-95DE-2047F974FBA1}"/>
              </a:ext>
            </a:extLst>
          </p:cNvPr>
          <p:cNvSpPr>
            <a:spLocks noGrp="1"/>
          </p:cNvSpPr>
          <p:nvPr>
            <p:ph type="dt" sz="half" idx="10"/>
          </p:nvPr>
        </p:nvSpPr>
        <p:spPr/>
        <p:txBody>
          <a:bodyPr/>
          <a:lstStyle/>
          <a:p>
            <a:fld id="{A1013FA8-0EB6-4F45-8D08-2162409A016B}" type="datetimeFigureOut">
              <a:rPr lang="zh-CN" altLang="en-US" smtClean="0"/>
              <a:t>2020/6/8</a:t>
            </a:fld>
            <a:endParaRPr lang="zh-CN" altLang="en-US"/>
          </a:p>
        </p:txBody>
      </p:sp>
      <p:sp>
        <p:nvSpPr>
          <p:cNvPr id="4" name="页脚占位符 3">
            <a:extLst>
              <a:ext uri="{FF2B5EF4-FFF2-40B4-BE49-F238E27FC236}">
                <a16:creationId xmlns:a16="http://schemas.microsoft.com/office/drawing/2014/main" id="{1BEBD19B-6E2C-41C6-9853-64EEDADC76C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4F2E20C-AE79-4AD0-A6C4-C9492D368F63}"/>
              </a:ext>
            </a:extLst>
          </p:cNvPr>
          <p:cNvSpPr>
            <a:spLocks noGrp="1"/>
          </p:cNvSpPr>
          <p:nvPr>
            <p:ph type="sldNum" sz="quarter" idx="12"/>
          </p:nvPr>
        </p:nvSpPr>
        <p:spPr/>
        <p:txBody>
          <a:bodyPr/>
          <a:lstStyle/>
          <a:p>
            <a:fld id="{AA9CCCF1-AD3A-443E-B428-4F94692F24EA}" type="slidenum">
              <a:rPr lang="zh-CN" altLang="en-US" smtClean="0"/>
              <a:t>‹#›</a:t>
            </a:fld>
            <a:endParaRPr lang="zh-CN" altLang="en-US"/>
          </a:p>
        </p:txBody>
      </p:sp>
    </p:spTree>
    <p:extLst>
      <p:ext uri="{BB962C8B-B14F-4D97-AF65-F5344CB8AC3E}">
        <p14:creationId xmlns:p14="http://schemas.microsoft.com/office/powerpoint/2010/main" val="4002997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042EFA0-ED35-424C-A5BB-CE103F01B1D3}"/>
              </a:ext>
            </a:extLst>
          </p:cNvPr>
          <p:cNvSpPr>
            <a:spLocks noGrp="1"/>
          </p:cNvSpPr>
          <p:nvPr>
            <p:ph type="dt" sz="half" idx="10"/>
          </p:nvPr>
        </p:nvSpPr>
        <p:spPr/>
        <p:txBody>
          <a:bodyPr/>
          <a:lstStyle/>
          <a:p>
            <a:fld id="{A1013FA8-0EB6-4F45-8D08-2162409A016B}" type="datetimeFigureOut">
              <a:rPr lang="zh-CN" altLang="en-US" smtClean="0"/>
              <a:t>2020/6/8</a:t>
            </a:fld>
            <a:endParaRPr lang="zh-CN" altLang="en-US"/>
          </a:p>
        </p:txBody>
      </p:sp>
      <p:sp>
        <p:nvSpPr>
          <p:cNvPr id="3" name="页脚占位符 2">
            <a:extLst>
              <a:ext uri="{FF2B5EF4-FFF2-40B4-BE49-F238E27FC236}">
                <a16:creationId xmlns:a16="http://schemas.microsoft.com/office/drawing/2014/main" id="{C2BD51A6-5732-44AA-9A8B-B1B930E7F36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3F658B9-460D-4990-9204-0C6F2CCC842B}"/>
              </a:ext>
            </a:extLst>
          </p:cNvPr>
          <p:cNvSpPr>
            <a:spLocks noGrp="1"/>
          </p:cNvSpPr>
          <p:nvPr>
            <p:ph type="sldNum" sz="quarter" idx="12"/>
          </p:nvPr>
        </p:nvSpPr>
        <p:spPr/>
        <p:txBody>
          <a:bodyPr/>
          <a:lstStyle/>
          <a:p>
            <a:fld id="{AA9CCCF1-AD3A-443E-B428-4F94692F24EA}" type="slidenum">
              <a:rPr lang="zh-CN" altLang="en-US" smtClean="0"/>
              <a:t>‹#›</a:t>
            </a:fld>
            <a:endParaRPr lang="zh-CN" altLang="en-US"/>
          </a:p>
        </p:txBody>
      </p:sp>
    </p:spTree>
    <p:extLst>
      <p:ext uri="{BB962C8B-B14F-4D97-AF65-F5344CB8AC3E}">
        <p14:creationId xmlns:p14="http://schemas.microsoft.com/office/powerpoint/2010/main" val="3015695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28224-01B9-44A7-AEF7-4F9389C9C1D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49BA75E-9035-47F6-987A-DBF5989F03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9807D29-6B7E-4E87-AED4-AD88177AC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FE83D59-BFCA-478F-BB58-2E2F96F51882}"/>
              </a:ext>
            </a:extLst>
          </p:cNvPr>
          <p:cNvSpPr>
            <a:spLocks noGrp="1"/>
          </p:cNvSpPr>
          <p:nvPr>
            <p:ph type="dt" sz="half" idx="10"/>
          </p:nvPr>
        </p:nvSpPr>
        <p:spPr/>
        <p:txBody>
          <a:bodyPr/>
          <a:lstStyle/>
          <a:p>
            <a:fld id="{A1013FA8-0EB6-4F45-8D08-2162409A016B}" type="datetimeFigureOut">
              <a:rPr lang="zh-CN" altLang="en-US" smtClean="0"/>
              <a:t>2020/6/8</a:t>
            </a:fld>
            <a:endParaRPr lang="zh-CN" altLang="en-US"/>
          </a:p>
        </p:txBody>
      </p:sp>
      <p:sp>
        <p:nvSpPr>
          <p:cNvPr id="6" name="页脚占位符 5">
            <a:extLst>
              <a:ext uri="{FF2B5EF4-FFF2-40B4-BE49-F238E27FC236}">
                <a16:creationId xmlns:a16="http://schemas.microsoft.com/office/drawing/2014/main" id="{FF741747-CBFD-47F1-B7C8-E72E6ED5016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0EB50D8-39BC-49DF-B379-73AF79A9D913}"/>
              </a:ext>
            </a:extLst>
          </p:cNvPr>
          <p:cNvSpPr>
            <a:spLocks noGrp="1"/>
          </p:cNvSpPr>
          <p:nvPr>
            <p:ph type="sldNum" sz="quarter" idx="12"/>
          </p:nvPr>
        </p:nvSpPr>
        <p:spPr/>
        <p:txBody>
          <a:bodyPr/>
          <a:lstStyle/>
          <a:p>
            <a:fld id="{AA9CCCF1-AD3A-443E-B428-4F94692F24EA}" type="slidenum">
              <a:rPr lang="zh-CN" altLang="en-US" smtClean="0"/>
              <a:t>‹#›</a:t>
            </a:fld>
            <a:endParaRPr lang="zh-CN" altLang="en-US"/>
          </a:p>
        </p:txBody>
      </p:sp>
    </p:spTree>
    <p:extLst>
      <p:ext uri="{BB962C8B-B14F-4D97-AF65-F5344CB8AC3E}">
        <p14:creationId xmlns:p14="http://schemas.microsoft.com/office/powerpoint/2010/main" val="3931177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43FE9B-B646-4D08-984E-8D7940D2D0F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15EF38A-9C72-4661-8D87-272F68F607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207542B-37AC-46B5-9494-EEC7402A16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858E229-C5C3-43F9-BF2A-8A1683B1C2DA}"/>
              </a:ext>
            </a:extLst>
          </p:cNvPr>
          <p:cNvSpPr>
            <a:spLocks noGrp="1"/>
          </p:cNvSpPr>
          <p:nvPr>
            <p:ph type="dt" sz="half" idx="10"/>
          </p:nvPr>
        </p:nvSpPr>
        <p:spPr/>
        <p:txBody>
          <a:bodyPr/>
          <a:lstStyle/>
          <a:p>
            <a:fld id="{A1013FA8-0EB6-4F45-8D08-2162409A016B}" type="datetimeFigureOut">
              <a:rPr lang="zh-CN" altLang="en-US" smtClean="0"/>
              <a:t>2020/6/8</a:t>
            </a:fld>
            <a:endParaRPr lang="zh-CN" altLang="en-US"/>
          </a:p>
        </p:txBody>
      </p:sp>
      <p:sp>
        <p:nvSpPr>
          <p:cNvPr id="6" name="页脚占位符 5">
            <a:extLst>
              <a:ext uri="{FF2B5EF4-FFF2-40B4-BE49-F238E27FC236}">
                <a16:creationId xmlns:a16="http://schemas.microsoft.com/office/drawing/2014/main" id="{DBEC9C5E-C598-4C68-B3AC-1CD713EDBB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580766A-647C-4629-A883-F699460C89D2}"/>
              </a:ext>
            </a:extLst>
          </p:cNvPr>
          <p:cNvSpPr>
            <a:spLocks noGrp="1"/>
          </p:cNvSpPr>
          <p:nvPr>
            <p:ph type="sldNum" sz="quarter" idx="12"/>
          </p:nvPr>
        </p:nvSpPr>
        <p:spPr/>
        <p:txBody>
          <a:bodyPr/>
          <a:lstStyle/>
          <a:p>
            <a:fld id="{AA9CCCF1-AD3A-443E-B428-4F94692F24EA}" type="slidenum">
              <a:rPr lang="zh-CN" altLang="en-US" smtClean="0"/>
              <a:t>‹#›</a:t>
            </a:fld>
            <a:endParaRPr lang="zh-CN" altLang="en-US"/>
          </a:p>
        </p:txBody>
      </p:sp>
    </p:spTree>
    <p:extLst>
      <p:ext uri="{BB962C8B-B14F-4D97-AF65-F5344CB8AC3E}">
        <p14:creationId xmlns:p14="http://schemas.microsoft.com/office/powerpoint/2010/main" val="624879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3C12214-EF77-4A70-B817-E7A1752AF7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627ECE3-5A8C-4C1D-9C82-BEC2B6F544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4A4854C-39D9-4529-A89B-7A2F92C506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013FA8-0EB6-4F45-8D08-2162409A016B}" type="datetimeFigureOut">
              <a:rPr lang="zh-CN" altLang="en-US" smtClean="0"/>
              <a:t>2020/6/8</a:t>
            </a:fld>
            <a:endParaRPr lang="zh-CN" altLang="en-US"/>
          </a:p>
        </p:txBody>
      </p:sp>
      <p:sp>
        <p:nvSpPr>
          <p:cNvPr id="5" name="页脚占位符 4">
            <a:extLst>
              <a:ext uri="{FF2B5EF4-FFF2-40B4-BE49-F238E27FC236}">
                <a16:creationId xmlns:a16="http://schemas.microsoft.com/office/drawing/2014/main" id="{B06674F4-D187-48C5-B9C1-00F97A42A1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D687D23-47F6-46CF-8115-7752FA5364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9CCCF1-AD3A-443E-B428-4F94692F24EA}" type="slidenum">
              <a:rPr lang="zh-CN" altLang="en-US" smtClean="0"/>
              <a:t>‹#›</a:t>
            </a:fld>
            <a:endParaRPr lang="zh-CN" altLang="en-US"/>
          </a:p>
        </p:txBody>
      </p:sp>
    </p:spTree>
    <p:extLst>
      <p:ext uri="{BB962C8B-B14F-4D97-AF65-F5344CB8AC3E}">
        <p14:creationId xmlns:p14="http://schemas.microsoft.com/office/powerpoint/2010/main" val="2547509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4461E5-2E22-402A-A763-B348DBFB732E}"/>
              </a:ext>
            </a:extLst>
          </p:cNvPr>
          <p:cNvSpPr>
            <a:spLocks noGrp="1"/>
          </p:cNvSpPr>
          <p:nvPr>
            <p:ph type="ctrTitle"/>
          </p:nvPr>
        </p:nvSpPr>
        <p:spPr/>
        <p:txBody>
          <a:bodyPr/>
          <a:lstStyle/>
          <a:p>
            <a:r>
              <a:rPr lang="en-US" altLang="zh-CN" dirty="0"/>
              <a:t>Sort</a:t>
            </a:r>
            <a:endParaRPr lang="zh-CN" altLang="en-US" dirty="0"/>
          </a:p>
        </p:txBody>
      </p:sp>
      <p:sp>
        <p:nvSpPr>
          <p:cNvPr id="3" name="副标题 2">
            <a:extLst>
              <a:ext uri="{FF2B5EF4-FFF2-40B4-BE49-F238E27FC236}">
                <a16:creationId xmlns:a16="http://schemas.microsoft.com/office/drawing/2014/main" id="{C3EE818E-571F-434B-91BF-82C6EA69657D}"/>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021613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3C7932-3454-45D1-A9F7-795906465330}"/>
              </a:ext>
            </a:extLst>
          </p:cNvPr>
          <p:cNvSpPr>
            <a:spLocks noGrp="1"/>
          </p:cNvSpPr>
          <p:nvPr>
            <p:ph type="title"/>
          </p:nvPr>
        </p:nvSpPr>
        <p:spPr/>
        <p:txBody>
          <a:bodyPr/>
          <a:lstStyle/>
          <a:p>
            <a:r>
              <a:rPr lang="zh-CN" altLang="en-US" dirty="0"/>
              <a:t>插入类排序</a:t>
            </a:r>
            <a:r>
              <a:rPr lang="en-US" altLang="zh-CN" dirty="0"/>
              <a:t>-Shell</a:t>
            </a:r>
            <a:r>
              <a:rPr lang="zh-CN" altLang="en-US" dirty="0"/>
              <a:t>排序</a:t>
            </a:r>
          </a:p>
        </p:txBody>
      </p:sp>
      <p:sp>
        <p:nvSpPr>
          <p:cNvPr id="3" name="内容占位符 2">
            <a:extLst>
              <a:ext uri="{FF2B5EF4-FFF2-40B4-BE49-F238E27FC236}">
                <a16:creationId xmlns:a16="http://schemas.microsoft.com/office/drawing/2014/main" id="{9B2C62ED-FC46-4498-9F24-5EE57A2BE4E5}"/>
              </a:ext>
            </a:extLst>
          </p:cNvPr>
          <p:cNvSpPr>
            <a:spLocks noGrp="1"/>
          </p:cNvSpPr>
          <p:nvPr>
            <p:ph idx="1"/>
          </p:nvPr>
        </p:nvSpPr>
        <p:spPr/>
        <p:txBody>
          <a:bodyPr>
            <a:noAutofit/>
          </a:bodyPr>
          <a:lstStyle/>
          <a:p>
            <a:pPr marL="0" indent="0" algn="just">
              <a:lnSpc>
                <a:spcPct val="100000"/>
              </a:lnSpc>
              <a:buNone/>
            </a:pPr>
            <a:r>
              <a:rPr lang="zh-CN" altLang="en-US" dirty="0">
                <a:latin typeface="Fira Code" panose="020B0809050000020004" pitchFamily="49" charset="0"/>
              </a:rPr>
              <a:t>①首先选定记录间的距离为</a:t>
            </a:r>
            <a:r>
              <a:rPr lang="en-US" altLang="zh-CN" dirty="0">
                <a:latin typeface="Fira Code" panose="020B0809050000020004" pitchFamily="49" charset="0"/>
                <a:ea typeface="Fira Code" panose="020B0809050000020004" pitchFamily="49" charset="0"/>
              </a:rPr>
              <a:t>d</a:t>
            </a:r>
            <a:r>
              <a:rPr lang="en-US" altLang="zh-CN" baseline="-25000" dirty="0">
                <a:latin typeface="Fira Code" panose="020B0809050000020004" pitchFamily="49" charset="0"/>
                <a:ea typeface="Fira Code" panose="020B0809050000020004" pitchFamily="49" charset="0"/>
              </a:rPr>
              <a:t>i</a:t>
            </a:r>
            <a:r>
              <a:rPr lang="en-US" altLang="zh-CN" dirty="0">
                <a:latin typeface="Fira Code" panose="020B0809050000020004" pitchFamily="49" charset="0"/>
                <a:ea typeface="Fira Code" panose="020B0809050000020004" pitchFamily="49" charset="0"/>
              </a:rPr>
              <a:t> (</a:t>
            </a:r>
            <a:r>
              <a:rPr lang="en-US" altLang="zh-CN" dirty="0" err="1">
                <a:latin typeface="Fira Code" panose="020B0809050000020004" pitchFamily="49" charset="0"/>
                <a:ea typeface="Fira Code" panose="020B0809050000020004" pitchFamily="49" charset="0"/>
              </a:rPr>
              <a:t>i</a:t>
            </a:r>
            <a:r>
              <a:rPr lang="en-US" altLang="zh-CN" dirty="0">
                <a:latin typeface="Fira Code" panose="020B0809050000020004" pitchFamily="49" charset="0"/>
                <a:ea typeface="Fira Code" panose="020B0809050000020004" pitchFamily="49" charset="0"/>
              </a:rPr>
              <a:t>=1)</a:t>
            </a:r>
            <a:r>
              <a:rPr lang="zh-CN" altLang="en-US" dirty="0">
                <a:latin typeface="Fira Code" panose="020B0809050000020004" pitchFamily="49" charset="0"/>
              </a:rPr>
              <a:t>，在整个待排序记录序列中将所有间隔为</a:t>
            </a:r>
            <a:r>
              <a:rPr lang="en-US" altLang="zh-CN" dirty="0">
                <a:latin typeface="Fira Code" panose="020B0809050000020004" pitchFamily="49" charset="0"/>
                <a:ea typeface="Fira Code" panose="020B0809050000020004" pitchFamily="49" charset="0"/>
              </a:rPr>
              <a:t>d</a:t>
            </a:r>
            <a:r>
              <a:rPr lang="en-US" altLang="zh-CN" baseline="-25000" dirty="0">
                <a:latin typeface="Fira Code" panose="020B0809050000020004" pitchFamily="49" charset="0"/>
                <a:ea typeface="Fira Code" panose="020B0809050000020004" pitchFamily="49" charset="0"/>
              </a:rPr>
              <a:t>i</a:t>
            </a:r>
            <a:r>
              <a:rPr lang="zh-CN" altLang="en-US" dirty="0">
                <a:latin typeface="Fira Code" panose="020B0809050000020004" pitchFamily="49" charset="0"/>
              </a:rPr>
              <a:t>的记录分成一组，进行组内直接插入排序；</a:t>
            </a:r>
            <a:endParaRPr lang="en-US" altLang="zh-CN" dirty="0">
              <a:latin typeface="Fira Code" panose="020B0809050000020004" pitchFamily="49" charset="0"/>
            </a:endParaRPr>
          </a:p>
          <a:p>
            <a:pPr marL="0" indent="0" algn="just">
              <a:lnSpc>
                <a:spcPct val="100000"/>
              </a:lnSpc>
              <a:buNone/>
            </a:pPr>
            <a:endParaRPr lang="zh-CN" altLang="en-US" dirty="0">
              <a:latin typeface="Fira Code" panose="020B0809050000020004" pitchFamily="49" charset="0"/>
            </a:endParaRPr>
          </a:p>
          <a:p>
            <a:pPr marL="0" indent="0" algn="just">
              <a:lnSpc>
                <a:spcPct val="100000"/>
              </a:lnSpc>
              <a:buNone/>
            </a:pPr>
            <a:r>
              <a:rPr lang="zh-CN" altLang="en-US" dirty="0">
                <a:latin typeface="Fira Code" panose="020B0809050000020004" pitchFamily="49" charset="0"/>
              </a:rPr>
              <a:t>②然后取</a:t>
            </a:r>
            <a:r>
              <a:rPr lang="en-US" altLang="zh-CN" dirty="0" err="1">
                <a:latin typeface="Fira Code" panose="020B0809050000020004" pitchFamily="49" charset="0"/>
                <a:ea typeface="Fira Code" panose="020B0809050000020004" pitchFamily="49" charset="0"/>
              </a:rPr>
              <a:t>i</a:t>
            </a:r>
            <a:r>
              <a:rPr lang="en-US" altLang="zh-CN" dirty="0">
                <a:latin typeface="Fira Code" panose="020B0809050000020004" pitchFamily="49" charset="0"/>
                <a:ea typeface="Fira Code" panose="020B0809050000020004" pitchFamily="49" charset="0"/>
              </a:rPr>
              <a:t>=i+1, </a:t>
            </a:r>
            <a:r>
              <a:rPr lang="zh-CN" altLang="en-US" dirty="0">
                <a:latin typeface="Fira Code" panose="020B0809050000020004" pitchFamily="49" charset="0"/>
              </a:rPr>
              <a:t>记录间的距离为</a:t>
            </a:r>
            <a:r>
              <a:rPr lang="en-US" altLang="zh-CN" dirty="0">
                <a:latin typeface="Fira Code" panose="020B0809050000020004" pitchFamily="49" charset="0"/>
                <a:ea typeface="Fira Code" panose="020B0809050000020004" pitchFamily="49" charset="0"/>
              </a:rPr>
              <a:t>d</a:t>
            </a:r>
            <a:r>
              <a:rPr lang="en-US" altLang="zh-CN" baseline="-25000" dirty="0">
                <a:latin typeface="Fira Code" panose="020B0809050000020004" pitchFamily="49" charset="0"/>
                <a:ea typeface="Fira Code" panose="020B0809050000020004" pitchFamily="49" charset="0"/>
              </a:rPr>
              <a:t>i</a:t>
            </a:r>
            <a:r>
              <a:rPr lang="zh-CN" altLang="en-US" dirty="0">
                <a:latin typeface="Fira Code" panose="020B0809050000020004" pitchFamily="49" charset="0"/>
              </a:rPr>
              <a:t>（</a:t>
            </a:r>
            <a:r>
              <a:rPr lang="en-US" altLang="zh-CN" dirty="0">
                <a:latin typeface="Fira Code" panose="020B0809050000020004" pitchFamily="49" charset="0"/>
                <a:ea typeface="Fira Code" panose="020B0809050000020004" pitchFamily="49" charset="0"/>
              </a:rPr>
              <a:t>d</a:t>
            </a:r>
            <a:r>
              <a:rPr lang="en-US" altLang="zh-CN" baseline="-25000" dirty="0">
                <a:latin typeface="Fira Code" panose="020B0809050000020004" pitchFamily="49" charset="0"/>
                <a:ea typeface="Fira Code" panose="020B0809050000020004" pitchFamily="49" charset="0"/>
              </a:rPr>
              <a:t>i</a:t>
            </a:r>
            <a:r>
              <a:rPr lang="en-US" altLang="zh-CN" dirty="0">
                <a:latin typeface="Fira Code" panose="020B0809050000020004" pitchFamily="49" charset="0"/>
                <a:ea typeface="Fira Code" panose="020B0809050000020004" pitchFamily="49" charset="0"/>
              </a:rPr>
              <a:t>&lt;d</a:t>
            </a:r>
            <a:r>
              <a:rPr lang="en-US" altLang="zh-CN" baseline="-25000" dirty="0">
                <a:latin typeface="Fira Code" panose="020B0809050000020004" pitchFamily="49" charset="0"/>
                <a:ea typeface="Fira Code" panose="020B0809050000020004" pitchFamily="49" charset="0"/>
              </a:rPr>
              <a:t>i-1</a:t>
            </a:r>
            <a:r>
              <a:rPr lang="zh-CN" altLang="en-US" dirty="0">
                <a:latin typeface="Fira Code" panose="020B0809050000020004" pitchFamily="49" charset="0"/>
              </a:rPr>
              <a:t>），在整个待排序记录序列中，将所有间隔为</a:t>
            </a:r>
            <a:r>
              <a:rPr lang="en-US" altLang="zh-CN" dirty="0">
                <a:latin typeface="Fira Code" panose="020B0809050000020004" pitchFamily="49" charset="0"/>
                <a:ea typeface="Fira Code" panose="020B0809050000020004" pitchFamily="49" charset="0"/>
              </a:rPr>
              <a:t>di</a:t>
            </a:r>
            <a:r>
              <a:rPr lang="zh-CN" altLang="en-US" dirty="0">
                <a:latin typeface="Fira Code" panose="020B0809050000020004" pitchFamily="49" charset="0"/>
              </a:rPr>
              <a:t>的记录分成一组，进行组内直接插入排序；</a:t>
            </a:r>
            <a:endParaRPr lang="en-US" altLang="zh-CN" dirty="0">
              <a:latin typeface="Fira Code" panose="020B0809050000020004" pitchFamily="49" charset="0"/>
            </a:endParaRPr>
          </a:p>
          <a:p>
            <a:pPr marL="0" indent="0" algn="just">
              <a:lnSpc>
                <a:spcPct val="100000"/>
              </a:lnSpc>
              <a:buNone/>
            </a:pPr>
            <a:endParaRPr lang="en-US" altLang="zh-CN" dirty="0">
              <a:latin typeface="Fira Code" panose="020B0809050000020004" pitchFamily="49" charset="0"/>
            </a:endParaRPr>
          </a:p>
          <a:p>
            <a:pPr marL="0" indent="0" algn="just">
              <a:lnSpc>
                <a:spcPct val="100000"/>
              </a:lnSpc>
              <a:buNone/>
            </a:pPr>
            <a:r>
              <a:rPr lang="zh-CN" altLang="en-US" dirty="0">
                <a:latin typeface="Fira Code" panose="020B0809050000020004" pitchFamily="49" charset="0"/>
              </a:rPr>
              <a:t>重复步骤②多次，直至记录间的距离</a:t>
            </a:r>
            <a:r>
              <a:rPr lang="en-US" altLang="zh-CN" dirty="0">
                <a:latin typeface="Fira Code" panose="020B0809050000020004" pitchFamily="49" charset="0"/>
                <a:ea typeface="Fira Code" panose="020B0809050000020004" pitchFamily="49" charset="0"/>
              </a:rPr>
              <a:t>d</a:t>
            </a:r>
            <a:r>
              <a:rPr lang="en-US" altLang="zh-CN" baseline="-25000" dirty="0">
                <a:latin typeface="Fira Code" panose="020B0809050000020004" pitchFamily="49" charset="0"/>
                <a:ea typeface="Fira Code" panose="020B0809050000020004" pitchFamily="49" charset="0"/>
              </a:rPr>
              <a:t>i</a:t>
            </a:r>
            <a:r>
              <a:rPr lang="en-US" altLang="zh-CN" dirty="0">
                <a:latin typeface="Fira Code" panose="020B0809050000020004" pitchFamily="49" charset="0"/>
                <a:ea typeface="Fira Code" panose="020B0809050000020004" pitchFamily="49" charset="0"/>
              </a:rPr>
              <a:t>=1</a:t>
            </a:r>
            <a:r>
              <a:rPr lang="zh-CN" altLang="en-US" dirty="0">
                <a:latin typeface="Fira Code" panose="020B0809050000020004" pitchFamily="49" charset="0"/>
              </a:rPr>
              <a:t>，此时整个只有一个子序列，对该序列进行直接插入排序，完成整个排序过程。</a:t>
            </a:r>
          </a:p>
        </p:txBody>
      </p:sp>
    </p:spTree>
    <p:extLst>
      <p:ext uri="{BB962C8B-B14F-4D97-AF65-F5344CB8AC3E}">
        <p14:creationId xmlns:p14="http://schemas.microsoft.com/office/powerpoint/2010/main" val="2115835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格 10">
            <a:extLst>
              <a:ext uri="{FF2B5EF4-FFF2-40B4-BE49-F238E27FC236}">
                <a16:creationId xmlns:a16="http://schemas.microsoft.com/office/drawing/2014/main" id="{D4297E7B-4BFC-445F-8758-D7E6217A39EF}"/>
              </a:ext>
            </a:extLst>
          </p:cNvPr>
          <p:cNvGraphicFramePr>
            <a:graphicFrameLocks noGrp="1"/>
          </p:cNvGraphicFramePr>
          <p:nvPr>
            <p:extLst>
              <p:ext uri="{D42A27DB-BD31-4B8C-83A1-F6EECF244321}">
                <p14:modId xmlns:p14="http://schemas.microsoft.com/office/powerpoint/2010/main" val="1023098380"/>
              </p:ext>
            </p:extLst>
          </p:nvPr>
        </p:nvGraphicFramePr>
        <p:xfrm>
          <a:off x="3218688" y="2996249"/>
          <a:ext cx="7214616" cy="759904"/>
        </p:xfrm>
        <a:graphic>
          <a:graphicData uri="http://schemas.openxmlformats.org/drawingml/2006/table">
            <a:tbl>
              <a:tblPr firstRow="1">
                <a:tableStyleId>{2D5ABB26-0587-4C30-8999-92F81FD0307C}</a:tableStyleId>
              </a:tblPr>
              <a:tblGrid>
                <a:gridCol w="901827">
                  <a:extLst>
                    <a:ext uri="{9D8B030D-6E8A-4147-A177-3AD203B41FA5}">
                      <a16:colId xmlns:a16="http://schemas.microsoft.com/office/drawing/2014/main" val="785688723"/>
                    </a:ext>
                  </a:extLst>
                </a:gridCol>
                <a:gridCol w="901827">
                  <a:extLst>
                    <a:ext uri="{9D8B030D-6E8A-4147-A177-3AD203B41FA5}">
                      <a16:colId xmlns:a16="http://schemas.microsoft.com/office/drawing/2014/main" val="2109491006"/>
                    </a:ext>
                  </a:extLst>
                </a:gridCol>
                <a:gridCol w="901827">
                  <a:extLst>
                    <a:ext uri="{9D8B030D-6E8A-4147-A177-3AD203B41FA5}">
                      <a16:colId xmlns:a16="http://schemas.microsoft.com/office/drawing/2014/main" val="3838278234"/>
                    </a:ext>
                  </a:extLst>
                </a:gridCol>
                <a:gridCol w="901827">
                  <a:extLst>
                    <a:ext uri="{9D8B030D-6E8A-4147-A177-3AD203B41FA5}">
                      <a16:colId xmlns:a16="http://schemas.microsoft.com/office/drawing/2014/main" val="1236699653"/>
                    </a:ext>
                  </a:extLst>
                </a:gridCol>
                <a:gridCol w="901827">
                  <a:extLst>
                    <a:ext uri="{9D8B030D-6E8A-4147-A177-3AD203B41FA5}">
                      <a16:colId xmlns:a16="http://schemas.microsoft.com/office/drawing/2014/main" val="2358870543"/>
                    </a:ext>
                  </a:extLst>
                </a:gridCol>
                <a:gridCol w="901827">
                  <a:extLst>
                    <a:ext uri="{9D8B030D-6E8A-4147-A177-3AD203B41FA5}">
                      <a16:colId xmlns:a16="http://schemas.microsoft.com/office/drawing/2014/main" val="4082199802"/>
                    </a:ext>
                  </a:extLst>
                </a:gridCol>
                <a:gridCol w="901827">
                  <a:extLst>
                    <a:ext uri="{9D8B030D-6E8A-4147-A177-3AD203B41FA5}">
                      <a16:colId xmlns:a16="http://schemas.microsoft.com/office/drawing/2014/main" val="1324208139"/>
                    </a:ext>
                  </a:extLst>
                </a:gridCol>
                <a:gridCol w="901827">
                  <a:extLst>
                    <a:ext uri="{9D8B030D-6E8A-4147-A177-3AD203B41FA5}">
                      <a16:colId xmlns:a16="http://schemas.microsoft.com/office/drawing/2014/main" val="418106966"/>
                    </a:ext>
                  </a:extLst>
                </a:gridCol>
              </a:tblGrid>
              <a:tr h="759904">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46</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17</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05</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42</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94</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55</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13</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70</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3345590595"/>
                  </a:ext>
                </a:extLst>
              </a:tr>
            </a:tbl>
          </a:graphicData>
        </a:graphic>
      </p:graphicFrame>
      <p:graphicFrame>
        <p:nvGraphicFramePr>
          <p:cNvPr id="10" name="表格 9">
            <a:extLst>
              <a:ext uri="{FF2B5EF4-FFF2-40B4-BE49-F238E27FC236}">
                <a16:creationId xmlns:a16="http://schemas.microsoft.com/office/drawing/2014/main" id="{F6C873EF-FE8E-4CA5-8F23-1D815688C908}"/>
              </a:ext>
            </a:extLst>
          </p:cNvPr>
          <p:cNvGraphicFramePr>
            <a:graphicFrameLocks noGrp="1"/>
          </p:cNvGraphicFramePr>
          <p:nvPr>
            <p:extLst>
              <p:ext uri="{D42A27DB-BD31-4B8C-83A1-F6EECF244321}">
                <p14:modId xmlns:p14="http://schemas.microsoft.com/office/powerpoint/2010/main" val="2894841500"/>
              </p:ext>
            </p:extLst>
          </p:nvPr>
        </p:nvGraphicFramePr>
        <p:xfrm>
          <a:off x="3218688" y="1690688"/>
          <a:ext cx="7214616" cy="759904"/>
        </p:xfrm>
        <a:graphic>
          <a:graphicData uri="http://schemas.openxmlformats.org/drawingml/2006/table">
            <a:tbl>
              <a:tblPr firstRow="1">
                <a:tableStyleId>{2D5ABB26-0587-4C30-8999-92F81FD0307C}</a:tableStyleId>
              </a:tblPr>
              <a:tblGrid>
                <a:gridCol w="901827">
                  <a:extLst>
                    <a:ext uri="{9D8B030D-6E8A-4147-A177-3AD203B41FA5}">
                      <a16:colId xmlns:a16="http://schemas.microsoft.com/office/drawing/2014/main" val="785688723"/>
                    </a:ext>
                  </a:extLst>
                </a:gridCol>
                <a:gridCol w="901827">
                  <a:extLst>
                    <a:ext uri="{9D8B030D-6E8A-4147-A177-3AD203B41FA5}">
                      <a16:colId xmlns:a16="http://schemas.microsoft.com/office/drawing/2014/main" val="2109491006"/>
                    </a:ext>
                  </a:extLst>
                </a:gridCol>
                <a:gridCol w="901827">
                  <a:extLst>
                    <a:ext uri="{9D8B030D-6E8A-4147-A177-3AD203B41FA5}">
                      <a16:colId xmlns:a16="http://schemas.microsoft.com/office/drawing/2014/main" val="3838278234"/>
                    </a:ext>
                  </a:extLst>
                </a:gridCol>
                <a:gridCol w="901827">
                  <a:extLst>
                    <a:ext uri="{9D8B030D-6E8A-4147-A177-3AD203B41FA5}">
                      <a16:colId xmlns:a16="http://schemas.microsoft.com/office/drawing/2014/main" val="1236699653"/>
                    </a:ext>
                  </a:extLst>
                </a:gridCol>
                <a:gridCol w="901827">
                  <a:extLst>
                    <a:ext uri="{9D8B030D-6E8A-4147-A177-3AD203B41FA5}">
                      <a16:colId xmlns:a16="http://schemas.microsoft.com/office/drawing/2014/main" val="2358870543"/>
                    </a:ext>
                  </a:extLst>
                </a:gridCol>
                <a:gridCol w="901827">
                  <a:extLst>
                    <a:ext uri="{9D8B030D-6E8A-4147-A177-3AD203B41FA5}">
                      <a16:colId xmlns:a16="http://schemas.microsoft.com/office/drawing/2014/main" val="4082199802"/>
                    </a:ext>
                  </a:extLst>
                </a:gridCol>
                <a:gridCol w="901827">
                  <a:extLst>
                    <a:ext uri="{9D8B030D-6E8A-4147-A177-3AD203B41FA5}">
                      <a16:colId xmlns:a16="http://schemas.microsoft.com/office/drawing/2014/main" val="1324208139"/>
                    </a:ext>
                  </a:extLst>
                </a:gridCol>
                <a:gridCol w="901827">
                  <a:extLst>
                    <a:ext uri="{9D8B030D-6E8A-4147-A177-3AD203B41FA5}">
                      <a16:colId xmlns:a16="http://schemas.microsoft.com/office/drawing/2014/main" val="418106966"/>
                    </a:ext>
                  </a:extLst>
                </a:gridCol>
              </a:tblGrid>
              <a:tr h="759904">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46</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55</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13</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42</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94</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17</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05</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70</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3345590595"/>
                  </a:ext>
                </a:extLst>
              </a:tr>
            </a:tbl>
          </a:graphicData>
        </a:graphic>
      </p:graphicFrame>
      <p:sp>
        <p:nvSpPr>
          <p:cNvPr id="2" name="标题 1">
            <a:extLst>
              <a:ext uri="{FF2B5EF4-FFF2-40B4-BE49-F238E27FC236}">
                <a16:creationId xmlns:a16="http://schemas.microsoft.com/office/drawing/2014/main" id="{57EC461D-5823-4633-AA04-82B2DF1A2E49}"/>
              </a:ext>
            </a:extLst>
          </p:cNvPr>
          <p:cNvSpPr>
            <a:spLocks noGrp="1"/>
          </p:cNvSpPr>
          <p:nvPr>
            <p:ph type="title"/>
          </p:nvPr>
        </p:nvSpPr>
        <p:spPr/>
        <p:txBody>
          <a:bodyPr/>
          <a:lstStyle/>
          <a:p>
            <a:r>
              <a:rPr lang="zh-CN" altLang="en-US" dirty="0"/>
              <a:t>插入类排序</a:t>
            </a:r>
            <a:r>
              <a:rPr lang="en-US" altLang="zh-CN" dirty="0"/>
              <a:t>-Shell</a:t>
            </a:r>
            <a:r>
              <a:rPr lang="zh-CN" altLang="en-US" dirty="0"/>
              <a:t>排序</a:t>
            </a:r>
          </a:p>
        </p:txBody>
      </p:sp>
      <p:graphicFrame>
        <p:nvGraphicFramePr>
          <p:cNvPr id="4" name="表格 3">
            <a:extLst>
              <a:ext uri="{FF2B5EF4-FFF2-40B4-BE49-F238E27FC236}">
                <a16:creationId xmlns:a16="http://schemas.microsoft.com/office/drawing/2014/main" id="{5139AAFD-027D-44C5-BC0C-BD9DF8F6E8A6}"/>
              </a:ext>
            </a:extLst>
          </p:cNvPr>
          <p:cNvGraphicFramePr>
            <a:graphicFrameLocks noGrp="1"/>
          </p:cNvGraphicFramePr>
          <p:nvPr>
            <p:extLst>
              <p:ext uri="{D42A27DB-BD31-4B8C-83A1-F6EECF244321}">
                <p14:modId xmlns:p14="http://schemas.microsoft.com/office/powerpoint/2010/main" val="3834271580"/>
              </p:ext>
            </p:extLst>
          </p:nvPr>
        </p:nvGraphicFramePr>
        <p:xfrm>
          <a:off x="3218688" y="1690688"/>
          <a:ext cx="7214616" cy="759904"/>
        </p:xfrm>
        <a:graphic>
          <a:graphicData uri="http://schemas.openxmlformats.org/drawingml/2006/table">
            <a:tbl>
              <a:tblPr firstRow="1">
                <a:tableStyleId>{2D5ABB26-0587-4C30-8999-92F81FD0307C}</a:tableStyleId>
              </a:tblPr>
              <a:tblGrid>
                <a:gridCol w="901827">
                  <a:extLst>
                    <a:ext uri="{9D8B030D-6E8A-4147-A177-3AD203B41FA5}">
                      <a16:colId xmlns:a16="http://schemas.microsoft.com/office/drawing/2014/main" val="785688723"/>
                    </a:ext>
                  </a:extLst>
                </a:gridCol>
                <a:gridCol w="901827">
                  <a:extLst>
                    <a:ext uri="{9D8B030D-6E8A-4147-A177-3AD203B41FA5}">
                      <a16:colId xmlns:a16="http://schemas.microsoft.com/office/drawing/2014/main" val="2109491006"/>
                    </a:ext>
                  </a:extLst>
                </a:gridCol>
                <a:gridCol w="901827">
                  <a:extLst>
                    <a:ext uri="{9D8B030D-6E8A-4147-A177-3AD203B41FA5}">
                      <a16:colId xmlns:a16="http://schemas.microsoft.com/office/drawing/2014/main" val="3838278234"/>
                    </a:ext>
                  </a:extLst>
                </a:gridCol>
                <a:gridCol w="901827">
                  <a:extLst>
                    <a:ext uri="{9D8B030D-6E8A-4147-A177-3AD203B41FA5}">
                      <a16:colId xmlns:a16="http://schemas.microsoft.com/office/drawing/2014/main" val="1236699653"/>
                    </a:ext>
                  </a:extLst>
                </a:gridCol>
                <a:gridCol w="901827">
                  <a:extLst>
                    <a:ext uri="{9D8B030D-6E8A-4147-A177-3AD203B41FA5}">
                      <a16:colId xmlns:a16="http://schemas.microsoft.com/office/drawing/2014/main" val="2358870543"/>
                    </a:ext>
                  </a:extLst>
                </a:gridCol>
                <a:gridCol w="901827">
                  <a:extLst>
                    <a:ext uri="{9D8B030D-6E8A-4147-A177-3AD203B41FA5}">
                      <a16:colId xmlns:a16="http://schemas.microsoft.com/office/drawing/2014/main" val="4082199802"/>
                    </a:ext>
                  </a:extLst>
                </a:gridCol>
                <a:gridCol w="901827">
                  <a:extLst>
                    <a:ext uri="{9D8B030D-6E8A-4147-A177-3AD203B41FA5}">
                      <a16:colId xmlns:a16="http://schemas.microsoft.com/office/drawing/2014/main" val="1324208139"/>
                    </a:ext>
                  </a:extLst>
                </a:gridCol>
                <a:gridCol w="901827">
                  <a:extLst>
                    <a:ext uri="{9D8B030D-6E8A-4147-A177-3AD203B41FA5}">
                      <a16:colId xmlns:a16="http://schemas.microsoft.com/office/drawing/2014/main" val="418106966"/>
                    </a:ext>
                  </a:extLst>
                </a:gridCol>
              </a:tblGrid>
              <a:tr h="759904">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46</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55</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13</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42</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94</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17</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05</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70</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3345590595"/>
                  </a:ext>
                </a:extLst>
              </a:tr>
            </a:tbl>
          </a:graphicData>
        </a:graphic>
      </p:graphicFrame>
      <p:sp>
        <p:nvSpPr>
          <p:cNvPr id="5" name="文本框 4">
            <a:extLst>
              <a:ext uri="{FF2B5EF4-FFF2-40B4-BE49-F238E27FC236}">
                <a16:creationId xmlns:a16="http://schemas.microsoft.com/office/drawing/2014/main" id="{850A3619-53C9-430F-9829-47C0E83DCEE1}"/>
              </a:ext>
            </a:extLst>
          </p:cNvPr>
          <p:cNvSpPr txBox="1"/>
          <p:nvPr/>
        </p:nvSpPr>
        <p:spPr>
          <a:xfrm>
            <a:off x="1426464" y="1870585"/>
            <a:ext cx="1161288" cy="400110"/>
          </a:xfrm>
          <a:prstGeom prst="rect">
            <a:avLst/>
          </a:prstGeom>
          <a:noFill/>
        </p:spPr>
        <p:txBody>
          <a:bodyPr wrap="square" rtlCol="0">
            <a:spAutoFit/>
          </a:bodyPr>
          <a:lstStyle/>
          <a:p>
            <a:pPr algn="ctr"/>
            <a:r>
              <a:rPr lang="en-US" altLang="zh-CN" sz="2000" dirty="0">
                <a:latin typeface="Fira Code" panose="020B0809050000020004" pitchFamily="49" charset="0"/>
                <a:ea typeface="Fira Code" panose="020B0809050000020004" pitchFamily="49" charset="0"/>
              </a:rPr>
              <a:t>d = 4</a:t>
            </a:r>
            <a:endParaRPr lang="zh-CN" altLang="en-US" sz="2000" dirty="0">
              <a:latin typeface="Fira Code" panose="020B0809050000020004" pitchFamily="49" charset="0"/>
            </a:endParaRPr>
          </a:p>
        </p:txBody>
      </p:sp>
      <p:graphicFrame>
        <p:nvGraphicFramePr>
          <p:cNvPr id="6" name="表格 5">
            <a:extLst>
              <a:ext uri="{FF2B5EF4-FFF2-40B4-BE49-F238E27FC236}">
                <a16:creationId xmlns:a16="http://schemas.microsoft.com/office/drawing/2014/main" id="{2F78E922-1E37-4257-A938-35DBE220CD44}"/>
              </a:ext>
            </a:extLst>
          </p:cNvPr>
          <p:cNvGraphicFramePr>
            <a:graphicFrameLocks noGrp="1"/>
          </p:cNvGraphicFramePr>
          <p:nvPr>
            <p:extLst>
              <p:ext uri="{D42A27DB-BD31-4B8C-83A1-F6EECF244321}">
                <p14:modId xmlns:p14="http://schemas.microsoft.com/office/powerpoint/2010/main" val="3148915492"/>
              </p:ext>
            </p:extLst>
          </p:nvPr>
        </p:nvGraphicFramePr>
        <p:xfrm>
          <a:off x="3218688" y="2996249"/>
          <a:ext cx="7214616" cy="759904"/>
        </p:xfrm>
        <a:graphic>
          <a:graphicData uri="http://schemas.openxmlformats.org/drawingml/2006/table">
            <a:tbl>
              <a:tblPr firstRow="1">
                <a:tableStyleId>{2D5ABB26-0587-4C30-8999-92F81FD0307C}</a:tableStyleId>
              </a:tblPr>
              <a:tblGrid>
                <a:gridCol w="901827">
                  <a:extLst>
                    <a:ext uri="{9D8B030D-6E8A-4147-A177-3AD203B41FA5}">
                      <a16:colId xmlns:a16="http://schemas.microsoft.com/office/drawing/2014/main" val="785688723"/>
                    </a:ext>
                  </a:extLst>
                </a:gridCol>
                <a:gridCol w="901827">
                  <a:extLst>
                    <a:ext uri="{9D8B030D-6E8A-4147-A177-3AD203B41FA5}">
                      <a16:colId xmlns:a16="http://schemas.microsoft.com/office/drawing/2014/main" val="2109491006"/>
                    </a:ext>
                  </a:extLst>
                </a:gridCol>
                <a:gridCol w="901827">
                  <a:extLst>
                    <a:ext uri="{9D8B030D-6E8A-4147-A177-3AD203B41FA5}">
                      <a16:colId xmlns:a16="http://schemas.microsoft.com/office/drawing/2014/main" val="3838278234"/>
                    </a:ext>
                  </a:extLst>
                </a:gridCol>
                <a:gridCol w="901827">
                  <a:extLst>
                    <a:ext uri="{9D8B030D-6E8A-4147-A177-3AD203B41FA5}">
                      <a16:colId xmlns:a16="http://schemas.microsoft.com/office/drawing/2014/main" val="1236699653"/>
                    </a:ext>
                  </a:extLst>
                </a:gridCol>
                <a:gridCol w="901827">
                  <a:extLst>
                    <a:ext uri="{9D8B030D-6E8A-4147-A177-3AD203B41FA5}">
                      <a16:colId xmlns:a16="http://schemas.microsoft.com/office/drawing/2014/main" val="2358870543"/>
                    </a:ext>
                  </a:extLst>
                </a:gridCol>
                <a:gridCol w="901827">
                  <a:extLst>
                    <a:ext uri="{9D8B030D-6E8A-4147-A177-3AD203B41FA5}">
                      <a16:colId xmlns:a16="http://schemas.microsoft.com/office/drawing/2014/main" val="4082199802"/>
                    </a:ext>
                  </a:extLst>
                </a:gridCol>
                <a:gridCol w="901827">
                  <a:extLst>
                    <a:ext uri="{9D8B030D-6E8A-4147-A177-3AD203B41FA5}">
                      <a16:colId xmlns:a16="http://schemas.microsoft.com/office/drawing/2014/main" val="1324208139"/>
                    </a:ext>
                  </a:extLst>
                </a:gridCol>
                <a:gridCol w="901827">
                  <a:extLst>
                    <a:ext uri="{9D8B030D-6E8A-4147-A177-3AD203B41FA5}">
                      <a16:colId xmlns:a16="http://schemas.microsoft.com/office/drawing/2014/main" val="418106966"/>
                    </a:ext>
                  </a:extLst>
                </a:gridCol>
              </a:tblGrid>
              <a:tr h="759904">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46</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17</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05</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42</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94</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55</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13</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70</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345590595"/>
                  </a:ext>
                </a:extLst>
              </a:tr>
            </a:tbl>
          </a:graphicData>
        </a:graphic>
      </p:graphicFrame>
      <p:sp>
        <p:nvSpPr>
          <p:cNvPr id="7" name="文本框 6">
            <a:extLst>
              <a:ext uri="{FF2B5EF4-FFF2-40B4-BE49-F238E27FC236}">
                <a16:creationId xmlns:a16="http://schemas.microsoft.com/office/drawing/2014/main" id="{DB36E369-3691-4C2F-95B0-96CD453524C5}"/>
              </a:ext>
            </a:extLst>
          </p:cNvPr>
          <p:cNvSpPr txBox="1"/>
          <p:nvPr/>
        </p:nvSpPr>
        <p:spPr>
          <a:xfrm>
            <a:off x="1426464" y="3176146"/>
            <a:ext cx="1161288" cy="400110"/>
          </a:xfrm>
          <a:prstGeom prst="rect">
            <a:avLst/>
          </a:prstGeom>
          <a:noFill/>
        </p:spPr>
        <p:txBody>
          <a:bodyPr wrap="square" rtlCol="0">
            <a:spAutoFit/>
          </a:bodyPr>
          <a:lstStyle/>
          <a:p>
            <a:pPr algn="ctr"/>
            <a:r>
              <a:rPr lang="en-US" altLang="zh-CN" sz="2000" dirty="0">
                <a:latin typeface="Fira Code" panose="020B0809050000020004" pitchFamily="49" charset="0"/>
                <a:ea typeface="Fira Code" panose="020B0809050000020004" pitchFamily="49" charset="0"/>
              </a:rPr>
              <a:t>d = 2</a:t>
            </a:r>
            <a:endParaRPr lang="zh-CN" altLang="en-US" sz="2000" dirty="0">
              <a:latin typeface="Fira Code" panose="020B0809050000020004" pitchFamily="49" charset="0"/>
            </a:endParaRPr>
          </a:p>
        </p:txBody>
      </p:sp>
      <p:graphicFrame>
        <p:nvGraphicFramePr>
          <p:cNvPr id="8" name="表格 7">
            <a:extLst>
              <a:ext uri="{FF2B5EF4-FFF2-40B4-BE49-F238E27FC236}">
                <a16:creationId xmlns:a16="http://schemas.microsoft.com/office/drawing/2014/main" id="{58608E13-093B-4809-929E-975EB9BA2782}"/>
              </a:ext>
            </a:extLst>
          </p:cNvPr>
          <p:cNvGraphicFramePr>
            <a:graphicFrameLocks noGrp="1"/>
          </p:cNvGraphicFramePr>
          <p:nvPr>
            <p:extLst>
              <p:ext uri="{D42A27DB-BD31-4B8C-83A1-F6EECF244321}">
                <p14:modId xmlns:p14="http://schemas.microsoft.com/office/powerpoint/2010/main" val="1278120792"/>
              </p:ext>
            </p:extLst>
          </p:nvPr>
        </p:nvGraphicFramePr>
        <p:xfrm>
          <a:off x="3218688" y="4281652"/>
          <a:ext cx="7214616" cy="759904"/>
        </p:xfrm>
        <a:graphic>
          <a:graphicData uri="http://schemas.openxmlformats.org/drawingml/2006/table">
            <a:tbl>
              <a:tblPr firstRow="1">
                <a:tableStyleId>{2D5ABB26-0587-4C30-8999-92F81FD0307C}</a:tableStyleId>
              </a:tblPr>
              <a:tblGrid>
                <a:gridCol w="901827">
                  <a:extLst>
                    <a:ext uri="{9D8B030D-6E8A-4147-A177-3AD203B41FA5}">
                      <a16:colId xmlns:a16="http://schemas.microsoft.com/office/drawing/2014/main" val="785688723"/>
                    </a:ext>
                  </a:extLst>
                </a:gridCol>
                <a:gridCol w="901827">
                  <a:extLst>
                    <a:ext uri="{9D8B030D-6E8A-4147-A177-3AD203B41FA5}">
                      <a16:colId xmlns:a16="http://schemas.microsoft.com/office/drawing/2014/main" val="2109491006"/>
                    </a:ext>
                  </a:extLst>
                </a:gridCol>
                <a:gridCol w="901827">
                  <a:extLst>
                    <a:ext uri="{9D8B030D-6E8A-4147-A177-3AD203B41FA5}">
                      <a16:colId xmlns:a16="http://schemas.microsoft.com/office/drawing/2014/main" val="3838278234"/>
                    </a:ext>
                  </a:extLst>
                </a:gridCol>
                <a:gridCol w="901827">
                  <a:extLst>
                    <a:ext uri="{9D8B030D-6E8A-4147-A177-3AD203B41FA5}">
                      <a16:colId xmlns:a16="http://schemas.microsoft.com/office/drawing/2014/main" val="1236699653"/>
                    </a:ext>
                  </a:extLst>
                </a:gridCol>
                <a:gridCol w="901827">
                  <a:extLst>
                    <a:ext uri="{9D8B030D-6E8A-4147-A177-3AD203B41FA5}">
                      <a16:colId xmlns:a16="http://schemas.microsoft.com/office/drawing/2014/main" val="2358870543"/>
                    </a:ext>
                  </a:extLst>
                </a:gridCol>
                <a:gridCol w="901827">
                  <a:extLst>
                    <a:ext uri="{9D8B030D-6E8A-4147-A177-3AD203B41FA5}">
                      <a16:colId xmlns:a16="http://schemas.microsoft.com/office/drawing/2014/main" val="4082199802"/>
                    </a:ext>
                  </a:extLst>
                </a:gridCol>
                <a:gridCol w="901827">
                  <a:extLst>
                    <a:ext uri="{9D8B030D-6E8A-4147-A177-3AD203B41FA5}">
                      <a16:colId xmlns:a16="http://schemas.microsoft.com/office/drawing/2014/main" val="1324208139"/>
                    </a:ext>
                  </a:extLst>
                </a:gridCol>
                <a:gridCol w="901827">
                  <a:extLst>
                    <a:ext uri="{9D8B030D-6E8A-4147-A177-3AD203B41FA5}">
                      <a16:colId xmlns:a16="http://schemas.microsoft.com/office/drawing/2014/main" val="418106966"/>
                    </a:ext>
                  </a:extLst>
                </a:gridCol>
              </a:tblGrid>
              <a:tr h="759904">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05</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17</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13</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42</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46</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55</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94</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70</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3345590595"/>
                  </a:ext>
                </a:extLst>
              </a:tr>
            </a:tbl>
          </a:graphicData>
        </a:graphic>
      </p:graphicFrame>
      <p:sp>
        <p:nvSpPr>
          <p:cNvPr id="9" name="文本框 8">
            <a:extLst>
              <a:ext uri="{FF2B5EF4-FFF2-40B4-BE49-F238E27FC236}">
                <a16:creationId xmlns:a16="http://schemas.microsoft.com/office/drawing/2014/main" id="{4BB0254F-DB15-4271-881B-2B47952E535C}"/>
              </a:ext>
            </a:extLst>
          </p:cNvPr>
          <p:cNvSpPr txBox="1"/>
          <p:nvPr/>
        </p:nvSpPr>
        <p:spPr>
          <a:xfrm>
            <a:off x="1426464" y="4461549"/>
            <a:ext cx="1161288" cy="400110"/>
          </a:xfrm>
          <a:prstGeom prst="rect">
            <a:avLst/>
          </a:prstGeom>
          <a:noFill/>
        </p:spPr>
        <p:txBody>
          <a:bodyPr wrap="square" rtlCol="0">
            <a:spAutoFit/>
          </a:bodyPr>
          <a:lstStyle/>
          <a:p>
            <a:pPr algn="ctr"/>
            <a:r>
              <a:rPr lang="en-US" altLang="zh-CN" sz="2000" dirty="0">
                <a:latin typeface="Fira Code" panose="020B0809050000020004" pitchFamily="49" charset="0"/>
                <a:ea typeface="Fira Code" panose="020B0809050000020004" pitchFamily="49" charset="0"/>
              </a:rPr>
              <a:t>d = 1</a:t>
            </a:r>
            <a:endParaRPr lang="zh-CN" altLang="en-US" sz="2000" dirty="0">
              <a:latin typeface="Fira Code" panose="020B0809050000020004" pitchFamily="49" charset="0"/>
            </a:endParaRPr>
          </a:p>
        </p:txBody>
      </p:sp>
      <p:graphicFrame>
        <p:nvGraphicFramePr>
          <p:cNvPr id="12" name="表格 11">
            <a:extLst>
              <a:ext uri="{FF2B5EF4-FFF2-40B4-BE49-F238E27FC236}">
                <a16:creationId xmlns:a16="http://schemas.microsoft.com/office/drawing/2014/main" id="{0D5311C0-A84D-4942-8CFC-ADBD6487FBBA}"/>
              </a:ext>
            </a:extLst>
          </p:cNvPr>
          <p:cNvGraphicFramePr>
            <a:graphicFrameLocks noGrp="1"/>
          </p:cNvGraphicFramePr>
          <p:nvPr>
            <p:extLst>
              <p:ext uri="{D42A27DB-BD31-4B8C-83A1-F6EECF244321}">
                <p14:modId xmlns:p14="http://schemas.microsoft.com/office/powerpoint/2010/main" val="2420859084"/>
              </p:ext>
            </p:extLst>
          </p:nvPr>
        </p:nvGraphicFramePr>
        <p:xfrm>
          <a:off x="3218688" y="4281652"/>
          <a:ext cx="7214616" cy="759904"/>
        </p:xfrm>
        <a:graphic>
          <a:graphicData uri="http://schemas.openxmlformats.org/drawingml/2006/table">
            <a:tbl>
              <a:tblPr firstRow="1">
                <a:tableStyleId>{2D5ABB26-0587-4C30-8999-92F81FD0307C}</a:tableStyleId>
              </a:tblPr>
              <a:tblGrid>
                <a:gridCol w="901827">
                  <a:extLst>
                    <a:ext uri="{9D8B030D-6E8A-4147-A177-3AD203B41FA5}">
                      <a16:colId xmlns:a16="http://schemas.microsoft.com/office/drawing/2014/main" val="785688723"/>
                    </a:ext>
                  </a:extLst>
                </a:gridCol>
                <a:gridCol w="901827">
                  <a:extLst>
                    <a:ext uri="{9D8B030D-6E8A-4147-A177-3AD203B41FA5}">
                      <a16:colId xmlns:a16="http://schemas.microsoft.com/office/drawing/2014/main" val="2109491006"/>
                    </a:ext>
                  </a:extLst>
                </a:gridCol>
                <a:gridCol w="901827">
                  <a:extLst>
                    <a:ext uri="{9D8B030D-6E8A-4147-A177-3AD203B41FA5}">
                      <a16:colId xmlns:a16="http://schemas.microsoft.com/office/drawing/2014/main" val="3838278234"/>
                    </a:ext>
                  </a:extLst>
                </a:gridCol>
                <a:gridCol w="901827">
                  <a:extLst>
                    <a:ext uri="{9D8B030D-6E8A-4147-A177-3AD203B41FA5}">
                      <a16:colId xmlns:a16="http://schemas.microsoft.com/office/drawing/2014/main" val="1236699653"/>
                    </a:ext>
                  </a:extLst>
                </a:gridCol>
                <a:gridCol w="901827">
                  <a:extLst>
                    <a:ext uri="{9D8B030D-6E8A-4147-A177-3AD203B41FA5}">
                      <a16:colId xmlns:a16="http://schemas.microsoft.com/office/drawing/2014/main" val="2358870543"/>
                    </a:ext>
                  </a:extLst>
                </a:gridCol>
                <a:gridCol w="901827">
                  <a:extLst>
                    <a:ext uri="{9D8B030D-6E8A-4147-A177-3AD203B41FA5}">
                      <a16:colId xmlns:a16="http://schemas.microsoft.com/office/drawing/2014/main" val="4082199802"/>
                    </a:ext>
                  </a:extLst>
                </a:gridCol>
                <a:gridCol w="901827">
                  <a:extLst>
                    <a:ext uri="{9D8B030D-6E8A-4147-A177-3AD203B41FA5}">
                      <a16:colId xmlns:a16="http://schemas.microsoft.com/office/drawing/2014/main" val="1324208139"/>
                    </a:ext>
                  </a:extLst>
                </a:gridCol>
                <a:gridCol w="901827">
                  <a:extLst>
                    <a:ext uri="{9D8B030D-6E8A-4147-A177-3AD203B41FA5}">
                      <a16:colId xmlns:a16="http://schemas.microsoft.com/office/drawing/2014/main" val="418106966"/>
                    </a:ext>
                  </a:extLst>
                </a:gridCol>
              </a:tblGrid>
              <a:tr h="759904">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05</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17</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13</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42</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46</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55</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94</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70</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345590595"/>
                  </a:ext>
                </a:extLst>
              </a:tr>
            </a:tbl>
          </a:graphicData>
        </a:graphic>
      </p:graphicFrame>
      <p:graphicFrame>
        <p:nvGraphicFramePr>
          <p:cNvPr id="13" name="表格 12">
            <a:extLst>
              <a:ext uri="{FF2B5EF4-FFF2-40B4-BE49-F238E27FC236}">
                <a16:creationId xmlns:a16="http://schemas.microsoft.com/office/drawing/2014/main" id="{50227EFD-F837-41DC-B1CB-9CB8FDFD914F}"/>
              </a:ext>
            </a:extLst>
          </p:cNvPr>
          <p:cNvGraphicFramePr>
            <a:graphicFrameLocks noGrp="1"/>
          </p:cNvGraphicFramePr>
          <p:nvPr>
            <p:extLst>
              <p:ext uri="{D42A27DB-BD31-4B8C-83A1-F6EECF244321}">
                <p14:modId xmlns:p14="http://schemas.microsoft.com/office/powerpoint/2010/main" val="3702880347"/>
              </p:ext>
            </p:extLst>
          </p:nvPr>
        </p:nvGraphicFramePr>
        <p:xfrm>
          <a:off x="3218688" y="5567055"/>
          <a:ext cx="7214616" cy="759904"/>
        </p:xfrm>
        <a:graphic>
          <a:graphicData uri="http://schemas.openxmlformats.org/drawingml/2006/table">
            <a:tbl>
              <a:tblPr firstRow="1">
                <a:tableStyleId>{2D5ABB26-0587-4C30-8999-92F81FD0307C}</a:tableStyleId>
              </a:tblPr>
              <a:tblGrid>
                <a:gridCol w="901827">
                  <a:extLst>
                    <a:ext uri="{9D8B030D-6E8A-4147-A177-3AD203B41FA5}">
                      <a16:colId xmlns:a16="http://schemas.microsoft.com/office/drawing/2014/main" val="785688723"/>
                    </a:ext>
                  </a:extLst>
                </a:gridCol>
                <a:gridCol w="901827">
                  <a:extLst>
                    <a:ext uri="{9D8B030D-6E8A-4147-A177-3AD203B41FA5}">
                      <a16:colId xmlns:a16="http://schemas.microsoft.com/office/drawing/2014/main" val="2109491006"/>
                    </a:ext>
                  </a:extLst>
                </a:gridCol>
                <a:gridCol w="901827">
                  <a:extLst>
                    <a:ext uri="{9D8B030D-6E8A-4147-A177-3AD203B41FA5}">
                      <a16:colId xmlns:a16="http://schemas.microsoft.com/office/drawing/2014/main" val="3838278234"/>
                    </a:ext>
                  </a:extLst>
                </a:gridCol>
                <a:gridCol w="901827">
                  <a:extLst>
                    <a:ext uri="{9D8B030D-6E8A-4147-A177-3AD203B41FA5}">
                      <a16:colId xmlns:a16="http://schemas.microsoft.com/office/drawing/2014/main" val="1236699653"/>
                    </a:ext>
                  </a:extLst>
                </a:gridCol>
                <a:gridCol w="901827">
                  <a:extLst>
                    <a:ext uri="{9D8B030D-6E8A-4147-A177-3AD203B41FA5}">
                      <a16:colId xmlns:a16="http://schemas.microsoft.com/office/drawing/2014/main" val="2358870543"/>
                    </a:ext>
                  </a:extLst>
                </a:gridCol>
                <a:gridCol w="901827">
                  <a:extLst>
                    <a:ext uri="{9D8B030D-6E8A-4147-A177-3AD203B41FA5}">
                      <a16:colId xmlns:a16="http://schemas.microsoft.com/office/drawing/2014/main" val="4082199802"/>
                    </a:ext>
                  </a:extLst>
                </a:gridCol>
                <a:gridCol w="901827">
                  <a:extLst>
                    <a:ext uri="{9D8B030D-6E8A-4147-A177-3AD203B41FA5}">
                      <a16:colId xmlns:a16="http://schemas.microsoft.com/office/drawing/2014/main" val="1324208139"/>
                    </a:ext>
                  </a:extLst>
                </a:gridCol>
                <a:gridCol w="901827">
                  <a:extLst>
                    <a:ext uri="{9D8B030D-6E8A-4147-A177-3AD203B41FA5}">
                      <a16:colId xmlns:a16="http://schemas.microsoft.com/office/drawing/2014/main" val="418106966"/>
                    </a:ext>
                  </a:extLst>
                </a:gridCol>
              </a:tblGrid>
              <a:tr h="759904">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05</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13</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17</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42</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46</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55</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70</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altLang="zh-CN" sz="2000" dirty="0">
                          <a:solidFill>
                            <a:schemeClr val="bg1"/>
                          </a:solidFill>
                          <a:latin typeface="Fira Code" panose="020B0809050000020004" pitchFamily="49" charset="0"/>
                          <a:ea typeface="Fira Code" panose="020B0809050000020004" pitchFamily="49" charset="0"/>
                        </a:rPr>
                        <a:t>94</a:t>
                      </a:r>
                      <a:endParaRPr lang="zh-CN" altLang="en-US" sz="2000" dirty="0">
                        <a:solidFill>
                          <a:schemeClr val="bg1"/>
                        </a:solidFill>
                        <a:latin typeface="Fira Code" panose="020B08090500000200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3345590595"/>
                  </a:ext>
                </a:extLst>
              </a:tr>
            </a:tbl>
          </a:graphicData>
        </a:graphic>
      </p:graphicFrame>
    </p:spTree>
    <p:extLst>
      <p:ext uri="{BB962C8B-B14F-4D97-AF65-F5344CB8AC3E}">
        <p14:creationId xmlns:p14="http://schemas.microsoft.com/office/powerpoint/2010/main" val="28995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3C7932-3454-45D1-A9F7-795906465330}"/>
              </a:ext>
            </a:extLst>
          </p:cNvPr>
          <p:cNvSpPr>
            <a:spLocks noGrp="1"/>
          </p:cNvSpPr>
          <p:nvPr>
            <p:ph type="title"/>
          </p:nvPr>
        </p:nvSpPr>
        <p:spPr/>
        <p:txBody>
          <a:bodyPr/>
          <a:lstStyle/>
          <a:p>
            <a:r>
              <a:rPr lang="zh-CN" altLang="en-US" dirty="0"/>
              <a:t>插入类排序</a:t>
            </a:r>
            <a:r>
              <a:rPr lang="en-US" altLang="zh-CN" dirty="0"/>
              <a:t>-Shell</a:t>
            </a:r>
            <a:r>
              <a:rPr lang="zh-CN" altLang="en-US" dirty="0"/>
              <a:t>排序</a:t>
            </a:r>
          </a:p>
        </p:txBody>
      </p:sp>
      <p:sp>
        <p:nvSpPr>
          <p:cNvPr id="3" name="内容占位符 2">
            <a:extLst>
              <a:ext uri="{FF2B5EF4-FFF2-40B4-BE49-F238E27FC236}">
                <a16:creationId xmlns:a16="http://schemas.microsoft.com/office/drawing/2014/main" id="{9B2C62ED-FC46-4498-9F24-5EE57A2BE4E5}"/>
              </a:ext>
            </a:extLst>
          </p:cNvPr>
          <p:cNvSpPr>
            <a:spLocks noGrp="1"/>
          </p:cNvSpPr>
          <p:nvPr>
            <p:ph idx="1"/>
          </p:nvPr>
        </p:nvSpPr>
        <p:spPr/>
        <p:txBody>
          <a:bodyPr>
            <a:normAutofit/>
          </a:bodyPr>
          <a:lstStyle/>
          <a:p>
            <a:pPr marL="0" indent="0">
              <a:lnSpc>
                <a:spcPct val="110000"/>
              </a:lnSpc>
              <a:buNone/>
            </a:pPr>
            <a:r>
              <a:rPr lang="zh-CN" altLang="en-US" dirty="0">
                <a:latin typeface="Fira Code" panose="020B0809050000020004" pitchFamily="49" charset="0"/>
              </a:rPr>
              <a:t>增量的取法：</a:t>
            </a:r>
            <a:endParaRPr lang="en-US" altLang="zh-CN" dirty="0">
              <a:latin typeface="Fira Code" panose="020B0809050000020004" pitchFamily="49" charset="0"/>
            </a:endParaRPr>
          </a:p>
          <a:p>
            <a:pPr marL="0" indent="0">
              <a:lnSpc>
                <a:spcPct val="110000"/>
              </a:lnSpc>
              <a:buNone/>
            </a:pPr>
            <a:r>
              <a:rPr lang="en-US" altLang="zh-CN" dirty="0">
                <a:latin typeface="Fira Code" panose="020B0809050000020004" pitchFamily="49" charset="0"/>
              </a:rPr>
              <a:t>while (d &gt;= 1)</a:t>
            </a:r>
          </a:p>
          <a:p>
            <a:pPr marL="514350" indent="-514350">
              <a:lnSpc>
                <a:spcPct val="110000"/>
              </a:lnSpc>
              <a:buFont typeface="+mj-lt"/>
              <a:buAutoNum type="arabicPeriod"/>
            </a:pPr>
            <a:r>
              <a:rPr lang="en-US" altLang="zh-CN" dirty="0">
                <a:latin typeface="Fira Code" panose="020B0809050000020004" pitchFamily="49" charset="0"/>
              </a:rPr>
              <a:t>d /= 2;</a:t>
            </a:r>
          </a:p>
          <a:p>
            <a:pPr marL="514350" indent="-514350">
              <a:lnSpc>
                <a:spcPct val="110000"/>
              </a:lnSpc>
              <a:buFont typeface="+mj-lt"/>
              <a:buAutoNum type="arabicPeriod"/>
            </a:pPr>
            <a:r>
              <a:rPr lang="en-US" altLang="zh-CN" dirty="0">
                <a:latin typeface="Fira Code" panose="020B0809050000020004" pitchFamily="49" charset="0"/>
              </a:rPr>
              <a:t>d = d / 3 + 1;</a:t>
            </a:r>
          </a:p>
          <a:p>
            <a:pPr marL="514350" indent="-514350">
              <a:lnSpc>
                <a:spcPct val="110000"/>
              </a:lnSpc>
              <a:buFont typeface="+mj-lt"/>
              <a:buAutoNum type="arabicPeriod"/>
            </a:pPr>
            <a:r>
              <a:rPr lang="en-US" altLang="zh-CN" dirty="0">
                <a:latin typeface="Fira Code" panose="020B0809050000020004" pitchFamily="49" charset="0"/>
              </a:rPr>
              <a:t>…</a:t>
            </a:r>
            <a:endParaRPr lang="zh-CN" altLang="en-US" dirty="0">
              <a:latin typeface="Fira Code" panose="020B0809050000020004" pitchFamily="49" charset="0"/>
            </a:endParaRPr>
          </a:p>
        </p:txBody>
      </p:sp>
    </p:spTree>
    <p:extLst>
      <p:ext uri="{BB962C8B-B14F-4D97-AF65-F5344CB8AC3E}">
        <p14:creationId xmlns:p14="http://schemas.microsoft.com/office/powerpoint/2010/main" val="1331765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3C7932-3454-45D1-A9F7-795906465330}"/>
              </a:ext>
            </a:extLst>
          </p:cNvPr>
          <p:cNvSpPr>
            <a:spLocks noGrp="1"/>
          </p:cNvSpPr>
          <p:nvPr>
            <p:ph type="title"/>
          </p:nvPr>
        </p:nvSpPr>
        <p:spPr/>
        <p:txBody>
          <a:bodyPr/>
          <a:lstStyle/>
          <a:p>
            <a:r>
              <a:rPr lang="zh-CN" altLang="en-US" dirty="0"/>
              <a:t>交换类排序</a:t>
            </a:r>
            <a:r>
              <a:rPr lang="en-US" altLang="zh-CN" dirty="0"/>
              <a:t>-</a:t>
            </a:r>
            <a:r>
              <a:rPr lang="zh-CN" altLang="en-US" dirty="0"/>
              <a:t>冒泡排序</a:t>
            </a:r>
          </a:p>
        </p:txBody>
      </p:sp>
      <p:sp>
        <p:nvSpPr>
          <p:cNvPr id="3" name="内容占位符 2">
            <a:extLst>
              <a:ext uri="{FF2B5EF4-FFF2-40B4-BE49-F238E27FC236}">
                <a16:creationId xmlns:a16="http://schemas.microsoft.com/office/drawing/2014/main" id="{9B2C62ED-FC46-4498-9F24-5EE57A2BE4E5}"/>
              </a:ext>
            </a:extLst>
          </p:cNvPr>
          <p:cNvSpPr>
            <a:spLocks noGrp="1"/>
          </p:cNvSpPr>
          <p:nvPr>
            <p:ph idx="1"/>
          </p:nvPr>
        </p:nvSpPr>
        <p:spPr/>
        <p:txBody>
          <a:bodyPr>
            <a:normAutofit/>
          </a:bodyPr>
          <a:lstStyle/>
          <a:p>
            <a:pPr marL="0" indent="0">
              <a:lnSpc>
                <a:spcPct val="110000"/>
              </a:lnSpc>
              <a:buNone/>
            </a:pPr>
            <a:r>
              <a:rPr lang="zh-CN" altLang="en-US" dirty="0">
                <a:latin typeface="Fira Code" panose="020B0809050000020004" pitchFamily="49" charset="0"/>
              </a:rPr>
              <a:t>特点（升序）：</a:t>
            </a:r>
            <a:endParaRPr lang="en-US" altLang="zh-CN" dirty="0">
              <a:latin typeface="Fira Code" panose="020B0809050000020004" pitchFamily="49" charset="0"/>
            </a:endParaRPr>
          </a:p>
          <a:p>
            <a:pPr marL="514350" indent="-514350">
              <a:lnSpc>
                <a:spcPct val="110000"/>
              </a:lnSpc>
              <a:buAutoNum type="arabicPeriod"/>
            </a:pPr>
            <a:r>
              <a:rPr lang="zh-CN" altLang="en-US" dirty="0">
                <a:latin typeface="Fira Code" panose="020B0809050000020004" pitchFamily="49" charset="0"/>
              </a:rPr>
              <a:t>多趟两两比较</a:t>
            </a:r>
            <a:endParaRPr lang="en-US" altLang="zh-CN" dirty="0">
              <a:latin typeface="Fira Code" panose="020B0809050000020004" pitchFamily="49" charset="0"/>
            </a:endParaRPr>
          </a:p>
          <a:p>
            <a:pPr marL="514350" indent="-514350">
              <a:lnSpc>
                <a:spcPct val="110000"/>
              </a:lnSpc>
              <a:buAutoNum type="arabicPeriod"/>
            </a:pPr>
            <a:r>
              <a:rPr lang="zh-CN" altLang="en-US" dirty="0">
                <a:latin typeface="Fira Code" panose="020B0809050000020004" pitchFamily="49" charset="0"/>
              </a:rPr>
              <a:t>每趟参与比较的元素排除最后一个</a:t>
            </a:r>
            <a:endParaRPr lang="en-US" altLang="zh-CN" dirty="0">
              <a:latin typeface="Fira Code" panose="020B0809050000020004" pitchFamily="49" charset="0"/>
            </a:endParaRPr>
          </a:p>
          <a:p>
            <a:pPr marL="514350" indent="-514350">
              <a:lnSpc>
                <a:spcPct val="110000"/>
              </a:lnSpc>
              <a:buAutoNum type="arabicPeriod"/>
            </a:pPr>
            <a:r>
              <a:rPr lang="zh-CN" altLang="en-US" dirty="0">
                <a:latin typeface="Fira Code" panose="020B0809050000020004" pitchFamily="49" charset="0"/>
              </a:rPr>
              <a:t>每一趟排序后，此趟的最大值排到了最右边</a:t>
            </a:r>
          </a:p>
        </p:txBody>
      </p:sp>
    </p:spTree>
    <p:extLst>
      <p:ext uri="{BB962C8B-B14F-4D97-AF65-F5344CB8AC3E}">
        <p14:creationId xmlns:p14="http://schemas.microsoft.com/office/powerpoint/2010/main" val="1239761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90FF11-189F-4050-89F8-3E90FCDB11ED}"/>
              </a:ext>
            </a:extLst>
          </p:cNvPr>
          <p:cNvSpPr>
            <a:spLocks noGrp="1"/>
          </p:cNvSpPr>
          <p:nvPr>
            <p:ph type="title"/>
          </p:nvPr>
        </p:nvSpPr>
        <p:spPr/>
        <p:txBody>
          <a:bodyPr/>
          <a:lstStyle/>
          <a:p>
            <a:r>
              <a:rPr lang="zh-CN" altLang="en-US" dirty="0"/>
              <a:t>交换类排序</a:t>
            </a:r>
            <a:r>
              <a:rPr lang="en-US" altLang="zh-CN" dirty="0"/>
              <a:t>-</a:t>
            </a:r>
            <a:r>
              <a:rPr lang="zh-CN" altLang="en-US" dirty="0"/>
              <a:t>快速排序</a:t>
            </a:r>
          </a:p>
        </p:txBody>
      </p:sp>
      <p:sp>
        <p:nvSpPr>
          <p:cNvPr id="4" name="矩形 3">
            <a:extLst>
              <a:ext uri="{FF2B5EF4-FFF2-40B4-BE49-F238E27FC236}">
                <a16:creationId xmlns:a16="http://schemas.microsoft.com/office/drawing/2014/main" id="{78027445-D96E-46A3-9B78-D1008F7C7B2E}"/>
              </a:ext>
            </a:extLst>
          </p:cNvPr>
          <p:cNvSpPr/>
          <p:nvPr/>
        </p:nvSpPr>
        <p:spPr>
          <a:xfrm>
            <a:off x="1457803" y="2366431"/>
            <a:ext cx="9276393" cy="790113"/>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BD55227C-E191-4632-BD49-BA82AE4A1A11}"/>
              </a:ext>
            </a:extLst>
          </p:cNvPr>
          <p:cNvSpPr/>
          <p:nvPr/>
        </p:nvSpPr>
        <p:spPr>
          <a:xfrm>
            <a:off x="1457802" y="2366429"/>
            <a:ext cx="790113" cy="790113"/>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569F5313-DA68-42BD-8262-1BFA58A4A336}"/>
              </a:ext>
            </a:extLst>
          </p:cNvPr>
          <p:cNvSpPr/>
          <p:nvPr/>
        </p:nvSpPr>
        <p:spPr>
          <a:xfrm>
            <a:off x="1457803" y="4082452"/>
            <a:ext cx="4052300" cy="790113"/>
          </a:xfrm>
          <a:prstGeom prst="rect">
            <a:avLst/>
          </a:prstGeom>
          <a:solidFill>
            <a:schemeClr val="accent6">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3600" dirty="0">
                <a:latin typeface="Fira Code" panose="020B0809050000020004" pitchFamily="49" charset="0"/>
                <a:ea typeface="Fira Code" panose="020B0809050000020004" pitchFamily="49" charset="0"/>
              </a:rPr>
              <a:t>&lt;</a:t>
            </a:r>
            <a:endParaRPr lang="zh-CN" altLang="en-US" sz="3600" dirty="0">
              <a:latin typeface="Fira Code" panose="020B0809050000020004" pitchFamily="49" charset="0"/>
            </a:endParaRPr>
          </a:p>
        </p:txBody>
      </p:sp>
      <p:sp>
        <p:nvSpPr>
          <p:cNvPr id="12" name="矩形 11">
            <a:extLst>
              <a:ext uri="{FF2B5EF4-FFF2-40B4-BE49-F238E27FC236}">
                <a16:creationId xmlns:a16="http://schemas.microsoft.com/office/drawing/2014/main" id="{77EA10E3-0ACC-448C-87D6-52A7635F8F1F}"/>
              </a:ext>
            </a:extLst>
          </p:cNvPr>
          <p:cNvSpPr/>
          <p:nvPr/>
        </p:nvSpPr>
        <p:spPr>
          <a:xfrm>
            <a:off x="5510102" y="4082449"/>
            <a:ext cx="790113" cy="790113"/>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4EE0F04B-EEEF-46D4-8D71-8D0992C21579}"/>
              </a:ext>
            </a:extLst>
          </p:cNvPr>
          <p:cNvSpPr/>
          <p:nvPr/>
        </p:nvSpPr>
        <p:spPr>
          <a:xfrm>
            <a:off x="6300215" y="4082452"/>
            <a:ext cx="4433981" cy="790113"/>
          </a:xfrm>
          <a:prstGeom prst="rect">
            <a:avLst/>
          </a:prstGeom>
          <a:solidFill>
            <a:schemeClr val="accent5">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3600" dirty="0">
                <a:latin typeface="Fira Code" panose="020B0809050000020004" pitchFamily="49" charset="0"/>
                <a:ea typeface="Fira Code" panose="020B0809050000020004" pitchFamily="49" charset="0"/>
              </a:rPr>
              <a:t>&gt;</a:t>
            </a:r>
            <a:endParaRPr lang="zh-CN" altLang="en-US" sz="3600" dirty="0">
              <a:latin typeface="Fira Code" panose="020B0809050000020004" pitchFamily="49" charset="0"/>
            </a:endParaRPr>
          </a:p>
        </p:txBody>
      </p:sp>
      <p:sp>
        <p:nvSpPr>
          <p:cNvPr id="17" name="文本框 16">
            <a:extLst>
              <a:ext uri="{FF2B5EF4-FFF2-40B4-BE49-F238E27FC236}">
                <a16:creationId xmlns:a16="http://schemas.microsoft.com/office/drawing/2014/main" id="{8C0157BA-EB06-43CE-A5C4-AB9C2B3AC6B9}"/>
              </a:ext>
            </a:extLst>
          </p:cNvPr>
          <p:cNvSpPr txBox="1"/>
          <p:nvPr/>
        </p:nvSpPr>
        <p:spPr>
          <a:xfrm>
            <a:off x="5443903" y="5060233"/>
            <a:ext cx="922510" cy="369332"/>
          </a:xfrm>
          <a:prstGeom prst="rect">
            <a:avLst/>
          </a:prstGeom>
          <a:noFill/>
          <a:ln>
            <a:noFill/>
          </a:ln>
        </p:spPr>
        <p:txBody>
          <a:bodyPr wrap="square" rtlCol="0">
            <a:spAutoFit/>
          </a:bodyPr>
          <a:lstStyle/>
          <a:p>
            <a:pPr algn="ctr"/>
            <a:r>
              <a:rPr lang="en-US" altLang="zh-CN" dirty="0">
                <a:solidFill>
                  <a:srgbClr val="FF0000"/>
                </a:solidFill>
                <a:latin typeface="Fira Code" panose="020B0809050000020004" pitchFamily="49" charset="0"/>
                <a:ea typeface="Fira Code" panose="020B0809050000020004" pitchFamily="49" charset="0"/>
              </a:rPr>
              <a:t>pivot</a:t>
            </a:r>
            <a:endParaRPr lang="zh-CN" altLang="en-US" dirty="0">
              <a:solidFill>
                <a:srgbClr val="FF0000"/>
              </a:solidFill>
              <a:latin typeface="Fira Code" panose="020B0809050000020004" pitchFamily="49" charset="0"/>
            </a:endParaRPr>
          </a:p>
        </p:txBody>
      </p:sp>
    </p:spTree>
    <p:extLst>
      <p:ext uri="{BB962C8B-B14F-4D97-AF65-F5344CB8AC3E}">
        <p14:creationId xmlns:p14="http://schemas.microsoft.com/office/powerpoint/2010/main" val="387512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3" grpId="0" animBg="1"/>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90FF11-189F-4050-89F8-3E90FCDB11ED}"/>
              </a:ext>
            </a:extLst>
          </p:cNvPr>
          <p:cNvSpPr>
            <a:spLocks noGrp="1"/>
          </p:cNvSpPr>
          <p:nvPr>
            <p:ph type="title"/>
          </p:nvPr>
        </p:nvSpPr>
        <p:spPr/>
        <p:txBody>
          <a:bodyPr/>
          <a:lstStyle/>
          <a:p>
            <a:r>
              <a:rPr lang="zh-CN" altLang="en-US" dirty="0"/>
              <a:t>交换类排序</a:t>
            </a:r>
            <a:r>
              <a:rPr lang="en-US" altLang="zh-CN" dirty="0"/>
              <a:t>-</a:t>
            </a:r>
            <a:r>
              <a:rPr lang="zh-CN" altLang="en-US" dirty="0"/>
              <a:t>快速排序</a:t>
            </a:r>
          </a:p>
        </p:txBody>
      </p:sp>
      <p:sp>
        <p:nvSpPr>
          <p:cNvPr id="3" name="内容占位符 2">
            <a:extLst>
              <a:ext uri="{FF2B5EF4-FFF2-40B4-BE49-F238E27FC236}">
                <a16:creationId xmlns:a16="http://schemas.microsoft.com/office/drawing/2014/main" id="{E5984AF9-A9E4-4A42-A3FC-FF63D35182D4}"/>
              </a:ext>
            </a:extLst>
          </p:cNvPr>
          <p:cNvSpPr>
            <a:spLocks noGrp="1"/>
          </p:cNvSpPr>
          <p:nvPr>
            <p:ph idx="1"/>
          </p:nvPr>
        </p:nvSpPr>
        <p:spPr/>
        <p:txBody>
          <a:bodyPr>
            <a:normAutofit fontScale="70000" lnSpcReduction="20000"/>
          </a:bodyPr>
          <a:lstStyle/>
          <a:p>
            <a:pPr algn="just">
              <a:lnSpc>
                <a:spcPct val="110000"/>
              </a:lnSpc>
              <a:buFont typeface="Wingdings" panose="05000000000000000000" pitchFamily="2" charset="2"/>
              <a:buNone/>
            </a:pPr>
            <a:r>
              <a:rPr lang="zh-CN" altLang="en-US" sz="3100" dirty="0">
                <a:latin typeface="Fira Code" panose="020B0809050000020004" pitchFamily="49" charset="0"/>
              </a:rPr>
              <a:t>假设待划分序列为</a:t>
            </a:r>
            <a:r>
              <a:rPr lang="en-US" altLang="zh-CN" sz="3100" dirty="0">
                <a:latin typeface="Fira Code" panose="020B0809050000020004" pitchFamily="49" charset="0"/>
              </a:rPr>
              <a:t>r[low]</a:t>
            </a:r>
            <a:r>
              <a:rPr lang="zh-CN" altLang="en-US" sz="3100" dirty="0">
                <a:latin typeface="Fira Code" panose="020B0809050000020004" pitchFamily="49" charset="0"/>
              </a:rPr>
              <a:t>， </a:t>
            </a:r>
            <a:r>
              <a:rPr lang="en-US" altLang="zh-CN" sz="3100" dirty="0">
                <a:latin typeface="Fira Code" panose="020B0809050000020004" pitchFamily="49" charset="0"/>
              </a:rPr>
              <a:t>r[low+1]</a:t>
            </a:r>
            <a:r>
              <a:rPr lang="zh-CN" altLang="en-US" sz="3100" dirty="0">
                <a:latin typeface="Fira Code" panose="020B0809050000020004" pitchFamily="49" charset="0"/>
              </a:rPr>
              <a:t>， </a:t>
            </a:r>
            <a:r>
              <a:rPr lang="en-US" altLang="zh-CN" sz="3100" dirty="0">
                <a:latin typeface="Fira Code" panose="020B0809050000020004" pitchFamily="49" charset="0"/>
              </a:rPr>
              <a:t>… </a:t>
            </a:r>
            <a:r>
              <a:rPr lang="zh-CN" altLang="en-US" sz="3100" dirty="0">
                <a:latin typeface="Fira Code" panose="020B0809050000020004" pitchFamily="49" charset="0"/>
              </a:rPr>
              <a:t>，</a:t>
            </a:r>
            <a:r>
              <a:rPr lang="en-US" altLang="zh-CN" sz="3100" dirty="0">
                <a:latin typeface="Fira Code" panose="020B0809050000020004" pitchFamily="49" charset="0"/>
              </a:rPr>
              <a:t>r[high]</a:t>
            </a:r>
            <a:r>
              <a:rPr lang="zh-CN" altLang="en-US" sz="3100" dirty="0">
                <a:latin typeface="Fira Code" panose="020B0809050000020004" pitchFamily="49" charset="0"/>
              </a:rPr>
              <a:t>。</a:t>
            </a:r>
            <a:endParaRPr lang="en-US" altLang="zh-CN" sz="3100" dirty="0">
              <a:latin typeface="Fira Code" panose="020B0809050000020004" pitchFamily="49" charset="0"/>
            </a:endParaRPr>
          </a:p>
          <a:p>
            <a:pPr algn="just">
              <a:lnSpc>
                <a:spcPct val="110000"/>
              </a:lnSpc>
              <a:buFont typeface="Wingdings" panose="05000000000000000000" pitchFamily="2" charset="2"/>
              <a:buNone/>
            </a:pPr>
            <a:r>
              <a:rPr lang="zh-CN" altLang="en-US" sz="3100" dirty="0">
                <a:latin typeface="Fira Code" panose="020B0809050000020004" pitchFamily="49" charset="0"/>
              </a:rPr>
              <a:t>首先将基准记录</a:t>
            </a:r>
            <a:r>
              <a:rPr lang="en-US" altLang="zh-CN" sz="3100" dirty="0">
                <a:latin typeface="Fira Code" panose="020B0809050000020004" pitchFamily="49" charset="0"/>
              </a:rPr>
              <a:t>r[low]</a:t>
            </a:r>
            <a:r>
              <a:rPr lang="zh-CN" altLang="en-US" sz="3100" dirty="0">
                <a:latin typeface="Fira Code" panose="020B0809050000020004" pitchFamily="49" charset="0"/>
              </a:rPr>
              <a:t>移至变量</a:t>
            </a:r>
            <a:r>
              <a:rPr lang="en-US" altLang="zh-CN" sz="3100" dirty="0">
                <a:latin typeface="Fira Code" panose="020B0809050000020004" pitchFamily="49" charset="0"/>
              </a:rPr>
              <a:t>x</a:t>
            </a:r>
            <a:r>
              <a:rPr lang="zh-CN" altLang="en-US" sz="3100" dirty="0">
                <a:latin typeface="Fira Code" panose="020B0809050000020004" pitchFamily="49" charset="0"/>
              </a:rPr>
              <a:t>中，使</a:t>
            </a:r>
            <a:r>
              <a:rPr lang="en-US" altLang="zh-CN" sz="3100" dirty="0">
                <a:latin typeface="Fira Code" panose="020B0809050000020004" pitchFamily="49" charset="0"/>
              </a:rPr>
              <a:t>r[low]</a:t>
            </a:r>
            <a:r>
              <a:rPr lang="zh-CN" altLang="en-US" sz="3100" dirty="0">
                <a:latin typeface="Fira Code" panose="020B0809050000020004" pitchFamily="49" charset="0"/>
              </a:rPr>
              <a:t> 相当于空单元，然后反复进行如下两个扫描过程，直到</a:t>
            </a:r>
            <a:r>
              <a:rPr lang="en-US" altLang="zh-CN" sz="3100" dirty="0">
                <a:latin typeface="Fira Code" panose="020B0809050000020004" pitchFamily="49" charset="0"/>
              </a:rPr>
              <a:t>low</a:t>
            </a:r>
            <a:r>
              <a:rPr lang="zh-CN" altLang="en-US" sz="3100" dirty="0">
                <a:latin typeface="Fira Code" panose="020B0809050000020004" pitchFamily="49" charset="0"/>
              </a:rPr>
              <a:t>和</a:t>
            </a:r>
            <a:r>
              <a:rPr lang="en-US" altLang="zh-CN" sz="3100" dirty="0">
                <a:latin typeface="Fira Code" panose="020B0809050000020004" pitchFamily="49" charset="0"/>
              </a:rPr>
              <a:t>high</a:t>
            </a:r>
            <a:r>
              <a:rPr lang="zh-CN" altLang="en-US" sz="3100" dirty="0">
                <a:latin typeface="Fira Code" panose="020B0809050000020004" pitchFamily="49" charset="0"/>
              </a:rPr>
              <a:t>相遇：</a:t>
            </a:r>
          </a:p>
          <a:p>
            <a:pPr algn="just">
              <a:lnSpc>
                <a:spcPct val="110000"/>
              </a:lnSpc>
            </a:pPr>
            <a:r>
              <a:rPr lang="en-US" altLang="zh-CN" sz="3100" dirty="0">
                <a:latin typeface="Fira Code" panose="020B0809050000020004" pitchFamily="49" charset="0"/>
              </a:rPr>
              <a:t>high</a:t>
            </a:r>
            <a:r>
              <a:rPr lang="zh-CN" altLang="en-US" sz="3100" dirty="0">
                <a:latin typeface="Fira Code" panose="020B0809050000020004" pitchFamily="49" charset="0"/>
              </a:rPr>
              <a:t>从右向左扫描，直到</a:t>
            </a:r>
            <a:r>
              <a:rPr lang="en-US" altLang="zh-CN" sz="3100" dirty="0">
                <a:latin typeface="Fira Code" panose="020B0809050000020004" pitchFamily="49" charset="0"/>
              </a:rPr>
              <a:t>r[high].key &lt; </a:t>
            </a:r>
            <a:r>
              <a:rPr lang="en-US" altLang="zh-CN" sz="3100" dirty="0" err="1">
                <a:latin typeface="Fira Code" panose="020B0809050000020004" pitchFamily="49" charset="0"/>
              </a:rPr>
              <a:t>x.key</a:t>
            </a:r>
            <a:r>
              <a:rPr lang="zh-CN" altLang="en-US" sz="3100" dirty="0">
                <a:latin typeface="Fira Code" panose="020B0809050000020004" pitchFamily="49" charset="0"/>
              </a:rPr>
              <a:t>时，将</a:t>
            </a:r>
            <a:r>
              <a:rPr lang="en-US" altLang="zh-CN" sz="3100" dirty="0">
                <a:latin typeface="Fira Code" panose="020B0809050000020004" pitchFamily="49" charset="0"/>
              </a:rPr>
              <a:t>r[high]</a:t>
            </a:r>
            <a:r>
              <a:rPr lang="zh-CN" altLang="en-US" sz="3100" dirty="0">
                <a:latin typeface="Fira Code" panose="020B0809050000020004" pitchFamily="49" charset="0"/>
              </a:rPr>
              <a:t>移至空单元</a:t>
            </a:r>
            <a:r>
              <a:rPr lang="en-US" altLang="zh-CN" sz="3100" dirty="0">
                <a:latin typeface="Fira Code" panose="020B0809050000020004" pitchFamily="49" charset="0"/>
              </a:rPr>
              <a:t>r[low]</a:t>
            </a:r>
            <a:r>
              <a:rPr lang="zh-CN" altLang="en-US" sz="3100" dirty="0">
                <a:latin typeface="Fira Code" panose="020B0809050000020004" pitchFamily="49" charset="0"/>
              </a:rPr>
              <a:t>，此时 </a:t>
            </a:r>
            <a:r>
              <a:rPr lang="en-US" altLang="zh-CN" sz="3100" dirty="0">
                <a:latin typeface="Fira Code" panose="020B0809050000020004" pitchFamily="49" charset="0"/>
              </a:rPr>
              <a:t>r[high]</a:t>
            </a:r>
            <a:r>
              <a:rPr lang="zh-CN" altLang="en-US" sz="3100" dirty="0">
                <a:latin typeface="Fira Code" panose="020B0809050000020004" pitchFamily="49" charset="0"/>
              </a:rPr>
              <a:t>相当于空单元。</a:t>
            </a:r>
          </a:p>
          <a:p>
            <a:pPr algn="just">
              <a:lnSpc>
                <a:spcPct val="110000"/>
              </a:lnSpc>
            </a:pPr>
            <a:r>
              <a:rPr lang="en-US" altLang="zh-CN" sz="3100" dirty="0">
                <a:latin typeface="Fira Code" panose="020B0809050000020004" pitchFamily="49" charset="0"/>
              </a:rPr>
              <a:t>low</a:t>
            </a:r>
            <a:r>
              <a:rPr lang="zh-CN" altLang="en-US" sz="3100" dirty="0">
                <a:latin typeface="Fira Code" panose="020B0809050000020004" pitchFamily="49" charset="0"/>
              </a:rPr>
              <a:t>从左向右扫描，直到</a:t>
            </a:r>
            <a:r>
              <a:rPr lang="en-US" altLang="zh-CN" sz="3100" dirty="0">
                <a:latin typeface="Fira Code" panose="020B0809050000020004" pitchFamily="49" charset="0"/>
              </a:rPr>
              <a:t>r[low].key &gt; </a:t>
            </a:r>
            <a:r>
              <a:rPr lang="en-US" altLang="zh-CN" sz="3100" dirty="0" err="1">
                <a:latin typeface="Fira Code" panose="020B0809050000020004" pitchFamily="49" charset="0"/>
              </a:rPr>
              <a:t>x.key</a:t>
            </a:r>
            <a:r>
              <a:rPr lang="zh-CN" altLang="en-US" sz="3100" dirty="0">
                <a:latin typeface="Fira Code" panose="020B0809050000020004" pitchFamily="49" charset="0"/>
              </a:rPr>
              <a:t>时，将</a:t>
            </a:r>
            <a:r>
              <a:rPr lang="en-US" altLang="zh-CN" sz="3100" dirty="0">
                <a:latin typeface="Fira Code" panose="020B0809050000020004" pitchFamily="49" charset="0"/>
              </a:rPr>
              <a:t>r[low]</a:t>
            </a:r>
            <a:r>
              <a:rPr lang="zh-CN" altLang="en-US" sz="3100" dirty="0">
                <a:latin typeface="Fira Code" panose="020B0809050000020004" pitchFamily="49" charset="0"/>
              </a:rPr>
              <a:t>移至空单元</a:t>
            </a:r>
            <a:r>
              <a:rPr lang="en-US" altLang="zh-CN" sz="3100" dirty="0">
                <a:latin typeface="Fira Code" panose="020B0809050000020004" pitchFamily="49" charset="0"/>
              </a:rPr>
              <a:t>r[high]</a:t>
            </a:r>
            <a:r>
              <a:rPr lang="zh-CN" altLang="en-US" sz="3100" dirty="0">
                <a:latin typeface="Fira Code" panose="020B0809050000020004" pitchFamily="49" charset="0"/>
              </a:rPr>
              <a:t>，此时</a:t>
            </a:r>
            <a:r>
              <a:rPr lang="en-US" altLang="zh-CN" sz="3100" dirty="0">
                <a:latin typeface="Fira Code" panose="020B0809050000020004" pitchFamily="49" charset="0"/>
              </a:rPr>
              <a:t>r[low]</a:t>
            </a:r>
            <a:r>
              <a:rPr lang="zh-CN" altLang="en-US" sz="3100" dirty="0">
                <a:latin typeface="Fira Code" panose="020B0809050000020004" pitchFamily="49" charset="0"/>
              </a:rPr>
              <a:t>相当于空单元。</a:t>
            </a:r>
          </a:p>
          <a:p>
            <a:pPr algn="just">
              <a:lnSpc>
                <a:spcPct val="110000"/>
              </a:lnSpc>
            </a:pPr>
            <a:r>
              <a:rPr lang="zh-CN" altLang="en-US" sz="3100" dirty="0">
                <a:latin typeface="Fira Code" panose="020B0809050000020004" pitchFamily="49" charset="0"/>
              </a:rPr>
              <a:t>当</a:t>
            </a:r>
            <a:r>
              <a:rPr lang="en-US" altLang="zh-CN" sz="3100" dirty="0">
                <a:latin typeface="Fira Code" panose="020B0809050000020004" pitchFamily="49" charset="0"/>
              </a:rPr>
              <a:t>low</a:t>
            </a:r>
            <a:r>
              <a:rPr lang="zh-CN" altLang="en-US" sz="3100" dirty="0">
                <a:latin typeface="Fira Code" panose="020B0809050000020004" pitchFamily="49" charset="0"/>
              </a:rPr>
              <a:t>和</a:t>
            </a:r>
            <a:r>
              <a:rPr lang="en-US" altLang="zh-CN" sz="3100" dirty="0">
                <a:latin typeface="Fira Code" panose="020B0809050000020004" pitchFamily="49" charset="0"/>
              </a:rPr>
              <a:t>high</a:t>
            </a:r>
            <a:r>
              <a:rPr lang="zh-CN" altLang="en-US" sz="3100" dirty="0">
                <a:latin typeface="Fira Code" panose="020B0809050000020004" pitchFamily="49" charset="0"/>
              </a:rPr>
              <a:t>相遇时， </a:t>
            </a:r>
            <a:r>
              <a:rPr lang="en-US" altLang="zh-CN" sz="3100" dirty="0">
                <a:latin typeface="Fira Code" panose="020B0809050000020004" pitchFamily="49" charset="0"/>
              </a:rPr>
              <a:t>r[low]</a:t>
            </a:r>
            <a:r>
              <a:rPr lang="zh-CN" altLang="en-US" sz="3100" dirty="0">
                <a:latin typeface="Fira Code" panose="020B0809050000020004" pitchFamily="49" charset="0"/>
              </a:rPr>
              <a:t>（或</a:t>
            </a:r>
            <a:r>
              <a:rPr lang="en-US" altLang="zh-CN" sz="3100" dirty="0">
                <a:latin typeface="Fira Code" panose="020B0809050000020004" pitchFamily="49" charset="0"/>
              </a:rPr>
              <a:t>r[high]</a:t>
            </a:r>
            <a:r>
              <a:rPr lang="zh-CN" altLang="en-US" sz="3100" dirty="0">
                <a:latin typeface="Fira Code" panose="020B0809050000020004" pitchFamily="49" charset="0"/>
              </a:rPr>
              <a:t>）相当于空单元，且</a:t>
            </a:r>
            <a:r>
              <a:rPr lang="en-US" altLang="zh-CN" sz="3100" dirty="0">
                <a:latin typeface="Fira Code" panose="020B0809050000020004" pitchFamily="49" charset="0"/>
              </a:rPr>
              <a:t>r[low]</a:t>
            </a:r>
            <a:r>
              <a:rPr lang="zh-CN" altLang="en-US" sz="3100" dirty="0">
                <a:latin typeface="Fira Code" panose="020B0809050000020004" pitchFamily="49" charset="0"/>
              </a:rPr>
              <a:t>左边所有记录的关键字均不大于基准记录的关键字，而</a:t>
            </a:r>
            <a:r>
              <a:rPr lang="en-US" altLang="zh-CN" sz="3100" dirty="0">
                <a:latin typeface="Fira Code" panose="020B0809050000020004" pitchFamily="49" charset="0"/>
              </a:rPr>
              <a:t>r[low]</a:t>
            </a:r>
            <a:r>
              <a:rPr lang="zh-CN" altLang="en-US" sz="3100" dirty="0">
                <a:latin typeface="Fira Code" panose="020B0809050000020004" pitchFamily="49" charset="0"/>
              </a:rPr>
              <a:t>右边所有记录的关键字均不小于基准记录的关键字。最后将基准记录移至</a:t>
            </a:r>
            <a:r>
              <a:rPr lang="en-US" altLang="zh-CN" sz="3100" dirty="0">
                <a:latin typeface="Fira Code" panose="020B0809050000020004" pitchFamily="49" charset="0"/>
              </a:rPr>
              <a:t>r[low]</a:t>
            </a:r>
            <a:r>
              <a:rPr lang="zh-CN" altLang="en-US" sz="3100" dirty="0">
                <a:latin typeface="Fira Code" panose="020B0809050000020004" pitchFamily="49" charset="0"/>
              </a:rPr>
              <a:t>中，就完成了一次划分过程。</a:t>
            </a:r>
            <a:endParaRPr lang="en-US" altLang="zh-CN" sz="3100" dirty="0">
              <a:latin typeface="Fira Code" panose="020B0809050000020004" pitchFamily="49" charset="0"/>
            </a:endParaRPr>
          </a:p>
          <a:p>
            <a:pPr marL="0" indent="0" algn="just">
              <a:lnSpc>
                <a:spcPct val="110000"/>
              </a:lnSpc>
              <a:buNone/>
            </a:pPr>
            <a:r>
              <a:rPr lang="zh-CN" altLang="en-US" sz="3100" dirty="0">
                <a:latin typeface="Fira Code" panose="020B0809050000020004" pitchFamily="49" charset="0"/>
              </a:rPr>
              <a:t>此后，对于</a:t>
            </a:r>
            <a:r>
              <a:rPr lang="en-US" altLang="zh-CN" sz="3100" dirty="0">
                <a:latin typeface="Fira Code" panose="020B0809050000020004" pitchFamily="49" charset="0"/>
              </a:rPr>
              <a:t>r[low]</a:t>
            </a:r>
            <a:r>
              <a:rPr lang="zh-CN" altLang="en-US" sz="3100" dirty="0">
                <a:latin typeface="Fira Code" panose="020B0809050000020004" pitchFamily="49" charset="0"/>
              </a:rPr>
              <a:t>的左右子序列可采用同样的方法进行进一步划分。</a:t>
            </a:r>
          </a:p>
          <a:p>
            <a:pPr marL="0" indent="0" algn="just">
              <a:lnSpc>
                <a:spcPct val="110000"/>
              </a:lnSpc>
              <a:buNone/>
            </a:pPr>
            <a:endParaRPr lang="zh-CN" altLang="en-US" sz="2000" dirty="0">
              <a:latin typeface="Fira Code" panose="020B0809050000020004" pitchFamily="49" charset="0"/>
            </a:endParaRPr>
          </a:p>
        </p:txBody>
      </p:sp>
    </p:spTree>
    <p:extLst>
      <p:ext uri="{BB962C8B-B14F-4D97-AF65-F5344CB8AC3E}">
        <p14:creationId xmlns:p14="http://schemas.microsoft.com/office/powerpoint/2010/main" val="1911652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90FF11-189F-4050-89F8-3E90FCDB11ED}"/>
              </a:ext>
            </a:extLst>
          </p:cNvPr>
          <p:cNvSpPr>
            <a:spLocks noGrp="1"/>
          </p:cNvSpPr>
          <p:nvPr>
            <p:ph type="title"/>
          </p:nvPr>
        </p:nvSpPr>
        <p:spPr/>
        <p:txBody>
          <a:bodyPr/>
          <a:lstStyle/>
          <a:p>
            <a:r>
              <a:rPr lang="zh-CN" altLang="en-US" dirty="0"/>
              <a:t>交换类排序</a:t>
            </a:r>
            <a:r>
              <a:rPr lang="en-US" altLang="zh-CN" dirty="0"/>
              <a:t>-</a:t>
            </a:r>
            <a:r>
              <a:rPr lang="zh-CN" altLang="en-US" dirty="0"/>
              <a:t>快速排序</a:t>
            </a:r>
          </a:p>
        </p:txBody>
      </p:sp>
      <p:graphicFrame>
        <p:nvGraphicFramePr>
          <p:cNvPr id="8" name="表格 7">
            <a:extLst>
              <a:ext uri="{FF2B5EF4-FFF2-40B4-BE49-F238E27FC236}">
                <a16:creationId xmlns:a16="http://schemas.microsoft.com/office/drawing/2014/main" id="{4D138BB8-E1CA-4401-AC4C-E670E426ADFA}"/>
              </a:ext>
            </a:extLst>
          </p:cNvPr>
          <p:cNvGraphicFramePr>
            <a:graphicFrameLocks noGrp="1"/>
          </p:cNvGraphicFramePr>
          <p:nvPr>
            <p:extLst>
              <p:ext uri="{D42A27DB-BD31-4B8C-83A1-F6EECF244321}">
                <p14:modId xmlns:p14="http://schemas.microsoft.com/office/powerpoint/2010/main" val="4175584798"/>
              </p:ext>
            </p:extLst>
          </p:nvPr>
        </p:nvGraphicFramePr>
        <p:xfrm>
          <a:off x="2909316" y="1717168"/>
          <a:ext cx="7068312" cy="599062"/>
        </p:xfrm>
        <a:graphic>
          <a:graphicData uri="http://schemas.openxmlformats.org/drawingml/2006/table">
            <a:tbl>
              <a:tblPr>
                <a:tableStyleId>{2D5ABB26-0587-4C30-8999-92F81FD0307C}</a:tableStyleId>
              </a:tblPr>
              <a:tblGrid>
                <a:gridCol w="883539">
                  <a:extLst>
                    <a:ext uri="{9D8B030D-6E8A-4147-A177-3AD203B41FA5}">
                      <a16:colId xmlns:a16="http://schemas.microsoft.com/office/drawing/2014/main" val="785688723"/>
                    </a:ext>
                  </a:extLst>
                </a:gridCol>
                <a:gridCol w="883539">
                  <a:extLst>
                    <a:ext uri="{9D8B030D-6E8A-4147-A177-3AD203B41FA5}">
                      <a16:colId xmlns:a16="http://schemas.microsoft.com/office/drawing/2014/main" val="2109491006"/>
                    </a:ext>
                  </a:extLst>
                </a:gridCol>
                <a:gridCol w="883539">
                  <a:extLst>
                    <a:ext uri="{9D8B030D-6E8A-4147-A177-3AD203B41FA5}">
                      <a16:colId xmlns:a16="http://schemas.microsoft.com/office/drawing/2014/main" val="3838278234"/>
                    </a:ext>
                  </a:extLst>
                </a:gridCol>
                <a:gridCol w="883539">
                  <a:extLst>
                    <a:ext uri="{9D8B030D-6E8A-4147-A177-3AD203B41FA5}">
                      <a16:colId xmlns:a16="http://schemas.microsoft.com/office/drawing/2014/main" val="1236699653"/>
                    </a:ext>
                  </a:extLst>
                </a:gridCol>
                <a:gridCol w="883539">
                  <a:extLst>
                    <a:ext uri="{9D8B030D-6E8A-4147-A177-3AD203B41FA5}">
                      <a16:colId xmlns:a16="http://schemas.microsoft.com/office/drawing/2014/main" val="2358870543"/>
                    </a:ext>
                  </a:extLst>
                </a:gridCol>
                <a:gridCol w="883539">
                  <a:extLst>
                    <a:ext uri="{9D8B030D-6E8A-4147-A177-3AD203B41FA5}">
                      <a16:colId xmlns:a16="http://schemas.microsoft.com/office/drawing/2014/main" val="4082199802"/>
                    </a:ext>
                  </a:extLst>
                </a:gridCol>
                <a:gridCol w="883539">
                  <a:extLst>
                    <a:ext uri="{9D8B030D-6E8A-4147-A177-3AD203B41FA5}">
                      <a16:colId xmlns:a16="http://schemas.microsoft.com/office/drawing/2014/main" val="1324208139"/>
                    </a:ext>
                  </a:extLst>
                </a:gridCol>
                <a:gridCol w="883539">
                  <a:extLst>
                    <a:ext uri="{9D8B030D-6E8A-4147-A177-3AD203B41FA5}">
                      <a16:colId xmlns:a16="http://schemas.microsoft.com/office/drawing/2014/main" val="418106966"/>
                    </a:ext>
                  </a:extLst>
                </a:gridCol>
              </a:tblGrid>
              <a:tr h="599062">
                <a:tc>
                  <a:txBody>
                    <a:bodyPr/>
                    <a:lstStyle/>
                    <a:p>
                      <a:pPr algn="ctr"/>
                      <a:r>
                        <a:rPr lang="en-US" altLang="zh-CN" sz="1800" dirty="0">
                          <a:latin typeface="Fira Code" panose="020B0809050000020004" pitchFamily="49" charset="0"/>
                          <a:ea typeface="Fira Code" panose="020B0809050000020004" pitchFamily="49" charset="0"/>
                        </a:rPr>
                        <a:t>48</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62</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35</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77</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55</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14</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u="sng" dirty="0">
                          <a:latin typeface="Fira Code" panose="020B0809050000020004" pitchFamily="49" charset="0"/>
                          <a:ea typeface="Fira Code" panose="020B0809050000020004" pitchFamily="49" charset="0"/>
                        </a:rPr>
                        <a:t>35</a:t>
                      </a:r>
                      <a:endParaRPr lang="zh-CN" altLang="en-US" sz="1800" u="sng"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98</a:t>
                      </a:r>
                      <a:endParaRPr lang="zh-CN" altLang="en-US" sz="1800" dirty="0">
                        <a:solidFill>
                          <a:schemeClr val="tx1"/>
                        </a:solidFill>
                        <a:latin typeface="Fira Code" panose="020B0809050000020004" pitchFamily="49" charset="0"/>
                      </a:endParaRPr>
                    </a:p>
                  </a:txBody>
                  <a:tcPr marL="72086" marR="72086" marT="36043" marB="36043" anchor="ctr"/>
                </a:tc>
                <a:extLst>
                  <a:ext uri="{0D108BD9-81ED-4DB2-BD59-A6C34878D82A}">
                    <a16:rowId xmlns:a16="http://schemas.microsoft.com/office/drawing/2014/main" val="3345590595"/>
                  </a:ext>
                </a:extLst>
              </a:tr>
            </a:tbl>
          </a:graphicData>
        </a:graphic>
      </p:graphicFrame>
      <p:sp>
        <p:nvSpPr>
          <p:cNvPr id="9" name="文本框 8">
            <a:extLst>
              <a:ext uri="{FF2B5EF4-FFF2-40B4-BE49-F238E27FC236}">
                <a16:creationId xmlns:a16="http://schemas.microsoft.com/office/drawing/2014/main" id="{7598F582-6389-45F0-BED2-E25EAA358EDD}"/>
              </a:ext>
            </a:extLst>
          </p:cNvPr>
          <p:cNvSpPr txBox="1"/>
          <p:nvPr/>
        </p:nvSpPr>
        <p:spPr>
          <a:xfrm>
            <a:off x="1176542" y="2594288"/>
            <a:ext cx="1472169" cy="461665"/>
          </a:xfrm>
          <a:prstGeom prst="rect">
            <a:avLst/>
          </a:prstGeom>
          <a:noFill/>
        </p:spPr>
        <p:txBody>
          <a:bodyPr wrap="square" rtlCol="0">
            <a:spAutoFit/>
          </a:bodyPr>
          <a:lstStyle/>
          <a:p>
            <a:pPr algn="ctr"/>
            <a:r>
              <a:rPr lang="en-US" altLang="zh-CN" sz="2400" dirty="0">
                <a:latin typeface="Fira Code" panose="020B0809050000020004" pitchFamily="49" charset="0"/>
                <a:ea typeface="Fira Code" panose="020B0809050000020004" pitchFamily="49" charset="0"/>
              </a:rPr>
              <a:t>x = 48</a:t>
            </a:r>
            <a:endParaRPr lang="zh-CN" altLang="en-US" sz="2400" dirty="0">
              <a:latin typeface="Fira Code" panose="020B0809050000020004" pitchFamily="49" charset="0"/>
            </a:endParaRPr>
          </a:p>
        </p:txBody>
      </p:sp>
      <p:graphicFrame>
        <p:nvGraphicFramePr>
          <p:cNvPr id="10" name="表格 9">
            <a:extLst>
              <a:ext uri="{FF2B5EF4-FFF2-40B4-BE49-F238E27FC236}">
                <a16:creationId xmlns:a16="http://schemas.microsoft.com/office/drawing/2014/main" id="{27315196-922D-4887-A78A-1B42FE54F8CB}"/>
              </a:ext>
            </a:extLst>
          </p:cNvPr>
          <p:cNvGraphicFramePr>
            <a:graphicFrameLocks noGrp="1"/>
          </p:cNvGraphicFramePr>
          <p:nvPr>
            <p:extLst>
              <p:ext uri="{D42A27DB-BD31-4B8C-83A1-F6EECF244321}">
                <p14:modId xmlns:p14="http://schemas.microsoft.com/office/powerpoint/2010/main" val="3151682950"/>
              </p:ext>
            </p:extLst>
          </p:nvPr>
        </p:nvGraphicFramePr>
        <p:xfrm>
          <a:off x="2909316" y="2525590"/>
          <a:ext cx="7068312" cy="599062"/>
        </p:xfrm>
        <a:graphic>
          <a:graphicData uri="http://schemas.openxmlformats.org/drawingml/2006/table">
            <a:tbl>
              <a:tblPr>
                <a:tableStyleId>{2D5ABB26-0587-4C30-8999-92F81FD0307C}</a:tableStyleId>
              </a:tblPr>
              <a:tblGrid>
                <a:gridCol w="883539">
                  <a:extLst>
                    <a:ext uri="{9D8B030D-6E8A-4147-A177-3AD203B41FA5}">
                      <a16:colId xmlns:a16="http://schemas.microsoft.com/office/drawing/2014/main" val="785688723"/>
                    </a:ext>
                  </a:extLst>
                </a:gridCol>
                <a:gridCol w="883539">
                  <a:extLst>
                    <a:ext uri="{9D8B030D-6E8A-4147-A177-3AD203B41FA5}">
                      <a16:colId xmlns:a16="http://schemas.microsoft.com/office/drawing/2014/main" val="2109491006"/>
                    </a:ext>
                  </a:extLst>
                </a:gridCol>
                <a:gridCol w="883539">
                  <a:extLst>
                    <a:ext uri="{9D8B030D-6E8A-4147-A177-3AD203B41FA5}">
                      <a16:colId xmlns:a16="http://schemas.microsoft.com/office/drawing/2014/main" val="3838278234"/>
                    </a:ext>
                  </a:extLst>
                </a:gridCol>
                <a:gridCol w="883539">
                  <a:extLst>
                    <a:ext uri="{9D8B030D-6E8A-4147-A177-3AD203B41FA5}">
                      <a16:colId xmlns:a16="http://schemas.microsoft.com/office/drawing/2014/main" val="1236699653"/>
                    </a:ext>
                  </a:extLst>
                </a:gridCol>
                <a:gridCol w="883539">
                  <a:extLst>
                    <a:ext uri="{9D8B030D-6E8A-4147-A177-3AD203B41FA5}">
                      <a16:colId xmlns:a16="http://schemas.microsoft.com/office/drawing/2014/main" val="2358870543"/>
                    </a:ext>
                  </a:extLst>
                </a:gridCol>
                <a:gridCol w="883539">
                  <a:extLst>
                    <a:ext uri="{9D8B030D-6E8A-4147-A177-3AD203B41FA5}">
                      <a16:colId xmlns:a16="http://schemas.microsoft.com/office/drawing/2014/main" val="4082199802"/>
                    </a:ext>
                  </a:extLst>
                </a:gridCol>
                <a:gridCol w="883539">
                  <a:extLst>
                    <a:ext uri="{9D8B030D-6E8A-4147-A177-3AD203B41FA5}">
                      <a16:colId xmlns:a16="http://schemas.microsoft.com/office/drawing/2014/main" val="1324208139"/>
                    </a:ext>
                  </a:extLst>
                </a:gridCol>
                <a:gridCol w="883539">
                  <a:extLst>
                    <a:ext uri="{9D8B030D-6E8A-4147-A177-3AD203B41FA5}">
                      <a16:colId xmlns:a16="http://schemas.microsoft.com/office/drawing/2014/main" val="418106966"/>
                    </a:ext>
                  </a:extLst>
                </a:gridCol>
              </a:tblGrid>
              <a:tr h="599062">
                <a:tc>
                  <a:txBody>
                    <a:bodyPr/>
                    <a:lstStyle/>
                    <a:p>
                      <a:pPr algn="ctr"/>
                      <a:r>
                        <a:rPr lang="en-US" altLang="zh-CN" sz="1800" dirty="0">
                          <a:solidFill>
                            <a:schemeClr val="bg1">
                              <a:lumMod val="75000"/>
                            </a:schemeClr>
                          </a:solidFill>
                          <a:latin typeface="Fira Code" panose="020B0809050000020004" pitchFamily="49" charset="0"/>
                          <a:ea typeface="Fira Code" panose="020B0809050000020004" pitchFamily="49" charset="0"/>
                        </a:rPr>
                        <a:t>48</a:t>
                      </a:r>
                      <a:endParaRPr lang="zh-CN" altLang="en-US" sz="1800" dirty="0">
                        <a:solidFill>
                          <a:schemeClr val="bg1">
                            <a:lumMod val="75000"/>
                          </a:schemeClr>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62</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35</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77</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55</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14</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u="sng" dirty="0">
                          <a:latin typeface="Fira Code" panose="020B0809050000020004" pitchFamily="49" charset="0"/>
                          <a:ea typeface="Fira Code" panose="020B0809050000020004" pitchFamily="49" charset="0"/>
                        </a:rPr>
                        <a:t>35</a:t>
                      </a:r>
                      <a:endParaRPr lang="zh-CN" altLang="en-US" sz="1800" u="sng"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98</a:t>
                      </a:r>
                      <a:endParaRPr lang="zh-CN" altLang="en-US" sz="1800" dirty="0">
                        <a:solidFill>
                          <a:schemeClr val="tx1"/>
                        </a:solidFill>
                        <a:latin typeface="Fira Code" panose="020B0809050000020004" pitchFamily="49" charset="0"/>
                      </a:endParaRPr>
                    </a:p>
                  </a:txBody>
                  <a:tcPr marL="72086" marR="72086" marT="36043" marB="36043" anchor="ctr"/>
                </a:tc>
                <a:extLst>
                  <a:ext uri="{0D108BD9-81ED-4DB2-BD59-A6C34878D82A}">
                    <a16:rowId xmlns:a16="http://schemas.microsoft.com/office/drawing/2014/main" val="3345590595"/>
                  </a:ext>
                </a:extLst>
              </a:tr>
            </a:tbl>
          </a:graphicData>
        </a:graphic>
      </p:graphicFrame>
      <p:grpSp>
        <p:nvGrpSpPr>
          <p:cNvPr id="18" name="组合 17">
            <a:extLst>
              <a:ext uri="{FF2B5EF4-FFF2-40B4-BE49-F238E27FC236}">
                <a16:creationId xmlns:a16="http://schemas.microsoft.com/office/drawing/2014/main" id="{2D9C1B19-EC70-47F1-ACEF-FD78992AB27E}"/>
              </a:ext>
            </a:extLst>
          </p:cNvPr>
          <p:cNvGrpSpPr/>
          <p:nvPr/>
        </p:nvGrpSpPr>
        <p:grpSpPr>
          <a:xfrm>
            <a:off x="2769108" y="2973776"/>
            <a:ext cx="1155192" cy="653926"/>
            <a:chOff x="2769108" y="2790896"/>
            <a:chExt cx="1155192" cy="653926"/>
          </a:xfrm>
        </p:grpSpPr>
        <p:cxnSp>
          <p:nvCxnSpPr>
            <p:cNvPr id="12" name="直接箭头连接符 11">
              <a:extLst>
                <a:ext uri="{FF2B5EF4-FFF2-40B4-BE49-F238E27FC236}">
                  <a16:creationId xmlns:a16="http://schemas.microsoft.com/office/drawing/2014/main" id="{FE653959-949D-43D1-84A0-3E6F07D572D1}"/>
                </a:ext>
              </a:extLst>
            </p:cNvPr>
            <p:cNvCxnSpPr>
              <a:cxnSpLocks/>
            </p:cNvCxnSpPr>
            <p:nvPr/>
          </p:nvCxnSpPr>
          <p:spPr>
            <a:xfrm flipV="1">
              <a:off x="3346704" y="2790896"/>
              <a:ext cx="0" cy="3363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文本框 16">
              <a:extLst>
                <a:ext uri="{FF2B5EF4-FFF2-40B4-BE49-F238E27FC236}">
                  <a16:creationId xmlns:a16="http://schemas.microsoft.com/office/drawing/2014/main" id="{82807156-DCCB-42BE-8464-439273BAD755}"/>
                </a:ext>
              </a:extLst>
            </p:cNvPr>
            <p:cNvSpPr txBox="1"/>
            <p:nvPr/>
          </p:nvSpPr>
          <p:spPr>
            <a:xfrm>
              <a:off x="2769108" y="3106268"/>
              <a:ext cx="1155192" cy="338554"/>
            </a:xfrm>
            <a:prstGeom prst="rect">
              <a:avLst/>
            </a:prstGeom>
            <a:noFill/>
          </p:spPr>
          <p:txBody>
            <a:bodyPr wrap="square" rtlCol="0">
              <a:spAutoFit/>
            </a:bodyPr>
            <a:lstStyle/>
            <a:p>
              <a:pPr algn="ctr"/>
              <a:r>
                <a:rPr lang="en-US" altLang="zh-CN" sz="1600" dirty="0">
                  <a:latin typeface="Fira Code" panose="020B0809050000020004" pitchFamily="49" charset="0"/>
                  <a:ea typeface="Fira Code" panose="020B0809050000020004" pitchFamily="49" charset="0"/>
                </a:rPr>
                <a:t>low</a:t>
              </a:r>
              <a:endParaRPr lang="zh-CN" altLang="en-US" sz="1600" dirty="0">
                <a:latin typeface="Fira Code" panose="020B0809050000020004" pitchFamily="49" charset="0"/>
              </a:endParaRPr>
            </a:p>
          </p:txBody>
        </p:sp>
      </p:grpSp>
      <p:grpSp>
        <p:nvGrpSpPr>
          <p:cNvPr id="19" name="组合 18">
            <a:extLst>
              <a:ext uri="{FF2B5EF4-FFF2-40B4-BE49-F238E27FC236}">
                <a16:creationId xmlns:a16="http://schemas.microsoft.com/office/drawing/2014/main" id="{2A4C1981-1111-4B46-9036-A66917CDC212}"/>
              </a:ext>
            </a:extLst>
          </p:cNvPr>
          <p:cNvGrpSpPr/>
          <p:nvPr/>
        </p:nvGrpSpPr>
        <p:grpSpPr>
          <a:xfrm>
            <a:off x="8965692" y="2970649"/>
            <a:ext cx="1155192" cy="653926"/>
            <a:chOff x="2769108" y="2790896"/>
            <a:chExt cx="1155192" cy="653926"/>
          </a:xfrm>
        </p:grpSpPr>
        <p:cxnSp>
          <p:nvCxnSpPr>
            <p:cNvPr id="20" name="直接箭头连接符 19">
              <a:extLst>
                <a:ext uri="{FF2B5EF4-FFF2-40B4-BE49-F238E27FC236}">
                  <a16:creationId xmlns:a16="http://schemas.microsoft.com/office/drawing/2014/main" id="{15DDAE00-9207-43C8-9F5E-9BD5FCF6B8FD}"/>
                </a:ext>
              </a:extLst>
            </p:cNvPr>
            <p:cNvCxnSpPr>
              <a:cxnSpLocks/>
            </p:cNvCxnSpPr>
            <p:nvPr/>
          </p:nvCxnSpPr>
          <p:spPr>
            <a:xfrm flipV="1">
              <a:off x="3346704" y="2790896"/>
              <a:ext cx="0" cy="3363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文本框 20">
              <a:extLst>
                <a:ext uri="{FF2B5EF4-FFF2-40B4-BE49-F238E27FC236}">
                  <a16:creationId xmlns:a16="http://schemas.microsoft.com/office/drawing/2014/main" id="{7EDAF115-628B-49D8-90BF-D76979D2958C}"/>
                </a:ext>
              </a:extLst>
            </p:cNvPr>
            <p:cNvSpPr txBox="1"/>
            <p:nvPr/>
          </p:nvSpPr>
          <p:spPr>
            <a:xfrm>
              <a:off x="2769108" y="3106268"/>
              <a:ext cx="1155192" cy="338554"/>
            </a:xfrm>
            <a:prstGeom prst="rect">
              <a:avLst/>
            </a:prstGeom>
            <a:noFill/>
          </p:spPr>
          <p:txBody>
            <a:bodyPr wrap="square" rtlCol="0">
              <a:spAutoFit/>
            </a:bodyPr>
            <a:lstStyle/>
            <a:p>
              <a:pPr algn="ctr"/>
              <a:r>
                <a:rPr lang="en-US" altLang="zh-CN" sz="1600" dirty="0">
                  <a:latin typeface="Fira Code" panose="020B0809050000020004" pitchFamily="49" charset="0"/>
                </a:rPr>
                <a:t>high</a:t>
              </a:r>
              <a:endParaRPr lang="zh-CN" altLang="en-US" sz="1600" dirty="0">
                <a:latin typeface="Fira Code" panose="020B0809050000020004" pitchFamily="49" charset="0"/>
              </a:endParaRPr>
            </a:p>
          </p:txBody>
        </p:sp>
      </p:grpSp>
      <p:graphicFrame>
        <p:nvGraphicFramePr>
          <p:cNvPr id="22" name="表格 21">
            <a:extLst>
              <a:ext uri="{FF2B5EF4-FFF2-40B4-BE49-F238E27FC236}">
                <a16:creationId xmlns:a16="http://schemas.microsoft.com/office/drawing/2014/main" id="{CA02362C-C94E-4A20-BF17-06DD9AF248FC}"/>
              </a:ext>
            </a:extLst>
          </p:cNvPr>
          <p:cNvGraphicFramePr>
            <a:graphicFrameLocks noGrp="1"/>
          </p:cNvGraphicFramePr>
          <p:nvPr>
            <p:extLst>
              <p:ext uri="{D42A27DB-BD31-4B8C-83A1-F6EECF244321}">
                <p14:modId xmlns:p14="http://schemas.microsoft.com/office/powerpoint/2010/main" val="3547397313"/>
              </p:ext>
            </p:extLst>
          </p:nvPr>
        </p:nvGraphicFramePr>
        <p:xfrm>
          <a:off x="2909316" y="3624575"/>
          <a:ext cx="7068312" cy="599062"/>
        </p:xfrm>
        <a:graphic>
          <a:graphicData uri="http://schemas.openxmlformats.org/drawingml/2006/table">
            <a:tbl>
              <a:tblPr>
                <a:tableStyleId>{2D5ABB26-0587-4C30-8999-92F81FD0307C}</a:tableStyleId>
              </a:tblPr>
              <a:tblGrid>
                <a:gridCol w="883539">
                  <a:extLst>
                    <a:ext uri="{9D8B030D-6E8A-4147-A177-3AD203B41FA5}">
                      <a16:colId xmlns:a16="http://schemas.microsoft.com/office/drawing/2014/main" val="785688723"/>
                    </a:ext>
                  </a:extLst>
                </a:gridCol>
                <a:gridCol w="883539">
                  <a:extLst>
                    <a:ext uri="{9D8B030D-6E8A-4147-A177-3AD203B41FA5}">
                      <a16:colId xmlns:a16="http://schemas.microsoft.com/office/drawing/2014/main" val="2109491006"/>
                    </a:ext>
                  </a:extLst>
                </a:gridCol>
                <a:gridCol w="883539">
                  <a:extLst>
                    <a:ext uri="{9D8B030D-6E8A-4147-A177-3AD203B41FA5}">
                      <a16:colId xmlns:a16="http://schemas.microsoft.com/office/drawing/2014/main" val="3838278234"/>
                    </a:ext>
                  </a:extLst>
                </a:gridCol>
                <a:gridCol w="883539">
                  <a:extLst>
                    <a:ext uri="{9D8B030D-6E8A-4147-A177-3AD203B41FA5}">
                      <a16:colId xmlns:a16="http://schemas.microsoft.com/office/drawing/2014/main" val="1236699653"/>
                    </a:ext>
                  </a:extLst>
                </a:gridCol>
                <a:gridCol w="883539">
                  <a:extLst>
                    <a:ext uri="{9D8B030D-6E8A-4147-A177-3AD203B41FA5}">
                      <a16:colId xmlns:a16="http://schemas.microsoft.com/office/drawing/2014/main" val="2358870543"/>
                    </a:ext>
                  </a:extLst>
                </a:gridCol>
                <a:gridCol w="883539">
                  <a:extLst>
                    <a:ext uri="{9D8B030D-6E8A-4147-A177-3AD203B41FA5}">
                      <a16:colId xmlns:a16="http://schemas.microsoft.com/office/drawing/2014/main" val="4082199802"/>
                    </a:ext>
                  </a:extLst>
                </a:gridCol>
                <a:gridCol w="883539">
                  <a:extLst>
                    <a:ext uri="{9D8B030D-6E8A-4147-A177-3AD203B41FA5}">
                      <a16:colId xmlns:a16="http://schemas.microsoft.com/office/drawing/2014/main" val="1324208139"/>
                    </a:ext>
                  </a:extLst>
                </a:gridCol>
                <a:gridCol w="883539">
                  <a:extLst>
                    <a:ext uri="{9D8B030D-6E8A-4147-A177-3AD203B41FA5}">
                      <a16:colId xmlns:a16="http://schemas.microsoft.com/office/drawing/2014/main" val="418106966"/>
                    </a:ext>
                  </a:extLst>
                </a:gridCol>
              </a:tblGrid>
              <a:tr h="599062">
                <a:tc>
                  <a:txBody>
                    <a:bodyPr/>
                    <a:lstStyle/>
                    <a:p>
                      <a:pPr algn="ctr"/>
                      <a:r>
                        <a:rPr lang="en-US" altLang="zh-CN" sz="1800" dirty="0">
                          <a:solidFill>
                            <a:schemeClr val="bg1">
                              <a:lumMod val="75000"/>
                            </a:schemeClr>
                          </a:solidFill>
                          <a:latin typeface="Fira Code" panose="020B0809050000020004" pitchFamily="49" charset="0"/>
                          <a:ea typeface="Fira Code" panose="020B0809050000020004" pitchFamily="49" charset="0"/>
                        </a:rPr>
                        <a:t>48</a:t>
                      </a:r>
                      <a:endParaRPr lang="zh-CN" altLang="en-US" sz="1800" dirty="0">
                        <a:solidFill>
                          <a:schemeClr val="bg1">
                            <a:lumMod val="75000"/>
                          </a:schemeClr>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62</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35</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77</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55</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14</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u="sng" dirty="0">
                          <a:latin typeface="Fira Code" panose="020B0809050000020004" pitchFamily="49" charset="0"/>
                          <a:ea typeface="Fira Code" panose="020B0809050000020004" pitchFamily="49" charset="0"/>
                        </a:rPr>
                        <a:t>35</a:t>
                      </a:r>
                      <a:endParaRPr lang="zh-CN" altLang="en-US" sz="1800" u="sng"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98</a:t>
                      </a:r>
                      <a:endParaRPr lang="zh-CN" altLang="en-US" sz="1800" dirty="0">
                        <a:solidFill>
                          <a:schemeClr val="tx1"/>
                        </a:solidFill>
                        <a:latin typeface="Fira Code" panose="020B0809050000020004" pitchFamily="49" charset="0"/>
                      </a:endParaRPr>
                    </a:p>
                  </a:txBody>
                  <a:tcPr marL="72086" marR="72086" marT="36043" marB="36043" anchor="ctr"/>
                </a:tc>
                <a:extLst>
                  <a:ext uri="{0D108BD9-81ED-4DB2-BD59-A6C34878D82A}">
                    <a16:rowId xmlns:a16="http://schemas.microsoft.com/office/drawing/2014/main" val="3345590595"/>
                  </a:ext>
                </a:extLst>
              </a:tr>
            </a:tbl>
          </a:graphicData>
        </a:graphic>
      </p:graphicFrame>
      <p:grpSp>
        <p:nvGrpSpPr>
          <p:cNvPr id="23" name="组合 22">
            <a:extLst>
              <a:ext uri="{FF2B5EF4-FFF2-40B4-BE49-F238E27FC236}">
                <a16:creationId xmlns:a16="http://schemas.microsoft.com/office/drawing/2014/main" id="{C2C69744-6A45-4B65-B080-9B86E6F49D50}"/>
              </a:ext>
            </a:extLst>
          </p:cNvPr>
          <p:cNvGrpSpPr/>
          <p:nvPr/>
        </p:nvGrpSpPr>
        <p:grpSpPr>
          <a:xfrm>
            <a:off x="2769108" y="4072761"/>
            <a:ext cx="1155192" cy="653926"/>
            <a:chOff x="2769108" y="2790896"/>
            <a:chExt cx="1155192" cy="653926"/>
          </a:xfrm>
        </p:grpSpPr>
        <p:cxnSp>
          <p:nvCxnSpPr>
            <p:cNvPr id="24" name="直接箭头连接符 23">
              <a:extLst>
                <a:ext uri="{FF2B5EF4-FFF2-40B4-BE49-F238E27FC236}">
                  <a16:creationId xmlns:a16="http://schemas.microsoft.com/office/drawing/2014/main" id="{983F6E7F-8305-4845-9EDE-EFB02047E269}"/>
                </a:ext>
              </a:extLst>
            </p:cNvPr>
            <p:cNvCxnSpPr>
              <a:cxnSpLocks/>
            </p:cNvCxnSpPr>
            <p:nvPr/>
          </p:nvCxnSpPr>
          <p:spPr>
            <a:xfrm flipV="1">
              <a:off x="3346704" y="2790896"/>
              <a:ext cx="0" cy="3363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 name="文本框 24">
              <a:extLst>
                <a:ext uri="{FF2B5EF4-FFF2-40B4-BE49-F238E27FC236}">
                  <a16:creationId xmlns:a16="http://schemas.microsoft.com/office/drawing/2014/main" id="{D5FE367F-DE2E-4E10-A678-8973C3F96EB0}"/>
                </a:ext>
              </a:extLst>
            </p:cNvPr>
            <p:cNvSpPr txBox="1"/>
            <p:nvPr/>
          </p:nvSpPr>
          <p:spPr>
            <a:xfrm>
              <a:off x="2769108" y="3106268"/>
              <a:ext cx="1155192" cy="338554"/>
            </a:xfrm>
            <a:prstGeom prst="rect">
              <a:avLst/>
            </a:prstGeom>
            <a:noFill/>
          </p:spPr>
          <p:txBody>
            <a:bodyPr wrap="square" rtlCol="0">
              <a:spAutoFit/>
            </a:bodyPr>
            <a:lstStyle/>
            <a:p>
              <a:pPr algn="ctr"/>
              <a:r>
                <a:rPr lang="en-US" altLang="zh-CN" sz="1600" dirty="0">
                  <a:latin typeface="Fira Code" panose="020B0809050000020004" pitchFamily="49" charset="0"/>
                  <a:ea typeface="Fira Code" panose="020B0809050000020004" pitchFamily="49" charset="0"/>
                </a:rPr>
                <a:t>low</a:t>
              </a:r>
              <a:endParaRPr lang="zh-CN" altLang="en-US" sz="1600" dirty="0">
                <a:latin typeface="Fira Code" panose="020B0809050000020004" pitchFamily="49" charset="0"/>
              </a:endParaRPr>
            </a:p>
          </p:txBody>
        </p:sp>
      </p:grpSp>
      <p:grpSp>
        <p:nvGrpSpPr>
          <p:cNvPr id="26" name="组合 25">
            <a:extLst>
              <a:ext uri="{FF2B5EF4-FFF2-40B4-BE49-F238E27FC236}">
                <a16:creationId xmlns:a16="http://schemas.microsoft.com/office/drawing/2014/main" id="{47DA1DA0-C57E-407C-B859-C1852675C8D9}"/>
              </a:ext>
            </a:extLst>
          </p:cNvPr>
          <p:cNvGrpSpPr/>
          <p:nvPr/>
        </p:nvGrpSpPr>
        <p:grpSpPr>
          <a:xfrm>
            <a:off x="8051292" y="4061170"/>
            <a:ext cx="1155192" cy="653926"/>
            <a:chOff x="2769108" y="2790896"/>
            <a:chExt cx="1155192" cy="653926"/>
          </a:xfrm>
        </p:grpSpPr>
        <p:cxnSp>
          <p:nvCxnSpPr>
            <p:cNvPr id="27" name="直接箭头连接符 26">
              <a:extLst>
                <a:ext uri="{FF2B5EF4-FFF2-40B4-BE49-F238E27FC236}">
                  <a16:creationId xmlns:a16="http://schemas.microsoft.com/office/drawing/2014/main" id="{5128936D-EBA2-4651-AACC-15BAC116A213}"/>
                </a:ext>
              </a:extLst>
            </p:cNvPr>
            <p:cNvCxnSpPr>
              <a:cxnSpLocks/>
            </p:cNvCxnSpPr>
            <p:nvPr/>
          </p:nvCxnSpPr>
          <p:spPr>
            <a:xfrm flipV="1">
              <a:off x="3346704" y="2790896"/>
              <a:ext cx="0" cy="3363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文本框 27">
              <a:extLst>
                <a:ext uri="{FF2B5EF4-FFF2-40B4-BE49-F238E27FC236}">
                  <a16:creationId xmlns:a16="http://schemas.microsoft.com/office/drawing/2014/main" id="{AE18ADC3-1044-4C8A-B620-ECC99F093F74}"/>
                </a:ext>
              </a:extLst>
            </p:cNvPr>
            <p:cNvSpPr txBox="1"/>
            <p:nvPr/>
          </p:nvSpPr>
          <p:spPr>
            <a:xfrm>
              <a:off x="2769108" y="3106268"/>
              <a:ext cx="1155192" cy="338554"/>
            </a:xfrm>
            <a:prstGeom prst="rect">
              <a:avLst/>
            </a:prstGeom>
            <a:noFill/>
          </p:spPr>
          <p:txBody>
            <a:bodyPr wrap="square" rtlCol="0">
              <a:spAutoFit/>
            </a:bodyPr>
            <a:lstStyle/>
            <a:p>
              <a:pPr algn="ctr"/>
              <a:r>
                <a:rPr lang="en-US" altLang="zh-CN" sz="1600" dirty="0">
                  <a:latin typeface="Fira Code" panose="020B0809050000020004" pitchFamily="49" charset="0"/>
                </a:rPr>
                <a:t>high</a:t>
              </a:r>
              <a:endParaRPr lang="zh-CN" altLang="en-US" sz="1600" dirty="0">
                <a:latin typeface="Fira Code" panose="020B0809050000020004" pitchFamily="49" charset="0"/>
              </a:endParaRPr>
            </a:p>
          </p:txBody>
        </p:sp>
      </p:grpSp>
      <p:graphicFrame>
        <p:nvGraphicFramePr>
          <p:cNvPr id="29" name="表格 28">
            <a:extLst>
              <a:ext uri="{FF2B5EF4-FFF2-40B4-BE49-F238E27FC236}">
                <a16:creationId xmlns:a16="http://schemas.microsoft.com/office/drawing/2014/main" id="{58BC2F65-985C-4122-AAE7-F23C9F43FD6E}"/>
              </a:ext>
            </a:extLst>
          </p:cNvPr>
          <p:cNvGraphicFramePr>
            <a:graphicFrameLocks noGrp="1"/>
          </p:cNvGraphicFramePr>
          <p:nvPr>
            <p:extLst>
              <p:ext uri="{D42A27DB-BD31-4B8C-83A1-F6EECF244321}">
                <p14:modId xmlns:p14="http://schemas.microsoft.com/office/powerpoint/2010/main" val="2089298000"/>
              </p:ext>
            </p:extLst>
          </p:nvPr>
        </p:nvGraphicFramePr>
        <p:xfrm>
          <a:off x="2909316" y="4714109"/>
          <a:ext cx="7068312" cy="599062"/>
        </p:xfrm>
        <a:graphic>
          <a:graphicData uri="http://schemas.openxmlformats.org/drawingml/2006/table">
            <a:tbl>
              <a:tblPr>
                <a:tableStyleId>{2D5ABB26-0587-4C30-8999-92F81FD0307C}</a:tableStyleId>
              </a:tblPr>
              <a:tblGrid>
                <a:gridCol w="883539">
                  <a:extLst>
                    <a:ext uri="{9D8B030D-6E8A-4147-A177-3AD203B41FA5}">
                      <a16:colId xmlns:a16="http://schemas.microsoft.com/office/drawing/2014/main" val="785688723"/>
                    </a:ext>
                  </a:extLst>
                </a:gridCol>
                <a:gridCol w="883539">
                  <a:extLst>
                    <a:ext uri="{9D8B030D-6E8A-4147-A177-3AD203B41FA5}">
                      <a16:colId xmlns:a16="http://schemas.microsoft.com/office/drawing/2014/main" val="2109491006"/>
                    </a:ext>
                  </a:extLst>
                </a:gridCol>
                <a:gridCol w="883539">
                  <a:extLst>
                    <a:ext uri="{9D8B030D-6E8A-4147-A177-3AD203B41FA5}">
                      <a16:colId xmlns:a16="http://schemas.microsoft.com/office/drawing/2014/main" val="3838278234"/>
                    </a:ext>
                  </a:extLst>
                </a:gridCol>
                <a:gridCol w="883539">
                  <a:extLst>
                    <a:ext uri="{9D8B030D-6E8A-4147-A177-3AD203B41FA5}">
                      <a16:colId xmlns:a16="http://schemas.microsoft.com/office/drawing/2014/main" val="1236699653"/>
                    </a:ext>
                  </a:extLst>
                </a:gridCol>
                <a:gridCol w="883539">
                  <a:extLst>
                    <a:ext uri="{9D8B030D-6E8A-4147-A177-3AD203B41FA5}">
                      <a16:colId xmlns:a16="http://schemas.microsoft.com/office/drawing/2014/main" val="2358870543"/>
                    </a:ext>
                  </a:extLst>
                </a:gridCol>
                <a:gridCol w="883539">
                  <a:extLst>
                    <a:ext uri="{9D8B030D-6E8A-4147-A177-3AD203B41FA5}">
                      <a16:colId xmlns:a16="http://schemas.microsoft.com/office/drawing/2014/main" val="4082199802"/>
                    </a:ext>
                  </a:extLst>
                </a:gridCol>
                <a:gridCol w="883539">
                  <a:extLst>
                    <a:ext uri="{9D8B030D-6E8A-4147-A177-3AD203B41FA5}">
                      <a16:colId xmlns:a16="http://schemas.microsoft.com/office/drawing/2014/main" val="1324208139"/>
                    </a:ext>
                  </a:extLst>
                </a:gridCol>
                <a:gridCol w="883539">
                  <a:extLst>
                    <a:ext uri="{9D8B030D-6E8A-4147-A177-3AD203B41FA5}">
                      <a16:colId xmlns:a16="http://schemas.microsoft.com/office/drawing/2014/main" val="418106966"/>
                    </a:ext>
                  </a:extLst>
                </a:gridCol>
              </a:tblGrid>
              <a:tr h="599062">
                <a:tc>
                  <a:txBody>
                    <a:bodyPr/>
                    <a:lstStyle/>
                    <a:p>
                      <a:pPr algn="ctr"/>
                      <a:r>
                        <a:rPr lang="en-US" altLang="zh-CN" sz="1800" u="sng" dirty="0">
                          <a:solidFill>
                            <a:schemeClr val="tx1"/>
                          </a:solidFill>
                          <a:latin typeface="Fira Code" panose="020B0809050000020004" pitchFamily="49" charset="0"/>
                          <a:ea typeface="Fira Code" panose="020B0809050000020004" pitchFamily="49" charset="0"/>
                        </a:rPr>
                        <a:t>35</a:t>
                      </a:r>
                      <a:endParaRPr lang="zh-CN" altLang="en-US" sz="1800" u="sng"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62</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35</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77</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55</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14</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u="sng" dirty="0">
                          <a:solidFill>
                            <a:schemeClr val="bg1">
                              <a:lumMod val="75000"/>
                            </a:schemeClr>
                          </a:solidFill>
                          <a:latin typeface="Fira Code" panose="020B0809050000020004" pitchFamily="49" charset="0"/>
                          <a:ea typeface="Fira Code" panose="020B0809050000020004" pitchFamily="49" charset="0"/>
                        </a:rPr>
                        <a:t>35</a:t>
                      </a:r>
                      <a:endParaRPr lang="zh-CN" altLang="en-US" sz="1800" u="sng" dirty="0">
                        <a:solidFill>
                          <a:schemeClr val="bg1">
                            <a:lumMod val="75000"/>
                          </a:schemeClr>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98</a:t>
                      </a:r>
                      <a:endParaRPr lang="zh-CN" altLang="en-US" sz="1800" dirty="0">
                        <a:solidFill>
                          <a:schemeClr val="tx1"/>
                        </a:solidFill>
                        <a:latin typeface="Fira Code" panose="020B0809050000020004" pitchFamily="49" charset="0"/>
                      </a:endParaRPr>
                    </a:p>
                  </a:txBody>
                  <a:tcPr marL="72086" marR="72086" marT="36043" marB="36043" anchor="ctr"/>
                </a:tc>
                <a:extLst>
                  <a:ext uri="{0D108BD9-81ED-4DB2-BD59-A6C34878D82A}">
                    <a16:rowId xmlns:a16="http://schemas.microsoft.com/office/drawing/2014/main" val="3345590595"/>
                  </a:ext>
                </a:extLst>
              </a:tr>
            </a:tbl>
          </a:graphicData>
        </a:graphic>
      </p:graphicFrame>
      <p:grpSp>
        <p:nvGrpSpPr>
          <p:cNvPr id="30" name="组合 29">
            <a:extLst>
              <a:ext uri="{FF2B5EF4-FFF2-40B4-BE49-F238E27FC236}">
                <a16:creationId xmlns:a16="http://schemas.microsoft.com/office/drawing/2014/main" id="{7C3B4936-1C5C-4F18-AF23-A91F38220DAF}"/>
              </a:ext>
            </a:extLst>
          </p:cNvPr>
          <p:cNvGrpSpPr/>
          <p:nvPr/>
        </p:nvGrpSpPr>
        <p:grpSpPr>
          <a:xfrm>
            <a:off x="2769108" y="5162295"/>
            <a:ext cx="1155192" cy="653926"/>
            <a:chOff x="2769108" y="2790896"/>
            <a:chExt cx="1155192" cy="653926"/>
          </a:xfrm>
        </p:grpSpPr>
        <p:cxnSp>
          <p:nvCxnSpPr>
            <p:cNvPr id="31" name="直接箭头连接符 30">
              <a:extLst>
                <a:ext uri="{FF2B5EF4-FFF2-40B4-BE49-F238E27FC236}">
                  <a16:creationId xmlns:a16="http://schemas.microsoft.com/office/drawing/2014/main" id="{600A031D-4202-45BF-A302-F9D4F7633F4F}"/>
                </a:ext>
              </a:extLst>
            </p:cNvPr>
            <p:cNvCxnSpPr>
              <a:cxnSpLocks/>
            </p:cNvCxnSpPr>
            <p:nvPr/>
          </p:nvCxnSpPr>
          <p:spPr>
            <a:xfrm flipV="1">
              <a:off x="3346704" y="2790896"/>
              <a:ext cx="0" cy="3363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文本框 31">
              <a:extLst>
                <a:ext uri="{FF2B5EF4-FFF2-40B4-BE49-F238E27FC236}">
                  <a16:creationId xmlns:a16="http://schemas.microsoft.com/office/drawing/2014/main" id="{116D2074-5FCB-449A-9871-48ECC7EBA454}"/>
                </a:ext>
              </a:extLst>
            </p:cNvPr>
            <p:cNvSpPr txBox="1"/>
            <p:nvPr/>
          </p:nvSpPr>
          <p:spPr>
            <a:xfrm>
              <a:off x="2769108" y="3106268"/>
              <a:ext cx="1155192" cy="338554"/>
            </a:xfrm>
            <a:prstGeom prst="rect">
              <a:avLst/>
            </a:prstGeom>
            <a:noFill/>
          </p:spPr>
          <p:txBody>
            <a:bodyPr wrap="square" rtlCol="0">
              <a:spAutoFit/>
            </a:bodyPr>
            <a:lstStyle/>
            <a:p>
              <a:pPr algn="ctr"/>
              <a:r>
                <a:rPr lang="en-US" altLang="zh-CN" sz="1600" dirty="0">
                  <a:latin typeface="Fira Code" panose="020B0809050000020004" pitchFamily="49" charset="0"/>
                  <a:ea typeface="Fira Code" panose="020B0809050000020004" pitchFamily="49" charset="0"/>
                </a:rPr>
                <a:t>low</a:t>
              </a:r>
              <a:endParaRPr lang="zh-CN" altLang="en-US" sz="1600" dirty="0">
                <a:latin typeface="Fira Code" panose="020B0809050000020004" pitchFamily="49" charset="0"/>
              </a:endParaRPr>
            </a:p>
          </p:txBody>
        </p:sp>
      </p:grpSp>
      <p:grpSp>
        <p:nvGrpSpPr>
          <p:cNvPr id="33" name="组合 32">
            <a:extLst>
              <a:ext uri="{FF2B5EF4-FFF2-40B4-BE49-F238E27FC236}">
                <a16:creationId xmlns:a16="http://schemas.microsoft.com/office/drawing/2014/main" id="{AAEE0CE1-3431-47F7-A440-494596A70ADD}"/>
              </a:ext>
            </a:extLst>
          </p:cNvPr>
          <p:cNvGrpSpPr/>
          <p:nvPr/>
        </p:nvGrpSpPr>
        <p:grpSpPr>
          <a:xfrm>
            <a:off x="8051292" y="5150704"/>
            <a:ext cx="1155192" cy="653926"/>
            <a:chOff x="2769108" y="2790896"/>
            <a:chExt cx="1155192" cy="653926"/>
          </a:xfrm>
        </p:grpSpPr>
        <p:cxnSp>
          <p:nvCxnSpPr>
            <p:cNvPr id="34" name="直接箭头连接符 33">
              <a:extLst>
                <a:ext uri="{FF2B5EF4-FFF2-40B4-BE49-F238E27FC236}">
                  <a16:creationId xmlns:a16="http://schemas.microsoft.com/office/drawing/2014/main" id="{597FA963-F490-496A-8175-AFF3590E4561}"/>
                </a:ext>
              </a:extLst>
            </p:cNvPr>
            <p:cNvCxnSpPr>
              <a:cxnSpLocks/>
            </p:cNvCxnSpPr>
            <p:nvPr/>
          </p:nvCxnSpPr>
          <p:spPr>
            <a:xfrm flipV="1">
              <a:off x="3346704" y="2790896"/>
              <a:ext cx="0" cy="3363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文本框 34">
              <a:extLst>
                <a:ext uri="{FF2B5EF4-FFF2-40B4-BE49-F238E27FC236}">
                  <a16:creationId xmlns:a16="http://schemas.microsoft.com/office/drawing/2014/main" id="{5E99A530-B2CA-46CF-8C5B-DA0BCC2A03EB}"/>
                </a:ext>
              </a:extLst>
            </p:cNvPr>
            <p:cNvSpPr txBox="1"/>
            <p:nvPr/>
          </p:nvSpPr>
          <p:spPr>
            <a:xfrm>
              <a:off x="2769108" y="3106268"/>
              <a:ext cx="1155192" cy="338554"/>
            </a:xfrm>
            <a:prstGeom prst="rect">
              <a:avLst/>
            </a:prstGeom>
            <a:noFill/>
          </p:spPr>
          <p:txBody>
            <a:bodyPr wrap="square" rtlCol="0">
              <a:spAutoFit/>
            </a:bodyPr>
            <a:lstStyle/>
            <a:p>
              <a:pPr algn="ctr"/>
              <a:r>
                <a:rPr lang="en-US" altLang="zh-CN" sz="1600" dirty="0">
                  <a:latin typeface="Fira Code" panose="020B0809050000020004" pitchFamily="49" charset="0"/>
                </a:rPr>
                <a:t>high</a:t>
              </a:r>
              <a:endParaRPr lang="zh-CN" altLang="en-US" sz="1600" dirty="0">
                <a:latin typeface="Fira Code" panose="020B0809050000020004" pitchFamily="49" charset="0"/>
              </a:endParaRPr>
            </a:p>
          </p:txBody>
        </p:sp>
      </p:grpSp>
    </p:spTree>
    <p:extLst>
      <p:ext uri="{BB962C8B-B14F-4D97-AF65-F5344CB8AC3E}">
        <p14:creationId xmlns:p14="http://schemas.microsoft.com/office/powerpoint/2010/main" val="228337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10" presetClass="entr" presetSubtype="0" fill="hold" nodeType="with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500"/>
                                        <p:tgtEl>
                                          <p:spTgt spid="33"/>
                                        </p:tgtEl>
                                      </p:cBhvr>
                                    </p:animEffect>
                                  </p:childTnLst>
                                </p:cTn>
                              </p:par>
                              <p:par>
                                <p:cTn id="37" presetID="10"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90FF11-189F-4050-89F8-3E90FCDB11ED}"/>
              </a:ext>
            </a:extLst>
          </p:cNvPr>
          <p:cNvSpPr>
            <a:spLocks noGrp="1"/>
          </p:cNvSpPr>
          <p:nvPr>
            <p:ph type="title"/>
          </p:nvPr>
        </p:nvSpPr>
        <p:spPr/>
        <p:txBody>
          <a:bodyPr/>
          <a:lstStyle/>
          <a:p>
            <a:r>
              <a:rPr lang="zh-CN" altLang="en-US" dirty="0"/>
              <a:t>交换类排序</a:t>
            </a:r>
            <a:r>
              <a:rPr lang="en-US" altLang="zh-CN" dirty="0"/>
              <a:t>-</a:t>
            </a:r>
            <a:r>
              <a:rPr lang="zh-CN" altLang="en-US" dirty="0"/>
              <a:t>快速排序</a:t>
            </a:r>
          </a:p>
        </p:txBody>
      </p:sp>
      <p:sp>
        <p:nvSpPr>
          <p:cNvPr id="9" name="文本框 8">
            <a:extLst>
              <a:ext uri="{FF2B5EF4-FFF2-40B4-BE49-F238E27FC236}">
                <a16:creationId xmlns:a16="http://schemas.microsoft.com/office/drawing/2014/main" id="{7598F582-6389-45F0-BED2-E25EAA358EDD}"/>
              </a:ext>
            </a:extLst>
          </p:cNvPr>
          <p:cNvSpPr txBox="1"/>
          <p:nvPr/>
        </p:nvSpPr>
        <p:spPr>
          <a:xfrm>
            <a:off x="1176542" y="2594288"/>
            <a:ext cx="1472169" cy="461665"/>
          </a:xfrm>
          <a:prstGeom prst="rect">
            <a:avLst/>
          </a:prstGeom>
          <a:noFill/>
        </p:spPr>
        <p:txBody>
          <a:bodyPr wrap="square" rtlCol="0">
            <a:spAutoFit/>
          </a:bodyPr>
          <a:lstStyle/>
          <a:p>
            <a:pPr algn="ctr"/>
            <a:r>
              <a:rPr lang="en-US" altLang="zh-CN" sz="2400" dirty="0">
                <a:latin typeface="Fira Code" panose="020B0809050000020004" pitchFamily="49" charset="0"/>
                <a:ea typeface="Fira Code" panose="020B0809050000020004" pitchFamily="49" charset="0"/>
              </a:rPr>
              <a:t>x = 48</a:t>
            </a:r>
            <a:endParaRPr lang="zh-CN" altLang="en-US" sz="2400" dirty="0">
              <a:latin typeface="Fira Code" panose="020B0809050000020004" pitchFamily="49" charset="0"/>
            </a:endParaRPr>
          </a:p>
        </p:txBody>
      </p:sp>
      <p:graphicFrame>
        <p:nvGraphicFramePr>
          <p:cNvPr id="29" name="表格 28">
            <a:extLst>
              <a:ext uri="{FF2B5EF4-FFF2-40B4-BE49-F238E27FC236}">
                <a16:creationId xmlns:a16="http://schemas.microsoft.com/office/drawing/2014/main" id="{58BC2F65-985C-4122-AAE7-F23C9F43FD6E}"/>
              </a:ext>
            </a:extLst>
          </p:cNvPr>
          <p:cNvGraphicFramePr>
            <a:graphicFrameLocks noGrp="1"/>
          </p:cNvGraphicFramePr>
          <p:nvPr>
            <p:extLst>
              <p:ext uri="{D42A27DB-BD31-4B8C-83A1-F6EECF244321}">
                <p14:modId xmlns:p14="http://schemas.microsoft.com/office/powerpoint/2010/main" val="3539949710"/>
              </p:ext>
            </p:extLst>
          </p:nvPr>
        </p:nvGraphicFramePr>
        <p:xfrm>
          <a:off x="2788919" y="1690688"/>
          <a:ext cx="7068312" cy="599062"/>
        </p:xfrm>
        <a:graphic>
          <a:graphicData uri="http://schemas.openxmlformats.org/drawingml/2006/table">
            <a:tbl>
              <a:tblPr>
                <a:tableStyleId>{2D5ABB26-0587-4C30-8999-92F81FD0307C}</a:tableStyleId>
              </a:tblPr>
              <a:tblGrid>
                <a:gridCol w="883539">
                  <a:extLst>
                    <a:ext uri="{9D8B030D-6E8A-4147-A177-3AD203B41FA5}">
                      <a16:colId xmlns:a16="http://schemas.microsoft.com/office/drawing/2014/main" val="785688723"/>
                    </a:ext>
                  </a:extLst>
                </a:gridCol>
                <a:gridCol w="883539">
                  <a:extLst>
                    <a:ext uri="{9D8B030D-6E8A-4147-A177-3AD203B41FA5}">
                      <a16:colId xmlns:a16="http://schemas.microsoft.com/office/drawing/2014/main" val="2109491006"/>
                    </a:ext>
                  </a:extLst>
                </a:gridCol>
                <a:gridCol w="883539">
                  <a:extLst>
                    <a:ext uri="{9D8B030D-6E8A-4147-A177-3AD203B41FA5}">
                      <a16:colId xmlns:a16="http://schemas.microsoft.com/office/drawing/2014/main" val="3838278234"/>
                    </a:ext>
                  </a:extLst>
                </a:gridCol>
                <a:gridCol w="883539">
                  <a:extLst>
                    <a:ext uri="{9D8B030D-6E8A-4147-A177-3AD203B41FA5}">
                      <a16:colId xmlns:a16="http://schemas.microsoft.com/office/drawing/2014/main" val="1236699653"/>
                    </a:ext>
                  </a:extLst>
                </a:gridCol>
                <a:gridCol w="883539">
                  <a:extLst>
                    <a:ext uri="{9D8B030D-6E8A-4147-A177-3AD203B41FA5}">
                      <a16:colId xmlns:a16="http://schemas.microsoft.com/office/drawing/2014/main" val="2358870543"/>
                    </a:ext>
                  </a:extLst>
                </a:gridCol>
                <a:gridCol w="883539">
                  <a:extLst>
                    <a:ext uri="{9D8B030D-6E8A-4147-A177-3AD203B41FA5}">
                      <a16:colId xmlns:a16="http://schemas.microsoft.com/office/drawing/2014/main" val="4082199802"/>
                    </a:ext>
                  </a:extLst>
                </a:gridCol>
                <a:gridCol w="883539">
                  <a:extLst>
                    <a:ext uri="{9D8B030D-6E8A-4147-A177-3AD203B41FA5}">
                      <a16:colId xmlns:a16="http://schemas.microsoft.com/office/drawing/2014/main" val="1324208139"/>
                    </a:ext>
                  </a:extLst>
                </a:gridCol>
                <a:gridCol w="883539">
                  <a:extLst>
                    <a:ext uri="{9D8B030D-6E8A-4147-A177-3AD203B41FA5}">
                      <a16:colId xmlns:a16="http://schemas.microsoft.com/office/drawing/2014/main" val="418106966"/>
                    </a:ext>
                  </a:extLst>
                </a:gridCol>
              </a:tblGrid>
              <a:tr h="599062">
                <a:tc>
                  <a:txBody>
                    <a:bodyPr/>
                    <a:lstStyle/>
                    <a:p>
                      <a:pPr algn="ctr"/>
                      <a:r>
                        <a:rPr lang="en-US" altLang="zh-CN" sz="1800" u="sng" dirty="0">
                          <a:solidFill>
                            <a:schemeClr val="tx1"/>
                          </a:solidFill>
                          <a:latin typeface="Fira Code" panose="020B0809050000020004" pitchFamily="49" charset="0"/>
                          <a:ea typeface="Fira Code" panose="020B0809050000020004" pitchFamily="49" charset="0"/>
                        </a:rPr>
                        <a:t>35</a:t>
                      </a:r>
                      <a:endParaRPr lang="zh-CN" altLang="en-US" sz="1800" u="sng"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62</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35</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77</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55</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14</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u="sng" dirty="0">
                          <a:solidFill>
                            <a:schemeClr val="bg1">
                              <a:lumMod val="75000"/>
                            </a:schemeClr>
                          </a:solidFill>
                          <a:latin typeface="Fira Code" panose="020B0809050000020004" pitchFamily="49" charset="0"/>
                          <a:ea typeface="Fira Code" panose="020B0809050000020004" pitchFamily="49" charset="0"/>
                        </a:rPr>
                        <a:t>35</a:t>
                      </a:r>
                      <a:endParaRPr lang="zh-CN" altLang="en-US" sz="1800" u="sng" dirty="0">
                        <a:solidFill>
                          <a:schemeClr val="bg1">
                            <a:lumMod val="75000"/>
                          </a:schemeClr>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98</a:t>
                      </a:r>
                      <a:endParaRPr lang="zh-CN" altLang="en-US" sz="1800" dirty="0">
                        <a:solidFill>
                          <a:schemeClr val="tx1"/>
                        </a:solidFill>
                        <a:latin typeface="Fira Code" panose="020B0809050000020004" pitchFamily="49" charset="0"/>
                      </a:endParaRPr>
                    </a:p>
                  </a:txBody>
                  <a:tcPr marL="72086" marR="72086" marT="36043" marB="36043" anchor="ctr"/>
                </a:tc>
                <a:extLst>
                  <a:ext uri="{0D108BD9-81ED-4DB2-BD59-A6C34878D82A}">
                    <a16:rowId xmlns:a16="http://schemas.microsoft.com/office/drawing/2014/main" val="3345590595"/>
                  </a:ext>
                </a:extLst>
              </a:tr>
            </a:tbl>
          </a:graphicData>
        </a:graphic>
      </p:graphicFrame>
      <p:grpSp>
        <p:nvGrpSpPr>
          <p:cNvPr id="30" name="组合 29">
            <a:extLst>
              <a:ext uri="{FF2B5EF4-FFF2-40B4-BE49-F238E27FC236}">
                <a16:creationId xmlns:a16="http://schemas.microsoft.com/office/drawing/2014/main" id="{7C3B4936-1C5C-4F18-AF23-A91F38220DAF}"/>
              </a:ext>
            </a:extLst>
          </p:cNvPr>
          <p:cNvGrpSpPr/>
          <p:nvPr/>
        </p:nvGrpSpPr>
        <p:grpSpPr>
          <a:xfrm>
            <a:off x="2648711" y="2138874"/>
            <a:ext cx="1155192" cy="653926"/>
            <a:chOff x="2769108" y="2790896"/>
            <a:chExt cx="1155192" cy="653926"/>
          </a:xfrm>
        </p:grpSpPr>
        <p:cxnSp>
          <p:nvCxnSpPr>
            <p:cNvPr id="31" name="直接箭头连接符 30">
              <a:extLst>
                <a:ext uri="{FF2B5EF4-FFF2-40B4-BE49-F238E27FC236}">
                  <a16:creationId xmlns:a16="http://schemas.microsoft.com/office/drawing/2014/main" id="{600A031D-4202-45BF-A302-F9D4F7633F4F}"/>
                </a:ext>
              </a:extLst>
            </p:cNvPr>
            <p:cNvCxnSpPr>
              <a:cxnSpLocks/>
            </p:cNvCxnSpPr>
            <p:nvPr/>
          </p:nvCxnSpPr>
          <p:spPr>
            <a:xfrm flipV="1">
              <a:off x="3346704" y="2790896"/>
              <a:ext cx="0" cy="3363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文本框 31">
              <a:extLst>
                <a:ext uri="{FF2B5EF4-FFF2-40B4-BE49-F238E27FC236}">
                  <a16:creationId xmlns:a16="http://schemas.microsoft.com/office/drawing/2014/main" id="{116D2074-5FCB-449A-9871-48ECC7EBA454}"/>
                </a:ext>
              </a:extLst>
            </p:cNvPr>
            <p:cNvSpPr txBox="1"/>
            <p:nvPr/>
          </p:nvSpPr>
          <p:spPr>
            <a:xfrm>
              <a:off x="2769108" y="3106268"/>
              <a:ext cx="1155192" cy="338554"/>
            </a:xfrm>
            <a:prstGeom prst="rect">
              <a:avLst/>
            </a:prstGeom>
            <a:noFill/>
          </p:spPr>
          <p:txBody>
            <a:bodyPr wrap="square" rtlCol="0">
              <a:spAutoFit/>
            </a:bodyPr>
            <a:lstStyle/>
            <a:p>
              <a:pPr algn="ctr"/>
              <a:r>
                <a:rPr lang="en-US" altLang="zh-CN" sz="1600" dirty="0">
                  <a:latin typeface="Fira Code" panose="020B0809050000020004" pitchFamily="49" charset="0"/>
                  <a:ea typeface="Fira Code" panose="020B0809050000020004" pitchFamily="49" charset="0"/>
                </a:rPr>
                <a:t>low</a:t>
              </a:r>
              <a:endParaRPr lang="zh-CN" altLang="en-US" sz="1600" dirty="0">
                <a:latin typeface="Fira Code" panose="020B0809050000020004" pitchFamily="49" charset="0"/>
              </a:endParaRPr>
            </a:p>
          </p:txBody>
        </p:sp>
      </p:grpSp>
      <p:grpSp>
        <p:nvGrpSpPr>
          <p:cNvPr id="33" name="组合 32">
            <a:extLst>
              <a:ext uri="{FF2B5EF4-FFF2-40B4-BE49-F238E27FC236}">
                <a16:creationId xmlns:a16="http://schemas.microsoft.com/office/drawing/2014/main" id="{AAEE0CE1-3431-47F7-A440-494596A70ADD}"/>
              </a:ext>
            </a:extLst>
          </p:cNvPr>
          <p:cNvGrpSpPr/>
          <p:nvPr/>
        </p:nvGrpSpPr>
        <p:grpSpPr>
          <a:xfrm>
            <a:off x="7930895" y="2127283"/>
            <a:ext cx="1155192" cy="653926"/>
            <a:chOff x="2769108" y="2790896"/>
            <a:chExt cx="1155192" cy="653926"/>
          </a:xfrm>
        </p:grpSpPr>
        <p:cxnSp>
          <p:nvCxnSpPr>
            <p:cNvPr id="34" name="直接箭头连接符 33">
              <a:extLst>
                <a:ext uri="{FF2B5EF4-FFF2-40B4-BE49-F238E27FC236}">
                  <a16:creationId xmlns:a16="http://schemas.microsoft.com/office/drawing/2014/main" id="{597FA963-F490-496A-8175-AFF3590E4561}"/>
                </a:ext>
              </a:extLst>
            </p:cNvPr>
            <p:cNvCxnSpPr>
              <a:cxnSpLocks/>
            </p:cNvCxnSpPr>
            <p:nvPr/>
          </p:nvCxnSpPr>
          <p:spPr>
            <a:xfrm flipV="1">
              <a:off x="3346704" y="2790896"/>
              <a:ext cx="0" cy="3363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文本框 34">
              <a:extLst>
                <a:ext uri="{FF2B5EF4-FFF2-40B4-BE49-F238E27FC236}">
                  <a16:creationId xmlns:a16="http://schemas.microsoft.com/office/drawing/2014/main" id="{5E99A530-B2CA-46CF-8C5B-DA0BCC2A03EB}"/>
                </a:ext>
              </a:extLst>
            </p:cNvPr>
            <p:cNvSpPr txBox="1"/>
            <p:nvPr/>
          </p:nvSpPr>
          <p:spPr>
            <a:xfrm>
              <a:off x="2769108" y="3106268"/>
              <a:ext cx="1155192" cy="338554"/>
            </a:xfrm>
            <a:prstGeom prst="rect">
              <a:avLst/>
            </a:prstGeom>
            <a:noFill/>
          </p:spPr>
          <p:txBody>
            <a:bodyPr wrap="square" rtlCol="0">
              <a:spAutoFit/>
            </a:bodyPr>
            <a:lstStyle/>
            <a:p>
              <a:pPr algn="ctr"/>
              <a:r>
                <a:rPr lang="en-US" altLang="zh-CN" sz="1600" dirty="0">
                  <a:latin typeface="Fira Code" panose="020B0809050000020004" pitchFamily="49" charset="0"/>
                </a:rPr>
                <a:t>high</a:t>
              </a:r>
              <a:endParaRPr lang="zh-CN" altLang="en-US" sz="1600" dirty="0">
                <a:latin typeface="Fira Code" panose="020B0809050000020004" pitchFamily="49" charset="0"/>
              </a:endParaRPr>
            </a:p>
          </p:txBody>
        </p:sp>
      </p:grpSp>
      <p:graphicFrame>
        <p:nvGraphicFramePr>
          <p:cNvPr id="36" name="表格 35">
            <a:extLst>
              <a:ext uri="{FF2B5EF4-FFF2-40B4-BE49-F238E27FC236}">
                <a16:creationId xmlns:a16="http://schemas.microsoft.com/office/drawing/2014/main" id="{1EF722B0-1AF1-486A-93B0-9EF78AACB0EC}"/>
              </a:ext>
            </a:extLst>
          </p:cNvPr>
          <p:cNvGraphicFramePr>
            <a:graphicFrameLocks noGrp="1"/>
          </p:cNvGraphicFramePr>
          <p:nvPr>
            <p:extLst>
              <p:ext uri="{D42A27DB-BD31-4B8C-83A1-F6EECF244321}">
                <p14:modId xmlns:p14="http://schemas.microsoft.com/office/powerpoint/2010/main" val="2206225313"/>
              </p:ext>
            </p:extLst>
          </p:nvPr>
        </p:nvGraphicFramePr>
        <p:xfrm>
          <a:off x="2788919" y="3050510"/>
          <a:ext cx="7068312" cy="599062"/>
        </p:xfrm>
        <a:graphic>
          <a:graphicData uri="http://schemas.openxmlformats.org/drawingml/2006/table">
            <a:tbl>
              <a:tblPr>
                <a:tableStyleId>{2D5ABB26-0587-4C30-8999-92F81FD0307C}</a:tableStyleId>
              </a:tblPr>
              <a:tblGrid>
                <a:gridCol w="883539">
                  <a:extLst>
                    <a:ext uri="{9D8B030D-6E8A-4147-A177-3AD203B41FA5}">
                      <a16:colId xmlns:a16="http://schemas.microsoft.com/office/drawing/2014/main" val="785688723"/>
                    </a:ext>
                  </a:extLst>
                </a:gridCol>
                <a:gridCol w="883539">
                  <a:extLst>
                    <a:ext uri="{9D8B030D-6E8A-4147-A177-3AD203B41FA5}">
                      <a16:colId xmlns:a16="http://schemas.microsoft.com/office/drawing/2014/main" val="2109491006"/>
                    </a:ext>
                  </a:extLst>
                </a:gridCol>
                <a:gridCol w="883539">
                  <a:extLst>
                    <a:ext uri="{9D8B030D-6E8A-4147-A177-3AD203B41FA5}">
                      <a16:colId xmlns:a16="http://schemas.microsoft.com/office/drawing/2014/main" val="3838278234"/>
                    </a:ext>
                  </a:extLst>
                </a:gridCol>
                <a:gridCol w="883539">
                  <a:extLst>
                    <a:ext uri="{9D8B030D-6E8A-4147-A177-3AD203B41FA5}">
                      <a16:colId xmlns:a16="http://schemas.microsoft.com/office/drawing/2014/main" val="1236699653"/>
                    </a:ext>
                  </a:extLst>
                </a:gridCol>
                <a:gridCol w="883539">
                  <a:extLst>
                    <a:ext uri="{9D8B030D-6E8A-4147-A177-3AD203B41FA5}">
                      <a16:colId xmlns:a16="http://schemas.microsoft.com/office/drawing/2014/main" val="2358870543"/>
                    </a:ext>
                  </a:extLst>
                </a:gridCol>
                <a:gridCol w="883539">
                  <a:extLst>
                    <a:ext uri="{9D8B030D-6E8A-4147-A177-3AD203B41FA5}">
                      <a16:colId xmlns:a16="http://schemas.microsoft.com/office/drawing/2014/main" val="4082199802"/>
                    </a:ext>
                  </a:extLst>
                </a:gridCol>
                <a:gridCol w="883539">
                  <a:extLst>
                    <a:ext uri="{9D8B030D-6E8A-4147-A177-3AD203B41FA5}">
                      <a16:colId xmlns:a16="http://schemas.microsoft.com/office/drawing/2014/main" val="1324208139"/>
                    </a:ext>
                  </a:extLst>
                </a:gridCol>
                <a:gridCol w="883539">
                  <a:extLst>
                    <a:ext uri="{9D8B030D-6E8A-4147-A177-3AD203B41FA5}">
                      <a16:colId xmlns:a16="http://schemas.microsoft.com/office/drawing/2014/main" val="418106966"/>
                    </a:ext>
                  </a:extLst>
                </a:gridCol>
              </a:tblGrid>
              <a:tr h="599062">
                <a:tc>
                  <a:txBody>
                    <a:bodyPr/>
                    <a:lstStyle/>
                    <a:p>
                      <a:pPr algn="ctr"/>
                      <a:r>
                        <a:rPr lang="en-US" altLang="zh-CN" sz="1800" u="sng" dirty="0">
                          <a:solidFill>
                            <a:schemeClr val="tx1"/>
                          </a:solidFill>
                          <a:latin typeface="Fira Code" panose="020B0809050000020004" pitchFamily="49" charset="0"/>
                          <a:ea typeface="Fira Code" panose="020B0809050000020004" pitchFamily="49" charset="0"/>
                        </a:rPr>
                        <a:t>35</a:t>
                      </a:r>
                      <a:endParaRPr lang="zh-CN" altLang="en-US" sz="1800" u="sng"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62</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35</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77</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55</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14</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u="sng" dirty="0">
                          <a:solidFill>
                            <a:schemeClr val="bg1">
                              <a:lumMod val="75000"/>
                            </a:schemeClr>
                          </a:solidFill>
                          <a:latin typeface="Fira Code" panose="020B0809050000020004" pitchFamily="49" charset="0"/>
                          <a:ea typeface="Fira Code" panose="020B0809050000020004" pitchFamily="49" charset="0"/>
                        </a:rPr>
                        <a:t>35</a:t>
                      </a:r>
                      <a:endParaRPr lang="zh-CN" altLang="en-US" sz="1800" u="sng" dirty="0">
                        <a:solidFill>
                          <a:schemeClr val="bg1">
                            <a:lumMod val="75000"/>
                          </a:schemeClr>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98</a:t>
                      </a:r>
                      <a:endParaRPr lang="zh-CN" altLang="en-US" sz="1800" dirty="0">
                        <a:solidFill>
                          <a:schemeClr val="tx1"/>
                        </a:solidFill>
                        <a:latin typeface="Fira Code" panose="020B0809050000020004" pitchFamily="49" charset="0"/>
                      </a:endParaRPr>
                    </a:p>
                  </a:txBody>
                  <a:tcPr marL="72086" marR="72086" marT="36043" marB="36043" anchor="ctr"/>
                </a:tc>
                <a:extLst>
                  <a:ext uri="{0D108BD9-81ED-4DB2-BD59-A6C34878D82A}">
                    <a16:rowId xmlns:a16="http://schemas.microsoft.com/office/drawing/2014/main" val="3345590595"/>
                  </a:ext>
                </a:extLst>
              </a:tr>
            </a:tbl>
          </a:graphicData>
        </a:graphic>
      </p:graphicFrame>
      <p:grpSp>
        <p:nvGrpSpPr>
          <p:cNvPr id="37" name="组合 36">
            <a:extLst>
              <a:ext uri="{FF2B5EF4-FFF2-40B4-BE49-F238E27FC236}">
                <a16:creationId xmlns:a16="http://schemas.microsoft.com/office/drawing/2014/main" id="{D251E48B-196A-4DAC-BEB4-802E88AEAFBE}"/>
              </a:ext>
            </a:extLst>
          </p:cNvPr>
          <p:cNvGrpSpPr/>
          <p:nvPr/>
        </p:nvGrpSpPr>
        <p:grpSpPr>
          <a:xfrm>
            <a:off x="3517391" y="3496494"/>
            <a:ext cx="1155192" cy="653926"/>
            <a:chOff x="2769108" y="2790896"/>
            <a:chExt cx="1155192" cy="653926"/>
          </a:xfrm>
        </p:grpSpPr>
        <p:cxnSp>
          <p:nvCxnSpPr>
            <p:cNvPr id="38" name="直接箭头连接符 37">
              <a:extLst>
                <a:ext uri="{FF2B5EF4-FFF2-40B4-BE49-F238E27FC236}">
                  <a16:creationId xmlns:a16="http://schemas.microsoft.com/office/drawing/2014/main" id="{56B4B406-577A-496C-A158-FC6B2884C2AE}"/>
                </a:ext>
              </a:extLst>
            </p:cNvPr>
            <p:cNvCxnSpPr>
              <a:cxnSpLocks/>
            </p:cNvCxnSpPr>
            <p:nvPr/>
          </p:nvCxnSpPr>
          <p:spPr>
            <a:xfrm flipV="1">
              <a:off x="3346704" y="2790896"/>
              <a:ext cx="0" cy="3363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文本框 38">
              <a:extLst>
                <a:ext uri="{FF2B5EF4-FFF2-40B4-BE49-F238E27FC236}">
                  <a16:creationId xmlns:a16="http://schemas.microsoft.com/office/drawing/2014/main" id="{EC368AF8-4A98-4C0D-9CCE-04DACD69347C}"/>
                </a:ext>
              </a:extLst>
            </p:cNvPr>
            <p:cNvSpPr txBox="1"/>
            <p:nvPr/>
          </p:nvSpPr>
          <p:spPr>
            <a:xfrm>
              <a:off x="2769108" y="3106268"/>
              <a:ext cx="1155192" cy="338554"/>
            </a:xfrm>
            <a:prstGeom prst="rect">
              <a:avLst/>
            </a:prstGeom>
            <a:noFill/>
          </p:spPr>
          <p:txBody>
            <a:bodyPr wrap="square" rtlCol="0">
              <a:spAutoFit/>
            </a:bodyPr>
            <a:lstStyle/>
            <a:p>
              <a:pPr algn="ctr"/>
              <a:r>
                <a:rPr lang="en-US" altLang="zh-CN" sz="1600" dirty="0">
                  <a:latin typeface="Fira Code" panose="020B0809050000020004" pitchFamily="49" charset="0"/>
                  <a:ea typeface="Fira Code" panose="020B0809050000020004" pitchFamily="49" charset="0"/>
                </a:rPr>
                <a:t>low</a:t>
              </a:r>
              <a:endParaRPr lang="zh-CN" altLang="en-US" sz="1600" dirty="0">
                <a:latin typeface="Fira Code" panose="020B0809050000020004" pitchFamily="49" charset="0"/>
              </a:endParaRPr>
            </a:p>
          </p:txBody>
        </p:sp>
      </p:grpSp>
      <p:grpSp>
        <p:nvGrpSpPr>
          <p:cNvPr id="40" name="组合 39">
            <a:extLst>
              <a:ext uri="{FF2B5EF4-FFF2-40B4-BE49-F238E27FC236}">
                <a16:creationId xmlns:a16="http://schemas.microsoft.com/office/drawing/2014/main" id="{E0002F06-0630-4E6F-99F4-45AFA20DEDAB}"/>
              </a:ext>
            </a:extLst>
          </p:cNvPr>
          <p:cNvGrpSpPr/>
          <p:nvPr/>
        </p:nvGrpSpPr>
        <p:grpSpPr>
          <a:xfrm>
            <a:off x="7930895" y="3487105"/>
            <a:ext cx="1155192" cy="653926"/>
            <a:chOff x="2769108" y="2790896"/>
            <a:chExt cx="1155192" cy="653926"/>
          </a:xfrm>
        </p:grpSpPr>
        <p:cxnSp>
          <p:nvCxnSpPr>
            <p:cNvPr id="41" name="直接箭头连接符 40">
              <a:extLst>
                <a:ext uri="{FF2B5EF4-FFF2-40B4-BE49-F238E27FC236}">
                  <a16:creationId xmlns:a16="http://schemas.microsoft.com/office/drawing/2014/main" id="{EAA27B37-5D2B-40B1-BF7B-A9878FCFCAF9}"/>
                </a:ext>
              </a:extLst>
            </p:cNvPr>
            <p:cNvCxnSpPr>
              <a:cxnSpLocks/>
            </p:cNvCxnSpPr>
            <p:nvPr/>
          </p:nvCxnSpPr>
          <p:spPr>
            <a:xfrm flipV="1">
              <a:off x="3346704" y="2790896"/>
              <a:ext cx="0" cy="3363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2" name="文本框 41">
              <a:extLst>
                <a:ext uri="{FF2B5EF4-FFF2-40B4-BE49-F238E27FC236}">
                  <a16:creationId xmlns:a16="http://schemas.microsoft.com/office/drawing/2014/main" id="{A6538E1B-2C8D-4BEE-A8B7-50F7EAF8666C}"/>
                </a:ext>
              </a:extLst>
            </p:cNvPr>
            <p:cNvSpPr txBox="1"/>
            <p:nvPr/>
          </p:nvSpPr>
          <p:spPr>
            <a:xfrm>
              <a:off x="2769108" y="3106268"/>
              <a:ext cx="1155192" cy="338554"/>
            </a:xfrm>
            <a:prstGeom prst="rect">
              <a:avLst/>
            </a:prstGeom>
            <a:noFill/>
          </p:spPr>
          <p:txBody>
            <a:bodyPr wrap="square" rtlCol="0">
              <a:spAutoFit/>
            </a:bodyPr>
            <a:lstStyle/>
            <a:p>
              <a:pPr algn="ctr"/>
              <a:r>
                <a:rPr lang="en-US" altLang="zh-CN" sz="1600" dirty="0">
                  <a:latin typeface="Fira Code" panose="020B0809050000020004" pitchFamily="49" charset="0"/>
                </a:rPr>
                <a:t>high</a:t>
              </a:r>
              <a:endParaRPr lang="zh-CN" altLang="en-US" sz="1600" dirty="0">
                <a:latin typeface="Fira Code" panose="020B0809050000020004" pitchFamily="49" charset="0"/>
              </a:endParaRPr>
            </a:p>
          </p:txBody>
        </p:sp>
      </p:grpSp>
      <p:graphicFrame>
        <p:nvGraphicFramePr>
          <p:cNvPr id="43" name="表格 42">
            <a:extLst>
              <a:ext uri="{FF2B5EF4-FFF2-40B4-BE49-F238E27FC236}">
                <a16:creationId xmlns:a16="http://schemas.microsoft.com/office/drawing/2014/main" id="{37DC8810-CD6C-462D-B2C9-D753C47FCC36}"/>
              </a:ext>
            </a:extLst>
          </p:cNvPr>
          <p:cNvGraphicFramePr>
            <a:graphicFrameLocks noGrp="1"/>
          </p:cNvGraphicFramePr>
          <p:nvPr>
            <p:extLst>
              <p:ext uri="{D42A27DB-BD31-4B8C-83A1-F6EECF244321}">
                <p14:modId xmlns:p14="http://schemas.microsoft.com/office/powerpoint/2010/main" val="1311609440"/>
              </p:ext>
            </p:extLst>
          </p:nvPr>
        </p:nvGraphicFramePr>
        <p:xfrm>
          <a:off x="2788919" y="4312714"/>
          <a:ext cx="7068312" cy="599062"/>
        </p:xfrm>
        <a:graphic>
          <a:graphicData uri="http://schemas.openxmlformats.org/drawingml/2006/table">
            <a:tbl>
              <a:tblPr>
                <a:tableStyleId>{2D5ABB26-0587-4C30-8999-92F81FD0307C}</a:tableStyleId>
              </a:tblPr>
              <a:tblGrid>
                <a:gridCol w="883539">
                  <a:extLst>
                    <a:ext uri="{9D8B030D-6E8A-4147-A177-3AD203B41FA5}">
                      <a16:colId xmlns:a16="http://schemas.microsoft.com/office/drawing/2014/main" val="785688723"/>
                    </a:ext>
                  </a:extLst>
                </a:gridCol>
                <a:gridCol w="883539">
                  <a:extLst>
                    <a:ext uri="{9D8B030D-6E8A-4147-A177-3AD203B41FA5}">
                      <a16:colId xmlns:a16="http://schemas.microsoft.com/office/drawing/2014/main" val="2109491006"/>
                    </a:ext>
                  </a:extLst>
                </a:gridCol>
                <a:gridCol w="883539">
                  <a:extLst>
                    <a:ext uri="{9D8B030D-6E8A-4147-A177-3AD203B41FA5}">
                      <a16:colId xmlns:a16="http://schemas.microsoft.com/office/drawing/2014/main" val="3838278234"/>
                    </a:ext>
                  </a:extLst>
                </a:gridCol>
                <a:gridCol w="883539">
                  <a:extLst>
                    <a:ext uri="{9D8B030D-6E8A-4147-A177-3AD203B41FA5}">
                      <a16:colId xmlns:a16="http://schemas.microsoft.com/office/drawing/2014/main" val="1236699653"/>
                    </a:ext>
                  </a:extLst>
                </a:gridCol>
                <a:gridCol w="883539">
                  <a:extLst>
                    <a:ext uri="{9D8B030D-6E8A-4147-A177-3AD203B41FA5}">
                      <a16:colId xmlns:a16="http://schemas.microsoft.com/office/drawing/2014/main" val="2358870543"/>
                    </a:ext>
                  </a:extLst>
                </a:gridCol>
                <a:gridCol w="883539">
                  <a:extLst>
                    <a:ext uri="{9D8B030D-6E8A-4147-A177-3AD203B41FA5}">
                      <a16:colId xmlns:a16="http://schemas.microsoft.com/office/drawing/2014/main" val="4082199802"/>
                    </a:ext>
                  </a:extLst>
                </a:gridCol>
                <a:gridCol w="883539">
                  <a:extLst>
                    <a:ext uri="{9D8B030D-6E8A-4147-A177-3AD203B41FA5}">
                      <a16:colId xmlns:a16="http://schemas.microsoft.com/office/drawing/2014/main" val="1324208139"/>
                    </a:ext>
                  </a:extLst>
                </a:gridCol>
                <a:gridCol w="883539">
                  <a:extLst>
                    <a:ext uri="{9D8B030D-6E8A-4147-A177-3AD203B41FA5}">
                      <a16:colId xmlns:a16="http://schemas.microsoft.com/office/drawing/2014/main" val="418106966"/>
                    </a:ext>
                  </a:extLst>
                </a:gridCol>
              </a:tblGrid>
              <a:tr h="599062">
                <a:tc>
                  <a:txBody>
                    <a:bodyPr/>
                    <a:lstStyle/>
                    <a:p>
                      <a:pPr algn="ctr"/>
                      <a:r>
                        <a:rPr lang="en-US" altLang="zh-CN" sz="1800" u="sng" dirty="0">
                          <a:solidFill>
                            <a:schemeClr val="tx1"/>
                          </a:solidFill>
                          <a:latin typeface="Fira Code" panose="020B0809050000020004" pitchFamily="49" charset="0"/>
                          <a:ea typeface="Fira Code" panose="020B0809050000020004" pitchFamily="49" charset="0"/>
                        </a:rPr>
                        <a:t>35</a:t>
                      </a:r>
                      <a:endParaRPr lang="zh-CN" altLang="en-US" sz="1800" u="sng"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solidFill>
                            <a:schemeClr val="bg1">
                              <a:lumMod val="75000"/>
                            </a:schemeClr>
                          </a:solidFill>
                          <a:latin typeface="Fira Code" panose="020B0809050000020004" pitchFamily="49" charset="0"/>
                          <a:ea typeface="Fira Code" panose="020B0809050000020004" pitchFamily="49" charset="0"/>
                        </a:rPr>
                        <a:t>62</a:t>
                      </a:r>
                      <a:endParaRPr lang="zh-CN" altLang="en-US" sz="1800" dirty="0">
                        <a:solidFill>
                          <a:schemeClr val="bg1">
                            <a:lumMod val="75000"/>
                          </a:schemeClr>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35</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77</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55</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14</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u="none" dirty="0">
                          <a:solidFill>
                            <a:schemeClr val="tx1"/>
                          </a:solidFill>
                          <a:latin typeface="Fira Code" panose="020B0809050000020004" pitchFamily="49" charset="0"/>
                          <a:ea typeface="Fira Code" panose="020B0809050000020004" pitchFamily="49" charset="0"/>
                        </a:rPr>
                        <a:t>62</a:t>
                      </a:r>
                      <a:endParaRPr lang="zh-CN" altLang="en-US" sz="1800" u="none"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98</a:t>
                      </a:r>
                      <a:endParaRPr lang="zh-CN" altLang="en-US" sz="1800" dirty="0">
                        <a:solidFill>
                          <a:schemeClr val="tx1"/>
                        </a:solidFill>
                        <a:latin typeface="Fira Code" panose="020B0809050000020004" pitchFamily="49" charset="0"/>
                      </a:endParaRPr>
                    </a:p>
                  </a:txBody>
                  <a:tcPr marL="72086" marR="72086" marT="36043" marB="36043" anchor="ctr"/>
                </a:tc>
                <a:extLst>
                  <a:ext uri="{0D108BD9-81ED-4DB2-BD59-A6C34878D82A}">
                    <a16:rowId xmlns:a16="http://schemas.microsoft.com/office/drawing/2014/main" val="3345590595"/>
                  </a:ext>
                </a:extLst>
              </a:tr>
            </a:tbl>
          </a:graphicData>
        </a:graphic>
      </p:graphicFrame>
      <p:grpSp>
        <p:nvGrpSpPr>
          <p:cNvPr id="44" name="组合 43">
            <a:extLst>
              <a:ext uri="{FF2B5EF4-FFF2-40B4-BE49-F238E27FC236}">
                <a16:creationId xmlns:a16="http://schemas.microsoft.com/office/drawing/2014/main" id="{A9B78429-CBAE-47B7-A84D-FAAC65121E20}"/>
              </a:ext>
            </a:extLst>
          </p:cNvPr>
          <p:cNvGrpSpPr/>
          <p:nvPr/>
        </p:nvGrpSpPr>
        <p:grpSpPr>
          <a:xfrm>
            <a:off x="3517391" y="4758698"/>
            <a:ext cx="1155192" cy="653926"/>
            <a:chOff x="2769108" y="2790896"/>
            <a:chExt cx="1155192" cy="653926"/>
          </a:xfrm>
        </p:grpSpPr>
        <p:cxnSp>
          <p:nvCxnSpPr>
            <p:cNvPr id="45" name="直接箭头连接符 44">
              <a:extLst>
                <a:ext uri="{FF2B5EF4-FFF2-40B4-BE49-F238E27FC236}">
                  <a16:creationId xmlns:a16="http://schemas.microsoft.com/office/drawing/2014/main" id="{91A4EC30-8990-4DFA-ACC7-A9BDC3777031}"/>
                </a:ext>
              </a:extLst>
            </p:cNvPr>
            <p:cNvCxnSpPr>
              <a:cxnSpLocks/>
            </p:cNvCxnSpPr>
            <p:nvPr/>
          </p:nvCxnSpPr>
          <p:spPr>
            <a:xfrm flipV="1">
              <a:off x="3346704" y="2790896"/>
              <a:ext cx="0" cy="3363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6" name="文本框 45">
              <a:extLst>
                <a:ext uri="{FF2B5EF4-FFF2-40B4-BE49-F238E27FC236}">
                  <a16:creationId xmlns:a16="http://schemas.microsoft.com/office/drawing/2014/main" id="{94A24997-90EA-4B21-819A-363448CCC090}"/>
                </a:ext>
              </a:extLst>
            </p:cNvPr>
            <p:cNvSpPr txBox="1"/>
            <p:nvPr/>
          </p:nvSpPr>
          <p:spPr>
            <a:xfrm>
              <a:off x="2769108" y="3106268"/>
              <a:ext cx="1155192" cy="338554"/>
            </a:xfrm>
            <a:prstGeom prst="rect">
              <a:avLst/>
            </a:prstGeom>
            <a:noFill/>
          </p:spPr>
          <p:txBody>
            <a:bodyPr wrap="square" rtlCol="0">
              <a:spAutoFit/>
            </a:bodyPr>
            <a:lstStyle/>
            <a:p>
              <a:pPr algn="ctr"/>
              <a:r>
                <a:rPr lang="en-US" altLang="zh-CN" sz="1600" dirty="0">
                  <a:latin typeface="Fira Code" panose="020B0809050000020004" pitchFamily="49" charset="0"/>
                  <a:ea typeface="Fira Code" panose="020B0809050000020004" pitchFamily="49" charset="0"/>
                </a:rPr>
                <a:t>low</a:t>
              </a:r>
              <a:endParaRPr lang="zh-CN" altLang="en-US" sz="1600" dirty="0">
                <a:latin typeface="Fira Code" panose="020B0809050000020004" pitchFamily="49" charset="0"/>
              </a:endParaRPr>
            </a:p>
          </p:txBody>
        </p:sp>
      </p:grpSp>
      <p:grpSp>
        <p:nvGrpSpPr>
          <p:cNvPr id="47" name="组合 46">
            <a:extLst>
              <a:ext uri="{FF2B5EF4-FFF2-40B4-BE49-F238E27FC236}">
                <a16:creationId xmlns:a16="http://schemas.microsoft.com/office/drawing/2014/main" id="{3B1C148F-7096-4DE9-9C37-4A69831C90E4}"/>
              </a:ext>
            </a:extLst>
          </p:cNvPr>
          <p:cNvGrpSpPr/>
          <p:nvPr/>
        </p:nvGrpSpPr>
        <p:grpSpPr>
          <a:xfrm>
            <a:off x="7930895" y="4749309"/>
            <a:ext cx="1155192" cy="653926"/>
            <a:chOff x="2769108" y="2790896"/>
            <a:chExt cx="1155192" cy="653926"/>
          </a:xfrm>
        </p:grpSpPr>
        <p:cxnSp>
          <p:nvCxnSpPr>
            <p:cNvPr id="48" name="直接箭头连接符 47">
              <a:extLst>
                <a:ext uri="{FF2B5EF4-FFF2-40B4-BE49-F238E27FC236}">
                  <a16:creationId xmlns:a16="http://schemas.microsoft.com/office/drawing/2014/main" id="{81E549C4-CF41-41B5-957B-CBE4A70CDCA2}"/>
                </a:ext>
              </a:extLst>
            </p:cNvPr>
            <p:cNvCxnSpPr>
              <a:cxnSpLocks/>
            </p:cNvCxnSpPr>
            <p:nvPr/>
          </p:nvCxnSpPr>
          <p:spPr>
            <a:xfrm flipV="1">
              <a:off x="3346704" y="2790896"/>
              <a:ext cx="0" cy="3363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文本框 48">
              <a:extLst>
                <a:ext uri="{FF2B5EF4-FFF2-40B4-BE49-F238E27FC236}">
                  <a16:creationId xmlns:a16="http://schemas.microsoft.com/office/drawing/2014/main" id="{D935EB56-64AF-4F58-A574-E636390C7466}"/>
                </a:ext>
              </a:extLst>
            </p:cNvPr>
            <p:cNvSpPr txBox="1"/>
            <p:nvPr/>
          </p:nvSpPr>
          <p:spPr>
            <a:xfrm>
              <a:off x="2769108" y="3106268"/>
              <a:ext cx="1155192" cy="338554"/>
            </a:xfrm>
            <a:prstGeom prst="rect">
              <a:avLst/>
            </a:prstGeom>
            <a:noFill/>
          </p:spPr>
          <p:txBody>
            <a:bodyPr wrap="square" rtlCol="0">
              <a:spAutoFit/>
            </a:bodyPr>
            <a:lstStyle/>
            <a:p>
              <a:pPr algn="ctr"/>
              <a:r>
                <a:rPr lang="en-US" altLang="zh-CN" sz="1600" dirty="0">
                  <a:latin typeface="Fira Code" panose="020B0809050000020004" pitchFamily="49" charset="0"/>
                </a:rPr>
                <a:t>high</a:t>
              </a:r>
              <a:endParaRPr lang="zh-CN" altLang="en-US" sz="1600" dirty="0">
                <a:latin typeface="Fira Code" panose="020B0809050000020004" pitchFamily="49" charset="0"/>
              </a:endParaRPr>
            </a:p>
          </p:txBody>
        </p:sp>
      </p:grpSp>
    </p:spTree>
    <p:extLst>
      <p:ext uri="{BB962C8B-B14F-4D97-AF65-F5344CB8AC3E}">
        <p14:creationId xmlns:p14="http://schemas.microsoft.com/office/powerpoint/2010/main" val="354324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fade">
                                      <p:cBhvr>
                                        <p:cTn id="18" dur="500"/>
                                        <p:tgtEl>
                                          <p:spTgt spid="44"/>
                                        </p:tgtEl>
                                      </p:cBhvr>
                                    </p:animEffect>
                                  </p:childTnLst>
                                </p:cTn>
                              </p:par>
                              <p:par>
                                <p:cTn id="19" presetID="10"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par>
                                <p:cTn id="22" presetID="10" presetClass="entr" presetSubtype="0" fill="hold"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90FF11-189F-4050-89F8-3E90FCDB11ED}"/>
              </a:ext>
            </a:extLst>
          </p:cNvPr>
          <p:cNvSpPr>
            <a:spLocks noGrp="1"/>
          </p:cNvSpPr>
          <p:nvPr>
            <p:ph type="title"/>
          </p:nvPr>
        </p:nvSpPr>
        <p:spPr/>
        <p:txBody>
          <a:bodyPr/>
          <a:lstStyle/>
          <a:p>
            <a:r>
              <a:rPr lang="zh-CN" altLang="en-US" dirty="0"/>
              <a:t>交换类排序</a:t>
            </a:r>
            <a:r>
              <a:rPr lang="en-US" altLang="zh-CN" dirty="0"/>
              <a:t>-</a:t>
            </a:r>
            <a:r>
              <a:rPr lang="zh-CN" altLang="en-US" dirty="0"/>
              <a:t>快速排序</a:t>
            </a:r>
          </a:p>
        </p:txBody>
      </p:sp>
      <p:sp>
        <p:nvSpPr>
          <p:cNvPr id="9" name="文本框 8">
            <a:extLst>
              <a:ext uri="{FF2B5EF4-FFF2-40B4-BE49-F238E27FC236}">
                <a16:creationId xmlns:a16="http://schemas.microsoft.com/office/drawing/2014/main" id="{7598F582-6389-45F0-BED2-E25EAA358EDD}"/>
              </a:ext>
            </a:extLst>
          </p:cNvPr>
          <p:cNvSpPr txBox="1"/>
          <p:nvPr/>
        </p:nvSpPr>
        <p:spPr>
          <a:xfrm>
            <a:off x="1176542" y="2594288"/>
            <a:ext cx="1472169" cy="461665"/>
          </a:xfrm>
          <a:prstGeom prst="rect">
            <a:avLst/>
          </a:prstGeom>
          <a:noFill/>
        </p:spPr>
        <p:txBody>
          <a:bodyPr wrap="square" rtlCol="0">
            <a:spAutoFit/>
          </a:bodyPr>
          <a:lstStyle/>
          <a:p>
            <a:pPr algn="ctr"/>
            <a:r>
              <a:rPr lang="en-US" altLang="zh-CN" sz="2400" dirty="0">
                <a:latin typeface="Fira Code" panose="020B0809050000020004" pitchFamily="49" charset="0"/>
                <a:ea typeface="Fira Code" panose="020B0809050000020004" pitchFamily="49" charset="0"/>
              </a:rPr>
              <a:t>x = 48</a:t>
            </a:r>
            <a:endParaRPr lang="zh-CN" altLang="en-US" sz="2400" dirty="0">
              <a:latin typeface="Fira Code" panose="020B0809050000020004" pitchFamily="49" charset="0"/>
            </a:endParaRPr>
          </a:p>
        </p:txBody>
      </p:sp>
      <p:graphicFrame>
        <p:nvGraphicFramePr>
          <p:cNvPr id="29" name="表格 28">
            <a:extLst>
              <a:ext uri="{FF2B5EF4-FFF2-40B4-BE49-F238E27FC236}">
                <a16:creationId xmlns:a16="http://schemas.microsoft.com/office/drawing/2014/main" id="{58BC2F65-985C-4122-AAE7-F23C9F43FD6E}"/>
              </a:ext>
            </a:extLst>
          </p:cNvPr>
          <p:cNvGraphicFramePr>
            <a:graphicFrameLocks noGrp="1"/>
          </p:cNvGraphicFramePr>
          <p:nvPr>
            <p:extLst>
              <p:ext uri="{D42A27DB-BD31-4B8C-83A1-F6EECF244321}">
                <p14:modId xmlns:p14="http://schemas.microsoft.com/office/powerpoint/2010/main" val="578792821"/>
              </p:ext>
            </p:extLst>
          </p:nvPr>
        </p:nvGraphicFramePr>
        <p:xfrm>
          <a:off x="2788919" y="1690688"/>
          <a:ext cx="7068312" cy="599062"/>
        </p:xfrm>
        <a:graphic>
          <a:graphicData uri="http://schemas.openxmlformats.org/drawingml/2006/table">
            <a:tbl>
              <a:tblPr>
                <a:tableStyleId>{2D5ABB26-0587-4C30-8999-92F81FD0307C}</a:tableStyleId>
              </a:tblPr>
              <a:tblGrid>
                <a:gridCol w="883539">
                  <a:extLst>
                    <a:ext uri="{9D8B030D-6E8A-4147-A177-3AD203B41FA5}">
                      <a16:colId xmlns:a16="http://schemas.microsoft.com/office/drawing/2014/main" val="785688723"/>
                    </a:ext>
                  </a:extLst>
                </a:gridCol>
                <a:gridCol w="883539">
                  <a:extLst>
                    <a:ext uri="{9D8B030D-6E8A-4147-A177-3AD203B41FA5}">
                      <a16:colId xmlns:a16="http://schemas.microsoft.com/office/drawing/2014/main" val="2109491006"/>
                    </a:ext>
                  </a:extLst>
                </a:gridCol>
                <a:gridCol w="883539">
                  <a:extLst>
                    <a:ext uri="{9D8B030D-6E8A-4147-A177-3AD203B41FA5}">
                      <a16:colId xmlns:a16="http://schemas.microsoft.com/office/drawing/2014/main" val="3838278234"/>
                    </a:ext>
                  </a:extLst>
                </a:gridCol>
                <a:gridCol w="883539">
                  <a:extLst>
                    <a:ext uri="{9D8B030D-6E8A-4147-A177-3AD203B41FA5}">
                      <a16:colId xmlns:a16="http://schemas.microsoft.com/office/drawing/2014/main" val="1236699653"/>
                    </a:ext>
                  </a:extLst>
                </a:gridCol>
                <a:gridCol w="883539">
                  <a:extLst>
                    <a:ext uri="{9D8B030D-6E8A-4147-A177-3AD203B41FA5}">
                      <a16:colId xmlns:a16="http://schemas.microsoft.com/office/drawing/2014/main" val="2358870543"/>
                    </a:ext>
                  </a:extLst>
                </a:gridCol>
                <a:gridCol w="883539">
                  <a:extLst>
                    <a:ext uri="{9D8B030D-6E8A-4147-A177-3AD203B41FA5}">
                      <a16:colId xmlns:a16="http://schemas.microsoft.com/office/drawing/2014/main" val="4082199802"/>
                    </a:ext>
                  </a:extLst>
                </a:gridCol>
                <a:gridCol w="883539">
                  <a:extLst>
                    <a:ext uri="{9D8B030D-6E8A-4147-A177-3AD203B41FA5}">
                      <a16:colId xmlns:a16="http://schemas.microsoft.com/office/drawing/2014/main" val="1324208139"/>
                    </a:ext>
                  </a:extLst>
                </a:gridCol>
                <a:gridCol w="883539">
                  <a:extLst>
                    <a:ext uri="{9D8B030D-6E8A-4147-A177-3AD203B41FA5}">
                      <a16:colId xmlns:a16="http://schemas.microsoft.com/office/drawing/2014/main" val="418106966"/>
                    </a:ext>
                  </a:extLst>
                </a:gridCol>
              </a:tblGrid>
              <a:tr h="599062">
                <a:tc>
                  <a:txBody>
                    <a:bodyPr/>
                    <a:lstStyle/>
                    <a:p>
                      <a:pPr algn="ctr"/>
                      <a:r>
                        <a:rPr lang="en-US" altLang="zh-CN" sz="1800" u="sng" dirty="0">
                          <a:solidFill>
                            <a:schemeClr val="tx1"/>
                          </a:solidFill>
                          <a:latin typeface="Fira Code" panose="020B0809050000020004" pitchFamily="49" charset="0"/>
                          <a:ea typeface="Fira Code" panose="020B0809050000020004" pitchFamily="49" charset="0"/>
                        </a:rPr>
                        <a:t>35</a:t>
                      </a:r>
                      <a:endParaRPr lang="zh-CN" altLang="en-US" sz="1800" u="sng"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solidFill>
                            <a:schemeClr val="bg1">
                              <a:lumMod val="75000"/>
                            </a:schemeClr>
                          </a:solidFill>
                          <a:latin typeface="Fira Code" panose="020B0809050000020004" pitchFamily="49" charset="0"/>
                          <a:ea typeface="Fira Code" panose="020B0809050000020004" pitchFamily="49" charset="0"/>
                        </a:rPr>
                        <a:t>62</a:t>
                      </a:r>
                      <a:endParaRPr lang="zh-CN" altLang="en-US" sz="1800" dirty="0">
                        <a:solidFill>
                          <a:schemeClr val="bg1">
                            <a:lumMod val="75000"/>
                          </a:schemeClr>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35</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77</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55</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14</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u="none" dirty="0">
                          <a:solidFill>
                            <a:schemeClr val="tx1"/>
                          </a:solidFill>
                          <a:latin typeface="Fira Code" panose="020B0809050000020004" pitchFamily="49" charset="0"/>
                          <a:ea typeface="Fira Code" panose="020B0809050000020004" pitchFamily="49" charset="0"/>
                        </a:rPr>
                        <a:t>62</a:t>
                      </a:r>
                      <a:endParaRPr lang="zh-CN" altLang="en-US" sz="1800" u="none"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98</a:t>
                      </a:r>
                      <a:endParaRPr lang="zh-CN" altLang="en-US" sz="1800" dirty="0">
                        <a:solidFill>
                          <a:schemeClr val="tx1"/>
                        </a:solidFill>
                        <a:latin typeface="Fira Code" panose="020B0809050000020004" pitchFamily="49" charset="0"/>
                      </a:endParaRPr>
                    </a:p>
                  </a:txBody>
                  <a:tcPr marL="72086" marR="72086" marT="36043" marB="36043" anchor="ctr"/>
                </a:tc>
                <a:extLst>
                  <a:ext uri="{0D108BD9-81ED-4DB2-BD59-A6C34878D82A}">
                    <a16:rowId xmlns:a16="http://schemas.microsoft.com/office/drawing/2014/main" val="3345590595"/>
                  </a:ext>
                </a:extLst>
              </a:tr>
            </a:tbl>
          </a:graphicData>
        </a:graphic>
      </p:graphicFrame>
      <p:grpSp>
        <p:nvGrpSpPr>
          <p:cNvPr id="30" name="组合 29">
            <a:extLst>
              <a:ext uri="{FF2B5EF4-FFF2-40B4-BE49-F238E27FC236}">
                <a16:creationId xmlns:a16="http://schemas.microsoft.com/office/drawing/2014/main" id="{7C3B4936-1C5C-4F18-AF23-A91F38220DAF}"/>
              </a:ext>
            </a:extLst>
          </p:cNvPr>
          <p:cNvGrpSpPr/>
          <p:nvPr/>
        </p:nvGrpSpPr>
        <p:grpSpPr>
          <a:xfrm>
            <a:off x="3517391" y="2136672"/>
            <a:ext cx="1155192" cy="653926"/>
            <a:chOff x="2769108" y="2790896"/>
            <a:chExt cx="1155192" cy="653926"/>
          </a:xfrm>
        </p:grpSpPr>
        <p:cxnSp>
          <p:nvCxnSpPr>
            <p:cNvPr id="31" name="直接箭头连接符 30">
              <a:extLst>
                <a:ext uri="{FF2B5EF4-FFF2-40B4-BE49-F238E27FC236}">
                  <a16:creationId xmlns:a16="http://schemas.microsoft.com/office/drawing/2014/main" id="{600A031D-4202-45BF-A302-F9D4F7633F4F}"/>
                </a:ext>
              </a:extLst>
            </p:cNvPr>
            <p:cNvCxnSpPr>
              <a:cxnSpLocks/>
            </p:cNvCxnSpPr>
            <p:nvPr/>
          </p:nvCxnSpPr>
          <p:spPr>
            <a:xfrm flipV="1">
              <a:off x="3346704" y="2790896"/>
              <a:ext cx="0" cy="3363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文本框 31">
              <a:extLst>
                <a:ext uri="{FF2B5EF4-FFF2-40B4-BE49-F238E27FC236}">
                  <a16:creationId xmlns:a16="http://schemas.microsoft.com/office/drawing/2014/main" id="{116D2074-5FCB-449A-9871-48ECC7EBA454}"/>
                </a:ext>
              </a:extLst>
            </p:cNvPr>
            <p:cNvSpPr txBox="1"/>
            <p:nvPr/>
          </p:nvSpPr>
          <p:spPr>
            <a:xfrm>
              <a:off x="2769108" y="3106268"/>
              <a:ext cx="1155192" cy="338554"/>
            </a:xfrm>
            <a:prstGeom prst="rect">
              <a:avLst/>
            </a:prstGeom>
            <a:noFill/>
          </p:spPr>
          <p:txBody>
            <a:bodyPr wrap="square" rtlCol="0">
              <a:spAutoFit/>
            </a:bodyPr>
            <a:lstStyle/>
            <a:p>
              <a:pPr algn="ctr"/>
              <a:r>
                <a:rPr lang="en-US" altLang="zh-CN" sz="1600" dirty="0">
                  <a:latin typeface="Fira Code" panose="020B0809050000020004" pitchFamily="49" charset="0"/>
                  <a:ea typeface="Fira Code" panose="020B0809050000020004" pitchFamily="49" charset="0"/>
                </a:rPr>
                <a:t>low</a:t>
              </a:r>
              <a:endParaRPr lang="zh-CN" altLang="en-US" sz="1600" dirty="0">
                <a:latin typeface="Fira Code" panose="020B0809050000020004" pitchFamily="49" charset="0"/>
              </a:endParaRPr>
            </a:p>
          </p:txBody>
        </p:sp>
      </p:grpSp>
      <p:grpSp>
        <p:nvGrpSpPr>
          <p:cNvPr id="33" name="组合 32">
            <a:extLst>
              <a:ext uri="{FF2B5EF4-FFF2-40B4-BE49-F238E27FC236}">
                <a16:creationId xmlns:a16="http://schemas.microsoft.com/office/drawing/2014/main" id="{AAEE0CE1-3431-47F7-A440-494596A70ADD}"/>
              </a:ext>
            </a:extLst>
          </p:cNvPr>
          <p:cNvGrpSpPr/>
          <p:nvPr/>
        </p:nvGrpSpPr>
        <p:grpSpPr>
          <a:xfrm>
            <a:off x="7930895" y="2127283"/>
            <a:ext cx="1155192" cy="653926"/>
            <a:chOff x="2769108" y="2790896"/>
            <a:chExt cx="1155192" cy="653926"/>
          </a:xfrm>
        </p:grpSpPr>
        <p:cxnSp>
          <p:nvCxnSpPr>
            <p:cNvPr id="34" name="直接箭头连接符 33">
              <a:extLst>
                <a:ext uri="{FF2B5EF4-FFF2-40B4-BE49-F238E27FC236}">
                  <a16:creationId xmlns:a16="http://schemas.microsoft.com/office/drawing/2014/main" id="{597FA963-F490-496A-8175-AFF3590E4561}"/>
                </a:ext>
              </a:extLst>
            </p:cNvPr>
            <p:cNvCxnSpPr>
              <a:cxnSpLocks/>
            </p:cNvCxnSpPr>
            <p:nvPr/>
          </p:nvCxnSpPr>
          <p:spPr>
            <a:xfrm flipV="1">
              <a:off x="3346704" y="2790896"/>
              <a:ext cx="0" cy="3363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文本框 34">
              <a:extLst>
                <a:ext uri="{FF2B5EF4-FFF2-40B4-BE49-F238E27FC236}">
                  <a16:creationId xmlns:a16="http://schemas.microsoft.com/office/drawing/2014/main" id="{5E99A530-B2CA-46CF-8C5B-DA0BCC2A03EB}"/>
                </a:ext>
              </a:extLst>
            </p:cNvPr>
            <p:cNvSpPr txBox="1"/>
            <p:nvPr/>
          </p:nvSpPr>
          <p:spPr>
            <a:xfrm>
              <a:off x="2769108" y="3106268"/>
              <a:ext cx="1155192" cy="338554"/>
            </a:xfrm>
            <a:prstGeom prst="rect">
              <a:avLst/>
            </a:prstGeom>
            <a:noFill/>
          </p:spPr>
          <p:txBody>
            <a:bodyPr wrap="square" rtlCol="0">
              <a:spAutoFit/>
            </a:bodyPr>
            <a:lstStyle/>
            <a:p>
              <a:pPr algn="ctr"/>
              <a:r>
                <a:rPr lang="en-US" altLang="zh-CN" sz="1600" dirty="0">
                  <a:latin typeface="Fira Code" panose="020B0809050000020004" pitchFamily="49" charset="0"/>
                </a:rPr>
                <a:t>high</a:t>
              </a:r>
              <a:endParaRPr lang="zh-CN" altLang="en-US" sz="1600" dirty="0">
                <a:latin typeface="Fira Code" panose="020B0809050000020004" pitchFamily="49" charset="0"/>
              </a:endParaRPr>
            </a:p>
          </p:txBody>
        </p:sp>
      </p:grpSp>
      <p:graphicFrame>
        <p:nvGraphicFramePr>
          <p:cNvPr id="36" name="表格 35">
            <a:extLst>
              <a:ext uri="{FF2B5EF4-FFF2-40B4-BE49-F238E27FC236}">
                <a16:creationId xmlns:a16="http://schemas.microsoft.com/office/drawing/2014/main" id="{1EF722B0-1AF1-486A-93B0-9EF78AACB0EC}"/>
              </a:ext>
            </a:extLst>
          </p:cNvPr>
          <p:cNvGraphicFramePr>
            <a:graphicFrameLocks noGrp="1"/>
          </p:cNvGraphicFramePr>
          <p:nvPr>
            <p:extLst>
              <p:ext uri="{D42A27DB-BD31-4B8C-83A1-F6EECF244321}">
                <p14:modId xmlns:p14="http://schemas.microsoft.com/office/powerpoint/2010/main" val="2837133817"/>
              </p:ext>
            </p:extLst>
          </p:nvPr>
        </p:nvGraphicFramePr>
        <p:xfrm>
          <a:off x="2788919" y="3050510"/>
          <a:ext cx="7068312" cy="599062"/>
        </p:xfrm>
        <a:graphic>
          <a:graphicData uri="http://schemas.openxmlformats.org/drawingml/2006/table">
            <a:tbl>
              <a:tblPr>
                <a:tableStyleId>{2D5ABB26-0587-4C30-8999-92F81FD0307C}</a:tableStyleId>
              </a:tblPr>
              <a:tblGrid>
                <a:gridCol w="883539">
                  <a:extLst>
                    <a:ext uri="{9D8B030D-6E8A-4147-A177-3AD203B41FA5}">
                      <a16:colId xmlns:a16="http://schemas.microsoft.com/office/drawing/2014/main" val="785688723"/>
                    </a:ext>
                  </a:extLst>
                </a:gridCol>
                <a:gridCol w="883539">
                  <a:extLst>
                    <a:ext uri="{9D8B030D-6E8A-4147-A177-3AD203B41FA5}">
                      <a16:colId xmlns:a16="http://schemas.microsoft.com/office/drawing/2014/main" val="2109491006"/>
                    </a:ext>
                  </a:extLst>
                </a:gridCol>
                <a:gridCol w="883539">
                  <a:extLst>
                    <a:ext uri="{9D8B030D-6E8A-4147-A177-3AD203B41FA5}">
                      <a16:colId xmlns:a16="http://schemas.microsoft.com/office/drawing/2014/main" val="3838278234"/>
                    </a:ext>
                  </a:extLst>
                </a:gridCol>
                <a:gridCol w="883539">
                  <a:extLst>
                    <a:ext uri="{9D8B030D-6E8A-4147-A177-3AD203B41FA5}">
                      <a16:colId xmlns:a16="http://schemas.microsoft.com/office/drawing/2014/main" val="1236699653"/>
                    </a:ext>
                  </a:extLst>
                </a:gridCol>
                <a:gridCol w="883539">
                  <a:extLst>
                    <a:ext uri="{9D8B030D-6E8A-4147-A177-3AD203B41FA5}">
                      <a16:colId xmlns:a16="http://schemas.microsoft.com/office/drawing/2014/main" val="2358870543"/>
                    </a:ext>
                  </a:extLst>
                </a:gridCol>
                <a:gridCol w="883539">
                  <a:extLst>
                    <a:ext uri="{9D8B030D-6E8A-4147-A177-3AD203B41FA5}">
                      <a16:colId xmlns:a16="http://schemas.microsoft.com/office/drawing/2014/main" val="4082199802"/>
                    </a:ext>
                  </a:extLst>
                </a:gridCol>
                <a:gridCol w="883539">
                  <a:extLst>
                    <a:ext uri="{9D8B030D-6E8A-4147-A177-3AD203B41FA5}">
                      <a16:colId xmlns:a16="http://schemas.microsoft.com/office/drawing/2014/main" val="1324208139"/>
                    </a:ext>
                  </a:extLst>
                </a:gridCol>
                <a:gridCol w="883539">
                  <a:extLst>
                    <a:ext uri="{9D8B030D-6E8A-4147-A177-3AD203B41FA5}">
                      <a16:colId xmlns:a16="http://schemas.microsoft.com/office/drawing/2014/main" val="418106966"/>
                    </a:ext>
                  </a:extLst>
                </a:gridCol>
              </a:tblGrid>
              <a:tr h="599062">
                <a:tc>
                  <a:txBody>
                    <a:bodyPr/>
                    <a:lstStyle/>
                    <a:p>
                      <a:pPr algn="ctr"/>
                      <a:r>
                        <a:rPr lang="en-US" altLang="zh-CN" sz="1800" u="sng" dirty="0">
                          <a:solidFill>
                            <a:schemeClr val="tx1"/>
                          </a:solidFill>
                          <a:latin typeface="Fira Code" panose="020B0809050000020004" pitchFamily="49" charset="0"/>
                          <a:ea typeface="Fira Code" panose="020B0809050000020004" pitchFamily="49" charset="0"/>
                        </a:rPr>
                        <a:t>35</a:t>
                      </a:r>
                      <a:endParaRPr lang="zh-CN" altLang="en-US" sz="1800" u="sng"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solidFill>
                            <a:schemeClr val="bg1">
                              <a:lumMod val="75000"/>
                            </a:schemeClr>
                          </a:solidFill>
                          <a:latin typeface="Fira Code" panose="020B0809050000020004" pitchFamily="49" charset="0"/>
                          <a:ea typeface="Fira Code" panose="020B0809050000020004" pitchFamily="49" charset="0"/>
                        </a:rPr>
                        <a:t>62</a:t>
                      </a:r>
                      <a:endParaRPr lang="zh-CN" altLang="en-US" sz="1800" dirty="0">
                        <a:solidFill>
                          <a:schemeClr val="bg1">
                            <a:lumMod val="75000"/>
                          </a:schemeClr>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35</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77</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55</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14</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u="none" dirty="0">
                          <a:solidFill>
                            <a:schemeClr val="tx1"/>
                          </a:solidFill>
                          <a:latin typeface="Fira Code" panose="020B0809050000020004" pitchFamily="49" charset="0"/>
                          <a:ea typeface="Fira Code" panose="020B0809050000020004" pitchFamily="49" charset="0"/>
                        </a:rPr>
                        <a:t>62</a:t>
                      </a:r>
                      <a:endParaRPr lang="zh-CN" altLang="en-US" sz="1800" u="none"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98</a:t>
                      </a:r>
                      <a:endParaRPr lang="zh-CN" altLang="en-US" sz="1800" dirty="0">
                        <a:solidFill>
                          <a:schemeClr val="tx1"/>
                        </a:solidFill>
                        <a:latin typeface="Fira Code" panose="020B0809050000020004" pitchFamily="49" charset="0"/>
                      </a:endParaRPr>
                    </a:p>
                  </a:txBody>
                  <a:tcPr marL="72086" marR="72086" marT="36043" marB="36043" anchor="ctr"/>
                </a:tc>
                <a:extLst>
                  <a:ext uri="{0D108BD9-81ED-4DB2-BD59-A6C34878D82A}">
                    <a16:rowId xmlns:a16="http://schemas.microsoft.com/office/drawing/2014/main" val="3345590595"/>
                  </a:ext>
                </a:extLst>
              </a:tr>
            </a:tbl>
          </a:graphicData>
        </a:graphic>
      </p:graphicFrame>
      <p:grpSp>
        <p:nvGrpSpPr>
          <p:cNvPr id="37" name="组合 36">
            <a:extLst>
              <a:ext uri="{FF2B5EF4-FFF2-40B4-BE49-F238E27FC236}">
                <a16:creationId xmlns:a16="http://schemas.microsoft.com/office/drawing/2014/main" id="{D251E48B-196A-4DAC-BEB4-802E88AEAFBE}"/>
              </a:ext>
            </a:extLst>
          </p:cNvPr>
          <p:cNvGrpSpPr/>
          <p:nvPr/>
        </p:nvGrpSpPr>
        <p:grpSpPr>
          <a:xfrm>
            <a:off x="3517391" y="3496494"/>
            <a:ext cx="1155192" cy="653926"/>
            <a:chOff x="2769108" y="2790896"/>
            <a:chExt cx="1155192" cy="653926"/>
          </a:xfrm>
        </p:grpSpPr>
        <p:cxnSp>
          <p:nvCxnSpPr>
            <p:cNvPr id="38" name="直接箭头连接符 37">
              <a:extLst>
                <a:ext uri="{FF2B5EF4-FFF2-40B4-BE49-F238E27FC236}">
                  <a16:creationId xmlns:a16="http://schemas.microsoft.com/office/drawing/2014/main" id="{56B4B406-577A-496C-A158-FC6B2884C2AE}"/>
                </a:ext>
              </a:extLst>
            </p:cNvPr>
            <p:cNvCxnSpPr>
              <a:cxnSpLocks/>
            </p:cNvCxnSpPr>
            <p:nvPr/>
          </p:nvCxnSpPr>
          <p:spPr>
            <a:xfrm flipV="1">
              <a:off x="3346704" y="2790896"/>
              <a:ext cx="0" cy="3363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文本框 38">
              <a:extLst>
                <a:ext uri="{FF2B5EF4-FFF2-40B4-BE49-F238E27FC236}">
                  <a16:creationId xmlns:a16="http://schemas.microsoft.com/office/drawing/2014/main" id="{EC368AF8-4A98-4C0D-9CCE-04DACD69347C}"/>
                </a:ext>
              </a:extLst>
            </p:cNvPr>
            <p:cNvSpPr txBox="1"/>
            <p:nvPr/>
          </p:nvSpPr>
          <p:spPr>
            <a:xfrm>
              <a:off x="2769108" y="3106268"/>
              <a:ext cx="1155192" cy="338554"/>
            </a:xfrm>
            <a:prstGeom prst="rect">
              <a:avLst/>
            </a:prstGeom>
            <a:noFill/>
          </p:spPr>
          <p:txBody>
            <a:bodyPr wrap="square" rtlCol="0">
              <a:spAutoFit/>
            </a:bodyPr>
            <a:lstStyle/>
            <a:p>
              <a:pPr algn="ctr"/>
              <a:r>
                <a:rPr lang="en-US" altLang="zh-CN" sz="1600" dirty="0">
                  <a:latin typeface="Fira Code" panose="020B0809050000020004" pitchFamily="49" charset="0"/>
                  <a:ea typeface="Fira Code" panose="020B0809050000020004" pitchFamily="49" charset="0"/>
                </a:rPr>
                <a:t>low</a:t>
              </a:r>
              <a:endParaRPr lang="zh-CN" altLang="en-US" sz="1600" dirty="0">
                <a:latin typeface="Fira Code" panose="020B0809050000020004" pitchFamily="49" charset="0"/>
              </a:endParaRPr>
            </a:p>
          </p:txBody>
        </p:sp>
      </p:grpSp>
      <p:grpSp>
        <p:nvGrpSpPr>
          <p:cNvPr id="40" name="组合 39">
            <a:extLst>
              <a:ext uri="{FF2B5EF4-FFF2-40B4-BE49-F238E27FC236}">
                <a16:creationId xmlns:a16="http://schemas.microsoft.com/office/drawing/2014/main" id="{E0002F06-0630-4E6F-99F4-45AFA20DEDAB}"/>
              </a:ext>
            </a:extLst>
          </p:cNvPr>
          <p:cNvGrpSpPr/>
          <p:nvPr/>
        </p:nvGrpSpPr>
        <p:grpSpPr>
          <a:xfrm>
            <a:off x="7098791" y="3496494"/>
            <a:ext cx="1155192" cy="653926"/>
            <a:chOff x="2769108" y="2790896"/>
            <a:chExt cx="1155192" cy="653926"/>
          </a:xfrm>
        </p:grpSpPr>
        <p:cxnSp>
          <p:nvCxnSpPr>
            <p:cNvPr id="41" name="直接箭头连接符 40">
              <a:extLst>
                <a:ext uri="{FF2B5EF4-FFF2-40B4-BE49-F238E27FC236}">
                  <a16:creationId xmlns:a16="http://schemas.microsoft.com/office/drawing/2014/main" id="{EAA27B37-5D2B-40B1-BF7B-A9878FCFCAF9}"/>
                </a:ext>
              </a:extLst>
            </p:cNvPr>
            <p:cNvCxnSpPr>
              <a:cxnSpLocks/>
            </p:cNvCxnSpPr>
            <p:nvPr/>
          </p:nvCxnSpPr>
          <p:spPr>
            <a:xfrm flipV="1">
              <a:off x="3346704" y="2790896"/>
              <a:ext cx="0" cy="3363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2" name="文本框 41">
              <a:extLst>
                <a:ext uri="{FF2B5EF4-FFF2-40B4-BE49-F238E27FC236}">
                  <a16:creationId xmlns:a16="http://schemas.microsoft.com/office/drawing/2014/main" id="{A6538E1B-2C8D-4BEE-A8B7-50F7EAF8666C}"/>
                </a:ext>
              </a:extLst>
            </p:cNvPr>
            <p:cNvSpPr txBox="1"/>
            <p:nvPr/>
          </p:nvSpPr>
          <p:spPr>
            <a:xfrm>
              <a:off x="2769108" y="3106268"/>
              <a:ext cx="1155192" cy="338554"/>
            </a:xfrm>
            <a:prstGeom prst="rect">
              <a:avLst/>
            </a:prstGeom>
            <a:noFill/>
          </p:spPr>
          <p:txBody>
            <a:bodyPr wrap="square" rtlCol="0">
              <a:spAutoFit/>
            </a:bodyPr>
            <a:lstStyle/>
            <a:p>
              <a:pPr algn="ctr"/>
              <a:r>
                <a:rPr lang="en-US" altLang="zh-CN" sz="1600" dirty="0">
                  <a:latin typeface="Fira Code" panose="020B0809050000020004" pitchFamily="49" charset="0"/>
                </a:rPr>
                <a:t>high</a:t>
              </a:r>
              <a:endParaRPr lang="zh-CN" altLang="en-US" sz="1600" dirty="0">
                <a:latin typeface="Fira Code" panose="020B0809050000020004" pitchFamily="49" charset="0"/>
              </a:endParaRPr>
            </a:p>
          </p:txBody>
        </p:sp>
      </p:grpSp>
      <p:graphicFrame>
        <p:nvGraphicFramePr>
          <p:cNvPr id="43" name="表格 42">
            <a:extLst>
              <a:ext uri="{FF2B5EF4-FFF2-40B4-BE49-F238E27FC236}">
                <a16:creationId xmlns:a16="http://schemas.microsoft.com/office/drawing/2014/main" id="{37DC8810-CD6C-462D-B2C9-D753C47FCC36}"/>
              </a:ext>
            </a:extLst>
          </p:cNvPr>
          <p:cNvGraphicFramePr>
            <a:graphicFrameLocks noGrp="1"/>
          </p:cNvGraphicFramePr>
          <p:nvPr>
            <p:extLst>
              <p:ext uri="{D42A27DB-BD31-4B8C-83A1-F6EECF244321}">
                <p14:modId xmlns:p14="http://schemas.microsoft.com/office/powerpoint/2010/main" val="2649941943"/>
              </p:ext>
            </p:extLst>
          </p:nvPr>
        </p:nvGraphicFramePr>
        <p:xfrm>
          <a:off x="2788919" y="4312714"/>
          <a:ext cx="7068312" cy="599062"/>
        </p:xfrm>
        <a:graphic>
          <a:graphicData uri="http://schemas.openxmlformats.org/drawingml/2006/table">
            <a:tbl>
              <a:tblPr>
                <a:tableStyleId>{2D5ABB26-0587-4C30-8999-92F81FD0307C}</a:tableStyleId>
              </a:tblPr>
              <a:tblGrid>
                <a:gridCol w="883539">
                  <a:extLst>
                    <a:ext uri="{9D8B030D-6E8A-4147-A177-3AD203B41FA5}">
                      <a16:colId xmlns:a16="http://schemas.microsoft.com/office/drawing/2014/main" val="785688723"/>
                    </a:ext>
                  </a:extLst>
                </a:gridCol>
                <a:gridCol w="883539">
                  <a:extLst>
                    <a:ext uri="{9D8B030D-6E8A-4147-A177-3AD203B41FA5}">
                      <a16:colId xmlns:a16="http://schemas.microsoft.com/office/drawing/2014/main" val="2109491006"/>
                    </a:ext>
                  </a:extLst>
                </a:gridCol>
                <a:gridCol w="883539">
                  <a:extLst>
                    <a:ext uri="{9D8B030D-6E8A-4147-A177-3AD203B41FA5}">
                      <a16:colId xmlns:a16="http://schemas.microsoft.com/office/drawing/2014/main" val="3838278234"/>
                    </a:ext>
                  </a:extLst>
                </a:gridCol>
                <a:gridCol w="883539">
                  <a:extLst>
                    <a:ext uri="{9D8B030D-6E8A-4147-A177-3AD203B41FA5}">
                      <a16:colId xmlns:a16="http://schemas.microsoft.com/office/drawing/2014/main" val="1236699653"/>
                    </a:ext>
                  </a:extLst>
                </a:gridCol>
                <a:gridCol w="883539">
                  <a:extLst>
                    <a:ext uri="{9D8B030D-6E8A-4147-A177-3AD203B41FA5}">
                      <a16:colId xmlns:a16="http://schemas.microsoft.com/office/drawing/2014/main" val="2358870543"/>
                    </a:ext>
                  </a:extLst>
                </a:gridCol>
                <a:gridCol w="883539">
                  <a:extLst>
                    <a:ext uri="{9D8B030D-6E8A-4147-A177-3AD203B41FA5}">
                      <a16:colId xmlns:a16="http://schemas.microsoft.com/office/drawing/2014/main" val="4082199802"/>
                    </a:ext>
                  </a:extLst>
                </a:gridCol>
                <a:gridCol w="883539">
                  <a:extLst>
                    <a:ext uri="{9D8B030D-6E8A-4147-A177-3AD203B41FA5}">
                      <a16:colId xmlns:a16="http://schemas.microsoft.com/office/drawing/2014/main" val="1324208139"/>
                    </a:ext>
                  </a:extLst>
                </a:gridCol>
                <a:gridCol w="883539">
                  <a:extLst>
                    <a:ext uri="{9D8B030D-6E8A-4147-A177-3AD203B41FA5}">
                      <a16:colId xmlns:a16="http://schemas.microsoft.com/office/drawing/2014/main" val="418106966"/>
                    </a:ext>
                  </a:extLst>
                </a:gridCol>
              </a:tblGrid>
              <a:tr h="599062">
                <a:tc>
                  <a:txBody>
                    <a:bodyPr/>
                    <a:lstStyle/>
                    <a:p>
                      <a:pPr algn="ctr"/>
                      <a:r>
                        <a:rPr lang="en-US" altLang="zh-CN" sz="1800" u="sng" dirty="0">
                          <a:solidFill>
                            <a:schemeClr val="tx1"/>
                          </a:solidFill>
                          <a:latin typeface="Fira Code" panose="020B0809050000020004" pitchFamily="49" charset="0"/>
                          <a:ea typeface="Fira Code" panose="020B0809050000020004" pitchFamily="49" charset="0"/>
                        </a:rPr>
                        <a:t>35</a:t>
                      </a:r>
                      <a:endParaRPr lang="zh-CN" altLang="en-US" sz="1800" u="sng"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solidFill>
                            <a:schemeClr val="tx1"/>
                          </a:solidFill>
                          <a:latin typeface="Fira Code" panose="020B0809050000020004" pitchFamily="49" charset="0"/>
                          <a:ea typeface="Fira Code" panose="020B0809050000020004" pitchFamily="49" charset="0"/>
                        </a:rPr>
                        <a:t>14</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35</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77</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55</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solidFill>
                            <a:schemeClr val="bg1">
                              <a:lumMod val="75000"/>
                            </a:schemeClr>
                          </a:solidFill>
                          <a:latin typeface="Fira Code" panose="020B0809050000020004" pitchFamily="49" charset="0"/>
                          <a:ea typeface="Fira Code" panose="020B0809050000020004" pitchFamily="49" charset="0"/>
                        </a:rPr>
                        <a:t>14</a:t>
                      </a:r>
                      <a:endParaRPr lang="zh-CN" altLang="en-US" sz="1800" dirty="0">
                        <a:solidFill>
                          <a:schemeClr val="bg1">
                            <a:lumMod val="75000"/>
                          </a:schemeClr>
                        </a:solidFill>
                        <a:latin typeface="Fira Code" panose="020B0809050000020004" pitchFamily="49" charset="0"/>
                      </a:endParaRPr>
                    </a:p>
                  </a:txBody>
                  <a:tcPr marL="72086" marR="72086" marT="36043" marB="36043" anchor="ctr"/>
                </a:tc>
                <a:tc>
                  <a:txBody>
                    <a:bodyPr/>
                    <a:lstStyle/>
                    <a:p>
                      <a:pPr algn="ctr"/>
                      <a:r>
                        <a:rPr lang="en-US" altLang="zh-CN" sz="1800" u="none" dirty="0">
                          <a:solidFill>
                            <a:schemeClr val="tx1"/>
                          </a:solidFill>
                          <a:latin typeface="Fira Code" panose="020B0809050000020004" pitchFamily="49" charset="0"/>
                          <a:ea typeface="Fira Code" panose="020B0809050000020004" pitchFamily="49" charset="0"/>
                        </a:rPr>
                        <a:t>62</a:t>
                      </a:r>
                      <a:endParaRPr lang="zh-CN" altLang="en-US" sz="1800" u="none"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98</a:t>
                      </a:r>
                      <a:endParaRPr lang="zh-CN" altLang="en-US" sz="1800" dirty="0">
                        <a:solidFill>
                          <a:schemeClr val="tx1"/>
                        </a:solidFill>
                        <a:latin typeface="Fira Code" panose="020B0809050000020004" pitchFamily="49" charset="0"/>
                      </a:endParaRPr>
                    </a:p>
                  </a:txBody>
                  <a:tcPr marL="72086" marR="72086" marT="36043" marB="36043" anchor="ctr"/>
                </a:tc>
                <a:extLst>
                  <a:ext uri="{0D108BD9-81ED-4DB2-BD59-A6C34878D82A}">
                    <a16:rowId xmlns:a16="http://schemas.microsoft.com/office/drawing/2014/main" val="3345590595"/>
                  </a:ext>
                </a:extLst>
              </a:tr>
            </a:tbl>
          </a:graphicData>
        </a:graphic>
      </p:graphicFrame>
      <p:grpSp>
        <p:nvGrpSpPr>
          <p:cNvPr id="44" name="组合 43">
            <a:extLst>
              <a:ext uri="{FF2B5EF4-FFF2-40B4-BE49-F238E27FC236}">
                <a16:creationId xmlns:a16="http://schemas.microsoft.com/office/drawing/2014/main" id="{A9B78429-CBAE-47B7-A84D-FAAC65121E20}"/>
              </a:ext>
            </a:extLst>
          </p:cNvPr>
          <p:cNvGrpSpPr/>
          <p:nvPr/>
        </p:nvGrpSpPr>
        <p:grpSpPr>
          <a:xfrm>
            <a:off x="3517391" y="4758698"/>
            <a:ext cx="1155192" cy="653926"/>
            <a:chOff x="2769108" y="2790896"/>
            <a:chExt cx="1155192" cy="653926"/>
          </a:xfrm>
        </p:grpSpPr>
        <p:cxnSp>
          <p:nvCxnSpPr>
            <p:cNvPr id="45" name="直接箭头连接符 44">
              <a:extLst>
                <a:ext uri="{FF2B5EF4-FFF2-40B4-BE49-F238E27FC236}">
                  <a16:creationId xmlns:a16="http://schemas.microsoft.com/office/drawing/2014/main" id="{91A4EC30-8990-4DFA-ACC7-A9BDC3777031}"/>
                </a:ext>
              </a:extLst>
            </p:cNvPr>
            <p:cNvCxnSpPr>
              <a:cxnSpLocks/>
            </p:cNvCxnSpPr>
            <p:nvPr/>
          </p:nvCxnSpPr>
          <p:spPr>
            <a:xfrm flipV="1">
              <a:off x="3346704" y="2790896"/>
              <a:ext cx="0" cy="3363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6" name="文本框 45">
              <a:extLst>
                <a:ext uri="{FF2B5EF4-FFF2-40B4-BE49-F238E27FC236}">
                  <a16:creationId xmlns:a16="http://schemas.microsoft.com/office/drawing/2014/main" id="{94A24997-90EA-4B21-819A-363448CCC090}"/>
                </a:ext>
              </a:extLst>
            </p:cNvPr>
            <p:cNvSpPr txBox="1"/>
            <p:nvPr/>
          </p:nvSpPr>
          <p:spPr>
            <a:xfrm>
              <a:off x="2769108" y="3106268"/>
              <a:ext cx="1155192" cy="338554"/>
            </a:xfrm>
            <a:prstGeom prst="rect">
              <a:avLst/>
            </a:prstGeom>
            <a:noFill/>
          </p:spPr>
          <p:txBody>
            <a:bodyPr wrap="square" rtlCol="0">
              <a:spAutoFit/>
            </a:bodyPr>
            <a:lstStyle/>
            <a:p>
              <a:pPr algn="ctr"/>
              <a:r>
                <a:rPr lang="en-US" altLang="zh-CN" sz="1600" dirty="0">
                  <a:latin typeface="Fira Code" panose="020B0809050000020004" pitchFamily="49" charset="0"/>
                  <a:ea typeface="Fira Code" panose="020B0809050000020004" pitchFamily="49" charset="0"/>
                </a:rPr>
                <a:t>low</a:t>
              </a:r>
              <a:endParaRPr lang="zh-CN" altLang="en-US" sz="1600" dirty="0">
                <a:latin typeface="Fira Code" panose="020B0809050000020004" pitchFamily="49" charset="0"/>
              </a:endParaRPr>
            </a:p>
          </p:txBody>
        </p:sp>
      </p:grpSp>
      <p:grpSp>
        <p:nvGrpSpPr>
          <p:cNvPr id="47" name="组合 46">
            <a:extLst>
              <a:ext uri="{FF2B5EF4-FFF2-40B4-BE49-F238E27FC236}">
                <a16:creationId xmlns:a16="http://schemas.microsoft.com/office/drawing/2014/main" id="{3B1C148F-7096-4DE9-9C37-4A69831C90E4}"/>
              </a:ext>
            </a:extLst>
          </p:cNvPr>
          <p:cNvGrpSpPr/>
          <p:nvPr/>
        </p:nvGrpSpPr>
        <p:grpSpPr>
          <a:xfrm>
            <a:off x="7098791" y="4747107"/>
            <a:ext cx="1155192" cy="653926"/>
            <a:chOff x="2769108" y="2790896"/>
            <a:chExt cx="1155192" cy="653926"/>
          </a:xfrm>
        </p:grpSpPr>
        <p:cxnSp>
          <p:nvCxnSpPr>
            <p:cNvPr id="48" name="直接箭头连接符 47">
              <a:extLst>
                <a:ext uri="{FF2B5EF4-FFF2-40B4-BE49-F238E27FC236}">
                  <a16:creationId xmlns:a16="http://schemas.microsoft.com/office/drawing/2014/main" id="{81E549C4-CF41-41B5-957B-CBE4A70CDCA2}"/>
                </a:ext>
              </a:extLst>
            </p:cNvPr>
            <p:cNvCxnSpPr>
              <a:cxnSpLocks/>
            </p:cNvCxnSpPr>
            <p:nvPr/>
          </p:nvCxnSpPr>
          <p:spPr>
            <a:xfrm flipV="1">
              <a:off x="3346704" y="2790896"/>
              <a:ext cx="0" cy="3363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文本框 48">
              <a:extLst>
                <a:ext uri="{FF2B5EF4-FFF2-40B4-BE49-F238E27FC236}">
                  <a16:creationId xmlns:a16="http://schemas.microsoft.com/office/drawing/2014/main" id="{D935EB56-64AF-4F58-A574-E636390C7466}"/>
                </a:ext>
              </a:extLst>
            </p:cNvPr>
            <p:cNvSpPr txBox="1"/>
            <p:nvPr/>
          </p:nvSpPr>
          <p:spPr>
            <a:xfrm>
              <a:off x="2769108" y="3106268"/>
              <a:ext cx="1155192" cy="338554"/>
            </a:xfrm>
            <a:prstGeom prst="rect">
              <a:avLst/>
            </a:prstGeom>
            <a:noFill/>
          </p:spPr>
          <p:txBody>
            <a:bodyPr wrap="square" rtlCol="0">
              <a:spAutoFit/>
            </a:bodyPr>
            <a:lstStyle/>
            <a:p>
              <a:pPr algn="ctr"/>
              <a:r>
                <a:rPr lang="en-US" altLang="zh-CN" sz="1600" dirty="0">
                  <a:latin typeface="Fira Code" panose="020B0809050000020004" pitchFamily="49" charset="0"/>
                </a:rPr>
                <a:t>high</a:t>
              </a:r>
              <a:endParaRPr lang="zh-CN" altLang="en-US" sz="1600" dirty="0">
                <a:latin typeface="Fira Code" panose="020B0809050000020004" pitchFamily="49" charset="0"/>
              </a:endParaRPr>
            </a:p>
          </p:txBody>
        </p:sp>
      </p:grpSp>
    </p:spTree>
    <p:extLst>
      <p:ext uri="{BB962C8B-B14F-4D97-AF65-F5344CB8AC3E}">
        <p14:creationId xmlns:p14="http://schemas.microsoft.com/office/powerpoint/2010/main" val="301553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fade">
                                      <p:cBhvr>
                                        <p:cTn id="18" dur="500"/>
                                        <p:tgtEl>
                                          <p:spTgt spid="44"/>
                                        </p:tgtEl>
                                      </p:cBhvr>
                                    </p:animEffect>
                                  </p:childTnLst>
                                </p:cTn>
                              </p:par>
                              <p:par>
                                <p:cTn id="19" presetID="10"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par>
                                <p:cTn id="22" presetID="10" presetClass="entr" presetSubtype="0" fill="hold"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90FF11-189F-4050-89F8-3E90FCDB11ED}"/>
              </a:ext>
            </a:extLst>
          </p:cNvPr>
          <p:cNvSpPr>
            <a:spLocks noGrp="1"/>
          </p:cNvSpPr>
          <p:nvPr>
            <p:ph type="title"/>
          </p:nvPr>
        </p:nvSpPr>
        <p:spPr/>
        <p:txBody>
          <a:bodyPr/>
          <a:lstStyle/>
          <a:p>
            <a:r>
              <a:rPr lang="zh-CN" altLang="en-US" dirty="0"/>
              <a:t>交换类排序</a:t>
            </a:r>
            <a:r>
              <a:rPr lang="en-US" altLang="zh-CN" dirty="0"/>
              <a:t>-</a:t>
            </a:r>
            <a:r>
              <a:rPr lang="zh-CN" altLang="en-US" dirty="0"/>
              <a:t>快速排序</a:t>
            </a:r>
          </a:p>
        </p:txBody>
      </p:sp>
      <p:sp>
        <p:nvSpPr>
          <p:cNvPr id="9" name="文本框 8">
            <a:extLst>
              <a:ext uri="{FF2B5EF4-FFF2-40B4-BE49-F238E27FC236}">
                <a16:creationId xmlns:a16="http://schemas.microsoft.com/office/drawing/2014/main" id="{7598F582-6389-45F0-BED2-E25EAA358EDD}"/>
              </a:ext>
            </a:extLst>
          </p:cNvPr>
          <p:cNvSpPr txBox="1"/>
          <p:nvPr/>
        </p:nvSpPr>
        <p:spPr>
          <a:xfrm>
            <a:off x="1176542" y="2594288"/>
            <a:ext cx="1472169" cy="461665"/>
          </a:xfrm>
          <a:prstGeom prst="rect">
            <a:avLst/>
          </a:prstGeom>
          <a:noFill/>
        </p:spPr>
        <p:txBody>
          <a:bodyPr wrap="square" rtlCol="0">
            <a:spAutoFit/>
          </a:bodyPr>
          <a:lstStyle/>
          <a:p>
            <a:pPr algn="ctr"/>
            <a:r>
              <a:rPr lang="en-US" altLang="zh-CN" sz="2400" dirty="0">
                <a:latin typeface="Fira Code" panose="020B0809050000020004" pitchFamily="49" charset="0"/>
                <a:ea typeface="Fira Code" panose="020B0809050000020004" pitchFamily="49" charset="0"/>
              </a:rPr>
              <a:t>x = 48</a:t>
            </a:r>
            <a:endParaRPr lang="zh-CN" altLang="en-US" sz="2400" dirty="0">
              <a:latin typeface="Fira Code" panose="020B0809050000020004" pitchFamily="49" charset="0"/>
            </a:endParaRPr>
          </a:p>
        </p:txBody>
      </p:sp>
      <p:graphicFrame>
        <p:nvGraphicFramePr>
          <p:cNvPr id="29" name="表格 28">
            <a:extLst>
              <a:ext uri="{FF2B5EF4-FFF2-40B4-BE49-F238E27FC236}">
                <a16:creationId xmlns:a16="http://schemas.microsoft.com/office/drawing/2014/main" id="{58BC2F65-985C-4122-AAE7-F23C9F43FD6E}"/>
              </a:ext>
            </a:extLst>
          </p:cNvPr>
          <p:cNvGraphicFramePr>
            <a:graphicFrameLocks noGrp="1"/>
          </p:cNvGraphicFramePr>
          <p:nvPr>
            <p:extLst>
              <p:ext uri="{D42A27DB-BD31-4B8C-83A1-F6EECF244321}">
                <p14:modId xmlns:p14="http://schemas.microsoft.com/office/powerpoint/2010/main" val="1679669607"/>
              </p:ext>
            </p:extLst>
          </p:nvPr>
        </p:nvGraphicFramePr>
        <p:xfrm>
          <a:off x="2788919" y="1690688"/>
          <a:ext cx="7068312" cy="599062"/>
        </p:xfrm>
        <a:graphic>
          <a:graphicData uri="http://schemas.openxmlformats.org/drawingml/2006/table">
            <a:tbl>
              <a:tblPr>
                <a:tableStyleId>{2D5ABB26-0587-4C30-8999-92F81FD0307C}</a:tableStyleId>
              </a:tblPr>
              <a:tblGrid>
                <a:gridCol w="883539">
                  <a:extLst>
                    <a:ext uri="{9D8B030D-6E8A-4147-A177-3AD203B41FA5}">
                      <a16:colId xmlns:a16="http://schemas.microsoft.com/office/drawing/2014/main" val="785688723"/>
                    </a:ext>
                  </a:extLst>
                </a:gridCol>
                <a:gridCol w="883539">
                  <a:extLst>
                    <a:ext uri="{9D8B030D-6E8A-4147-A177-3AD203B41FA5}">
                      <a16:colId xmlns:a16="http://schemas.microsoft.com/office/drawing/2014/main" val="2109491006"/>
                    </a:ext>
                  </a:extLst>
                </a:gridCol>
                <a:gridCol w="883539">
                  <a:extLst>
                    <a:ext uri="{9D8B030D-6E8A-4147-A177-3AD203B41FA5}">
                      <a16:colId xmlns:a16="http://schemas.microsoft.com/office/drawing/2014/main" val="3838278234"/>
                    </a:ext>
                  </a:extLst>
                </a:gridCol>
                <a:gridCol w="883539">
                  <a:extLst>
                    <a:ext uri="{9D8B030D-6E8A-4147-A177-3AD203B41FA5}">
                      <a16:colId xmlns:a16="http://schemas.microsoft.com/office/drawing/2014/main" val="1236699653"/>
                    </a:ext>
                  </a:extLst>
                </a:gridCol>
                <a:gridCol w="883539">
                  <a:extLst>
                    <a:ext uri="{9D8B030D-6E8A-4147-A177-3AD203B41FA5}">
                      <a16:colId xmlns:a16="http://schemas.microsoft.com/office/drawing/2014/main" val="2358870543"/>
                    </a:ext>
                  </a:extLst>
                </a:gridCol>
                <a:gridCol w="883539">
                  <a:extLst>
                    <a:ext uri="{9D8B030D-6E8A-4147-A177-3AD203B41FA5}">
                      <a16:colId xmlns:a16="http://schemas.microsoft.com/office/drawing/2014/main" val="4082199802"/>
                    </a:ext>
                  </a:extLst>
                </a:gridCol>
                <a:gridCol w="883539">
                  <a:extLst>
                    <a:ext uri="{9D8B030D-6E8A-4147-A177-3AD203B41FA5}">
                      <a16:colId xmlns:a16="http://schemas.microsoft.com/office/drawing/2014/main" val="1324208139"/>
                    </a:ext>
                  </a:extLst>
                </a:gridCol>
                <a:gridCol w="883539">
                  <a:extLst>
                    <a:ext uri="{9D8B030D-6E8A-4147-A177-3AD203B41FA5}">
                      <a16:colId xmlns:a16="http://schemas.microsoft.com/office/drawing/2014/main" val="418106966"/>
                    </a:ext>
                  </a:extLst>
                </a:gridCol>
              </a:tblGrid>
              <a:tr h="599062">
                <a:tc>
                  <a:txBody>
                    <a:bodyPr/>
                    <a:lstStyle/>
                    <a:p>
                      <a:pPr algn="ctr"/>
                      <a:r>
                        <a:rPr lang="en-US" altLang="zh-CN" sz="1800" u="sng" dirty="0">
                          <a:solidFill>
                            <a:schemeClr val="tx1"/>
                          </a:solidFill>
                          <a:latin typeface="Fira Code" panose="020B0809050000020004" pitchFamily="49" charset="0"/>
                          <a:ea typeface="Fira Code" panose="020B0809050000020004" pitchFamily="49" charset="0"/>
                        </a:rPr>
                        <a:t>35</a:t>
                      </a:r>
                      <a:endParaRPr lang="zh-CN" altLang="en-US" sz="1800" u="sng"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solidFill>
                            <a:schemeClr val="tx1"/>
                          </a:solidFill>
                          <a:latin typeface="Fira Code" panose="020B0809050000020004" pitchFamily="49" charset="0"/>
                          <a:ea typeface="Fira Code" panose="020B0809050000020004" pitchFamily="49" charset="0"/>
                        </a:rPr>
                        <a:t>14</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35</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77</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55</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solidFill>
                            <a:schemeClr val="bg1">
                              <a:lumMod val="75000"/>
                            </a:schemeClr>
                          </a:solidFill>
                          <a:latin typeface="Fira Code" panose="020B0809050000020004" pitchFamily="49" charset="0"/>
                          <a:ea typeface="Fira Code" panose="020B0809050000020004" pitchFamily="49" charset="0"/>
                        </a:rPr>
                        <a:t>14</a:t>
                      </a:r>
                      <a:endParaRPr lang="zh-CN" altLang="en-US" sz="1800" dirty="0">
                        <a:solidFill>
                          <a:schemeClr val="bg1">
                            <a:lumMod val="75000"/>
                          </a:schemeClr>
                        </a:solidFill>
                        <a:latin typeface="Fira Code" panose="020B0809050000020004" pitchFamily="49" charset="0"/>
                      </a:endParaRPr>
                    </a:p>
                  </a:txBody>
                  <a:tcPr marL="72086" marR="72086" marT="36043" marB="36043" anchor="ctr"/>
                </a:tc>
                <a:tc>
                  <a:txBody>
                    <a:bodyPr/>
                    <a:lstStyle/>
                    <a:p>
                      <a:pPr algn="ctr"/>
                      <a:r>
                        <a:rPr lang="en-US" altLang="zh-CN" sz="1800" u="none" dirty="0">
                          <a:solidFill>
                            <a:schemeClr val="tx1"/>
                          </a:solidFill>
                          <a:latin typeface="Fira Code" panose="020B0809050000020004" pitchFamily="49" charset="0"/>
                          <a:ea typeface="Fira Code" panose="020B0809050000020004" pitchFamily="49" charset="0"/>
                        </a:rPr>
                        <a:t>62</a:t>
                      </a:r>
                      <a:endParaRPr lang="zh-CN" altLang="en-US" sz="1800" u="none"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98</a:t>
                      </a:r>
                      <a:endParaRPr lang="zh-CN" altLang="en-US" sz="1800" dirty="0">
                        <a:solidFill>
                          <a:schemeClr val="tx1"/>
                        </a:solidFill>
                        <a:latin typeface="Fira Code" panose="020B0809050000020004" pitchFamily="49" charset="0"/>
                      </a:endParaRPr>
                    </a:p>
                  </a:txBody>
                  <a:tcPr marL="72086" marR="72086" marT="36043" marB="36043" anchor="ctr"/>
                </a:tc>
                <a:extLst>
                  <a:ext uri="{0D108BD9-81ED-4DB2-BD59-A6C34878D82A}">
                    <a16:rowId xmlns:a16="http://schemas.microsoft.com/office/drawing/2014/main" val="3345590595"/>
                  </a:ext>
                </a:extLst>
              </a:tr>
            </a:tbl>
          </a:graphicData>
        </a:graphic>
      </p:graphicFrame>
      <p:grpSp>
        <p:nvGrpSpPr>
          <p:cNvPr id="30" name="组合 29">
            <a:extLst>
              <a:ext uri="{FF2B5EF4-FFF2-40B4-BE49-F238E27FC236}">
                <a16:creationId xmlns:a16="http://schemas.microsoft.com/office/drawing/2014/main" id="{7C3B4936-1C5C-4F18-AF23-A91F38220DAF}"/>
              </a:ext>
            </a:extLst>
          </p:cNvPr>
          <p:cNvGrpSpPr/>
          <p:nvPr/>
        </p:nvGrpSpPr>
        <p:grpSpPr>
          <a:xfrm>
            <a:off x="3517391" y="2136672"/>
            <a:ext cx="1155192" cy="653926"/>
            <a:chOff x="2769108" y="2790896"/>
            <a:chExt cx="1155192" cy="653926"/>
          </a:xfrm>
        </p:grpSpPr>
        <p:cxnSp>
          <p:nvCxnSpPr>
            <p:cNvPr id="31" name="直接箭头连接符 30">
              <a:extLst>
                <a:ext uri="{FF2B5EF4-FFF2-40B4-BE49-F238E27FC236}">
                  <a16:creationId xmlns:a16="http://schemas.microsoft.com/office/drawing/2014/main" id="{600A031D-4202-45BF-A302-F9D4F7633F4F}"/>
                </a:ext>
              </a:extLst>
            </p:cNvPr>
            <p:cNvCxnSpPr>
              <a:cxnSpLocks/>
            </p:cNvCxnSpPr>
            <p:nvPr/>
          </p:nvCxnSpPr>
          <p:spPr>
            <a:xfrm flipV="1">
              <a:off x="3346704" y="2790896"/>
              <a:ext cx="0" cy="3363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文本框 31">
              <a:extLst>
                <a:ext uri="{FF2B5EF4-FFF2-40B4-BE49-F238E27FC236}">
                  <a16:creationId xmlns:a16="http://schemas.microsoft.com/office/drawing/2014/main" id="{116D2074-5FCB-449A-9871-48ECC7EBA454}"/>
                </a:ext>
              </a:extLst>
            </p:cNvPr>
            <p:cNvSpPr txBox="1"/>
            <p:nvPr/>
          </p:nvSpPr>
          <p:spPr>
            <a:xfrm>
              <a:off x="2769108" y="3106268"/>
              <a:ext cx="1155192" cy="338554"/>
            </a:xfrm>
            <a:prstGeom prst="rect">
              <a:avLst/>
            </a:prstGeom>
            <a:noFill/>
          </p:spPr>
          <p:txBody>
            <a:bodyPr wrap="square" rtlCol="0">
              <a:spAutoFit/>
            </a:bodyPr>
            <a:lstStyle/>
            <a:p>
              <a:pPr algn="ctr"/>
              <a:r>
                <a:rPr lang="en-US" altLang="zh-CN" sz="1600" dirty="0">
                  <a:latin typeface="Fira Code" panose="020B0809050000020004" pitchFamily="49" charset="0"/>
                  <a:ea typeface="Fira Code" panose="020B0809050000020004" pitchFamily="49" charset="0"/>
                </a:rPr>
                <a:t>low</a:t>
              </a:r>
              <a:endParaRPr lang="zh-CN" altLang="en-US" sz="1600" dirty="0">
                <a:latin typeface="Fira Code" panose="020B0809050000020004" pitchFamily="49" charset="0"/>
              </a:endParaRPr>
            </a:p>
          </p:txBody>
        </p:sp>
      </p:grpSp>
      <p:grpSp>
        <p:nvGrpSpPr>
          <p:cNvPr id="33" name="组合 32">
            <a:extLst>
              <a:ext uri="{FF2B5EF4-FFF2-40B4-BE49-F238E27FC236}">
                <a16:creationId xmlns:a16="http://schemas.microsoft.com/office/drawing/2014/main" id="{AAEE0CE1-3431-47F7-A440-494596A70ADD}"/>
              </a:ext>
            </a:extLst>
          </p:cNvPr>
          <p:cNvGrpSpPr/>
          <p:nvPr/>
        </p:nvGrpSpPr>
        <p:grpSpPr>
          <a:xfrm>
            <a:off x="7098791" y="2124485"/>
            <a:ext cx="1155192" cy="653926"/>
            <a:chOff x="2769108" y="2790896"/>
            <a:chExt cx="1155192" cy="653926"/>
          </a:xfrm>
        </p:grpSpPr>
        <p:cxnSp>
          <p:nvCxnSpPr>
            <p:cNvPr id="34" name="直接箭头连接符 33">
              <a:extLst>
                <a:ext uri="{FF2B5EF4-FFF2-40B4-BE49-F238E27FC236}">
                  <a16:creationId xmlns:a16="http://schemas.microsoft.com/office/drawing/2014/main" id="{597FA963-F490-496A-8175-AFF3590E4561}"/>
                </a:ext>
              </a:extLst>
            </p:cNvPr>
            <p:cNvCxnSpPr>
              <a:cxnSpLocks/>
            </p:cNvCxnSpPr>
            <p:nvPr/>
          </p:nvCxnSpPr>
          <p:spPr>
            <a:xfrm flipV="1">
              <a:off x="3346704" y="2790896"/>
              <a:ext cx="0" cy="3363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文本框 34">
              <a:extLst>
                <a:ext uri="{FF2B5EF4-FFF2-40B4-BE49-F238E27FC236}">
                  <a16:creationId xmlns:a16="http://schemas.microsoft.com/office/drawing/2014/main" id="{5E99A530-B2CA-46CF-8C5B-DA0BCC2A03EB}"/>
                </a:ext>
              </a:extLst>
            </p:cNvPr>
            <p:cNvSpPr txBox="1"/>
            <p:nvPr/>
          </p:nvSpPr>
          <p:spPr>
            <a:xfrm>
              <a:off x="2769108" y="3106268"/>
              <a:ext cx="1155192" cy="338554"/>
            </a:xfrm>
            <a:prstGeom prst="rect">
              <a:avLst/>
            </a:prstGeom>
            <a:noFill/>
          </p:spPr>
          <p:txBody>
            <a:bodyPr wrap="square" rtlCol="0">
              <a:spAutoFit/>
            </a:bodyPr>
            <a:lstStyle/>
            <a:p>
              <a:pPr algn="ctr"/>
              <a:r>
                <a:rPr lang="en-US" altLang="zh-CN" sz="1600" dirty="0">
                  <a:latin typeface="Fira Code" panose="020B0809050000020004" pitchFamily="49" charset="0"/>
                </a:rPr>
                <a:t>high</a:t>
              </a:r>
              <a:endParaRPr lang="zh-CN" altLang="en-US" sz="1600" dirty="0">
                <a:latin typeface="Fira Code" panose="020B0809050000020004" pitchFamily="49" charset="0"/>
              </a:endParaRPr>
            </a:p>
          </p:txBody>
        </p:sp>
      </p:grpSp>
      <p:graphicFrame>
        <p:nvGraphicFramePr>
          <p:cNvPr id="36" name="表格 35">
            <a:extLst>
              <a:ext uri="{FF2B5EF4-FFF2-40B4-BE49-F238E27FC236}">
                <a16:creationId xmlns:a16="http://schemas.microsoft.com/office/drawing/2014/main" id="{1EF722B0-1AF1-486A-93B0-9EF78AACB0EC}"/>
              </a:ext>
            </a:extLst>
          </p:cNvPr>
          <p:cNvGraphicFramePr>
            <a:graphicFrameLocks noGrp="1"/>
          </p:cNvGraphicFramePr>
          <p:nvPr>
            <p:extLst>
              <p:ext uri="{D42A27DB-BD31-4B8C-83A1-F6EECF244321}">
                <p14:modId xmlns:p14="http://schemas.microsoft.com/office/powerpoint/2010/main" val="3701698620"/>
              </p:ext>
            </p:extLst>
          </p:nvPr>
        </p:nvGraphicFramePr>
        <p:xfrm>
          <a:off x="2788919" y="3050510"/>
          <a:ext cx="7068312" cy="599062"/>
        </p:xfrm>
        <a:graphic>
          <a:graphicData uri="http://schemas.openxmlformats.org/drawingml/2006/table">
            <a:tbl>
              <a:tblPr>
                <a:tableStyleId>{2D5ABB26-0587-4C30-8999-92F81FD0307C}</a:tableStyleId>
              </a:tblPr>
              <a:tblGrid>
                <a:gridCol w="883539">
                  <a:extLst>
                    <a:ext uri="{9D8B030D-6E8A-4147-A177-3AD203B41FA5}">
                      <a16:colId xmlns:a16="http://schemas.microsoft.com/office/drawing/2014/main" val="785688723"/>
                    </a:ext>
                  </a:extLst>
                </a:gridCol>
                <a:gridCol w="883539">
                  <a:extLst>
                    <a:ext uri="{9D8B030D-6E8A-4147-A177-3AD203B41FA5}">
                      <a16:colId xmlns:a16="http://schemas.microsoft.com/office/drawing/2014/main" val="2109491006"/>
                    </a:ext>
                  </a:extLst>
                </a:gridCol>
                <a:gridCol w="883539">
                  <a:extLst>
                    <a:ext uri="{9D8B030D-6E8A-4147-A177-3AD203B41FA5}">
                      <a16:colId xmlns:a16="http://schemas.microsoft.com/office/drawing/2014/main" val="3838278234"/>
                    </a:ext>
                  </a:extLst>
                </a:gridCol>
                <a:gridCol w="883539">
                  <a:extLst>
                    <a:ext uri="{9D8B030D-6E8A-4147-A177-3AD203B41FA5}">
                      <a16:colId xmlns:a16="http://schemas.microsoft.com/office/drawing/2014/main" val="1236699653"/>
                    </a:ext>
                  </a:extLst>
                </a:gridCol>
                <a:gridCol w="883539">
                  <a:extLst>
                    <a:ext uri="{9D8B030D-6E8A-4147-A177-3AD203B41FA5}">
                      <a16:colId xmlns:a16="http://schemas.microsoft.com/office/drawing/2014/main" val="2358870543"/>
                    </a:ext>
                  </a:extLst>
                </a:gridCol>
                <a:gridCol w="883539">
                  <a:extLst>
                    <a:ext uri="{9D8B030D-6E8A-4147-A177-3AD203B41FA5}">
                      <a16:colId xmlns:a16="http://schemas.microsoft.com/office/drawing/2014/main" val="4082199802"/>
                    </a:ext>
                  </a:extLst>
                </a:gridCol>
                <a:gridCol w="883539">
                  <a:extLst>
                    <a:ext uri="{9D8B030D-6E8A-4147-A177-3AD203B41FA5}">
                      <a16:colId xmlns:a16="http://schemas.microsoft.com/office/drawing/2014/main" val="1324208139"/>
                    </a:ext>
                  </a:extLst>
                </a:gridCol>
                <a:gridCol w="883539">
                  <a:extLst>
                    <a:ext uri="{9D8B030D-6E8A-4147-A177-3AD203B41FA5}">
                      <a16:colId xmlns:a16="http://schemas.microsoft.com/office/drawing/2014/main" val="418106966"/>
                    </a:ext>
                  </a:extLst>
                </a:gridCol>
              </a:tblGrid>
              <a:tr h="599062">
                <a:tc>
                  <a:txBody>
                    <a:bodyPr/>
                    <a:lstStyle/>
                    <a:p>
                      <a:pPr algn="ctr"/>
                      <a:r>
                        <a:rPr lang="en-US" altLang="zh-CN" sz="1800" u="sng" dirty="0">
                          <a:solidFill>
                            <a:schemeClr val="tx1"/>
                          </a:solidFill>
                          <a:latin typeface="Fira Code" panose="020B0809050000020004" pitchFamily="49" charset="0"/>
                          <a:ea typeface="Fira Code" panose="020B0809050000020004" pitchFamily="49" charset="0"/>
                        </a:rPr>
                        <a:t>35</a:t>
                      </a:r>
                      <a:endParaRPr lang="zh-CN" altLang="en-US" sz="1800" u="sng"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solidFill>
                            <a:schemeClr val="tx1"/>
                          </a:solidFill>
                          <a:latin typeface="Fira Code" panose="020B0809050000020004" pitchFamily="49" charset="0"/>
                          <a:ea typeface="Fira Code" panose="020B0809050000020004" pitchFamily="49" charset="0"/>
                        </a:rPr>
                        <a:t>14</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35</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77</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55</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solidFill>
                            <a:schemeClr val="bg1">
                              <a:lumMod val="75000"/>
                            </a:schemeClr>
                          </a:solidFill>
                          <a:latin typeface="Fira Code" panose="020B0809050000020004" pitchFamily="49" charset="0"/>
                          <a:ea typeface="Fira Code" panose="020B0809050000020004" pitchFamily="49" charset="0"/>
                        </a:rPr>
                        <a:t>14</a:t>
                      </a:r>
                      <a:endParaRPr lang="zh-CN" altLang="en-US" sz="1800" dirty="0">
                        <a:solidFill>
                          <a:schemeClr val="bg1">
                            <a:lumMod val="75000"/>
                          </a:schemeClr>
                        </a:solidFill>
                        <a:latin typeface="Fira Code" panose="020B0809050000020004" pitchFamily="49" charset="0"/>
                      </a:endParaRPr>
                    </a:p>
                  </a:txBody>
                  <a:tcPr marL="72086" marR="72086" marT="36043" marB="36043" anchor="ctr"/>
                </a:tc>
                <a:tc>
                  <a:txBody>
                    <a:bodyPr/>
                    <a:lstStyle/>
                    <a:p>
                      <a:pPr algn="ctr"/>
                      <a:r>
                        <a:rPr lang="en-US" altLang="zh-CN" sz="1800" u="none" dirty="0">
                          <a:solidFill>
                            <a:schemeClr val="tx1"/>
                          </a:solidFill>
                          <a:latin typeface="Fira Code" panose="020B0809050000020004" pitchFamily="49" charset="0"/>
                          <a:ea typeface="Fira Code" panose="020B0809050000020004" pitchFamily="49" charset="0"/>
                        </a:rPr>
                        <a:t>62</a:t>
                      </a:r>
                      <a:endParaRPr lang="zh-CN" altLang="en-US" sz="1800" u="none"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98</a:t>
                      </a:r>
                      <a:endParaRPr lang="zh-CN" altLang="en-US" sz="1800" dirty="0">
                        <a:solidFill>
                          <a:schemeClr val="tx1"/>
                        </a:solidFill>
                        <a:latin typeface="Fira Code" panose="020B0809050000020004" pitchFamily="49" charset="0"/>
                      </a:endParaRPr>
                    </a:p>
                  </a:txBody>
                  <a:tcPr marL="72086" marR="72086" marT="36043" marB="36043" anchor="ctr"/>
                </a:tc>
                <a:extLst>
                  <a:ext uri="{0D108BD9-81ED-4DB2-BD59-A6C34878D82A}">
                    <a16:rowId xmlns:a16="http://schemas.microsoft.com/office/drawing/2014/main" val="3345590595"/>
                  </a:ext>
                </a:extLst>
              </a:tr>
            </a:tbl>
          </a:graphicData>
        </a:graphic>
      </p:graphicFrame>
      <p:grpSp>
        <p:nvGrpSpPr>
          <p:cNvPr id="37" name="组合 36">
            <a:extLst>
              <a:ext uri="{FF2B5EF4-FFF2-40B4-BE49-F238E27FC236}">
                <a16:creationId xmlns:a16="http://schemas.microsoft.com/office/drawing/2014/main" id="{D251E48B-196A-4DAC-BEB4-802E88AEAFBE}"/>
              </a:ext>
            </a:extLst>
          </p:cNvPr>
          <p:cNvGrpSpPr/>
          <p:nvPr/>
        </p:nvGrpSpPr>
        <p:grpSpPr>
          <a:xfrm>
            <a:off x="5295899" y="3496494"/>
            <a:ext cx="1155192" cy="653926"/>
            <a:chOff x="2769108" y="2790896"/>
            <a:chExt cx="1155192" cy="653926"/>
          </a:xfrm>
        </p:grpSpPr>
        <p:cxnSp>
          <p:nvCxnSpPr>
            <p:cNvPr id="38" name="直接箭头连接符 37">
              <a:extLst>
                <a:ext uri="{FF2B5EF4-FFF2-40B4-BE49-F238E27FC236}">
                  <a16:creationId xmlns:a16="http://schemas.microsoft.com/office/drawing/2014/main" id="{56B4B406-577A-496C-A158-FC6B2884C2AE}"/>
                </a:ext>
              </a:extLst>
            </p:cNvPr>
            <p:cNvCxnSpPr>
              <a:cxnSpLocks/>
            </p:cNvCxnSpPr>
            <p:nvPr/>
          </p:nvCxnSpPr>
          <p:spPr>
            <a:xfrm flipV="1">
              <a:off x="3346704" y="2790896"/>
              <a:ext cx="0" cy="3363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文本框 38">
              <a:extLst>
                <a:ext uri="{FF2B5EF4-FFF2-40B4-BE49-F238E27FC236}">
                  <a16:creationId xmlns:a16="http://schemas.microsoft.com/office/drawing/2014/main" id="{EC368AF8-4A98-4C0D-9CCE-04DACD69347C}"/>
                </a:ext>
              </a:extLst>
            </p:cNvPr>
            <p:cNvSpPr txBox="1"/>
            <p:nvPr/>
          </p:nvSpPr>
          <p:spPr>
            <a:xfrm>
              <a:off x="2769108" y="3106268"/>
              <a:ext cx="1155192" cy="338554"/>
            </a:xfrm>
            <a:prstGeom prst="rect">
              <a:avLst/>
            </a:prstGeom>
            <a:noFill/>
          </p:spPr>
          <p:txBody>
            <a:bodyPr wrap="square" rtlCol="0">
              <a:spAutoFit/>
            </a:bodyPr>
            <a:lstStyle/>
            <a:p>
              <a:pPr algn="ctr"/>
              <a:r>
                <a:rPr lang="en-US" altLang="zh-CN" sz="1600" dirty="0">
                  <a:latin typeface="Fira Code" panose="020B0809050000020004" pitchFamily="49" charset="0"/>
                  <a:ea typeface="Fira Code" panose="020B0809050000020004" pitchFamily="49" charset="0"/>
                </a:rPr>
                <a:t>low</a:t>
              </a:r>
              <a:endParaRPr lang="zh-CN" altLang="en-US" sz="1600" dirty="0">
                <a:latin typeface="Fira Code" panose="020B0809050000020004" pitchFamily="49" charset="0"/>
              </a:endParaRPr>
            </a:p>
          </p:txBody>
        </p:sp>
      </p:grpSp>
      <p:grpSp>
        <p:nvGrpSpPr>
          <p:cNvPr id="40" name="组合 39">
            <a:extLst>
              <a:ext uri="{FF2B5EF4-FFF2-40B4-BE49-F238E27FC236}">
                <a16:creationId xmlns:a16="http://schemas.microsoft.com/office/drawing/2014/main" id="{E0002F06-0630-4E6F-99F4-45AFA20DEDAB}"/>
              </a:ext>
            </a:extLst>
          </p:cNvPr>
          <p:cNvGrpSpPr/>
          <p:nvPr/>
        </p:nvGrpSpPr>
        <p:grpSpPr>
          <a:xfrm>
            <a:off x="7098791" y="3496494"/>
            <a:ext cx="1155192" cy="653926"/>
            <a:chOff x="2769108" y="2790896"/>
            <a:chExt cx="1155192" cy="653926"/>
          </a:xfrm>
        </p:grpSpPr>
        <p:cxnSp>
          <p:nvCxnSpPr>
            <p:cNvPr id="41" name="直接箭头连接符 40">
              <a:extLst>
                <a:ext uri="{FF2B5EF4-FFF2-40B4-BE49-F238E27FC236}">
                  <a16:creationId xmlns:a16="http://schemas.microsoft.com/office/drawing/2014/main" id="{EAA27B37-5D2B-40B1-BF7B-A9878FCFCAF9}"/>
                </a:ext>
              </a:extLst>
            </p:cNvPr>
            <p:cNvCxnSpPr>
              <a:cxnSpLocks/>
            </p:cNvCxnSpPr>
            <p:nvPr/>
          </p:nvCxnSpPr>
          <p:spPr>
            <a:xfrm flipV="1">
              <a:off x="3346704" y="2790896"/>
              <a:ext cx="0" cy="3363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2" name="文本框 41">
              <a:extLst>
                <a:ext uri="{FF2B5EF4-FFF2-40B4-BE49-F238E27FC236}">
                  <a16:creationId xmlns:a16="http://schemas.microsoft.com/office/drawing/2014/main" id="{A6538E1B-2C8D-4BEE-A8B7-50F7EAF8666C}"/>
                </a:ext>
              </a:extLst>
            </p:cNvPr>
            <p:cNvSpPr txBox="1"/>
            <p:nvPr/>
          </p:nvSpPr>
          <p:spPr>
            <a:xfrm>
              <a:off x="2769108" y="3106268"/>
              <a:ext cx="1155192" cy="338554"/>
            </a:xfrm>
            <a:prstGeom prst="rect">
              <a:avLst/>
            </a:prstGeom>
            <a:noFill/>
          </p:spPr>
          <p:txBody>
            <a:bodyPr wrap="square" rtlCol="0">
              <a:spAutoFit/>
            </a:bodyPr>
            <a:lstStyle/>
            <a:p>
              <a:pPr algn="ctr"/>
              <a:r>
                <a:rPr lang="en-US" altLang="zh-CN" sz="1600" dirty="0">
                  <a:latin typeface="Fira Code" panose="020B0809050000020004" pitchFamily="49" charset="0"/>
                </a:rPr>
                <a:t>high</a:t>
              </a:r>
              <a:endParaRPr lang="zh-CN" altLang="en-US" sz="1600" dirty="0">
                <a:latin typeface="Fira Code" panose="020B0809050000020004" pitchFamily="49" charset="0"/>
              </a:endParaRPr>
            </a:p>
          </p:txBody>
        </p:sp>
      </p:grpSp>
      <p:graphicFrame>
        <p:nvGraphicFramePr>
          <p:cNvPr id="43" name="表格 42">
            <a:extLst>
              <a:ext uri="{FF2B5EF4-FFF2-40B4-BE49-F238E27FC236}">
                <a16:creationId xmlns:a16="http://schemas.microsoft.com/office/drawing/2014/main" id="{37DC8810-CD6C-462D-B2C9-D753C47FCC36}"/>
              </a:ext>
            </a:extLst>
          </p:cNvPr>
          <p:cNvGraphicFramePr>
            <a:graphicFrameLocks noGrp="1"/>
          </p:cNvGraphicFramePr>
          <p:nvPr>
            <p:extLst>
              <p:ext uri="{D42A27DB-BD31-4B8C-83A1-F6EECF244321}">
                <p14:modId xmlns:p14="http://schemas.microsoft.com/office/powerpoint/2010/main" val="3872577404"/>
              </p:ext>
            </p:extLst>
          </p:nvPr>
        </p:nvGraphicFramePr>
        <p:xfrm>
          <a:off x="2788919" y="4312714"/>
          <a:ext cx="7068312" cy="599062"/>
        </p:xfrm>
        <a:graphic>
          <a:graphicData uri="http://schemas.openxmlformats.org/drawingml/2006/table">
            <a:tbl>
              <a:tblPr>
                <a:tableStyleId>{2D5ABB26-0587-4C30-8999-92F81FD0307C}</a:tableStyleId>
              </a:tblPr>
              <a:tblGrid>
                <a:gridCol w="883539">
                  <a:extLst>
                    <a:ext uri="{9D8B030D-6E8A-4147-A177-3AD203B41FA5}">
                      <a16:colId xmlns:a16="http://schemas.microsoft.com/office/drawing/2014/main" val="785688723"/>
                    </a:ext>
                  </a:extLst>
                </a:gridCol>
                <a:gridCol w="883539">
                  <a:extLst>
                    <a:ext uri="{9D8B030D-6E8A-4147-A177-3AD203B41FA5}">
                      <a16:colId xmlns:a16="http://schemas.microsoft.com/office/drawing/2014/main" val="2109491006"/>
                    </a:ext>
                  </a:extLst>
                </a:gridCol>
                <a:gridCol w="883539">
                  <a:extLst>
                    <a:ext uri="{9D8B030D-6E8A-4147-A177-3AD203B41FA5}">
                      <a16:colId xmlns:a16="http://schemas.microsoft.com/office/drawing/2014/main" val="3838278234"/>
                    </a:ext>
                  </a:extLst>
                </a:gridCol>
                <a:gridCol w="883539">
                  <a:extLst>
                    <a:ext uri="{9D8B030D-6E8A-4147-A177-3AD203B41FA5}">
                      <a16:colId xmlns:a16="http://schemas.microsoft.com/office/drawing/2014/main" val="1236699653"/>
                    </a:ext>
                  </a:extLst>
                </a:gridCol>
                <a:gridCol w="883539">
                  <a:extLst>
                    <a:ext uri="{9D8B030D-6E8A-4147-A177-3AD203B41FA5}">
                      <a16:colId xmlns:a16="http://schemas.microsoft.com/office/drawing/2014/main" val="2358870543"/>
                    </a:ext>
                  </a:extLst>
                </a:gridCol>
                <a:gridCol w="883539">
                  <a:extLst>
                    <a:ext uri="{9D8B030D-6E8A-4147-A177-3AD203B41FA5}">
                      <a16:colId xmlns:a16="http://schemas.microsoft.com/office/drawing/2014/main" val="4082199802"/>
                    </a:ext>
                  </a:extLst>
                </a:gridCol>
                <a:gridCol w="883539">
                  <a:extLst>
                    <a:ext uri="{9D8B030D-6E8A-4147-A177-3AD203B41FA5}">
                      <a16:colId xmlns:a16="http://schemas.microsoft.com/office/drawing/2014/main" val="1324208139"/>
                    </a:ext>
                  </a:extLst>
                </a:gridCol>
                <a:gridCol w="883539">
                  <a:extLst>
                    <a:ext uri="{9D8B030D-6E8A-4147-A177-3AD203B41FA5}">
                      <a16:colId xmlns:a16="http://schemas.microsoft.com/office/drawing/2014/main" val="418106966"/>
                    </a:ext>
                  </a:extLst>
                </a:gridCol>
              </a:tblGrid>
              <a:tr h="599062">
                <a:tc>
                  <a:txBody>
                    <a:bodyPr/>
                    <a:lstStyle/>
                    <a:p>
                      <a:pPr algn="ctr"/>
                      <a:r>
                        <a:rPr lang="en-US" altLang="zh-CN" sz="1800" u="sng" dirty="0">
                          <a:solidFill>
                            <a:schemeClr val="tx1"/>
                          </a:solidFill>
                          <a:latin typeface="Fira Code" panose="020B0809050000020004" pitchFamily="49" charset="0"/>
                          <a:ea typeface="Fira Code" panose="020B0809050000020004" pitchFamily="49" charset="0"/>
                        </a:rPr>
                        <a:t>35</a:t>
                      </a:r>
                      <a:endParaRPr lang="zh-CN" altLang="en-US" sz="1800" u="sng"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solidFill>
                            <a:schemeClr val="tx1"/>
                          </a:solidFill>
                          <a:latin typeface="Fira Code" panose="020B0809050000020004" pitchFamily="49" charset="0"/>
                          <a:ea typeface="Fira Code" panose="020B0809050000020004" pitchFamily="49" charset="0"/>
                        </a:rPr>
                        <a:t>14</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35</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solidFill>
                            <a:schemeClr val="bg1">
                              <a:lumMod val="75000"/>
                            </a:schemeClr>
                          </a:solidFill>
                          <a:latin typeface="Fira Code" panose="020B0809050000020004" pitchFamily="49" charset="0"/>
                          <a:ea typeface="Fira Code" panose="020B0809050000020004" pitchFamily="49" charset="0"/>
                        </a:rPr>
                        <a:t>77</a:t>
                      </a:r>
                      <a:endParaRPr lang="zh-CN" altLang="en-US" sz="1800" dirty="0">
                        <a:solidFill>
                          <a:schemeClr val="bg1">
                            <a:lumMod val="75000"/>
                          </a:schemeClr>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55</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solidFill>
                            <a:schemeClr val="tx1"/>
                          </a:solidFill>
                          <a:latin typeface="Fira Code" panose="020B0809050000020004" pitchFamily="49" charset="0"/>
                          <a:ea typeface="Fira Code" panose="020B0809050000020004" pitchFamily="49" charset="0"/>
                        </a:rPr>
                        <a:t>77</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u="none" dirty="0">
                          <a:solidFill>
                            <a:schemeClr val="tx1"/>
                          </a:solidFill>
                          <a:latin typeface="Fira Code" panose="020B0809050000020004" pitchFamily="49" charset="0"/>
                          <a:ea typeface="Fira Code" panose="020B0809050000020004" pitchFamily="49" charset="0"/>
                        </a:rPr>
                        <a:t>62</a:t>
                      </a:r>
                      <a:endParaRPr lang="zh-CN" altLang="en-US" sz="1800" u="none"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98</a:t>
                      </a:r>
                      <a:endParaRPr lang="zh-CN" altLang="en-US" sz="1800" dirty="0">
                        <a:solidFill>
                          <a:schemeClr val="tx1"/>
                        </a:solidFill>
                        <a:latin typeface="Fira Code" panose="020B0809050000020004" pitchFamily="49" charset="0"/>
                      </a:endParaRPr>
                    </a:p>
                  </a:txBody>
                  <a:tcPr marL="72086" marR="72086" marT="36043" marB="36043" anchor="ctr"/>
                </a:tc>
                <a:extLst>
                  <a:ext uri="{0D108BD9-81ED-4DB2-BD59-A6C34878D82A}">
                    <a16:rowId xmlns:a16="http://schemas.microsoft.com/office/drawing/2014/main" val="3345590595"/>
                  </a:ext>
                </a:extLst>
              </a:tr>
            </a:tbl>
          </a:graphicData>
        </a:graphic>
      </p:graphicFrame>
      <p:grpSp>
        <p:nvGrpSpPr>
          <p:cNvPr id="44" name="组合 43">
            <a:extLst>
              <a:ext uri="{FF2B5EF4-FFF2-40B4-BE49-F238E27FC236}">
                <a16:creationId xmlns:a16="http://schemas.microsoft.com/office/drawing/2014/main" id="{A9B78429-CBAE-47B7-A84D-FAAC65121E20}"/>
              </a:ext>
            </a:extLst>
          </p:cNvPr>
          <p:cNvGrpSpPr/>
          <p:nvPr/>
        </p:nvGrpSpPr>
        <p:grpSpPr>
          <a:xfrm>
            <a:off x="5295899" y="4756496"/>
            <a:ext cx="1155192" cy="653926"/>
            <a:chOff x="2769108" y="2790896"/>
            <a:chExt cx="1155192" cy="653926"/>
          </a:xfrm>
        </p:grpSpPr>
        <p:cxnSp>
          <p:nvCxnSpPr>
            <p:cNvPr id="45" name="直接箭头连接符 44">
              <a:extLst>
                <a:ext uri="{FF2B5EF4-FFF2-40B4-BE49-F238E27FC236}">
                  <a16:creationId xmlns:a16="http://schemas.microsoft.com/office/drawing/2014/main" id="{91A4EC30-8990-4DFA-ACC7-A9BDC3777031}"/>
                </a:ext>
              </a:extLst>
            </p:cNvPr>
            <p:cNvCxnSpPr>
              <a:cxnSpLocks/>
            </p:cNvCxnSpPr>
            <p:nvPr/>
          </p:nvCxnSpPr>
          <p:spPr>
            <a:xfrm flipV="1">
              <a:off x="3346704" y="2790896"/>
              <a:ext cx="0" cy="3363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6" name="文本框 45">
              <a:extLst>
                <a:ext uri="{FF2B5EF4-FFF2-40B4-BE49-F238E27FC236}">
                  <a16:creationId xmlns:a16="http://schemas.microsoft.com/office/drawing/2014/main" id="{94A24997-90EA-4B21-819A-363448CCC090}"/>
                </a:ext>
              </a:extLst>
            </p:cNvPr>
            <p:cNvSpPr txBox="1"/>
            <p:nvPr/>
          </p:nvSpPr>
          <p:spPr>
            <a:xfrm>
              <a:off x="2769108" y="3106268"/>
              <a:ext cx="1155192" cy="338554"/>
            </a:xfrm>
            <a:prstGeom prst="rect">
              <a:avLst/>
            </a:prstGeom>
            <a:noFill/>
          </p:spPr>
          <p:txBody>
            <a:bodyPr wrap="square" rtlCol="0">
              <a:spAutoFit/>
            </a:bodyPr>
            <a:lstStyle/>
            <a:p>
              <a:pPr algn="ctr"/>
              <a:r>
                <a:rPr lang="en-US" altLang="zh-CN" sz="1600" dirty="0">
                  <a:latin typeface="Fira Code" panose="020B0809050000020004" pitchFamily="49" charset="0"/>
                  <a:ea typeface="Fira Code" panose="020B0809050000020004" pitchFamily="49" charset="0"/>
                </a:rPr>
                <a:t>low</a:t>
              </a:r>
              <a:endParaRPr lang="zh-CN" altLang="en-US" sz="1600" dirty="0">
                <a:latin typeface="Fira Code" panose="020B0809050000020004" pitchFamily="49" charset="0"/>
              </a:endParaRPr>
            </a:p>
          </p:txBody>
        </p:sp>
      </p:grpSp>
      <p:grpSp>
        <p:nvGrpSpPr>
          <p:cNvPr id="47" name="组合 46">
            <a:extLst>
              <a:ext uri="{FF2B5EF4-FFF2-40B4-BE49-F238E27FC236}">
                <a16:creationId xmlns:a16="http://schemas.microsoft.com/office/drawing/2014/main" id="{3B1C148F-7096-4DE9-9C37-4A69831C90E4}"/>
              </a:ext>
            </a:extLst>
          </p:cNvPr>
          <p:cNvGrpSpPr/>
          <p:nvPr/>
        </p:nvGrpSpPr>
        <p:grpSpPr>
          <a:xfrm>
            <a:off x="7098791" y="4747107"/>
            <a:ext cx="1155192" cy="653926"/>
            <a:chOff x="2769108" y="2790896"/>
            <a:chExt cx="1155192" cy="653926"/>
          </a:xfrm>
        </p:grpSpPr>
        <p:cxnSp>
          <p:nvCxnSpPr>
            <p:cNvPr id="48" name="直接箭头连接符 47">
              <a:extLst>
                <a:ext uri="{FF2B5EF4-FFF2-40B4-BE49-F238E27FC236}">
                  <a16:creationId xmlns:a16="http://schemas.microsoft.com/office/drawing/2014/main" id="{81E549C4-CF41-41B5-957B-CBE4A70CDCA2}"/>
                </a:ext>
              </a:extLst>
            </p:cNvPr>
            <p:cNvCxnSpPr>
              <a:cxnSpLocks/>
            </p:cNvCxnSpPr>
            <p:nvPr/>
          </p:nvCxnSpPr>
          <p:spPr>
            <a:xfrm flipV="1">
              <a:off x="3346704" y="2790896"/>
              <a:ext cx="0" cy="3363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文本框 48">
              <a:extLst>
                <a:ext uri="{FF2B5EF4-FFF2-40B4-BE49-F238E27FC236}">
                  <a16:creationId xmlns:a16="http://schemas.microsoft.com/office/drawing/2014/main" id="{D935EB56-64AF-4F58-A574-E636390C7466}"/>
                </a:ext>
              </a:extLst>
            </p:cNvPr>
            <p:cNvSpPr txBox="1"/>
            <p:nvPr/>
          </p:nvSpPr>
          <p:spPr>
            <a:xfrm>
              <a:off x="2769108" y="3106268"/>
              <a:ext cx="1155192" cy="338554"/>
            </a:xfrm>
            <a:prstGeom prst="rect">
              <a:avLst/>
            </a:prstGeom>
            <a:noFill/>
          </p:spPr>
          <p:txBody>
            <a:bodyPr wrap="square" rtlCol="0">
              <a:spAutoFit/>
            </a:bodyPr>
            <a:lstStyle/>
            <a:p>
              <a:pPr algn="ctr"/>
              <a:r>
                <a:rPr lang="en-US" altLang="zh-CN" sz="1600" dirty="0">
                  <a:latin typeface="Fira Code" panose="020B0809050000020004" pitchFamily="49" charset="0"/>
                </a:rPr>
                <a:t>high</a:t>
              </a:r>
              <a:endParaRPr lang="zh-CN" altLang="en-US" sz="1600" dirty="0">
                <a:latin typeface="Fira Code" panose="020B0809050000020004" pitchFamily="49" charset="0"/>
              </a:endParaRPr>
            </a:p>
          </p:txBody>
        </p:sp>
      </p:grpSp>
    </p:spTree>
    <p:extLst>
      <p:ext uri="{BB962C8B-B14F-4D97-AF65-F5344CB8AC3E}">
        <p14:creationId xmlns:p14="http://schemas.microsoft.com/office/powerpoint/2010/main" val="1867564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fade">
                                      <p:cBhvr>
                                        <p:cTn id="18" dur="500"/>
                                        <p:tgtEl>
                                          <p:spTgt spid="44"/>
                                        </p:tgtEl>
                                      </p:cBhvr>
                                    </p:animEffect>
                                  </p:childTnLst>
                                </p:cTn>
                              </p:par>
                              <p:par>
                                <p:cTn id="19" presetID="10"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par>
                                <p:cTn id="22" presetID="10" presetClass="entr" presetSubtype="0" fill="hold"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3C7932-3454-45D1-A9F7-795906465330}"/>
              </a:ext>
            </a:extLst>
          </p:cNvPr>
          <p:cNvSpPr>
            <a:spLocks noGrp="1"/>
          </p:cNvSpPr>
          <p:nvPr>
            <p:ph type="title"/>
          </p:nvPr>
        </p:nvSpPr>
        <p:spPr/>
        <p:txBody>
          <a:bodyPr/>
          <a:lstStyle/>
          <a:p>
            <a:r>
              <a:rPr lang="zh-CN" altLang="en-US" dirty="0"/>
              <a:t>基本概念</a:t>
            </a:r>
          </a:p>
        </p:txBody>
      </p:sp>
      <p:sp>
        <p:nvSpPr>
          <p:cNvPr id="3" name="内容占位符 2">
            <a:extLst>
              <a:ext uri="{FF2B5EF4-FFF2-40B4-BE49-F238E27FC236}">
                <a16:creationId xmlns:a16="http://schemas.microsoft.com/office/drawing/2014/main" id="{9B2C62ED-FC46-4498-9F24-5EE57A2BE4E5}"/>
              </a:ext>
            </a:extLst>
          </p:cNvPr>
          <p:cNvSpPr>
            <a:spLocks noGrp="1"/>
          </p:cNvSpPr>
          <p:nvPr>
            <p:ph idx="1"/>
          </p:nvPr>
        </p:nvSpPr>
        <p:spPr/>
        <p:txBody>
          <a:bodyPr>
            <a:normAutofit fontScale="92500"/>
          </a:bodyPr>
          <a:lstStyle/>
          <a:p>
            <a:pPr marL="0" indent="0">
              <a:buNone/>
            </a:pPr>
            <a:r>
              <a:rPr lang="zh-CN" altLang="en-US" dirty="0">
                <a:solidFill>
                  <a:srgbClr val="E60E37"/>
                </a:solidFill>
                <a:latin typeface="Fira Code" panose="020B0809050000020004" pitchFamily="49" charset="0"/>
              </a:rPr>
              <a:t>排序</a:t>
            </a:r>
            <a:endParaRPr lang="en-US" altLang="zh-CN" dirty="0">
              <a:solidFill>
                <a:srgbClr val="E60E37"/>
              </a:solidFill>
              <a:latin typeface="Fira Code" panose="020B0809050000020004" pitchFamily="49" charset="0"/>
              <a:ea typeface="Fira Code" panose="020B0809050000020004" pitchFamily="49" charset="0"/>
            </a:endParaRPr>
          </a:p>
          <a:p>
            <a:pPr marL="0" indent="0">
              <a:buNone/>
            </a:pPr>
            <a:r>
              <a:rPr lang="zh-CN" altLang="en-US" dirty="0">
                <a:latin typeface="Fira Code" panose="020B0809050000020004" pitchFamily="49" charset="0"/>
              </a:rPr>
              <a:t>有</a:t>
            </a:r>
            <a:r>
              <a:rPr lang="en-US" altLang="zh-CN" dirty="0">
                <a:latin typeface="Fira Code" panose="020B0809050000020004" pitchFamily="49" charset="0"/>
                <a:ea typeface="Fira Code" panose="020B0809050000020004" pitchFamily="49" charset="0"/>
              </a:rPr>
              <a:t>n</a:t>
            </a:r>
            <a:r>
              <a:rPr lang="zh-CN" altLang="en-US" dirty="0">
                <a:latin typeface="Fira Code" panose="020B0809050000020004" pitchFamily="49" charset="0"/>
              </a:rPr>
              <a:t>个记录的序列</a:t>
            </a:r>
            <a:endParaRPr lang="en-US" altLang="zh-CN" dirty="0">
              <a:latin typeface="Fira Code" panose="020B0809050000020004" pitchFamily="49" charset="0"/>
            </a:endParaRPr>
          </a:p>
          <a:p>
            <a:pPr marL="0" indent="0">
              <a:buNone/>
            </a:pPr>
            <a:r>
              <a:rPr lang="en-US" altLang="zh-CN" dirty="0">
                <a:latin typeface="Fira Code" panose="020B0809050000020004" pitchFamily="49" charset="0"/>
                <a:ea typeface="Fira Code" panose="020B0809050000020004" pitchFamily="49" charset="0"/>
              </a:rPr>
              <a:t>{R</a:t>
            </a:r>
            <a:r>
              <a:rPr lang="en-US" altLang="zh-CN" baseline="-30000" dirty="0">
                <a:latin typeface="Fira Code" panose="020B0809050000020004" pitchFamily="49" charset="0"/>
                <a:ea typeface="Fira Code" panose="020B0809050000020004" pitchFamily="49" charset="0"/>
              </a:rPr>
              <a:t>1</a:t>
            </a:r>
            <a:r>
              <a:rPr lang="zh-CN" altLang="en-US" dirty="0">
                <a:latin typeface="Fira Code" panose="020B0809050000020004" pitchFamily="49" charset="0"/>
              </a:rPr>
              <a:t>，</a:t>
            </a:r>
            <a:r>
              <a:rPr lang="en-US" altLang="zh-CN" dirty="0">
                <a:latin typeface="Fira Code" panose="020B0809050000020004" pitchFamily="49" charset="0"/>
                <a:ea typeface="Fira Code" panose="020B0809050000020004" pitchFamily="49" charset="0"/>
              </a:rPr>
              <a:t>R</a:t>
            </a:r>
            <a:r>
              <a:rPr lang="en-US" altLang="zh-CN" baseline="-30000" dirty="0">
                <a:latin typeface="Fira Code" panose="020B0809050000020004" pitchFamily="49" charset="0"/>
                <a:ea typeface="Fira Code" panose="020B0809050000020004" pitchFamily="49" charset="0"/>
              </a:rPr>
              <a:t>2</a:t>
            </a:r>
            <a:r>
              <a:rPr lang="zh-CN" altLang="en-US" dirty="0">
                <a:latin typeface="Fira Code" panose="020B0809050000020004" pitchFamily="49" charset="0"/>
              </a:rPr>
              <a:t>，</a:t>
            </a:r>
            <a:r>
              <a:rPr lang="en-US" altLang="zh-CN" dirty="0">
                <a:latin typeface="Fira Code" panose="020B0809050000020004" pitchFamily="49" charset="0"/>
                <a:ea typeface="Fira Code" panose="020B0809050000020004" pitchFamily="49" charset="0"/>
              </a:rPr>
              <a:t>…</a:t>
            </a:r>
            <a:r>
              <a:rPr lang="zh-CN" altLang="en-US" dirty="0">
                <a:latin typeface="Fira Code" panose="020B0809050000020004" pitchFamily="49" charset="0"/>
              </a:rPr>
              <a:t>，</a:t>
            </a:r>
            <a:r>
              <a:rPr lang="en-US" altLang="zh-CN" dirty="0">
                <a:latin typeface="Fira Code" panose="020B0809050000020004" pitchFamily="49" charset="0"/>
                <a:ea typeface="Fira Code" panose="020B0809050000020004" pitchFamily="49" charset="0"/>
              </a:rPr>
              <a:t>R</a:t>
            </a:r>
            <a:r>
              <a:rPr lang="en-US" altLang="zh-CN" baseline="-30000" dirty="0">
                <a:latin typeface="Fira Code" panose="020B0809050000020004" pitchFamily="49" charset="0"/>
                <a:ea typeface="Fira Code" panose="020B0809050000020004" pitchFamily="49" charset="0"/>
              </a:rPr>
              <a:t>n</a:t>
            </a:r>
            <a:r>
              <a:rPr lang="en-US" altLang="zh-CN" dirty="0">
                <a:latin typeface="Fira Code" panose="020B0809050000020004" pitchFamily="49" charset="0"/>
                <a:ea typeface="Fira Code" panose="020B0809050000020004" pitchFamily="49" charset="0"/>
              </a:rPr>
              <a:t>}</a:t>
            </a:r>
            <a:r>
              <a:rPr lang="zh-CN" altLang="en-US" dirty="0">
                <a:latin typeface="Fira Code" panose="020B0809050000020004" pitchFamily="49" charset="0"/>
              </a:rPr>
              <a:t>，</a:t>
            </a:r>
            <a:endParaRPr lang="en-US" altLang="zh-CN" dirty="0">
              <a:latin typeface="Fira Code" panose="020B0809050000020004" pitchFamily="49" charset="0"/>
            </a:endParaRPr>
          </a:p>
          <a:p>
            <a:pPr marL="0" indent="0">
              <a:buNone/>
            </a:pPr>
            <a:r>
              <a:rPr lang="zh-CN" altLang="en-US" dirty="0">
                <a:latin typeface="Fira Code" panose="020B0809050000020004" pitchFamily="49" charset="0"/>
              </a:rPr>
              <a:t>其相应关键字的序列是</a:t>
            </a:r>
            <a:endParaRPr lang="en-US" altLang="zh-CN" dirty="0">
              <a:latin typeface="Fira Code" panose="020B0809050000020004" pitchFamily="49" charset="0"/>
            </a:endParaRPr>
          </a:p>
          <a:p>
            <a:pPr marL="0" indent="0">
              <a:buNone/>
            </a:pPr>
            <a:r>
              <a:rPr lang="en-US" altLang="zh-CN" dirty="0">
                <a:latin typeface="Fira Code" panose="020B0809050000020004" pitchFamily="49" charset="0"/>
                <a:ea typeface="Fira Code" panose="020B0809050000020004" pitchFamily="49" charset="0"/>
              </a:rPr>
              <a:t>{K</a:t>
            </a:r>
            <a:r>
              <a:rPr lang="en-US" altLang="zh-CN" baseline="-30000" dirty="0">
                <a:latin typeface="Fira Code" panose="020B0809050000020004" pitchFamily="49" charset="0"/>
                <a:ea typeface="Fira Code" panose="020B0809050000020004" pitchFamily="49" charset="0"/>
              </a:rPr>
              <a:t>1</a:t>
            </a:r>
            <a:r>
              <a:rPr lang="zh-CN" altLang="en-US" dirty="0">
                <a:latin typeface="Fira Code" panose="020B0809050000020004" pitchFamily="49" charset="0"/>
              </a:rPr>
              <a:t>，</a:t>
            </a:r>
            <a:r>
              <a:rPr lang="en-US" altLang="zh-CN" dirty="0">
                <a:latin typeface="Fira Code" panose="020B0809050000020004" pitchFamily="49" charset="0"/>
                <a:ea typeface="Fira Code" panose="020B0809050000020004" pitchFamily="49" charset="0"/>
              </a:rPr>
              <a:t>K</a:t>
            </a:r>
            <a:r>
              <a:rPr lang="en-US" altLang="zh-CN" baseline="-30000" dirty="0">
                <a:latin typeface="Fira Code" panose="020B0809050000020004" pitchFamily="49" charset="0"/>
                <a:ea typeface="Fira Code" panose="020B0809050000020004" pitchFamily="49" charset="0"/>
              </a:rPr>
              <a:t>2</a:t>
            </a:r>
            <a:r>
              <a:rPr lang="zh-CN" altLang="en-US" dirty="0">
                <a:latin typeface="Fira Code" panose="020B0809050000020004" pitchFamily="49" charset="0"/>
              </a:rPr>
              <a:t>， </a:t>
            </a:r>
            <a:r>
              <a:rPr lang="en-US" altLang="zh-CN" dirty="0">
                <a:latin typeface="Fira Code" panose="020B0809050000020004" pitchFamily="49" charset="0"/>
                <a:ea typeface="Fira Code" panose="020B0809050000020004" pitchFamily="49" charset="0"/>
              </a:rPr>
              <a:t>…</a:t>
            </a:r>
            <a:r>
              <a:rPr lang="zh-CN" altLang="en-US" dirty="0">
                <a:latin typeface="Fira Code" panose="020B0809050000020004" pitchFamily="49" charset="0"/>
              </a:rPr>
              <a:t>，</a:t>
            </a:r>
            <a:r>
              <a:rPr lang="en-US" altLang="zh-CN" dirty="0" err="1">
                <a:latin typeface="Fira Code" panose="020B0809050000020004" pitchFamily="49" charset="0"/>
                <a:ea typeface="Fira Code" panose="020B0809050000020004" pitchFamily="49" charset="0"/>
              </a:rPr>
              <a:t>K</a:t>
            </a:r>
            <a:r>
              <a:rPr lang="en-US" altLang="zh-CN" baseline="-30000" dirty="0" err="1">
                <a:latin typeface="Fira Code" panose="020B0809050000020004" pitchFamily="49" charset="0"/>
                <a:ea typeface="Fira Code" panose="020B0809050000020004" pitchFamily="49" charset="0"/>
              </a:rPr>
              <a:t>n</a:t>
            </a:r>
            <a:r>
              <a:rPr lang="en-US" altLang="zh-CN" dirty="0">
                <a:latin typeface="Fira Code" panose="020B0809050000020004" pitchFamily="49" charset="0"/>
                <a:ea typeface="Fira Code" panose="020B0809050000020004" pitchFamily="49" charset="0"/>
              </a:rPr>
              <a:t> }</a:t>
            </a:r>
            <a:r>
              <a:rPr lang="zh-CN" altLang="en-US" dirty="0">
                <a:latin typeface="Fira Code" panose="020B0809050000020004" pitchFamily="49" charset="0"/>
              </a:rPr>
              <a:t>，</a:t>
            </a:r>
            <a:endParaRPr lang="en-US" altLang="zh-CN" dirty="0">
              <a:latin typeface="Fira Code" panose="020B0809050000020004" pitchFamily="49" charset="0"/>
            </a:endParaRPr>
          </a:p>
          <a:p>
            <a:pPr marL="0" indent="0">
              <a:buNone/>
            </a:pPr>
            <a:r>
              <a:rPr lang="zh-CN" altLang="en-US" dirty="0">
                <a:latin typeface="Fira Code" panose="020B0809050000020004" pitchFamily="49" charset="0"/>
              </a:rPr>
              <a:t>要求找出当前下标序列</a:t>
            </a:r>
            <a:r>
              <a:rPr lang="en-US" altLang="zh-CN" dirty="0">
                <a:latin typeface="Fira Code" panose="020B0809050000020004" pitchFamily="49" charset="0"/>
                <a:ea typeface="Fira Code" panose="020B0809050000020004" pitchFamily="49" charset="0"/>
              </a:rPr>
              <a:t>1</a:t>
            </a:r>
            <a:r>
              <a:rPr lang="zh-CN" altLang="en-US" dirty="0">
                <a:latin typeface="Fira Code" panose="020B0809050000020004" pitchFamily="49" charset="0"/>
              </a:rPr>
              <a:t>，</a:t>
            </a:r>
            <a:r>
              <a:rPr lang="en-US" altLang="zh-CN" dirty="0">
                <a:latin typeface="Fira Code" panose="020B0809050000020004" pitchFamily="49" charset="0"/>
                <a:ea typeface="Fira Code" panose="020B0809050000020004" pitchFamily="49" charset="0"/>
              </a:rPr>
              <a:t>2</a:t>
            </a:r>
            <a:r>
              <a:rPr lang="zh-CN" altLang="en-US" dirty="0">
                <a:latin typeface="Fira Code" panose="020B0809050000020004" pitchFamily="49" charset="0"/>
              </a:rPr>
              <a:t>，</a:t>
            </a:r>
            <a:r>
              <a:rPr lang="en-US" altLang="zh-CN" dirty="0">
                <a:latin typeface="Fira Code" panose="020B0809050000020004" pitchFamily="49" charset="0"/>
                <a:ea typeface="Fira Code" panose="020B0809050000020004" pitchFamily="49" charset="0"/>
              </a:rPr>
              <a:t>…</a:t>
            </a:r>
            <a:r>
              <a:rPr lang="zh-CN" altLang="en-US" dirty="0">
                <a:latin typeface="Fira Code" panose="020B0809050000020004" pitchFamily="49" charset="0"/>
              </a:rPr>
              <a:t>， </a:t>
            </a:r>
            <a:r>
              <a:rPr lang="en-US" altLang="zh-CN" dirty="0">
                <a:latin typeface="Fira Code" panose="020B0809050000020004" pitchFamily="49" charset="0"/>
                <a:ea typeface="Fira Code" panose="020B0809050000020004" pitchFamily="49" charset="0"/>
              </a:rPr>
              <a:t>n</a:t>
            </a:r>
            <a:r>
              <a:rPr lang="zh-CN" altLang="en-US" dirty="0">
                <a:latin typeface="Fira Code" panose="020B0809050000020004" pitchFamily="49" charset="0"/>
              </a:rPr>
              <a:t>的一种排列</a:t>
            </a:r>
            <a:r>
              <a:rPr lang="en-US" altLang="zh-CN" dirty="0">
                <a:latin typeface="Fira Code" panose="020B0809050000020004" pitchFamily="49" charset="0"/>
                <a:ea typeface="Fira Code" panose="020B0809050000020004" pitchFamily="49" charset="0"/>
              </a:rPr>
              <a:t>p1</a:t>
            </a:r>
            <a:r>
              <a:rPr lang="zh-CN" altLang="en-US" dirty="0">
                <a:latin typeface="Fira Code" panose="020B0809050000020004" pitchFamily="49" charset="0"/>
              </a:rPr>
              <a:t>，</a:t>
            </a:r>
            <a:r>
              <a:rPr lang="en-US" altLang="zh-CN" dirty="0">
                <a:latin typeface="Fira Code" panose="020B0809050000020004" pitchFamily="49" charset="0"/>
                <a:ea typeface="Fira Code" panose="020B0809050000020004" pitchFamily="49" charset="0"/>
              </a:rPr>
              <a:t>p2</a:t>
            </a:r>
            <a:r>
              <a:rPr lang="zh-CN" altLang="en-US" dirty="0">
                <a:latin typeface="Fira Code" panose="020B0809050000020004" pitchFamily="49" charset="0"/>
              </a:rPr>
              <a:t>， </a:t>
            </a:r>
            <a:r>
              <a:rPr lang="en-US" altLang="zh-CN" dirty="0">
                <a:latin typeface="Fira Code" panose="020B0809050000020004" pitchFamily="49" charset="0"/>
                <a:ea typeface="Fira Code" panose="020B0809050000020004" pitchFamily="49" charset="0"/>
              </a:rPr>
              <a:t>…</a:t>
            </a:r>
            <a:r>
              <a:rPr lang="zh-CN" altLang="en-US" dirty="0">
                <a:latin typeface="Fira Code" panose="020B0809050000020004" pitchFamily="49" charset="0"/>
              </a:rPr>
              <a:t>，</a:t>
            </a:r>
            <a:r>
              <a:rPr lang="en-US" altLang="zh-CN" dirty="0" err="1">
                <a:latin typeface="Fira Code" panose="020B0809050000020004" pitchFamily="49" charset="0"/>
                <a:ea typeface="Fira Code" panose="020B0809050000020004" pitchFamily="49" charset="0"/>
              </a:rPr>
              <a:t>pn</a:t>
            </a:r>
            <a:r>
              <a:rPr lang="zh-CN" altLang="en-US" dirty="0">
                <a:latin typeface="Fira Code" panose="020B0809050000020004" pitchFamily="49" charset="0"/>
              </a:rPr>
              <a:t>，使得相应关键字满足如下的非递减（或非递增）关系，即：</a:t>
            </a:r>
            <a:endParaRPr lang="en-US" altLang="zh-CN" dirty="0">
              <a:latin typeface="Fira Code" panose="020B0809050000020004" pitchFamily="49" charset="0"/>
            </a:endParaRPr>
          </a:p>
          <a:p>
            <a:pPr marL="0" indent="0">
              <a:buNone/>
            </a:pPr>
            <a:r>
              <a:rPr lang="en-US" altLang="zh-CN" dirty="0">
                <a:latin typeface="Fira Code" panose="020B0809050000020004" pitchFamily="49" charset="0"/>
                <a:ea typeface="Fira Code" panose="020B0809050000020004" pitchFamily="49" charset="0"/>
              </a:rPr>
              <a:t>K</a:t>
            </a:r>
            <a:r>
              <a:rPr lang="en-US" altLang="zh-CN" baseline="-30000" dirty="0">
                <a:latin typeface="Fira Code" panose="020B0809050000020004" pitchFamily="49" charset="0"/>
                <a:ea typeface="Fira Code" panose="020B0809050000020004" pitchFamily="49" charset="0"/>
              </a:rPr>
              <a:t>p1</a:t>
            </a:r>
            <a:r>
              <a:rPr lang="en-US" altLang="zh-CN" dirty="0">
                <a:latin typeface="Fira Code" panose="020B0809050000020004" pitchFamily="49" charset="0"/>
                <a:ea typeface="Fira Code" panose="020B0809050000020004" pitchFamily="49" charset="0"/>
              </a:rPr>
              <a:t>≤ K</a:t>
            </a:r>
            <a:r>
              <a:rPr lang="en-US" altLang="zh-CN" baseline="-30000" dirty="0">
                <a:latin typeface="Fira Code" panose="020B0809050000020004" pitchFamily="49" charset="0"/>
                <a:ea typeface="Fira Code" panose="020B0809050000020004" pitchFamily="49" charset="0"/>
              </a:rPr>
              <a:t>p2</a:t>
            </a:r>
            <a:r>
              <a:rPr lang="en-US" altLang="zh-CN" dirty="0">
                <a:latin typeface="Fira Code" panose="020B0809050000020004" pitchFamily="49" charset="0"/>
                <a:ea typeface="Fira Code" panose="020B0809050000020004" pitchFamily="49" charset="0"/>
              </a:rPr>
              <a:t>≤…≤ </a:t>
            </a:r>
            <a:r>
              <a:rPr lang="en-US" altLang="zh-CN" dirty="0" err="1">
                <a:latin typeface="Fira Code" panose="020B0809050000020004" pitchFamily="49" charset="0"/>
                <a:ea typeface="Fira Code" panose="020B0809050000020004" pitchFamily="49" charset="0"/>
              </a:rPr>
              <a:t>K</a:t>
            </a:r>
            <a:r>
              <a:rPr lang="en-US" altLang="zh-CN" baseline="-30000" dirty="0" err="1">
                <a:latin typeface="Fira Code" panose="020B0809050000020004" pitchFamily="49" charset="0"/>
                <a:ea typeface="Fira Code" panose="020B0809050000020004" pitchFamily="49" charset="0"/>
              </a:rPr>
              <a:t>pn</a:t>
            </a:r>
            <a:r>
              <a:rPr lang="en-US" altLang="zh-CN" baseline="-30000" dirty="0">
                <a:latin typeface="Fira Code" panose="020B0809050000020004" pitchFamily="49" charset="0"/>
                <a:ea typeface="Fira Code" panose="020B0809050000020004" pitchFamily="49" charset="0"/>
              </a:rPr>
              <a:t> </a:t>
            </a:r>
            <a:r>
              <a:rPr lang="zh-CN" altLang="en-US" dirty="0">
                <a:latin typeface="Fira Code" panose="020B0809050000020004" pitchFamily="49" charset="0"/>
              </a:rPr>
              <a:t>，</a:t>
            </a:r>
            <a:endParaRPr lang="en-US" altLang="zh-CN" dirty="0">
              <a:latin typeface="Fira Code" panose="020B0809050000020004" pitchFamily="49" charset="0"/>
            </a:endParaRPr>
          </a:p>
          <a:p>
            <a:pPr marL="0" indent="0">
              <a:buNone/>
            </a:pPr>
            <a:r>
              <a:rPr lang="zh-CN" altLang="en-US" dirty="0">
                <a:latin typeface="Fira Code" panose="020B0809050000020004" pitchFamily="49" charset="0"/>
              </a:rPr>
              <a:t>这样就得到一个按关键字有序的记录序列：</a:t>
            </a:r>
            <a:r>
              <a:rPr lang="en-US" altLang="zh-CN" dirty="0">
                <a:latin typeface="Fira Code" panose="020B0809050000020004" pitchFamily="49" charset="0"/>
                <a:ea typeface="Fira Code" panose="020B0809050000020004" pitchFamily="49" charset="0"/>
              </a:rPr>
              <a:t>{R</a:t>
            </a:r>
            <a:r>
              <a:rPr lang="en-US" altLang="zh-CN" baseline="-30000" dirty="0">
                <a:latin typeface="Fira Code" panose="020B0809050000020004" pitchFamily="49" charset="0"/>
                <a:ea typeface="Fira Code" panose="020B0809050000020004" pitchFamily="49" charset="0"/>
              </a:rPr>
              <a:t>p1</a:t>
            </a:r>
            <a:r>
              <a:rPr lang="zh-CN" altLang="en-US" dirty="0">
                <a:latin typeface="Fira Code" panose="020B0809050000020004" pitchFamily="49" charset="0"/>
              </a:rPr>
              <a:t>， </a:t>
            </a:r>
            <a:r>
              <a:rPr lang="en-US" altLang="zh-CN" dirty="0">
                <a:latin typeface="Fira Code" panose="020B0809050000020004" pitchFamily="49" charset="0"/>
                <a:ea typeface="Fira Code" panose="020B0809050000020004" pitchFamily="49" charset="0"/>
              </a:rPr>
              <a:t>R</a:t>
            </a:r>
            <a:r>
              <a:rPr lang="en-US" altLang="zh-CN" baseline="-30000" dirty="0">
                <a:latin typeface="Fira Code" panose="020B0809050000020004" pitchFamily="49" charset="0"/>
                <a:ea typeface="Fira Code" panose="020B0809050000020004" pitchFamily="49" charset="0"/>
              </a:rPr>
              <a:t>p2</a:t>
            </a:r>
            <a:r>
              <a:rPr lang="zh-CN" altLang="en-US" dirty="0">
                <a:latin typeface="Fira Code" panose="020B0809050000020004" pitchFamily="49" charset="0"/>
              </a:rPr>
              <a:t>， </a:t>
            </a:r>
            <a:r>
              <a:rPr lang="en-US" altLang="zh-CN" dirty="0">
                <a:latin typeface="Fira Code" panose="020B0809050000020004" pitchFamily="49" charset="0"/>
                <a:ea typeface="Fira Code" panose="020B0809050000020004" pitchFamily="49" charset="0"/>
              </a:rPr>
              <a:t>…</a:t>
            </a:r>
            <a:r>
              <a:rPr lang="zh-CN" altLang="en-US" dirty="0">
                <a:latin typeface="Fira Code" panose="020B0809050000020004" pitchFamily="49" charset="0"/>
              </a:rPr>
              <a:t>， </a:t>
            </a:r>
            <a:r>
              <a:rPr lang="en-US" altLang="zh-CN" dirty="0" err="1">
                <a:latin typeface="Fira Code" panose="020B0809050000020004" pitchFamily="49" charset="0"/>
                <a:ea typeface="Fira Code" panose="020B0809050000020004" pitchFamily="49" charset="0"/>
              </a:rPr>
              <a:t>R</a:t>
            </a:r>
            <a:r>
              <a:rPr lang="en-US" altLang="zh-CN" baseline="-30000" dirty="0" err="1">
                <a:latin typeface="Fira Code" panose="020B0809050000020004" pitchFamily="49" charset="0"/>
                <a:ea typeface="Fira Code" panose="020B0809050000020004" pitchFamily="49" charset="0"/>
              </a:rPr>
              <a:t>pn</a:t>
            </a:r>
            <a:r>
              <a:rPr lang="en-US" altLang="zh-CN" dirty="0">
                <a:latin typeface="Fira Code" panose="020B0809050000020004" pitchFamily="49" charset="0"/>
                <a:ea typeface="Fira Code" panose="020B0809050000020004" pitchFamily="49" charset="0"/>
              </a:rPr>
              <a:t>}</a:t>
            </a:r>
            <a:r>
              <a:rPr lang="zh-CN" altLang="en-US" dirty="0">
                <a:latin typeface="Fira Code" panose="020B0809050000020004" pitchFamily="49" charset="0"/>
              </a:rPr>
              <a:t>。 </a:t>
            </a:r>
          </a:p>
        </p:txBody>
      </p:sp>
    </p:spTree>
    <p:extLst>
      <p:ext uri="{BB962C8B-B14F-4D97-AF65-F5344CB8AC3E}">
        <p14:creationId xmlns:p14="http://schemas.microsoft.com/office/powerpoint/2010/main" val="2541691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90FF11-189F-4050-89F8-3E90FCDB11ED}"/>
              </a:ext>
            </a:extLst>
          </p:cNvPr>
          <p:cNvSpPr>
            <a:spLocks noGrp="1"/>
          </p:cNvSpPr>
          <p:nvPr>
            <p:ph type="title"/>
          </p:nvPr>
        </p:nvSpPr>
        <p:spPr/>
        <p:txBody>
          <a:bodyPr/>
          <a:lstStyle/>
          <a:p>
            <a:r>
              <a:rPr lang="zh-CN" altLang="en-US" dirty="0"/>
              <a:t>交换类排序</a:t>
            </a:r>
            <a:r>
              <a:rPr lang="en-US" altLang="zh-CN" dirty="0"/>
              <a:t>-</a:t>
            </a:r>
            <a:r>
              <a:rPr lang="zh-CN" altLang="en-US" dirty="0"/>
              <a:t>快速排序</a:t>
            </a:r>
          </a:p>
        </p:txBody>
      </p:sp>
      <p:sp>
        <p:nvSpPr>
          <p:cNvPr id="9" name="文本框 8">
            <a:extLst>
              <a:ext uri="{FF2B5EF4-FFF2-40B4-BE49-F238E27FC236}">
                <a16:creationId xmlns:a16="http://schemas.microsoft.com/office/drawing/2014/main" id="{7598F582-6389-45F0-BED2-E25EAA358EDD}"/>
              </a:ext>
            </a:extLst>
          </p:cNvPr>
          <p:cNvSpPr txBox="1"/>
          <p:nvPr/>
        </p:nvSpPr>
        <p:spPr>
          <a:xfrm>
            <a:off x="1176542" y="2594288"/>
            <a:ext cx="1472169" cy="461665"/>
          </a:xfrm>
          <a:prstGeom prst="rect">
            <a:avLst/>
          </a:prstGeom>
          <a:noFill/>
        </p:spPr>
        <p:txBody>
          <a:bodyPr wrap="square" rtlCol="0">
            <a:spAutoFit/>
          </a:bodyPr>
          <a:lstStyle/>
          <a:p>
            <a:pPr algn="ctr"/>
            <a:r>
              <a:rPr lang="en-US" altLang="zh-CN" sz="2400" dirty="0">
                <a:latin typeface="Fira Code" panose="020B0809050000020004" pitchFamily="49" charset="0"/>
                <a:ea typeface="Fira Code" panose="020B0809050000020004" pitchFamily="49" charset="0"/>
              </a:rPr>
              <a:t>x = 48</a:t>
            </a:r>
            <a:endParaRPr lang="zh-CN" altLang="en-US" sz="2400" dirty="0">
              <a:latin typeface="Fira Code" panose="020B0809050000020004" pitchFamily="49" charset="0"/>
            </a:endParaRPr>
          </a:p>
        </p:txBody>
      </p:sp>
      <p:graphicFrame>
        <p:nvGraphicFramePr>
          <p:cNvPr id="29" name="表格 28">
            <a:extLst>
              <a:ext uri="{FF2B5EF4-FFF2-40B4-BE49-F238E27FC236}">
                <a16:creationId xmlns:a16="http://schemas.microsoft.com/office/drawing/2014/main" id="{58BC2F65-985C-4122-AAE7-F23C9F43FD6E}"/>
              </a:ext>
            </a:extLst>
          </p:cNvPr>
          <p:cNvGraphicFramePr>
            <a:graphicFrameLocks noGrp="1"/>
          </p:cNvGraphicFramePr>
          <p:nvPr>
            <p:extLst>
              <p:ext uri="{D42A27DB-BD31-4B8C-83A1-F6EECF244321}">
                <p14:modId xmlns:p14="http://schemas.microsoft.com/office/powerpoint/2010/main" val="1280332486"/>
              </p:ext>
            </p:extLst>
          </p:nvPr>
        </p:nvGraphicFramePr>
        <p:xfrm>
          <a:off x="2788919" y="1690688"/>
          <a:ext cx="7068312" cy="599062"/>
        </p:xfrm>
        <a:graphic>
          <a:graphicData uri="http://schemas.openxmlformats.org/drawingml/2006/table">
            <a:tbl>
              <a:tblPr>
                <a:tableStyleId>{2D5ABB26-0587-4C30-8999-92F81FD0307C}</a:tableStyleId>
              </a:tblPr>
              <a:tblGrid>
                <a:gridCol w="883539">
                  <a:extLst>
                    <a:ext uri="{9D8B030D-6E8A-4147-A177-3AD203B41FA5}">
                      <a16:colId xmlns:a16="http://schemas.microsoft.com/office/drawing/2014/main" val="785688723"/>
                    </a:ext>
                  </a:extLst>
                </a:gridCol>
                <a:gridCol w="883539">
                  <a:extLst>
                    <a:ext uri="{9D8B030D-6E8A-4147-A177-3AD203B41FA5}">
                      <a16:colId xmlns:a16="http://schemas.microsoft.com/office/drawing/2014/main" val="2109491006"/>
                    </a:ext>
                  </a:extLst>
                </a:gridCol>
                <a:gridCol w="883539">
                  <a:extLst>
                    <a:ext uri="{9D8B030D-6E8A-4147-A177-3AD203B41FA5}">
                      <a16:colId xmlns:a16="http://schemas.microsoft.com/office/drawing/2014/main" val="3838278234"/>
                    </a:ext>
                  </a:extLst>
                </a:gridCol>
                <a:gridCol w="883539">
                  <a:extLst>
                    <a:ext uri="{9D8B030D-6E8A-4147-A177-3AD203B41FA5}">
                      <a16:colId xmlns:a16="http://schemas.microsoft.com/office/drawing/2014/main" val="1236699653"/>
                    </a:ext>
                  </a:extLst>
                </a:gridCol>
                <a:gridCol w="883539">
                  <a:extLst>
                    <a:ext uri="{9D8B030D-6E8A-4147-A177-3AD203B41FA5}">
                      <a16:colId xmlns:a16="http://schemas.microsoft.com/office/drawing/2014/main" val="2358870543"/>
                    </a:ext>
                  </a:extLst>
                </a:gridCol>
                <a:gridCol w="883539">
                  <a:extLst>
                    <a:ext uri="{9D8B030D-6E8A-4147-A177-3AD203B41FA5}">
                      <a16:colId xmlns:a16="http://schemas.microsoft.com/office/drawing/2014/main" val="4082199802"/>
                    </a:ext>
                  </a:extLst>
                </a:gridCol>
                <a:gridCol w="883539">
                  <a:extLst>
                    <a:ext uri="{9D8B030D-6E8A-4147-A177-3AD203B41FA5}">
                      <a16:colId xmlns:a16="http://schemas.microsoft.com/office/drawing/2014/main" val="1324208139"/>
                    </a:ext>
                  </a:extLst>
                </a:gridCol>
                <a:gridCol w="883539">
                  <a:extLst>
                    <a:ext uri="{9D8B030D-6E8A-4147-A177-3AD203B41FA5}">
                      <a16:colId xmlns:a16="http://schemas.microsoft.com/office/drawing/2014/main" val="418106966"/>
                    </a:ext>
                  </a:extLst>
                </a:gridCol>
              </a:tblGrid>
              <a:tr h="599062">
                <a:tc>
                  <a:txBody>
                    <a:bodyPr/>
                    <a:lstStyle/>
                    <a:p>
                      <a:pPr algn="ctr"/>
                      <a:r>
                        <a:rPr lang="en-US" altLang="zh-CN" sz="1800" u="sng" dirty="0">
                          <a:solidFill>
                            <a:schemeClr val="tx1"/>
                          </a:solidFill>
                          <a:latin typeface="Fira Code" panose="020B0809050000020004" pitchFamily="49" charset="0"/>
                          <a:ea typeface="Fira Code" panose="020B0809050000020004" pitchFamily="49" charset="0"/>
                        </a:rPr>
                        <a:t>35</a:t>
                      </a:r>
                      <a:endParaRPr lang="zh-CN" altLang="en-US" sz="1800" u="sng"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solidFill>
                            <a:schemeClr val="tx1"/>
                          </a:solidFill>
                          <a:latin typeface="Fira Code" panose="020B0809050000020004" pitchFamily="49" charset="0"/>
                          <a:ea typeface="Fira Code" panose="020B0809050000020004" pitchFamily="49" charset="0"/>
                        </a:rPr>
                        <a:t>14</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35</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solidFill>
                            <a:schemeClr val="bg1">
                              <a:lumMod val="75000"/>
                            </a:schemeClr>
                          </a:solidFill>
                          <a:latin typeface="Fira Code" panose="020B0809050000020004" pitchFamily="49" charset="0"/>
                          <a:ea typeface="Fira Code" panose="020B0809050000020004" pitchFamily="49" charset="0"/>
                        </a:rPr>
                        <a:t>77</a:t>
                      </a:r>
                      <a:endParaRPr lang="zh-CN" altLang="en-US" sz="1800" dirty="0">
                        <a:solidFill>
                          <a:schemeClr val="bg1">
                            <a:lumMod val="75000"/>
                          </a:schemeClr>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55</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solidFill>
                            <a:schemeClr val="tx1"/>
                          </a:solidFill>
                          <a:latin typeface="Fira Code" panose="020B0809050000020004" pitchFamily="49" charset="0"/>
                          <a:ea typeface="Fira Code" panose="020B0809050000020004" pitchFamily="49" charset="0"/>
                        </a:rPr>
                        <a:t>77</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u="none" dirty="0">
                          <a:solidFill>
                            <a:schemeClr val="tx1"/>
                          </a:solidFill>
                          <a:latin typeface="Fira Code" panose="020B0809050000020004" pitchFamily="49" charset="0"/>
                          <a:ea typeface="Fira Code" panose="020B0809050000020004" pitchFamily="49" charset="0"/>
                        </a:rPr>
                        <a:t>62</a:t>
                      </a:r>
                      <a:endParaRPr lang="zh-CN" altLang="en-US" sz="1800" u="none"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98</a:t>
                      </a:r>
                      <a:endParaRPr lang="zh-CN" altLang="en-US" sz="1800" dirty="0">
                        <a:solidFill>
                          <a:schemeClr val="tx1"/>
                        </a:solidFill>
                        <a:latin typeface="Fira Code" panose="020B0809050000020004" pitchFamily="49" charset="0"/>
                      </a:endParaRPr>
                    </a:p>
                  </a:txBody>
                  <a:tcPr marL="72086" marR="72086" marT="36043" marB="36043" anchor="ctr"/>
                </a:tc>
                <a:extLst>
                  <a:ext uri="{0D108BD9-81ED-4DB2-BD59-A6C34878D82A}">
                    <a16:rowId xmlns:a16="http://schemas.microsoft.com/office/drawing/2014/main" val="3345590595"/>
                  </a:ext>
                </a:extLst>
              </a:tr>
            </a:tbl>
          </a:graphicData>
        </a:graphic>
      </p:graphicFrame>
      <p:grpSp>
        <p:nvGrpSpPr>
          <p:cNvPr id="30" name="组合 29">
            <a:extLst>
              <a:ext uri="{FF2B5EF4-FFF2-40B4-BE49-F238E27FC236}">
                <a16:creationId xmlns:a16="http://schemas.microsoft.com/office/drawing/2014/main" id="{7C3B4936-1C5C-4F18-AF23-A91F38220DAF}"/>
              </a:ext>
            </a:extLst>
          </p:cNvPr>
          <p:cNvGrpSpPr/>
          <p:nvPr/>
        </p:nvGrpSpPr>
        <p:grpSpPr>
          <a:xfrm>
            <a:off x="5295899" y="2134470"/>
            <a:ext cx="1155192" cy="653926"/>
            <a:chOff x="2769108" y="2790896"/>
            <a:chExt cx="1155192" cy="653926"/>
          </a:xfrm>
        </p:grpSpPr>
        <p:cxnSp>
          <p:nvCxnSpPr>
            <p:cNvPr id="31" name="直接箭头连接符 30">
              <a:extLst>
                <a:ext uri="{FF2B5EF4-FFF2-40B4-BE49-F238E27FC236}">
                  <a16:creationId xmlns:a16="http://schemas.microsoft.com/office/drawing/2014/main" id="{600A031D-4202-45BF-A302-F9D4F7633F4F}"/>
                </a:ext>
              </a:extLst>
            </p:cNvPr>
            <p:cNvCxnSpPr>
              <a:cxnSpLocks/>
            </p:cNvCxnSpPr>
            <p:nvPr/>
          </p:nvCxnSpPr>
          <p:spPr>
            <a:xfrm flipV="1">
              <a:off x="3346704" y="2790896"/>
              <a:ext cx="0" cy="3363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文本框 31">
              <a:extLst>
                <a:ext uri="{FF2B5EF4-FFF2-40B4-BE49-F238E27FC236}">
                  <a16:creationId xmlns:a16="http://schemas.microsoft.com/office/drawing/2014/main" id="{116D2074-5FCB-449A-9871-48ECC7EBA454}"/>
                </a:ext>
              </a:extLst>
            </p:cNvPr>
            <p:cNvSpPr txBox="1"/>
            <p:nvPr/>
          </p:nvSpPr>
          <p:spPr>
            <a:xfrm>
              <a:off x="2769108" y="3106268"/>
              <a:ext cx="1155192" cy="338554"/>
            </a:xfrm>
            <a:prstGeom prst="rect">
              <a:avLst/>
            </a:prstGeom>
            <a:noFill/>
          </p:spPr>
          <p:txBody>
            <a:bodyPr wrap="square" rtlCol="0">
              <a:spAutoFit/>
            </a:bodyPr>
            <a:lstStyle/>
            <a:p>
              <a:pPr algn="ctr"/>
              <a:r>
                <a:rPr lang="en-US" altLang="zh-CN" sz="1600" dirty="0">
                  <a:latin typeface="Fira Code" panose="020B0809050000020004" pitchFamily="49" charset="0"/>
                  <a:ea typeface="Fira Code" panose="020B0809050000020004" pitchFamily="49" charset="0"/>
                </a:rPr>
                <a:t>low</a:t>
              </a:r>
              <a:endParaRPr lang="zh-CN" altLang="en-US" sz="1600" dirty="0">
                <a:latin typeface="Fira Code" panose="020B0809050000020004" pitchFamily="49" charset="0"/>
              </a:endParaRPr>
            </a:p>
          </p:txBody>
        </p:sp>
      </p:grpSp>
      <p:grpSp>
        <p:nvGrpSpPr>
          <p:cNvPr id="33" name="组合 32">
            <a:extLst>
              <a:ext uri="{FF2B5EF4-FFF2-40B4-BE49-F238E27FC236}">
                <a16:creationId xmlns:a16="http://schemas.microsoft.com/office/drawing/2014/main" id="{AAEE0CE1-3431-47F7-A440-494596A70ADD}"/>
              </a:ext>
            </a:extLst>
          </p:cNvPr>
          <p:cNvGrpSpPr/>
          <p:nvPr/>
        </p:nvGrpSpPr>
        <p:grpSpPr>
          <a:xfrm>
            <a:off x="7098791" y="2124485"/>
            <a:ext cx="1155192" cy="653926"/>
            <a:chOff x="2769108" y="2790896"/>
            <a:chExt cx="1155192" cy="653926"/>
          </a:xfrm>
        </p:grpSpPr>
        <p:cxnSp>
          <p:nvCxnSpPr>
            <p:cNvPr id="34" name="直接箭头连接符 33">
              <a:extLst>
                <a:ext uri="{FF2B5EF4-FFF2-40B4-BE49-F238E27FC236}">
                  <a16:creationId xmlns:a16="http://schemas.microsoft.com/office/drawing/2014/main" id="{597FA963-F490-496A-8175-AFF3590E4561}"/>
                </a:ext>
              </a:extLst>
            </p:cNvPr>
            <p:cNvCxnSpPr>
              <a:cxnSpLocks/>
            </p:cNvCxnSpPr>
            <p:nvPr/>
          </p:nvCxnSpPr>
          <p:spPr>
            <a:xfrm flipV="1">
              <a:off x="3346704" y="2790896"/>
              <a:ext cx="0" cy="3363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文本框 34">
              <a:extLst>
                <a:ext uri="{FF2B5EF4-FFF2-40B4-BE49-F238E27FC236}">
                  <a16:creationId xmlns:a16="http://schemas.microsoft.com/office/drawing/2014/main" id="{5E99A530-B2CA-46CF-8C5B-DA0BCC2A03EB}"/>
                </a:ext>
              </a:extLst>
            </p:cNvPr>
            <p:cNvSpPr txBox="1"/>
            <p:nvPr/>
          </p:nvSpPr>
          <p:spPr>
            <a:xfrm>
              <a:off x="2769108" y="3106268"/>
              <a:ext cx="1155192" cy="338554"/>
            </a:xfrm>
            <a:prstGeom prst="rect">
              <a:avLst/>
            </a:prstGeom>
            <a:noFill/>
          </p:spPr>
          <p:txBody>
            <a:bodyPr wrap="square" rtlCol="0">
              <a:spAutoFit/>
            </a:bodyPr>
            <a:lstStyle/>
            <a:p>
              <a:pPr algn="ctr"/>
              <a:r>
                <a:rPr lang="en-US" altLang="zh-CN" sz="1600" dirty="0">
                  <a:latin typeface="Fira Code" panose="020B0809050000020004" pitchFamily="49" charset="0"/>
                </a:rPr>
                <a:t>high</a:t>
              </a:r>
              <a:endParaRPr lang="zh-CN" altLang="en-US" sz="1600" dirty="0">
                <a:latin typeface="Fira Code" panose="020B0809050000020004" pitchFamily="49" charset="0"/>
              </a:endParaRPr>
            </a:p>
          </p:txBody>
        </p:sp>
      </p:grpSp>
      <p:graphicFrame>
        <p:nvGraphicFramePr>
          <p:cNvPr id="36" name="表格 35">
            <a:extLst>
              <a:ext uri="{FF2B5EF4-FFF2-40B4-BE49-F238E27FC236}">
                <a16:creationId xmlns:a16="http://schemas.microsoft.com/office/drawing/2014/main" id="{1EF722B0-1AF1-486A-93B0-9EF78AACB0EC}"/>
              </a:ext>
            </a:extLst>
          </p:cNvPr>
          <p:cNvGraphicFramePr>
            <a:graphicFrameLocks noGrp="1"/>
          </p:cNvGraphicFramePr>
          <p:nvPr>
            <p:extLst>
              <p:ext uri="{D42A27DB-BD31-4B8C-83A1-F6EECF244321}">
                <p14:modId xmlns:p14="http://schemas.microsoft.com/office/powerpoint/2010/main" val="452034496"/>
              </p:ext>
            </p:extLst>
          </p:nvPr>
        </p:nvGraphicFramePr>
        <p:xfrm>
          <a:off x="2788919" y="3050510"/>
          <a:ext cx="7068312" cy="599062"/>
        </p:xfrm>
        <a:graphic>
          <a:graphicData uri="http://schemas.openxmlformats.org/drawingml/2006/table">
            <a:tbl>
              <a:tblPr>
                <a:tableStyleId>{2D5ABB26-0587-4C30-8999-92F81FD0307C}</a:tableStyleId>
              </a:tblPr>
              <a:tblGrid>
                <a:gridCol w="883539">
                  <a:extLst>
                    <a:ext uri="{9D8B030D-6E8A-4147-A177-3AD203B41FA5}">
                      <a16:colId xmlns:a16="http://schemas.microsoft.com/office/drawing/2014/main" val="785688723"/>
                    </a:ext>
                  </a:extLst>
                </a:gridCol>
                <a:gridCol w="883539">
                  <a:extLst>
                    <a:ext uri="{9D8B030D-6E8A-4147-A177-3AD203B41FA5}">
                      <a16:colId xmlns:a16="http://schemas.microsoft.com/office/drawing/2014/main" val="2109491006"/>
                    </a:ext>
                  </a:extLst>
                </a:gridCol>
                <a:gridCol w="883539">
                  <a:extLst>
                    <a:ext uri="{9D8B030D-6E8A-4147-A177-3AD203B41FA5}">
                      <a16:colId xmlns:a16="http://schemas.microsoft.com/office/drawing/2014/main" val="3838278234"/>
                    </a:ext>
                  </a:extLst>
                </a:gridCol>
                <a:gridCol w="883539">
                  <a:extLst>
                    <a:ext uri="{9D8B030D-6E8A-4147-A177-3AD203B41FA5}">
                      <a16:colId xmlns:a16="http://schemas.microsoft.com/office/drawing/2014/main" val="1236699653"/>
                    </a:ext>
                  </a:extLst>
                </a:gridCol>
                <a:gridCol w="883539">
                  <a:extLst>
                    <a:ext uri="{9D8B030D-6E8A-4147-A177-3AD203B41FA5}">
                      <a16:colId xmlns:a16="http://schemas.microsoft.com/office/drawing/2014/main" val="2358870543"/>
                    </a:ext>
                  </a:extLst>
                </a:gridCol>
                <a:gridCol w="883539">
                  <a:extLst>
                    <a:ext uri="{9D8B030D-6E8A-4147-A177-3AD203B41FA5}">
                      <a16:colId xmlns:a16="http://schemas.microsoft.com/office/drawing/2014/main" val="4082199802"/>
                    </a:ext>
                  </a:extLst>
                </a:gridCol>
                <a:gridCol w="883539">
                  <a:extLst>
                    <a:ext uri="{9D8B030D-6E8A-4147-A177-3AD203B41FA5}">
                      <a16:colId xmlns:a16="http://schemas.microsoft.com/office/drawing/2014/main" val="1324208139"/>
                    </a:ext>
                  </a:extLst>
                </a:gridCol>
                <a:gridCol w="883539">
                  <a:extLst>
                    <a:ext uri="{9D8B030D-6E8A-4147-A177-3AD203B41FA5}">
                      <a16:colId xmlns:a16="http://schemas.microsoft.com/office/drawing/2014/main" val="418106966"/>
                    </a:ext>
                  </a:extLst>
                </a:gridCol>
              </a:tblGrid>
              <a:tr h="599062">
                <a:tc>
                  <a:txBody>
                    <a:bodyPr/>
                    <a:lstStyle/>
                    <a:p>
                      <a:pPr algn="ctr"/>
                      <a:r>
                        <a:rPr lang="en-US" altLang="zh-CN" sz="1800" u="sng" dirty="0">
                          <a:solidFill>
                            <a:schemeClr val="tx1"/>
                          </a:solidFill>
                          <a:latin typeface="Fira Code" panose="020B0809050000020004" pitchFamily="49" charset="0"/>
                          <a:ea typeface="Fira Code" panose="020B0809050000020004" pitchFamily="49" charset="0"/>
                        </a:rPr>
                        <a:t>35</a:t>
                      </a:r>
                      <a:endParaRPr lang="zh-CN" altLang="en-US" sz="1800" u="sng"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solidFill>
                            <a:schemeClr val="tx1"/>
                          </a:solidFill>
                          <a:latin typeface="Fira Code" panose="020B0809050000020004" pitchFamily="49" charset="0"/>
                          <a:ea typeface="Fira Code" panose="020B0809050000020004" pitchFamily="49" charset="0"/>
                        </a:rPr>
                        <a:t>14</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35</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solidFill>
                            <a:schemeClr val="bg1">
                              <a:lumMod val="75000"/>
                            </a:schemeClr>
                          </a:solidFill>
                          <a:latin typeface="Fira Code" panose="020B0809050000020004" pitchFamily="49" charset="0"/>
                          <a:ea typeface="Fira Code" panose="020B0809050000020004" pitchFamily="49" charset="0"/>
                        </a:rPr>
                        <a:t>77</a:t>
                      </a:r>
                      <a:endParaRPr lang="zh-CN" altLang="en-US" sz="1800" dirty="0">
                        <a:solidFill>
                          <a:schemeClr val="bg1">
                            <a:lumMod val="75000"/>
                          </a:schemeClr>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55</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solidFill>
                            <a:schemeClr val="tx1"/>
                          </a:solidFill>
                          <a:latin typeface="Fira Code" panose="020B0809050000020004" pitchFamily="49" charset="0"/>
                          <a:ea typeface="Fira Code" panose="020B0809050000020004" pitchFamily="49" charset="0"/>
                        </a:rPr>
                        <a:t>77</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u="none" dirty="0">
                          <a:solidFill>
                            <a:schemeClr val="tx1"/>
                          </a:solidFill>
                          <a:latin typeface="Fira Code" panose="020B0809050000020004" pitchFamily="49" charset="0"/>
                          <a:ea typeface="Fira Code" panose="020B0809050000020004" pitchFamily="49" charset="0"/>
                        </a:rPr>
                        <a:t>62</a:t>
                      </a:r>
                      <a:endParaRPr lang="zh-CN" altLang="en-US" sz="1800" u="none"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98</a:t>
                      </a:r>
                      <a:endParaRPr lang="zh-CN" altLang="en-US" sz="1800" dirty="0">
                        <a:solidFill>
                          <a:schemeClr val="tx1"/>
                        </a:solidFill>
                        <a:latin typeface="Fira Code" panose="020B0809050000020004" pitchFamily="49" charset="0"/>
                      </a:endParaRPr>
                    </a:p>
                  </a:txBody>
                  <a:tcPr marL="72086" marR="72086" marT="36043" marB="36043" anchor="ctr"/>
                </a:tc>
                <a:extLst>
                  <a:ext uri="{0D108BD9-81ED-4DB2-BD59-A6C34878D82A}">
                    <a16:rowId xmlns:a16="http://schemas.microsoft.com/office/drawing/2014/main" val="3345590595"/>
                  </a:ext>
                </a:extLst>
              </a:tr>
            </a:tbl>
          </a:graphicData>
        </a:graphic>
      </p:graphicFrame>
      <p:grpSp>
        <p:nvGrpSpPr>
          <p:cNvPr id="37" name="组合 36">
            <a:extLst>
              <a:ext uri="{FF2B5EF4-FFF2-40B4-BE49-F238E27FC236}">
                <a16:creationId xmlns:a16="http://schemas.microsoft.com/office/drawing/2014/main" id="{D251E48B-196A-4DAC-BEB4-802E88AEAFBE}"/>
              </a:ext>
            </a:extLst>
          </p:cNvPr>
          <p:cNvGrpSpPr/>
          <p:nvPr/>
        </p:nvGrpSpPr>
        <p:grpSpPr>
          <a:xfrm>
            <a:off x="5161786" y="3503436"/>
            <a:ext cx="1155192" cy="653926"/>
            <a:chOff x="2769108" y="2790896"/>
            <a:chExt cx="1155192" cy="653926"/>
          </a:xfrm>
        </p:grpSpPr>
        <p:cxnSp>
          <p:nvCxnSpPr>
            <p:cNvPr id="38" name="直接箭头连接符 37">
              <a:extLst>
                <a:ext uri="{FF2B5EF4-FFF2-40B4-BE49-F238E27FC236}">
                  <a16:creationId xmlns:a16="http://schemas.microsoft.com/office/drawing/2014/main" id="{56B4B406-577A-496C-A158-FC6B2884C2AE}"/>
                </a:ext>
              </a:extLst>
            </p:cNvPr>
            <p:cNvCxnSpPr>
              <a:cxnSpLocks/>
            </p:cNvCxnSpPr>
            <p:nvPr/>
          </p:nvCxnSpPr>
          <p:spPr>
            <a:xfrm flipV="1">
              <a:off x="3346704" y="2790896"/>
              <a:ext cx="0" cy="3363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文本框 38">
              <a:extLst>
                <a:ext uri="{FF2B5EF4-FFF2-40B4-BE49-F238E27FC236}">
                  <a16:creationId xmlns:a16="http://schemas.microsoft.com/office/drawing/2014/main" id="{EC368AF8-4A98-4C0D-9CCE-04DACD69347C}"/>
                </a:ext>
              </a:extLst>
            </p:cNvPr>
            <p:cNvSpPr txBox="1"/>
            <p:nvPr/>
          </p:nvSpPr>
          <p:spPr>
            <a:xfrm>
              <a:off x="2769108" y="3106268"/>
              <a:ext cx="1155192" cy="338554"/>
            </a:xfrm>
            <a:prstGeom prst="rect">
              <a:avLst/>
            </a:prstGeom>
            <a:noFill/>
          </p:spPr>
          <p:txBody>
            <a:bodyPr wrap="square" rtlCol="0">
              <a:spAutoFit/>
            </a:bodyPr>
            <a:lstStyle/>
            <a:p>
              <a:pPr algn="ctr"/>
              <a:r>
                <a:rPr lang="en-US" altLang="zh-CN" sz="1600" dirty="0">
                  <a:latin typeface="Fira Code" panose="020B0809050000020004" pitchFamily="49" charset="0"/>
                  <a:ea typeface="Fira Code" panose="020B0809050000020004" pitchFamily="49" charset="0"/>
                </a:rPr>
                <a:t>low</a:t>
              </a:r>
              <a:endParaRPr lang="zh-CN" altLang="en-US" sz="1600" dirty="0">
                <a:latin typeface="Fira Code" panose="020B0809050000020004" pitchFamily="49" charset="0"/>
              </a:endParaRPr>
            </a:p>
          </p:txBody>
        </p:sp>
      </p:grpSp>
      <p:grpSp>
        <p:nvGrpSpPr>
          <p:cNvPr id="40" name="组合 39">
            <a:extLst>
              <a:ext uri="{FF2B5EF4-FFF2-40B4-BE49-F238E27FC236}">
                <a16:creationId xmlns:a16="http://schemas.microsoft.com/office/drawing/2014/main" id="{E0002F06-0630-4E6F-99F4-45AFA20DEDAB}"/>
              </a:ext>
            </a:extLst>
          </p:cNvPr>
          <p:cNvGrpSpPr/>
          <p:nvPr/>
        </p:nvGrpSpPr>
        <p:grpSpPr>
          <a:xfrm>
            <a:off x="5416295" y="3716809"/>
            <a:ext cx="1155192" cy="653926"/>
            <a:chOff x="2769108" y="2790896"/>
            <a:chExt cx="1155192" cy="653926"/>
          </a:xfrm>
        </p:grpSpPr>
        <p:cxnSp>
          <p:nvCxnSpPr>
            <p:cNvPr id="41" name="直接箭头连接符 40">
              <a:extLst>
                <a:ext uri="{FF2B5EF4-FFF2-40B4-BE49-F238E27FC236}">
                  <a16:creationId xmlns:a16="http://schemas.microsoft.com/office/drawing/2014/main" id="{EAA27B37-5D2B-40B1-BF7B-A9878FCFCAF9}"/>
                </a:ext>
              </a:extLst>
            </p:cNvPr>
            <p:cNvCxnSpPr>
              <a:cxnSpLocks/>
            </p:cNvCxnSpPr>
            <p:nvPr/>
          </p:nvCxnSpPr>
          <p:spPr>
            <a:xfrm flipV="1">
              <a:off x="3346704" y="2790896"/>
              <a:ext cx="0" cy="3363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2" name="文本框 41">
              <a:extLst>
                <a:ext uri="{FF2B5EF4-FFF2-40B4-BE49-F238E27FC236}">
                  <a16:creationId xmlns:a16="http://schemas.microsoft.com/office/drawing/2014/main" id="{A6538E1B-2C8D-4BEE-A8B7-50F7EAF8666C}"/>
                </a:ext>
              </a:extLst>
            </p:cNvPr>
            <p:cNvSpPr txBox="1"/>
            <p:nvPr/>
          </p:nvSpPr>
          <p:spPr>
            <a:xfrm>
              <a:off x="2769108" y="3106268"/>
              <a:ext cx="1155192" cy="338554"/>
            </a:xfrm>
            <a:prstGeom prst="rect">
              <a:avLst/>
            </a:prstGeom>
            <a:noFill/>
          </p:spPr>
          <p:txBody>
            <a:bodyPr wrap="square" rtlCol="0">
              <a:spAutoFit/>
            </a:bodyPr>
            <a:lstStyle/>
            <a:p>
              <a:pPr algn="ctr"/>
              <a:r>
                <a:rPr lang="en-US" altLang="zh-CN" sz="1600" dirty="0">
                  <a:latin typeface="Fira Code" panose="020B0809050000020004" pitchFamily="49" charset="0"/>
                </a:rPr>
                <a:t>high</a:t>
              </a:r>
              <a:endParaRPr lang="zh-CN" altLang="en-US" sz="1600" dirty="0">
                <a:latin typeface="Fira Code" panose="020B0809050000020004" pitchFamily="49" charset="0"/>
              </a:endParaRPr>
            </a:p>
          </p:txBody>
        </p:sp>
      </p:grpSp>
      <p:graphicFrame>
        <p:nvGraphicFramePr>
          <p:cNvPr id="43" name="表格 42">
            <a:extLst>
              <a:ext uri="{FF2B5EF4-FFF2-40B4-BE49-F238E27FC236}">
                <a16:creationId xmlns:a16="http://schemas.microsoft.com/office/drawing/2014/main" id="{37DC8810-CD6C-462D-B2C9-D753C47FCC36}"/>
              </a:ext>
            </a:extLst>
          </p:cNvPr>
          <p:cNvGraphicFramePr>
            <a:graphicFrameLocks noGrp="1"/>
          </p:cNvGraphicFramePr>
          <p:nvPr>
            <p:extLst>
              <p:ext uri="{D42A27DB-BD31-4B8C-83A1-F6EECF244321}">
                <p14:modId xmlns:p14="http://schemas.microsoft.com/office/powerpoint/2010/main" val="239859538"/>
              </p:ext>
            </p:extLst>
          </p:nvPr>
        </p:nvGraphicFramePr>
        <p:xfrm>
          <a:off x="2788919" y="4312714"/>
          <a:ext cx="7068312" cy="599062"/>
        </p:xfrm>
        <a:graphic>
          <a:graphicData uri="http://schemas.openxmlformats.org/drawingml/2006/table">
            <a:tbl>
              <a:tblPr>
                <a:tableStyleId>{2D5ABB26-0587-4C30-8999-92F81FD0307C}</a:tableStyleId>
              </a:tblPr>
              <a:tblGrid>
                <a:gridCol w="883539">
                  <a:extLst>
                    <a:ext uri="{9D8B030D-6E8A-4147-A177-3AD203B41FA5}">
                      <a16:colId xmlns:a16="http://schemas.microsoft.com/office/drawing/2014/main" val="785688723"/>
                    </a:ext>
                  </a:extLst>
                </a:gridCol>
                <a:gridCol w="883539">
                  <a:extLst>
                    <a:ext uri="{9D8B030D-6E8A-4147-A177-3AD203B41FA5}">
                      <a16:colId xmlns:a16="http://schemas.microsoft.com/office/drawing/2014/main" val="2109491006"/>
                    </a:ext>
                  </a:extLst>
                </a:gridCol>
                <a:gridCol w="883539">
                  <a:extLst>
                    <a:ext uri="{9D8B030D-6E8A-4147-A177-3AD203B41FA5}">
                      <a16:colId xmlns:a16="http://schemas.microsoft.com/office/drawing/2014/main" val="3838278234"/>
                    </a:ext>
                  </a:extLst>
                </a:gridCol>
                <a:gridCol w="883539">
                  <a:extLst>
                    <a:ext uri="{9D8B030D-6E8A-4147-A177-3AD203B41FA5}">
                      <a16:colId xmlns:a16="http://schemas.microsoft.com/office/drawing/2014/main" val="1236699653"/>
                    </a:ext>
                  </a:extLst>
                </a:gridCol>
                <a:gridCol w="883539">
                  <a:extLst>
                    <a:ext uri="{9D8B030D-6E8A-4147-A177-3AD203B41FA5}">
                      <a16:colId xmlns:a16="http://schemas.microsoft.com/office/drawing/2014/main" val="2358870543"/>
                    </a:ext>
                  </a:extLst>
                </a:gridCol>
                <a:gridCol w="883539">
                  <a:extLst>
                    <a:ext uri="{9D8B030D-6E8A-4147-A177-3AD203B41FA5}">
                      <a16:colId xmlns:a16="http://schemas.microsoft.com/office/drawing/2014/main" val="4082199802"/>
                    </a:ext>
                  </a:extLst>
                </a:gridCol>
                <a:gridCol w="883539">
                  <a:extLst>
                    <a:ext uri="{9D8B030D-6E8A-4147-A177-3AD203B41FA5}">
                      <a16:colId xmlns:a16="http://schemas.microsoft.com/office/drawing/2014/main" val="1324208139"/>
                    </a:ext>
                  </a:extLst>
                </a:gridCol>
                <a:gridCol w="883539">
                  <a:extLst>
                    <a:ext uri="{9D8B030D-6E8A-4147-A177-3AD203B41FA5}">
                      <a16:colId xmlns:a16="http://schemas.microsoft.com/office/drawing/2014/main" val="418106966"/>
                    </a:ext>
                  </a:extLst>
                </a:gridCol>
              </a:tblGrid>
              <a:tr h="599062">
                <a:tc>
                  <a:txBody>
                    <a:bodyPr/>
                    <a:lstStyle/>
                    <a:p>
                      <a:pPr algn="ctr"/>
                      <a:r>
                        <a:rPr lang="en-US" altLang="zh-CN" sz="1800" u="sng" dirty="0">
                          <a:solidFill>
                            <a:schemeClr val="tx1"/>
                          </a:solidFill>
                          <a:latin typeface="Fira Code" panose="020B0809050000020004" pitchFamily="49" charset="0"/>
                          <a:ea typeface="Fira Code" panose="020B0809050000020004" pitchFamily="49" charset="0"/>
                        </a:rPr>
                        <a:t>35</a:t>
                      </a:r>
                      <a:endParaRPr lang="zh-CN" altLang="en-US" sz="1800" u="sng"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solidFill>
                            <a:schemeClr val="tx1"/>
                          </a:solidFill>
                          <a:latin typeface="Fira Code" panose="020B0809050000020004" pitchFamily="49" charset="0"/>
                          <a:ea typeface="Fira Code" panose="020B0809050000020004" pitchFamily="49" charset="0"/>
                        </a:rPr>
                        <a:t>14</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35</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solidFill>
                            <a:schemeClr val="tx1"/>
                          </a:solidFill>
                          <a:latin typeface="Fira Code" panose="020B0809050000020004" pitchFamily="49" charset="0"/>
                          <a:ea typeface="Fira Code" panose="020B0809050000020004" pitchFamily="49" charset="0"/>
                        </a:rPr>
                        <a:t>48</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55</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solidFill>
                            <a:schemeClr val="tx1"/>
                          </a:solidFill>
                          <a:latin typeface="Fira Code" panose="020B0809050000020004" pitchFamily="49" charset="0"/>
                          <a:ea typeface="Fira Code" panose="020B0809050000020004" pitchFamily="49" charset="0"/>
                        </a:rPr>
                        <a:t>77</a:t>
                      </a:r>
                      <a:endParaRPr lang="zh-CN" altLang="en-US" sz="1800"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u="none" dirty="0">
                          <a:solidFill>
                            <a:schemeClr val="tx1"/>
                          </a:solidFill>
                          <a:latin typeface="Fira Code" panose="020B0809050000020004" pitchFamily="49" charset="0"/>
                          <a:ea typeface="Fira Code" panose="020B0809050000020004" pitchFamily="49" charset="0"/>
                        </a:rPr>
                        <a:t>62</a:t>
                      </a:r>
                      <a:endParaRPr lang="zh-CN" altLang="en-US" sz="1800" u="none" dirty="0">
                        <a:solidFill>
                          <a:schemeClr val="tx1"/>
                        </a:solidFill>
                        <a:latin typeface="Fira Code" panose="020B0809050000020004" pitchFamily="49" charset="0"/>
                      </a:endParaRPr>
                    </a:p>
                  </a:txBody>
                  <a:tcPr marL="72086" marR="72086" marT="36043" marB="36043" anchor="ctr"/>
                </a:tc>
                <a:tc>
                  <a:txBody>
                    <a:bodyPr/>
                    <a:lstStyle/>
                    <a:p>
                      <a:pPr algn="ctr"/>
                      <a:r>
                        <a:rPr lang="en-US" altLang="zh-CN" sz="1800" dirty="0">
                          <a:latin typeface="Fira Code" panose="020B0809050000020004" pitchFamily="49" charset="0"/>
                          <a:ea typeface="Fira Code" panose="020B0809050000020004" pitchFamily="49" charset="0"/>
                        </a:rPr>
                        <a:t>98</a:t>
                      </a:r>
                      <a:endParaRPr lang="zh-CN" altLang="en-US" sz="1800" dirty="0">
                        <a:solidFill>
                          <a:schemeClr val="tx1"/>
                        </a:solidFill>
                        <a:latin typeface="Fira Code" panose="020B0809050000020004" pitchFamily="49" charset="0"/>
                      </a:endParaRPr>
                    </a:p>
                  </a:txBody>
                  <a:tcPr marL="72086" marR="72086" marT="36043" marB="36043" anchor="ctr"/>
                </a:tc>
                <a:extLst>
                  <a:ext uri="{0D108BD9-81ED-4DB2-BD59-A6C34878D82A}">
                    <a16:rowId xmlns:a16="http://schemas.microsoft.com/office/drawing/2014/main" val="3345590595"/>
                  </a:ext>
                </a:extLst>
              </a:tr>
            </a:tbl>
          </a:graphicData>
        </a:graphic>
      </p:graphicFrame>
      <p:grpSp>
        <p:nvGrpSpPr>
          <p:cNvPr id="25" name="组合 24">
            <a:extLst>
              <a:ext uri="{FF2B5EF4-FFF2-40B4-BE49-F238E27FC236}">
                <a16:creationId xmlns:a16="http://schemas.microsoft.com/office/drawing/2014/main" id="{E0C7A2D8-5861-4E74-80A8-4DD5384A905C}"/>
              </a:ext>
            </a:extLst>
          </p:cNvPr>
          <p:cNvGrpSpPr/>
          <p:nvPr/>
        </p:nvGrpSpPr>
        <p:grpSpPr>
          <a:xfrm>
            <a:off x="5161786" y="4738260"/>
            <a:ext cx="1155192" cy="653926"/>
            <a:chOff x="2769108" y="2790896"/>
            <a:chExt cx="1155192" cy="653926"/>
          </a:xfrm>
        </p:grpSpPr>
        <p:cxnSp>
          <p:nvCxnSpPr>
            <p:cNvPr id="26" name="直接箭头连接符 25">
              <a:extLst>
                <a:ext uri="{FF2B5EF4-FFF2-40B4-BE49-F238E27FC236}">
                  <a16:creationId xmlns:a16="http://schemas.microsoft.com/office/drawing/2014/main" id="{779C479B-ED4B-44FC-97C2-68908AF9615D}"/>
                </a:ext>
              </a:extLst>
            </p:cNvPr>
            <p:cNvCxnSpPr>
              <a:cxnSpLocks/>
            </p:cNvCxnSpPr>
            <p:nvPr/>
          </p:nvCxnSpPr>
          <p:spPr>
            <a:xfrm flipV="1">
              <a:off x="3346704" y="2790896"/>
              <a:ext cx="0" cy="3363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文本框 26">
              <a:extLst>
                <a:ext uri="{FF2B5EF4-FFF2-40B4-BE49-F238E27FC236}">
                  <a16:creationId xmlns:a16="http://schemas.microsoft.com/office/drawing/2014/main" id="{270A9C63-D88C-403D-99D2-79F0A8B0A93C}"/>
                </a:ext>
              </a:extLst>
            </p:cNvPr>
            <p:cNvSpPr txBox="1"/>
            <p:nvPr/>
          </p:nvSpPr>
          <p:spPr>
            <a:xfrm>
              <a:off x="2769108" y="3106268"/>
              <a:ext cx="1155192" cy="338554"/>
            </a:xfrm>
            <a:prstGeom prst="rect">
              <a:avLst/>
            </a:prstGeom>
            <a:noFill/>
          </p:spPr>
          <p:txBody>
            <a:bodyPr wrap="square" rtlCol="0">
              <a:spAutoFit/>
            </a:bodyPr>
            <a:lstStyle/>
            <a:p>
              <a:pPr algn="ctr"/>
              <a:r>
                <a:rPr lang="en-US" altLang="zh-CN" sz="1600" dirty="0">
                  <a:latin typeface="Fira Code" panose="020B0809050000020004" pitchFamily="49" charset="0"/>
                  <a:ea typeface="Fira Code" panose="020B0809050000020004" pitchFamily="49" charset="0"/>
                </a:rPr>
                <a:t>low</a:t>
              </a:r>
              <a:endParaRPr lang="zh-CN" altLang="en-US" sz="1600" dirty="0">
                <a:latin typeface="Fira Code" panose="020B0809050000020004" pitchFamily="49" charset="0"/>
              </a:endParaRPr>
            </a:p>
          </p:txBody>
        </p:sp>
      </p:grpSp>
      <p:grpSp>
        <p:nvGrpSpPr>
          <p:cNvPr id="28" name="组合 27">
            <a:extLst>
              <a:ext uri="{FF2B5EF4-FFF2-40B4-BE49-F238E27FC236}">
                <a16:creationId xmlns:a16="http://schemas.microsoft.com/office/drawing/2014/main" id="{ABF7E785-F391-49FE-B333-BC18DE82E104}"/>
              </a:ext>
            </a:extLst>
          </p:cNvPr>
          <p:cNvGrpSpPr/>
          <p:nvPr/>
        </p:nvGrpSpPr>
        <p:grpSpPr>
          <a:xfrm>
            <a:off x="5416295" y="4951633"/>
            <a:ext cx="1155192" cy="653926"/>
            <a:chOff x="2769108" y="2790896"/>
            <a:chExt cx="1155192" cy="653926"/>
          </a:xfrm>
        </p:grpSpPr>
        <p:cxnSp>
          <p:nvCxnSpPr>
            <p:cNvPr id="50" name="直接箭头连接符 49">
              <a:extLst>
                <a:ext uri="{FF2B5EF4-FFF2-40B4-BE49-F238E27FC236}">
                  <a16:creationId xmlns:a16="http://schemas.microsoft.com/office/drawing/2014/main" id="{0FBF8ED6-3F77-4B94-8361-0B6FAF72B69A}"/>
                </a:ext>
              </a:extLst>
            </p:cNvPr>
            <p:cNvCxnSpPr>
              <a:cxnSpLocks/>
            </p:cNvCxnSpPr>
            <p:nvPr/>
          </p:nvCxnSpPr>
          <p:spPr>
            <a:xfrm flipV="1">
              <a:off x="3346704" y="2790896"/>
              <a:ext cx="0" cy="3363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1" name="文本框 50">
              <a:extLst>
                <a:ext uri="{FF2B5EF4-FFF2-40B4-BE49-F238E27FC236}">
                  <a16:creationId xmlns:a16="http://schemas.microsoft.com/office/drawing/2014/main" id="{90BF920C-8FB0-4425-BA29-C7A4C36A0306}"/>
                </a:ext>
              </a:extLst>
            </p:cNvPr>
            <p:cNvSpPr txBox="1"/>
            <p:nvPr/>
          </p:nvSpPr>
          <p:spPr>
            <a:xfrm>
              <a:off x="2769108" y="3106268"/>
              <a:ext cx="1155192" cy="338554"/>
            </a:xfrm>
            <a:prstGeom prst="rect">
              <a:avLst/>
            </a:prstGeom>
            <a:noFill/>
          </p:spPr>
          <p:txBody>
            <a:bodyPr wrap="square" rtlCol="0">
              <a:spAutoFit/>
            </a:bodyPr>
            <a:lstStyle/>
            <a:p>
              <a:pPr algn="ctr"/>
              <a:r>
                <a:rPr lang="en-US" altLang="zh-CN" sz="1600" dirty="0">
                  <a:latin typeface="Fira Code" panose="020B0809050000020004" pitchFamily="49" charset="0"/>
                </a:rPr>
                <a:t>high</a:t>
              </a:r>
              <a:endParaRPr lang="zh-CN" altLang="en-US" sz="1600" dirty="0">
                <a:latin typeface="Fira Code" panose="020B0809050000020004" pitchFamily="49" charset="0"/>
              </a:endParaRPr>
            </a:p>
          </p:txBody>
        </p:sp>
      </p:grpSp>
      <p:sp>
        <p:nvSpPr>
          <p:cNvPr id="3" name="矩形 2">
            <a:extLst>
              <a:ext uri="{FF2B5EF4-FFF2-40B4-BE49-F238E27FC236}">
                <a16:creationId xmlns:a16="http://schemas.microsoft.com/office/drawing/2014/main" id="{6407097B-02E8-4845-B39C-AEA734EBC03F}"/>
              </a:ext>
            </a:extLst>
          </p:cNvPr>
          <p:cNvSpPr/>
          <p:nvPr/>
        </p:nvSpPr>
        <p:spPr>
          <a:xfrm>
            <a:off x="2916936" y="4312714"/>
            <a:ext cx="2378956" cy="52754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A37D8ED2-80F2-4C66-94EB-C029A45CF2A4}"/>
              </a:ext>
            </a:extLst>
          </p:cNvPr>
          <p:cNvSpPr/>
          <p:nvPr/>
        </p:nvSpPr>
        <p:spPr>
          <a:xfrm>
            <a:off x="6486908" y="4312713"/>
            <a:ext cx="3178295" cy="52754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8590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par>
                                <p:cTn id="19" presetID="10"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4B8AC4-DC9E-42CB-AB84-0E0DD6E21C6C}"/>
              </a:ext>
            </a:extLst>
          </p:cNvPr>
          <p:cNvSpPr>
            <a:spLocks noGrp="1"/>
          </p:cNvSpPr>
          <p:nvPr>
            <p:ph type="title"/>
          </p:nvPr>
        </p:nvSpPr>
        <p:spPr/>
        <p:txBody>
          <a:bodyPr/>
          <a:lstStyle/>
          <a:p>
            <a:r>
              <a:rPr lang="zh-CN" altLang="en-US" dirty="0"/>
              <a:t>选择类排序</a:t>
            </a:r>
            <a:r>
              <a:rPr lang="en-US" altLang="zh-CN" dirty="0"/>
              <a:t>-</a:t>
            </a:r>
            <a:r>
              <a:rPr lang="zh-CN" altLang="en-US" dirty="0"/>
              <a:t>简单选择排序</a:t>
            </a:r>
          </a:p>
        </p:txBody>
      </p:sp>
      <p:sp>
        <p:nvSpPr>
          <p:cNvPr id="3" name="内容占位符 2">
            <a:extLst>
              <a:ext uri="{FF2B5EF4-FFF2-40B4-BE49-F238E27FC236}">
                <a16:creationId xmlns:a16="http://schemas.microsoft.com/office/drawing/2014/main" id="{DFE198F0-76EE-4CB1-B944-1404B7B19DCA}"/>
              </a:ext>
            </a:extLst>
          </p:cNvPr>
          <p:cNvSpPr>
            <a:spLocks noGrp="1"/>
          </p:cNvSpPr>
          <p:nvPr>
            <p:ph idx="1"/>
          </p:nvPr>
        </p:nvSpPr>
        <p:spPr/>
        <p:txBody>
          <a:bodyPr/>
          <a:lstStyle/>
          <a:p>
            <a:r>
              <a:rPr lang="zh-CN" altLang="en-US" dirty="0">
                <a:latin typeface="Fira Code" panose="020B0809050000020004" pitchFamily="49" charset="0"/>
              </a:rPr>
              <a:t>多趟排序</a:t>
            </a:r>
            <a:endParaRPr lang="en-US" altLang="zh-CN" dirty="0">
              <a:latin typeface="Fira Code" panose="020B0809050000020004" pitchFamily="49" charset="0"/>
              <a:ea typeface="Fira Code" panose="020B0809050000020004" pitchFamily="49" charset="0"/>
            </a:endParaRPr>
          </a:p>
          <a:p>
            <a:r>
              <a:rPr lang="zh-CN" altLang="en-US" dirty="0">
                <a:latin typeface="Fira Code" panose="020B0809050000020004" pitchFamily="49" charset="0"/>
              </a:rPr>
              <a:t>第</a:t>
            </a:r>
            <a:r>
              <a:rPr lang="en-US" altLang="zh-CN" dirty="0" err="1">
                <a:latin typeface="Fira Code" panose="020B0809050000020004" pitchFamily="49" charset="0"/>
                <a:ea typeface="Fira Code" panose="020B0809050000020004" pitchFamily="49" charset="0"/>
              </a:rPr>
              <a:t>i</a:t>
            </a:r>
            <a:r>
              <a:rPr lang="zh-CN" altLang="en-US" dirty="0">
                <a:latin typeface="Fira Code" panose="020B0809050000020004" pitchFamily="49" charset="0"/>
              </a:rPr>
              <a:t>趟选择从</a:t>
            </a:r>
            <a:r>
              <a:rPr lang="en-US" altLang="zh-CN" dirty="0" err="1">
                <a:latin typeface="Fira Code" panose="020B0809050000020004" pitchFamily="49" charset="0"/>
              </a:rPr>
              <a:t>i</a:t>
            </a:r>
            <a:r>
              <a:rPr lang="zh-CN" altLang="en-US" dirty="0">
                <a:latin typeface="Fira Code" panose="020B0809050000020004" pitchFamily="49" charset="0"/>
              </a:rPr>
              <a:t>开始剩下的</a:t>
            </a:r>
            <a:r>
              <a:rPr lang="en-US" altLang="zh-CN" dirty="0">
                <a:latin typeface="Fira Code" panose="020B0809050000020004" pitchFamily="49" charset="0"/>
                <a:ea typeface="Fira Code" panose="020B0809050000020004" pitchFamily="49" charset="0"/>
              </a:rPr>
              <a:t>n-</a:t>
            </a:r>
            <a:r>
              <a:rPr lang="en-US" altLang="zh-CN" dirty="0" err="1">
                <a:latin typeface="Fira Code" panose="020B0809050000020004" pitchFamily="49" charset="0"/>
                <a:ea typeface="Fira Code" panose="020B0809050000020004" pitchFamily="49" charset="0"/>
              </a:rPr>
              <a:t>i</a:t>
            </a:r>
            <a:r>
              <a:rPr lang="zh-CN" altLang="en-US" dirty="0">
                <a:latin typeface="Fira Code" panose="020B0809050000020004" pitchFamily="49" charset="0"/>
              </a:rPr>
              <a:t>个元素中最小的那个与第</a:t>
            </a:r>
            <a:r>
              <a:rPr lang="en-US" altLang="zh-CN" dirty="0" err="1">
                <a:latin typeface="Fira Code" panose="020B0809050000020004" pitchFamily="49" charset="0"/>
              </a:rPr>
              <a:t>i</a:t>
            </a:r>
            <a:r>
              <a:rPr lang="zh-CN" altLang="en-US" dirty="0">
                <a:latin typeface="Fira Code" panose="020B0809050000020004" pitchFamily="49" charset="0"/>
              </a:rPr>
              <a:t>个元素交换</a:t>
            </a:r>
          </a:p>
        </p:txBody>
      </p:sp>
    </p:spTree>
    <p:extLst>
      <p:ext uri="{BB962C8B-B14F-4D97-AF65-F5344CB8AC3E}">
        <p14:creationId xmlns:p14="http://schemas.microsoft.com/office/powerpoint/2010/main" val="1304926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36C08E-D4F9-4BC9-A8E7-0B7D8C354FC5}"/>
              </a:ext>
            </a:extLst>
          </p:cNvPr>
          <p:cNvSpPr>
            <a:spLocks noGrp="1"/>
          </p:cNvSpPr>
          <p:nvPr>
            <p:ph type="title"/>
          </p:nvPr>
        </p:nvSpPr>
        <p:spPr/>
        <p:txBody>
          <a:bodyPr/>
          <a:lstStyle/>
          <a:p>
            <a:r>
              <a:rPr lang="zh-CN" altLang="en-US" dirty="0"/>
              <a:t>选择类排序</a:t>
            </a:r>
            <a:r>
              <a:rPr lang="en-US" altLang="zh-CN" dirty="0"/>
              <a:t>-</a:t>
            </a:r>
            <a:r>
              <a:rPr lang="zh-CN" altLang="en-US" dirty="0"/>
              <a:t>树形排序</a:t>
            </a:r>
          </a:p>
        </p:txBody>
      </p:sp>
      <p:sp>
        <p:nvSpPr>
          <p:cNvPr id="7" name="Oval 7">
            <a:extLst>
              <a:ext uri="{FF2B5EF4-FFF2-40B4-BE49-F238E27FC236}">
                <a16:creationId xmlns:a16="http://schemas.microsoft.com/office/drawing/2014/main" id="{94C32058-37F2-45E1-AE08-39A5C3C5290A}"/>
              </a:ext>
            </a:extLst>
          </p:cNvPr>
          <p:cNvSpPr>
            <a:spLocks noChangeArrowheads="1"/>
          </p:cNvSpPr>
          <p:nvPr/>
        </p:nvSpPr>
        <p:spPr bwMode="auto">
          <a:xfrm>
            <a:off x="1304336" y="4896119"/>
            <a:ext cx="399824" cy="402727"/>
          </a:xfrm>
          <a:prstGeom prst="ellipse">
            <a:avLst/>
          </a:prstGeom>
          <a:solidFill>
            <a:schemeClr val="accent6">
              <a:lumMod val="60000"/>
              <a:lumOff val="40000"/>
            </a:schemeClr>
          </a:solidFill>
          <a:ln w="28575">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algn="ctr" eaLnBrk="0" hangingPunct="0"/>
            <a:r>
              <a:rPr kumimoji="0" lang="en-US" altLang="zh-CN" sz="1600">
                <a:latin typeface="Fira Code" panose="020B0809050000020004" pitchFamily="49" charset="0"/>
                <a:ea typeface="Fira Code" panose="020B0809050000020004" pitchFamily="49" charset="0"/>
              </a:rPr>
              <a:t>38</a:t>
            </a:r>
          </a:p>
        </p:txBody>
      </p:sp>
      <p:sp>
        <p:nvSpPr>
          <p:cNvPr id="8" name="Oval 8">
            <a:extLst>
              <a:ext uri="{FF2B5EF4-FFF2-40B4-BE49-F238E27FC236}">
                <a16:creationId xmlns:a16="http://schemas.microsoft.com/office/drawing/2014/main" id="{3002AD94-A3AE-42D5-BA9E-FFBE275FCB09}"/>
              </a:ext>
            </a:extLst>
          </p:cNvPr>
          <p:cNvSpPr>
            <a:spLocks noChangeArrowheads="1"/>
          </p:cNvSpPr>
          <p:nvPr/>
        </p:nvSpPr>
        <p:spPr bwMode="auto">
          <a:xfrm>
            <a:off x="606386" y="4896119"/>
            <a:ext cx="409576" cy="392659"/>
          </a:xfrm>
          <a:prstGeom prst="ellipse">
            <a:avLst/>
          </a:prstGeom>
          <a:solidFill>
            <a:schemeClr val="accent6">
              <a:lumMod val="60000"/>
              <a:lumOff val="40000"/>
            </a:schemeClr>
          </a:solidFill>
          <a:ln w="28575">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algn="ctr" eaLnBrk="0" hangingPunct="0"/>
            <a:r>
              <a:rPr kumimoji="0" lang="en-US" altLang="zh-CN" sz="1600" dirty="0">
                <a:latin typeface="Fira Code" panose="020B0809050000020004" pitchFamily="49" charset="0"/>
                <a:ea typeface="Fira Code" panose="020B0809050000020004" pitchFamily="49" charset="0"/>
              </a:rPr>
              <a:t>49</a:t>
            </a:r>
          </a:p>
        </p:txBody>
      </p:sp>
      <p:sp>
        <p:nvSpPr>
          <p:cNvPr id="9" name="Oval 9">
            <a:extLst>
              <a:ext uri="{FF2B5EF4-FFF2-40B4-BE49-F238E27FC236}">
                <a16:creationId xmlns:a16="http://schemas.microsoft.com/office/drawing/2014/main" id="{592A998B-E169-48AE-9726-B73172B4D3E0}"/>
              </a:ext>
            </a:extLst>
          </p:cNvPr>
          <p:cNvSpPr>
            <a:spLocks noChangeArrowheads="1"/>
          </p:cNvSpPr>
          <p:nvPr/>
        </p:nvSpPr>
        <p:spPr bwMode="auto">
          <a:xfrm>
            <a:off x="967203" y="4161142"/>
            <a:ext cx="399824" cy="402727"/>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algn="ctr" eaLnBrk="0" hangingPunct="0"/>
            <a:r>
              <a:rPr kumimoji="0" lang="en-US" altLang="zh-CN" sz="1600">
                <a:latin typeface="Fira Code" panose="020B0809050000020004" pitchFamily="49" charset="0"/>
                <a:ea typeface="Fira Code" panose="020B0809050000020004" pitchFamily="49" charset="0"/>
              </a:rPr>
              <a:t>38</a:t>
            </a:r>
          </a:p>
        </p:txBody>
      </p:sp>
      <p:sp>
        <p:nvSpPr>
          <p:cNvPr id="10" name="Line 10">
            <a:extLst>
              <a:ext uri="{FF2B5EF4-FFF2-40B4-BE49-F238E27FC236}">
                <a16:creationId xmlns:a16="http://schemas.microsoft.com/office/drawing/2014/main" id="{39D04832-8359-4844-AD75-46F4C906ECA9}"/>
              </a:ext>
            </a:extLst>
          </p:cNvPr>
          <p:cNvSpPr>
            <a:spLocks noChangeShapeType="1"/>
          </p:cNvSpPr>
          <p:nvPr/>
        </p:nvSpPr>
        <p:spPr bwMode="auto">
          <a:xfrm flipV="1">
            <a:off x="838200" y="4543733"/>
            <a:ext cx="216769" cy="352386"/>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nchor="ctr" anchorCtr="0"/>
          <a:lstStyle/>
          <a:p>
            <a:pPr algn="ctr"/>
            <a:endParaRPr lang="zh-CN" altLang="en-US" sz="1600">
              <a:latin typeface="Fira Code" panose="020B0809050000020004" pitchFamily="49" charset="0"/>
            </a:endParaRPr>
          </a:p>
        </p:txBody>
      </p:sp>
      <p:sp>
        <p:nvSpPr>
          <p:cNvPr id="11" name="Line 11">
            <a:extLst>
              <a:ext uri="{FF2B5EF4-FFF2-40B4-BE49-F238E27FC236}">
                <a16:creationId xmlns:a16="http://schemas.microsoft.com/office/drawing/2014/main" id="{9BE6CC61-E732-4299-9086-C28A48DC0EAE}"/>
              </a:ext>
            </a:extLst>
          </p:cNvPr>
          <p:cNvSpPr>
            <a:spLocks noChangeShapeType="1"/>
          </p:cNvSpPr>
          <p:nvPr/>
        </p:nvSpPr>
        <p:spPr bwMode="auto">
          <a:xfrm flipH="1" flipV="1">
            <a:off x="1279260" y="4543733"/>
            <a:ext cx="214540" cy="362454"/>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nchor="ctr" anchorCtr="0"/>
          <a:lstStyle/>
          <a:p>
            <a:pPr algn="ctr"/>
            <a:endParaRPr lang="zh-CN" altLang="en-US" sz="1600">
              <a:latin typeface="Fira Code" panose="020B0809050000020004" pitchFamily="49" charset="0"/>
            </a:endParaRPr>
          </a:p>
        </p:txBody>
      </p:sp>
      <p:sp>
        <p:nvSpPr>
          <p:cNvPr id="12" name="Oval 12">
            <a:extLst>
              <a:ext uri="{FF2B5EF4-FFF2-40B4-BE49-F238E27FC236}">
                <a16:creationId xmlns:a16="http://schemas.microsoft.com/office/drawing/2014/main" id="{98287C31-9F4C-4EF4-984E-BAFEF9D5A753}"/>
              </a:ext>
            </a:extLst>
          </p:cNvPr>
          <p:cNvSpPr>
            <a:spLocks noChangeArrowheads="1"/>
          </p:cNvSpPr>
          <p:nvPr/>
        </p:nvSpPr>
        <p:spPr bwMode="auto">
          <a:xfrm>
            <a:off x="2690484" y="4896119"/>
            <a:ext cx="399824" cy="402727"/>
          </a:xfrm>
          <a:prstGeom prst="ellipse">
            <a:avLst/>
          </a:prstGeom>
          <a:solidFill>
            <a:schemeClr val="accent6">
              <a:lumMod val="60000"/>
              <a:lumOff val="40000"/>
            </a:schemeClr>
          </a:solidFill>
          <a:ln w="28575">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algn="ctr" eaLnBrk="0" hangingPunct="0"/>
            <a:r>
              <a:rPr kumimoji="0" lang="en-US" altLang="zh-CN" sz="1600">
                <a:latin typeface="Fira Code" panose="020B0809050000020004" pitchFamily="49" charset="0"/>
                <a:ea typeface="Fira Code" panose="020B0809050000020004" pitchFamily="49" charset="0"/>
              </a:rPr>
              <a:t>97</a:t>
            </a:r>
          </a:p>
        </p:txBody>
      </p:sp>
      <p:sp>
        <p:nvSpPr>
          <p:cNvPr id="13" name="Oval 13">
            <a:extLst>
              <a:ext uri="{FF2B5EF4-FFF2-40B4-BE49-F238E27FC236}">
                <a16:creationId xmlns:a16="http://schemas.microsoft.com/office/drawing/2014/main" id="{F44F1D1E-7CFD-4FEC-A276-D87ED10173BC}"/>
              </a:ext>
            </a:extLst>
          </p:cNvPr>
          <p:cNvSpPr>
            <a:spLocks noChangeArrowheads="1"/>
          </p:cNvSpPr>
          <p:nvPr/>
        </p:nvSpPr>
        <p:spPr bwMode="auto">
          <a:xfrm>
            <a:off x="1992534" y="4896119"/>
            <a:ext cx="409576" cy="392659"/>
          </a:xfrm>
          <a:prstGeom prst="ellipse">
            <a:avLst/>
          </a:prstGeom>
          <a:solidFill>
            <a:schemeClr val="accent6">
              <a:lumMod val="60000"/>
              <a:lumOff val="40000"/>
            </a:schemeClr>
          </a:solidFill>
          <a:ln w="28575">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algn="ctr" eaLnBrk="0" hangingPunct="0"/>
            <a:r>
              <a:rPr kumimoji="0" lang="en-US" altLang="zh-CN" sz="1600">
                <a:latin typeface="Fira Code" panose="020B0809050000020004" pitchFamily="49" charset="0"/>
                <a:ea typeface="Fira Code" panose="020B0809050000020004" pitchFamily="49" charset="0"/>
              </a:rPr>
              <a:t>65</a:t>
            </a:r>
          </a:p>
        </p:txBody>
      </p:sp>
      <p:sp>
        <p:nvSpPr>
          <p:cNvPr id="14" name="Oval 14">
            <a:extLst>
              <a:ext uri="{FF2B5EF4-FFF2-40B4-BE49-F238E27FC236}">
                <a16:creationId xmlns:a16="http://schemas.microsoft.com/office/drawing/2014/main" id="{5DEE5E4A-2768-49BA-BCD5-5012FB3B7CE1}"/>
              </a:ext>
            </a:extLst>
          </p:cNvPr>
          <p:cNvSpPr>
            <a:spLocks noChangeArrowheads="1"/>
          </p:cNvSpPr>
          <p:nvPr/>
        </p:nvSpPr>
        <p:spPr bwMode="auto">
          <a:xfrm>
            <a:off x="2283696" y="4161142"/>
            <a:ext cx="399824" cy="402727"/>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algn="ctr" eaLnBrk="0" hangingPunct="0"/>
            <a:r>
              <a:rPr kumimoji="0" lang="en-US" altLang="zh-CN" sz="1600">
                <a:latin typeface="Fira Code" panose="020B0809050000020004" pitchFamily="49" charset="0"/>
                <a:ea typeface="Fira Code" panose="020B0809050000020004" pitchFamily="49" charset="0"/>
              </a:rPr>
              <a:t>65</a:t>
            </a:r>
          </a:p>
        </p:txBody>
      </p:sp>
      <p:sp>
        <p:nvSpPr>
          <p:cNvPr id="15" name="Line 15">
            <a:extLst>
              <a:ext uri="{FF2B5EF4-FFF2-40B4-BE49-F238E27FC236}">
                <a16:creationId xmlns:a16="http://schemas.microsoft.com/office/drawing/2014/main" id="{045738E4-0FB8-4C26-8C28-BE19B0BB36A1}"/>
              </a:ext>
            </a:extLst>
          </p:cNvPr>
          <p:cNvSpPr>
            <a:spLocks noChangeShapeType="1"/>
          </p:cNvSpPr>
          <p:nvPr/>
        </p:nvSpPr>
        <p:spPr bwMode="auto">
          <a:xfrm flipV="1">
            <a:off x="2156922" y="4563870"/>
            <a:ext cx="214540" cy="352386"/>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nchor="ctr" anchorCtr="0"/>
          <a:lstStyle/>
          <a:p>
            <a:pPr algn="ctr"/>
            <a:endParaRPr lang="zh-CN" altLang="en-US" sz="1600">
              <a:latin typeface="Fira Code" panose="020B0809050000020004" pitchFamily="49" charset="0"/>
            </a:endParaRPr>
          </a:p>
        </p:txBody>
      </p:sp>
      <p:sp>
        <p:nvSpPr>
          <p:cNvPr id="16" name="Line 16">
            <a:extLst>
              <a:ext uri="{FF2B5EF4-FFF2-40B4-BE49-F238E27FC236}">
                <a16:creationId xmlns:a16="http://schemas.microsoft.com/office/drawing/2014/main" id="{EBF5A8C0-9320-490C-A140-16C33E22180C}"/>
              </a:ext>
            </a:extLst>
          </p:cNvPr>
          <p:cNvSpPr>
            <a:spLocks noChangeShapeType="1"/>
          </p:cNvSpPr>
          <p:nvPr/>
        </p:nvSpPr>
        <p:spPr bwMode="auto">
          <a:xfrm flipH="1" flipV="1">
            <a:off x="2595753" y="4563870"/>
            <a:ext cx="214540" cy="362454"/>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nchor="ctr" anchorCtr="0"/>
          <a:lstStyle/>
          <a:p>
            <a:pPr algn="ctr"/>
            <a:endParaRPr lang="zh-CN" altLang="en-US" sz="1600">
              <a:latin typeface="Fira Code" panose="020B0809050000020004" pitchFamily="49" charset="0"/>
            </a:endParaRPr>
          </a:p>
        </p:txBody>
      </p:sp>
      <p:sp>
        <p:nvSpPr>
          <p:cNvPr id="32" name="Oval 18">
            <a:extLst>
              <a:ext uri="{FF2B5EF4-FFF2-40B4-BE49-F238E27FC236}">
                <a16:creationId xmlns:a16="http://schemas.microsoft.com/office/drawing/2014/main" id="{8196A7FE-9AAC-4586-83E4-570C3A7BA4AA}"/>
              </a:ext>
            </a:extLst>
          </p:cNvPr>
          <p:cNvSpPr>
            <a:spLocks noChangeArrowheads="1"/>
          </p:cNvSpPr>
          <p:nvPr/>
        </p:nvSpPr>
        <p:spPr bwMode="auto">
          <a:xfrm>
            <a:off x="5462782" y="4896119"/>
            <a:ext cx="399824" cy="402727"/>
          </a:xfrm>
          <a:prstGeom prst="ellipse">
            <a:avLst/>
          </a:prstGeom>
          <a:solidFill>
            <a:schemeClr val="accent6">
              <a:lumMod val="60000"/>
              <a:lumOff val="40000"/>
            </a:schemeClr>
          </a:solidFill>
          <a:ln w="28575">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algn="ctr" eaLnBrk="0" hangingPunct="0"/>
            <a:r>
              <a:rPr kumimoji="0" lang="en-US" altLang="zh-CN" sz="1600" dirty="0">
                <a:latin typeface="Fira Code" panose="020B0809050000020004" pitchFamily="49" charset="0"/>
                <a:ea typeface="Fira Code" panose="020B0809050000020004" pitchFamily="49" charset="0"/>
              </a:rPr>
              <a:t>49</a:t>
            </a:r>
          </a:p>
        </p:txBody>
      </p:sp>
      <p:sp>
        <p:nvSpPr>
          <p:cNvPr id="33" name="Oval 19">
            <a:extLst>
              <a:ext uri="{FF2B5EF4-FFF2-40B4-BE49-F238E27FC236}">
                <a16:creationId xmlns:a16="http://schemas.microsoft.com/office/drawing/2014/main" id="{BB1284B4-6E98-4684-8CD3-6E89DBD1D34A}"/>
              </a:ext>
            </a:extLst>
          </p:cNvPr>
          <p:cNvSpPr>
            <a:spLocks noChangeArrowheads="1"/>
          </p:cNvSpPr>
          <p:nvPr/>
        </p:nvSpPr>
        <p:spPr bwMode="auto">
          <a:xfrm>
            <a:off x="4764830" y="4896119"/>
            <a:ext cx="409575" cy="392659"/>
          </a:xfrm>
          <a:prstGeom prst="ellipse">
            <a:avLst/>
          </a:prstGeom>
          <a:solidFill>
            <a:schemeClr val="accent6">
              <a:lumMod val="60000"/>
              <a:lumOff val="40000"/>
            </a:schemeClr>
          </a:solidFill>
          <a:ln w="28575">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algn="ctr" eaLnBrk="0" hangingPunct="0"/>
            <a:r>
              <a:rPr kumimoji="0" lang="en-US" altLang="zh-CN" sz="1600">
                <a:latin typeface="Fira Code" panose="020B0809050000020004" pitchFamily="49" charset="0"/>
                <a:ea typeface="Fira Code" panose="020B0809050000020004" pitchFamily="49" charset="0"/>
              </a:rPr>
              <a:t>27</a:t>
            </a:r>
          </a:p>
        </p:txBody>
      </p:sp>
      <p:sp>
        <p:nvSpPr>
          <p:cNvPr id="34" name="Oval 20">
            <a:extLst>
              <a:ext uri="{FF2B5EF4-FFF2-40B4-BE49-F238E27FC236}">
                <a16:creationId xmlns:a16="http://schemas.microsoft.com/office/drawing/2014/main" id="{FF0C715D-1CD4-457A-B9FB-3E0F43D0C20B}"/>
              </a:ext>
            </a:extLst>
          </p:cNvPr>
          <p:cNvSpPr>
            <a:spLocks noChangeArrowheads="1"/>
          </p:cNvSpPr>
          <p:nvPr/>
        </p:nvSpPr>
        <p:spPr bwMode="auto">
          <a:xfrm>
            <a:off x="5121469" y="4161142"/>
            <a:ext cx="399824" cy="402727"/>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algn="ctr" eaLnBrk="0" hangingPunct="0"/>
            <a:r>
              <a:rPr kumimoji="0" lang="en-US" altLang="zh-CN" sz="1600">
                <a:latin typeface="Fira Code" panose="020B0809050000020004" pitchFamily="49" charset="0"/>
                <a:ea typeface="Fira Code" panose="020B0809050000020004" pitchFamily="49" charset="0"/>
              </a:rPr>
              <a:t>27</a:t>
            </a:r>
          </a:p>
        </p:txBody>
      </p:sp>
      <p:sp>
        <p:nvSpPr>
          <p:cNvPr id="35" name="Line 21">
            <a:extLst>
              <a:ext uri="{FF2B5EF4-FFF2-40B4-BE49-F238E27FC236}">
                <a16:creationId xmlns:a16="http://schemas.microsoft.com/office/drawing/2014/main" id="{ADDF187D-5610-4EE4-818F-0ABA5CD9DF57}"/>
              </a:ext>
            </a:extLst>
          </p:cNvPr>
          <p:cNvSpPr>
            <a:spLocks noChangeShapeType="1"/>
          </p:cNvSpPr>
          <p:nvPr/>
        </p:nvSpPr>
        <p:spPr bwMode="auto">
          <a:xfrm flipV="1">
            <a:off x="4968228" y="4513527"/>
            <a:ext cx="232650" cy="382592"/>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nchor="ctr" anchorCtr="0"/>
          <a:lstStyle/>
          <a:p>
            <a:pPr algn="ctr"/>
            <a:endParaRPr lang="zh-CN" altLang="en-US" sz="1600">
              <a:latin typeface="Fira Code" panose="020B0809050000020004" pitchFamily="49" charset="0"/>
            </a:endParaRPr>
          </a:p>
        </p:txBody>
      </p:sp>
      <p:sp>
        <p:nvSpPr>
          <p:cNvPr id="36" name="Line 22">
            <a:extLst>
              <a:ext uri="{FF2B5EF4-FFF2-40B4-BE49-F238E27FC236}">
                <a16:creationId xmlns:a16="http://schemas.microsoft.com/office/drawing/2014/main" id="{88DF35A9-8981-46AC-A6B4-322558F3C2B1}"/>
              </a:ext>
            </a:extLst>
          </p:cNvPr>
          <p:cNvSpPr>
            <a:spLocks noChangeShapeType="1"/>
          </p:cNvSpPr>
          <p:nvPr/>
        </p:nvSpPr>
        <p:spPr bwMode="auto">
          <a:xfrm flipH="1" flipV="1">
            <a:off x="5433527" y="4543733"/>
            <a:ext cx="232650" cy="352386"/>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nchor="ctr" anchorCtr="0"/>
          <a:lstStyle/>
          <a:p>
            <a:pPr algn="ctr"/>
            <a:endParaRPr lang="zh-CN" altLang="en-US" sz="1600">
              <a:latin typeface="Fira Code" panose="020B0809050000020004" pitchFamily="49" charset="0"/>
            </a:endParaRPr>
          </a:p>
        </p:txBody>
      </p:sp>
      <p:sp>
        <p:nvSpPr>
          <p:cNvPr id="18" name="Oval 23">
            <a:extLst>
              <a:ext uri="{FF2B5EF4-FFF2-40B4-BE49-F238E27FC236}">
                <a16:creationId xmlns:a16="http://schemas.microsoft.com/office/drawing/2014/main" id="{661A18C9-76AF-4EFF-995F-5A3D49E39790}"/>
              </a:ext>
            </a:extLst>
          </p:cNvPr>
          <p:cNvSpPr>
            <a:spLocks noChangeArrowheads="1"/>
          </p:cNvSpPr>
          <p:nvPr/>
        </p:nvSpPr>
        <p:spPr bwMode="auto">
          <a:xfrm>
            <a:off x="4076632" y="4896119"/>
            <a:ext cx="399824" cy="402727"/>
          </a:xfrm>
          <a:prstGeom prst="ellipse">
            <a:avLst/>
          </a:prstGeom>
          <a:solidFill>
            <a:schemeClr val="accent6">
              <a:lumMod val="60000"/>
              <a:lumOff val="40000"/>
            </a:schemeClr>
          </a:solidFill>
          <a:ln w="28575">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algn="ctr" eaLnBrk="0" hangingPunct="0"/>
            <a:r>
              <a:rPr kumimoji="0" lang="en-US" altLang="zh-CN" sz="1600">
                <a:latin typeface="Fira Code" panose="020B0809050000020004" pitchFamily="49" charset="0"/>
                <a:ea typeface="Fira Code" panose="020B0809050000020004" pitchFamily="49" charset="0"/>
              </a:rPr>
              <a:t>13</a:t>
            </a:r>
          </a:p>
        </p:txBody>
      </p:sp>
      <p:sp>
        <p:nvSpPr>
          <p:cNvPr id="19" name="Oval 24">
            <a:extLst>
              <a:ext uri="{FF2B5EF4-FFF2-40B4-BE49-F238E27FC236}">
                <a16:creationId xmlns:a16="http://schemas.microsoft.com/office/drawing/2014/main" id="{9922DD1A-893A-4D6C-A99C-EC4440224285}"/>
              </a:ext>
            </a:extLst>
          </p:cNvPr>
          <p:cNvSpPr>
            <a:spLocks noChangeArrowheads="1"/>
          </p:cNvSpPr>
          <p:nvPr/>
        </p:nvSpPr>
        <p:spPr bwMode="auto">
          <a:xfrm>
            <a:off x="3378682" y="4896119"/>
            <a:ext cx="409576" cy="392659"/>
          </a:xfrm>
          <a:prstGeom prst="ellipse">
            <a:avLst/>
          </a:prstGeom>
          <a:solidFill>
            <a:schemeClr val="accent6">
              <a:lumMod val="60000"/>
              <a:lumOff val="40000"/>
            </a:schemeClr>
          </a:solidFill>
          <a:ln w="28575">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algn="ctr" eaLnBrk="0" hangingPunct="0"/>
            <a:r>
              <a:rPr kumimoji="0" lang="en-US" altLang="zh-CN" sz="1600">
                <a:latin typeface="Fira Code" panose="020B0809050000020004" pitchFamily="49" charset="0"/>
                <a:ea typeface="Fira Code" panose="020B0809050000020004" pitchFamily="49" charset="0"/>
              </a:rPr>
              <a:t>76</a:t>
            </a:r>
          </a:p>
        </p:txBody>
      </p:sp>
      <p:sp>
        <p:nvSpPr>
          <p:cNvPr id="20" name="Oval 25">
            <a:extLst>
              <a:ext uri="{FF2B5EF4-FFF2-40B4-BE49-F238E27FC236}">
                <a16:creationId xmlns:a16="http://schemas.microsoft.com/office/drawing/2014/main" id="{3E676656-3547-48BB-B523-B8D4099FA8BB}"/>
              </a:ext>
            </a:extLst>
          </p:cNvPr>
          <p:cNvSpPr>
            <a:spLocks noChangeArrowheads="1"/>
          </p:cNvSpPr>
          <p:nvPr/>
        </p:nvSpPr>
        <p:spPr bwMode="auto">
          <a:xfrm>
            <a:off x="3658699" y="4161142"/>
            <a:ext cx="399824" cy="402727"/>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algn="ctr" eaLnBrk="0" hangingPunct="0"/>
            <a:r>
              <a:rPr kumimoji="0" lang="en-US" altLang="zh-CN" sz="1600">
                <a:latin typeface="Fira Code" panose="020B0809050000020004" pitchFamily="49" charset="0"/>
                <a:ea typeface="Fira Code" panose="020B0809050000020004" pitchFamily="49" charset="0"/>
              </a:rPr>
              <a:t>13</a:t>
            </a:r>
          </a:p>
        </p:txBody>
      </p:sp>
      <p:sp>
        <p:nvSpPr>
          <p:cNvPr id="21" name="Line 26">
            <a:extLst>
              <a:ext uri="{FF2B5EF4-FFF2-40B4-BE49-F238E27FC236}">
                <a16:creationId xmlns:a16="http://schemas.microsoft.com/office/drawing/2014/main" id="{68F13A3E-3EFE-47B5-9281-7EEB995B3A16}"/>
              </a:ext>
            </a:extLst>
          </p:cNvPr>
          <p:cNvSpPr>
            <a:spLocks noChangeShapeType="1"/>
          </p:cNvSpPr>
          <p:nvPr/>
        </p:nvSpPr>
        <p:spPr bwMode="auto">
          <a:xfrm flipV="1">
            <a:off x="3559787" y="4563868"/>
            <a:ext cx="186679" cy="342317"/>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nchor="ctr" anchorCtr="0"/>
          <a:lstStyle/>
          <a:p>
            <a:pPr algn="ctr"/>
            <a:endParaRPr lang="zh-CN" altLang="en-US" sz="1600">
              <a:latin typeface="Fira Code" panose="020B0809050000020004" pitchFamily="49" charset="0"/>
            </a:endParaRPr>
          </a:p>
        </p:txBody>
      </p:sp>
      <p:sp>
        <p:nvSpPr>
          <p:cNvPr id="22" name="Line 27">
            <a:extLst>
              <a:ext uri="{FF2B5EF4-FFF2-40B4-BE49-F238E27FC236}">
                <a16:creationId xmlns:a16="http://schemas.microsoft.com/office/drawing/2014/main" id="{CAF3D823-FB2B-4365-855C-5D5DA4ADACEF}"/>
              </a:ext>
            </a:extLst>
          </p:cNvPr>
          <p:cNvSpPr>
            <a:spLocks noChangeShapeType="1"/>
          </p:cNvSpPr>
          <p:nvPr/>
        </p:nvSpPr>
        <p:spPr bwMode="auto">
          <a:xfrm flipH="1" flipV="1">
            <a:off x="3987470" y="4513527"/>
            <a:ext cx="266086" cy="402728"/>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nchor="ctr" anchorCtr="0"/>
          <a:lstStyle/>
          <a:p>
            <a:pPr algn="ctr"/>
            <a:endParaRPr lang="zh-CN" altLang="en-US" sz="1600">
              <a:latin typeface="Fira Code" panose="020B0809050000020004" pitchFamily="49" charset="0"/>
            </a:endParaRPr>
          </a:p>
        </p:txBody>
      </p:sp>
      <p:sp>
        <p:nvSpPr>
          <p:cNvPr id="23" name="Oval 28">
            <a:extLst>
              <a:ext uri="{FF2B5EF4-FFF2-40B4-BE49-F238E27FC236}">
                <a16:creationId xmlns:a16="http://schemas.microsoft.com/office/drawing/2014/main" id="{19B92B81-A702-4B5A-98FE-0FCED4323ED1}"/>
              </a:ext>
            </a:extLst>
          </p:cNvPr>
          <p:cNvSpPr>
            <a:spLocks noChangeArrowheads="1"/>
          </p:cNvSpPr>
          <p:nvPr/>
        </p:nvSpPr>
        <p:spPr bwMode="auto">
          <a:xfrm>
            <a:off x="1601070" y="3295279"/>
            <a:ext cx="399824" cy="402727"/>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algn="ctr" eaLnBrk="0" hangingPunct="0"/>
            <a:r>
              <a:rPr kumimoji="0" lang="en-US" altLang="zh-CN" sz="1600">
                <a:latin typeface="Fira Code" panose="020B0809050000020004" pitchFamily="49" charset="0"/>
                <a:ea typeface="Fira Code" panose="020B0809050000020004" pitchFamily="49" charset="0"/>
              </a:rPr>
              <a:t>38</a:t>
            </a:r>
          </a:p>
        </p:txBody>
      </p:sp>
      <p:sp>
        <p:nvSpPr>
          <p:cNvPr id="24" name="Oval 29">
            <a:extLst>
              <a:ext uri="{FF2B5EF4-FFF2-40B4-BE49-F238E27FC236}">
                <a16:creationId xmlns:a16="http://schemas.microsoft.com/office/drawing/2014/main" id="{D54611A2-0F84-490C-89A2-5269B8A902C9}"/>
              </a:ext>
            </a:extLst>
          </p:cNvPr>
          <p:cNvSpPr>
            <a:spLocks noChangeArrowheads="1"/>
          </p:cNvSpPr>
          <p:nvPr/>
        </p:nvSpPr>
        <p:spPr bwMode="auto">
          <a:xfrm>
            <a:off x="4429091" y="3295279"/>
            <a:ext cx="399824" cy="402727"/>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algn="ctr" eaLnBrk="0" hangingPunct="0"/>
            <a:r>
              <a:rPr kumimoji="0" lang="en-US" altLang="zh-CN" sz="1600">
                <a:latin typeface="Fira Code" panose="020B0809050000020004" pitchFamily="49" charset="0"/>
                <a:ea typeface="Fira Code" panose="020B0809050000020004" pitchFamily="49" charset="0"/>
              </a:rPr>
              <a:t>13</a:t>
            </a:r>
          </a:p>
        </p:txBody>
      </p:sp>
      <p:sp>
        <p:nvSpPr>
          <p:cNvPr id="25" name="Line 30">
            <a:extLst>
              <a:ext uri="{FF2B5EF4-FFF2-40B4-BE49-F238E27FC236}">
                <a16:creationId xmlns:a16="http://schemas.microsoft.com/office/drawing/2014/main" id="{C0C6CDC3-0F69-4CEE-8A3F-4110ADC9C54A}"/>
              </a:ext>
            </a:extLst>
          </p:cNvPr>
          <p:cNvSpPr>
            <a:spLocks noChangeShapeType="1"/>
          </p:cNvSpPr>
          <p:nvPr/>
        </p:nvSpPr>
        <p:spPr bwMode="auto">
          <a:xfrm flipV="1">
            <a:off x="1269508" y="3647665"/>
            <a:ext cx="370568" cy="543682"/>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nchor="ctr" anchorCtr="0"/>
          <a:lstStyle/>
          <a:p>
            <a:pPr algn="ctr"/>
            <a:endParaRPr lang="zh-CN" altLang="en-US" sz="1600">
              <a:latin typeface="Fira Code" panose="020B0809050000020004" pitchFamily="49" charset="0"/>
            </a:endParaRPr>
          </a:p>
        </p:txBody>
      </p:sp>
      <p:sp>
        <p:nvSpPr>
          <p:cNvPr id="26" name="Line 31">
            <a:extLst>
              <a:ext uri="{FF2B5EF4-FFF2-40B4-BE49-F238E27FC236}">
                <a16:creationId xmlns:a16="http://schemas.microsoft.com/office/drawing/2014/main" id="{0E3CCB7F-50A5-4FCE-8F15-0DEA37692CBB}"/>
              </a:ext>
            </a:extLst>
          </p:cNvPr>
          <p:cNvSpPr>
            <a:spLocks noChangeShapeType="1"/>
          </p:cNvSpPr>
          <p:nvPr/>
        </p:nvSpPr>
        <p:spPr bwMode="auto">
          <a:xfrm>
            <a:off x="1981390" y="3617461"/>
            <a:ext cx="380320" cy="594023"/>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nchor="ctr" anchorCtr="0"/>
          <a:lstStyle/>
          <a:p>
            <a:pPr algn="ctr"/>
            <a:endParaRPr lang="zh-CN" altLang="en-US" sz="1600">
              <a:latin typeface="Fira Code" panose="020B0809050000020004" pitchFamily="49" charset="0"/>
            </a:endParaRPr>
          </a:p>
        </p:txBody>
      </p:sp>
      <p:sp>
        <p:nvSpPr>
          <p:cNvPr id="27" name="Line 32">
            <a:extLst>
              <a:ext uri="{FF2B5EF4-FFF2-40B4-BE49-F238E27FC236}">
                <a16:creationId xmlns:a16="http://schemas.microsoft.com/office/drawing/2014/main" id="{AC213542-2D52-47CF-8A7B-F9453C4F325C}"/>
              </a:ext>
            </a:extLst>
          </p:cNvPr>
          <p:cNvSpPr>
            <a:spLocks noChangeShapeType="1"/>
          </p:cNvSpPr>
          <p:nvPr/>
        </p:nvSpPr>
        <p:spPr bwMode="auto">
          <a:xfrm flipH="1">
            <a:off x="3915865" y="3627529"/>
            <a:ext cx="591240" cy="553751"/>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nchor="ctr" anchorCtr="0"/>
          <a:lstStyle/>
          <a:p>
            <a:pPr algn="ctr"/>
            <a:endParaRPr lang="zh-CN" altLang="en-US" sz="1600">
              <a:latin typeface="Fira Code" panose="020B0809050000020004" pitchFamily="49" charset="0"/>
            </a:endParaRPr>
          </a:p>
        </p:txBody>
      </p:sp>
      <p:sp>
        <p:nvSpPr>
          <p:cNvPr id="28" name="Line 33">
            <a:extLst>
              <a:ext uri="{FF2B5EF4-FFF2-40B4-BE49-F238E27FC236}">
                <a16:creationId xmlns:a16="http://schemas.microsoft.com/office/drawing/2014/main" id="{B2228648-7A7E-4862-85BD-689944B1D2DE}"/>
              </a:ext>
            </a:extLst>
          </p:cNvPr>
          <p:cNvSpPr>
            <a:spLocks noChangeShapeType="1"/>
          </p:cNvSpPr>
          <p:nvPr/>
        </p:nvSpPr>
        <p:spPr bwMode="auto">
          <a:xfrm>
            <a:off x="4789908" y="3617461"/>
            <a:ext cx="409575" cy="573886"/>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nchor="ctr" anchorCtr="0"/>
          <a:lstStyle/>
          <a:p>
            <a:pPr algn="ctr"/>
            <a:endParaRPr lang="zh-CN" altLang="en-US" sz="1600">
              <a:latin typeface="Fira Code" panose="020B0809050000020004" pitchFamily="49" charset="0"/>
            </a:endParaRPr>
          </a:p>
        </p:txBody>
      </p:sp>
      <p:sp>
        <p:nvSpPr>
          <p:cNvPr id="29" name="Oval 34">
            <a:extLst>
              <a:ext uri="{FF2B5EF4-FFF2-40B4-BE49-F238E27FC236}">
                <a16:creationId xmlns:a16="http://schemas.microsoft.com/office/drawing/2014/main" id="{77307EF2-670C-48D9-AB0B-38192C8258DE}"/>
              </a:ext>
            </a:extLst>
          </p:cNvPr>
          <p:cNvSpPr>
            <a:spLocks noChangeArrowheads="1"/>
          </p:cNvSpPr>
          <p:nvPr/>
        </p:nvSpPr>
        <p:spPr bwMode="auto">
          <a:xfrm>
            <a:off x="2946818" y="2217984"/>
            <a:ext cx="399824" cy="402727"/>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algn="ctr" eaLnBrk="0" hangingPunct="0"/>
            <a:r>
              <a:rPr kumimoji="0" lang="en-US" altLang="zh-CN" sz="1600">
                <a:latin typeface="Fira Code" panose="020B0809050000020004" pitchFamily="49" charset="0"/>
                <a:ea typeface="Fira Code" panose="020B0809050000020004" pitchFamily="49" charset="0"/>
              </a:rPr>
              <a:t>13</a:t>
            </a:r>
          </a:p>
        </p:txBody>
      </p:sp>
      <p:sp>
        <p:nvSpPr>
          <p:cNvPr id="30" name="Line 35">
            <a:extLst>
              <a:ext uri="{FF2B5EF4-FFF2-40B4-BE49-F238E27FC236}">
                <a16:creationId xmlns:a16="http://schemas.microsoft.com/office/drawing/2014/main" id="{5FD9A137-CEF2-4406-BAEB-B3783BC2B4C4}"/>
              </a:ext>
            </a:extLst>
          </p:cNvPr>
          <p:cNvSpPr>
            <a:spLocks noChangeShapeType="1"/>
          </p:cNvSpPr>
          <p:nvPr/>
        </p:nvSpPr>
        <p:spPr bwMode="auto">
          <a:xfrm flipV="1">
            <a:off x="1932631" y="2499893"/>
            <a:ext cx="1023939" cy="835659"/>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nchor="ctr" anchorCtr="0"/>
          <a:lstStyle/>
          <a:p>
            <a:pPr algn="ctr"/>
            <a:endParaRPr lang="zh-CN" altLang="en-US" sz="1600">
              <a:latin typeface="Fira Code" panose="020B0809050000020004" pitchFamily="49" charset="0"/>
            </a:endParaRPr>
          </a:p>
        </p:txBody>
      </p:sp>
      <p:sp>
        <p:nvSpPr>
          <p:cNvPr id="31" name="Line 36">
            <a:extLst>
              <a:ext uri="{FF2B5EF4-FFF2-40B4-BE49-F238E27FC236}">
                <a16:creationId xmlns:a16="http://schemas.microsoft.com/office/drawing/2014/main" id="{A956EDCE-8C0F-45B6-B65E-132088B14957}"/>
              </a:ext>
            </a:extLst>
          </p:cNvPr>
          <p:cNvSpPr>
            <a:spLocks noChangeShapeType="1"/>
          </p:cNvSpPr>
          <p:nvPr/>
        </p:nvSpPr>
        <p:spPr bwMode="auto">
          <a:xfrm>
            <a:off x="3327138" y="2509961"/>
            <a:ext cx="1179968" cy="825591"/>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nchor="ctr" anchorCtr="0"/>
          <a:lstStyle/>
          <a:p>
            <a:pPr algn="ctr"/>
            <a:endParaRPr lang="zh-CN" altLang="en-US" sz="1600">
              <a:latin typeface="Fira Code" panose="020B0809050000020004" pitchFamily="49" charset="0"/>
            </a:endParaRPr>
          </a:p>
        </p:txBody>
      </p:sp>
      <p:grpSp>
        <p:nvGrpSpPr>
          <p:cNvPr id="99" name="组合 98">
            <a:extLst>
              <a:ext uri="{FF2B5EF4-FFF2-40B4-BE49-F238E27FC236}">
                <a16:creationId xmlns:a16="http://schemas.microsoft.com/office/drawing/2014/main" id="{66C3EC4D-4CE3-4BE8-AE42-F2B548ACC2E2}"/>
              </a:ext>
            </a:extLst>
          </p:cNvPr>
          <p:cNvGrpSpPr/>
          <p:nvPr/>
        </p:nvGrpSpPr>
        <p:grpSpPr>
          <a:xfrm>
            <a:off x="6296030" y="2225946"/>
            <a:ext cx="5256220" cy="3080862"/>
            <a:chOff x="6296030" y="2225946"/>
            <a:chExt cx="5256220" cy="3080862"/>
          </a:xfrm>
        </p:grpSpPr>
        <p:sp>
          <p:nvSpPr>
            <p:cNvPr id="70" name="Oval 7">
              <a:extLst>
                <a:ext uri="{FF2B5EF4-FFF2-40B4-BE49-F238E27FC236}">
                  <a16:creationId xmlns:a16="http://schemas.microsoft.com/office/drawing/2014/main" id="{BEEEB9AA-D829-41A9-B169-51BA76D90F7C}"/>
                </a:ext>
              </a:extLst>
            </p:cNvPr>
            <p:cNvSpPr>
              <a:spLocks noChangeArrowheads="1"/>
            </p:cNvSpPr>
            <p:nvPr/>
          </p:nvSpPr>
          <p:spPr bwMode="auto">
            <a:xfrm>
              <a:off x="6993980" y="4904081"/>
              <a:ext cx="399824" cy="402727"/>
            </a:xfrm>
            <a:prstGeom prst="ellipse">
              <a:avLst/>
            </a:prstGeom>
            <a:solidFill>
              <a:schemeClr val="accent6">
                <a:lumMod val="60000"/>
                <a:lumOff val="40000"/>
              </a:schemeClr>
            </a:solidFill>
            <a:ln w="28575">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algn="ctr" eaLnBrk="0" hangingPunct="0"/>
              <a:r>
                <a:rPr kumimoji="0" lang="en-US" altLang="zh-CN" sz="1600">
                  <a:latin typeface="Fira Code" panose="020B0809050000020004" pitchFamily="49" charset="0"/>
                  <a:ea typeface="Fira Code" panose="020B0809050000020004" pitchFamily="49" charset="0"/>
                </a:rPr>
                <a:t>38</a:t>
              </a:r>
            </a:p>
          </p:txBody>
        </p:sp>
        <p:sp>
          <p:nvSpPr>
            <p:cNvPr id="71" name="Oval 8">
              <a:extLst>
                <a:ext uri="{FF2B5EF4-FFF2-40B4-BE49-F238E27FC236}">
                  <a16:creationId xmlns:a16="http://schemas.microsoft.com/office/drawing/2014/main" id="{D4522350-F757-4AD4-A951-A052B3A00B1D}"/>
                </a:ext>
              </a:extLst>
            </p:cNvPr>
            <p:cNvSpPr>
              <a:spLocks noChangeArrowheads="1"/>
            </p:cNvSpPr>
            <p:nvPr/>
          </p:nvSpPr>
          <p:spPr bwMode="auto">
            <a:xfrm>
              <a:off x="6296030" y="4904081"/>
              <a:ext cx="409576" cy="392659"/>
            </a:xfrm>
            <a:prstGeom prst="ellipse">
              <a:avLst/>
            </a:prstGeom>
            <a:solidFill>
              <a:schemeClr val="accent6">
                <a:lumMod val="60000"/>
                <a:lumOff val="40000"/>
              </a:schemeClr>
            </a:solidFill>
            <a:ln w="28575">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algn="ctr" eaLnBrk="0" hangingPunct="0"/>
              <a:r>
                <a:rPr kumimoji="0" lang="en-US" altLang="zh-CN" sz="1600" dirty="0">
                  <a:latin typeface="Fira Code" panose="020B0809050000020004" pitchFamily="49" charset="0"/>
                  <a:ea typeface="Fira Code" panose="020B0809050000020004" pitchFamily="49" charset="0"/>
                </a:rPr>
                <a:t>49</a:t>
              </a:r>
            </a:p>
          </p:txBody>
        </p:sp>
        <p:sp>
          <p:nvSpPr>
            <p:cNvPr id="72" name="Oval 9">
              <a:extLst>
                <a:ext uri="{FF2B5EF4-FFF2-40B4-BE49-F238E27FC236}">
                  <a16:creationId xmlns:a16="http://schemas.microsoft.com/office/drawing/2014/main" id="{E0B1D2A2-EB2C-4686-9DA2-283883C4665E}"/>
                </a:ext>
              </a:extLst>
            </p:cNvPr>
            <p:cNvSpPr>
              <a:spLocks noChangeArrowheads="1"/>
            </p:cNvSpPr>
            <p:nvPr/>
          </p:nvSpPr>
          <p:spPr bwMode="auto">
            <a:xfrm>
              <a:off x="6656847" y="4169104"/>
              <a:ext cx="399824" cy="402727"/>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algn="ctr" eaLnBrk="0" hangingPunct="0"/>
              <a:r>
                <a:rPr kumimoji="0" lang="en-US" altLang="zh-CN" sz="1600">
                  <a:latin typeface="Fira Code" panose="020B0809050000020004" pitchFamily="49" charset="0"/>
                  <a:ea typeface="Fira Code" panose="020B0809050000020004" pitchFamily="49" charset="0"/>
                </a:rPr>
                <a:t>38</a:t>
              </a:r>
            </a:p>
          </p:txBody>
        </p:sp>
        <p:sp>
          <p:nvSpPr>
            <p:cNvPr id="73" name="Line 10">
              <a:extLst>
                <a:ext uri="{FF2B5EF4-FFF2-40B4-BE49-F238E27FC236}">
                  <a16:creationId xmlns:a16="http://schemas.microsoft.com/office/drawing/2014/main" id="{9FE526B6-EB65-4ACF-A59B-A2EFE42D7E75}"/>
                </a:ext>
              </a:extLst>
            </p:cNvPr>
            <p:cNvSpPr>
              <a:spLocks noChangeShapeType="1"/>
            </p:cNvSpPr>
            <p:nvPr/>
          </p:nvSpPr>
          <p:spPr bwMode="auto">
            <a:xfrm flipV="1">
              <a:off x="6527844" y="4551695"/>
              <a:ext cx="216769" cy="352386"/>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nchor="ctr" anchorCtr="0"/>
            <a:lstStyle/>
            <a:p>
              <a:pPr algn="ctr"/>
              <a:endParaRPr lang="zh-CN" altLang="en-US" sz="1600">
                <a:latin typeface="Fira Code" panose="020B0809050000020004" pitchFamily="49" charset="0"/>
              </a:endParaRPr>
            </a:p>
          </p:txBody>
        </p:sp>
        <p:sp>
          <p:nvSpPr>
            <p:cNvPr id="74" name="Line 11">
              <a:extLst>
                <a:ext uri="{FF2B5EF4-FFF2-40B4-BE49-F238E27FC236}">
                  <a16:creationId xmlns:a16="http://schemas.microsoft.com/office/drawing/2014/main" id="{2A8C8311-6283-4C67-887F-44AC1B0E9E1A}"/>
                </a:ext>
              </a:extLst>
            </p:cNvPr>
            <p:cNvSpPr>
              <a:spLocks noChangeShapeType="1"/>
            </p:cNvSpPr>
            <p:nvPr/>
          </p:nvSpPr>
          <p:spPr bwMode="auto">
            <a:xfrm flipH="1" flipV="1">
              <a:off x="6968904" y="4551695"/>
              <a:ext cx="214540" cy="362454"/>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nchor="ctr" anchorCtr="0"/>
            <a:lstStyle/>
            <a:p>
              <a:pPr algn="ctr"/>
              <a:endParaRPr lang="zh-CN" altLang="en-US" sz="1600">
                <a:latin typeface="Fira Code" panose="020B0809050000020004" pitchFamily="49" charset="0"/>
              </a:endParaRPr>
            </a:p>
          </p:txBody>
        </p:sp>
        <p:sp>
          <p:nvSpPr>
            <p:cNvPr id="75" name="Oval 12">
              <a:extLst>
                <a:ext uri="{FF2B5EF4-FFF2-40B4-BE49-F238E27FC236}">
                  <a16:creationId xmlns:a16="http://schemas.microsoft.com/office/drawing/2014/main" id="{62C1B359-1DB0-4D4A-84A4-2C774CAEEAC1}"/>
                </a:ext>
              </a:extLst>
            </p:cNvPr>
            <p:cNvSpPr>
              <a:spLocks noChangeArrowheads="1"/>
            </p:cNvSpPr>
            <p:nvPr/>
          </p:nvSpPr>
          <p:spPr bwMode="auto">
            <a:xfrm>
              <a:off x="8380128" y="4904081"/>
              <a:ext cx="399824" cy="402727"/>
            </a:xfrm>
            <a:prstGeom prst="ellipse">
              <a:avLst/>
            </a:prstGeom>
            <a:solidFill>
              <a:schemeClr val="accent6">
                <a:lumMod val="60000"/>
                <a:lumOff val="40000"/>
              </a:schemeClr>
            </a:solidFill>
            <a:ln w="28575">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algn="ctr" eaLnBrk="0" hangingPunct="0"/>
              <a:r>
                <a:rPr kumimoji="0" lang="en-US" altLang="zh-CN" sz="1600">
                  <a:latin typeface="Fira Code" panose="020B0809050000020004" pitchFamily="49" charset="0"/>
                  <a:ea typeface="Fira Code" panose="020B0809050000020004" pitchFamily="49" charset="0"/>
                </a:rPr>
                <a:t>97</a:t>
              </a:r>
            </a:p>
          </p:txBody>
        </p:sp>
        <p:sp>
          <p:nvSpPr>
            <p:cNvPr id="76" name="Oval 13">
              <a:extLst>
                <a:ext uri="{FF2B5EF4-FFF2-40B4-BE49-F238E27FC236}">
                  <a16:creationId xmlns:a16="http://schemas.microsoft.com/office/drawing/2014/main" id="{CE32B78F-F148-4853-8570-DD2888AE7E84}"/>
                </a:ext>
              </a:extLst>
            </p:cNvPr>
            <p:cNvSpPr>
              <a:spLocks noChangeArrowheads="1"/>
            </p:cNvSpPr>
            <p:nvPr/>
          </p:nvSpPr>
          <p:spPr bwMode="auto">
            <a:xfrm>
              <a:off x="7682178" y="4904081"/>
              <a:ext cx="409576" cy="392659"/>
            </a:xfrm>
            <a:prstGeom prst="ellipse">
              <a:avLst/>
            </a:prstGeom>
            <a:solidFill>
              <a:schemeClr val="accent6">
                <a:lumMod val="60000"/>
                <a:lumOff val="40000"/>
              </a:schemeClr>
            </a:solidFill>
            <a:ln w="28575">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algn="ctr" eaLnBrk="0" hangingPunct="0"/>
              <a:r>
                <a:rPr kumimoji="0" lang="en-US" altLang="zh-CN" sz="1600">
                  <a:latin typeface="Fira Code" panose="020B0809050000020004" pitchFamily="49" charset="0"/>
                  <a:ea typeface="Fira Code" panose="020B0809050000020004" pitchFamily="49" charset="0"/>
                </a:rPr>
                <a:t>65</a:t>
              </a:r>
            </a:p>
          </p:txBody>
        </p:sp>
        <p:sp>
          <p:nvSpPr>
            <p:cNvPr id="77" name="Oval 14">
              <a:extLst>
                <a:ext uri="{FF2B5EF4-FFF2-40B4-BE49-F238E27FC236}">
                  <a16:creationId xmlns:a16="http://schemas.microsoft.com/office/drawing/2014/main" id="{F1AA6465-E932-426E-B531-71047A951014}"/>
                </a:ext>
              </a:extLst>
            </p:cNvPr>
            <p:cNvSpPr>
              <a:spLocks noChangeArrowheads="1"/>
            </p:cNvSpPr>
            <p:nvPr/>
          </p:nvSpPr>
          <p:spPr bwMode="auto">
            <a:xfrm>
              <a:off x="7973340" y="4169104"/>
              <a:ext cx="399824" cy="402727"/>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algn="ctr" eaLnBrk="0" hangingPunct="0"/>
              <a:r>
                <a:rPr kumimoji="0" lang="en-US" altLang="zh-CN" sz="1600">
                  <a:latin typeface="Fira Code" panose="020B0809050000020004" pitchFamily="49" charset="0"/>
                  <a:ea typeface="Fira Code" panose="020B0809050000020004" pitchFamily="49" charset="0"/>
                </a:rPr>
                <a:t>65</a:t>
              </a:r>
            </a:p>
          </p:txBody>
        </p:sp>
        <p:sp>
          <p:nvSpPr>
            <p:cNvPr id="78" name="Line 15">
              <a:extLst>
                <a:ext uri="{FF2B5EF4-FFF2-40B4-BE49-F238E27FC236}">
                  <a16:creationId xmlns:a16="http://schemas.microsoft.com/office/drawing/2014/main" id="{E42079D3-3EB8-430E-9EA5-225001ECE5C0}"/>
                </a:ext>
              </a:extLst>
            </p:cNvPr>
            <p:cNvSpPr>
              <a:spLocks noChangeShapeType="1"/>
            </p:cNvSpPr>
            <p:nvPr/>
          </p:nvSpPr>
          <p:spPr bwMode="auto">
            <a:xfrm flipV="1">
              <a:off x="7846566" y="4571832"/>
              <a:ext cx="214540" cy="352386"/>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nchor="ctr" anchorCtr="0"/>
            <a:lstStyle/>
            <a:p>
              <a:pPr algn="ctr"/>
              <a:endParaRPr lang="zh-CN" altLang="en-US" sz="1600">
                <a:latin typeface="Fira Code" panose="020B0809050000020004" pitchFamily="49" charset="0"/>
              </a:endParaRPr>
            </a:p>
          </p:txBody>
        </p:sp>
        <p:sp>
          <p:nvSpPr>
            <p:cNvPr id="79" name="Line 16">
              <a:extLst>
                <a:ext uri="{FF2B5EF4-FFF2-40B4-BE49-F238E27FC236}">
                  <a16:creationId xmlns:a16="http://schemas.microsoft.com/office/drawing/2014/main" id="{A2727ED3-5851-4EEA-AF3A-66364B0C6013}"/>
                </a:ext>
              </a:extLst>
            </p:cNvPr>
            <p:cNvSpPr>
              <a:spLocks noChangeShapeType="1"/>
            </p:cNvSpPr>
            <p:nvPr/>
          </p:nvSpPr>
          <p:spPr bwMode="auto">
            <a:xfrm flipH="1" flipV="1">
              <a:off x="8285397" y="4571832"/>
              <a:ext cx="214540" cy="362454"/>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nchor="ctr" anchorCtr="0"/>
            <a:lstStyle/>
            <a:p>
              <a:pPr algn="ctr"/>
              <a:endParaRPr lang="zh-CN" altLang="en-US" sz="1600">
                <a:latin typeface="Fira Code" panose="020B0809050000020004" pitchFamily="49" charset="0"/>
              </a:endParaRPr>
            </a:p>
          </p:txBody>
        </p:sp>
        <p:sp>
          <p:nvSpPr>
            <p:cNvPr id="80" name="Oval 18">
              <a:extLst>
                <a:ext uri="{FF2B5EF4-FFF2-40B4-BE49-F238E27FC236}">
                  <a16:creationId xmlns:a16="http://schemas.microsoft.com/office/drawing/2014/main" id="{3FD15F19-E2A6-4BFD-874E-5B18C0288B51}"/>
                </a:ext>
              </a:extLst>
            </p:cNvPr>
            <p:cNvSpPr>
              <a:spLocks noChangeArrowheads="1"/>
            </p:cNvSpPr>
            <p:nvPr/>
          </p:nvSpPr>
          <p:spPr bwMode="auto">
            <a:xfrm>
              <a:off x="11152426" y="4904081"/>
              <a:ext cx="399824" cy="402727"/>
            </a:xfrm>
            <a:prstGeom prst="ellipse">
              <a:avLst/>
            </a:prstGeom>
            <a:solidFill>
              <a:schemeClr val="accent6">
                <a:lumMod val="60000"/>
                <a:lumOff val="40000"/>
              </a:schemeClr>
            </a:solidFill>
            <a:ln w="28575">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algn="ctr" eaLnBrk="0" hangingPunct="0"/>
              <a:r>
                <a:rPr kumimoji="0" lang="en-US" altLang="zh-CN" sz="1600" dirty="0">
                  <a:latin typeface="Fira Code" panose="020B0809050000020004" pitchFamily="49" charset="0"/>
                  <a:ea typeface="Fira Code" panose="020B0809050000020004" pitchFamily="49" charset="0"/>
                </a:rPr>
                <a:t>49</a:t>
              </a:r>
            </a:p>
          </p:txBody>
        </p:sp>
        <p:sp>
          <p:nvSpPr>
            <p:cNvPr id="81" name="Oval 19">
              <a:extLst>
                <a:ext uri="{FF2B5EF4-FFF2-40B4-BE49-F238E27FC236}">
                  <a16:creationId xmlns:a16="http://schemas.microsoft.com/office/drawing/2014/main" id="{BA3502D2-D709-457B-86B3-E2C7960DFD18}"/>
                </a:ext>
              </a:extLst>
            </p:cNvPr>
            <p:cNvSpPr>
              <a:spLocks noChangeArrowheads="1"/>
            </p:cNvSpPr>
            <p:nvPr/>
          </p:nvSpPr>
          <p:spPr bwMode="auto">
            <a:xfrm>
              <a:off x="10454474" y="4904081"/>
              <a:ext cx="409575" cy="392659"/>
            </a:xfrm>
            <a:prstGeom prst="ellipse">
              <a:avLst/>
            </a:prstGeom>
            <a:solidFill>
              <a:schemeClr val="accent6">
                <a:lumMod val="60000"/>
                <a:lumOff val="40000"/>
              </a:schemeClr>
            </a:solidFill>
            <a:ln w="28575">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algn="ctr" eaLnBrk="0" hangingPunct="0"/>
              <a:r>
                <a:rPr kumimoji="0" lang="en-US" altLang="zh-CN" sz="1600">
                  <a:latin typeface="Fira Code" panose="020B0809050000020004" pitchFamily="49" charset="0"/>
                  <a:ea typeface="Fira Code" panose="020B0809050000020004" pitchFamily="49" charset="0"/>
                </a:rPr>
                <a:t>27</a:t>
              </a:r>
            </a:p>
          </p:txBody>
        </p:sp>
        <p:sp>
          <p:nvSpPr>
            <p:cNvPr id="82" name="Oval 20">
              <a:extLst>
                <a:ext uri="{FF2B5EF4-FFF2-40B4-BE49-F238E27FC236}">
                  <a16:creationId xmlns:a16="http://schemas.microsoft.com/office/drawing/2014/main" id="{1167271E-D1DB-4BAE-A7C7-1913013E219E}"/>
                </a:ext>
              </a:extLst>
            </p:cNvPr>
            <p:cNvSpPr>
              <a:spLocks noChangeArrowheads="1"/>
            </p:cNvSpPr>
            <p:nvPr/>
          </p:nvSpPr>
          <p:spPr bwMode="auto">
            <a:xfrm>
              <a:off x="10811113" y="4169104"/>
              <a:ext cx="399824" cy="402727"/>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algn="ctr" eaLnBrk="0" hangingPunct="0"/>
              <a:r>
                <a:rPr kumimoji="0" lang="en-US" altLang="zh-CN" sz="1600">
                  <a:latin typeface="Fira Code" panose="020B0809050000020004" pitchFamily="49" charset="0"/>
                  <a:ea typeface="Fira Code" panose="020B0809050000020004" pitchFamily="49" charset="0"/>
                </a:rPr>
                <a:t>27</a:t>
              </a:r>
            </a:p>
          </p:txBody>
        </p:sp>
        <p:sp>
          <p:nvSpPr>
            <p:cNvPr id="83" name="Line 21">
              <a:extLst>
                <a:ext uri="{FF2B5EF4-FFF2-40B4-BE49-F238E27FC236}">
                  <a16:creationId xmlns:a16="http://schemas.microsoft.com/office/drawing/2014/main" id="{18F71D72-4A59-4BF0-9A5A-9C89F4D106B7}"/>
                </a:ext>
              </a:extLst>
            </p:cNvPr>
            <p:cNvSpPr>
              <a:spLocks noChangeShapeType="1"/>
            </p:cNvSpPr>
            <p:nvPr/>
          </p:nvSpPr>
          <p:spPr bwMode="auto">
            <a:xfrm flipV="1">
              <a:off x="10657872" y="4521489"/>
              <a:ext cx="232650" cy="382592"/>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nchor="ctr" anchorCtr="0"/>
            <a:lstStyle/>
            <a:p>
              <a:pPr algn="ctr"/>
              <a:endParaRPr lang="zh-CN" altLang="en-US" sz="1600">
                <a:latin typeface="Fira Code" panose="020B0809050000020004" pitchFamily="49" charset="0"/>
              </a:endParaRPr>
            </a:p>
          </p:txBody>
        </p:sp>
        <p:sp>
          <p:nvSpPr>
            <p:cNvPr id="84" name="Line 22">
              <a:extLst>
                <a:ext uri="{FF2B5EF4-FFF2-40B4-BE49-F238E27FC236}">
                  <a16:creationId xmlns:a16="http://schemas.microsoft.com/office/drawing/2014/main" id="{64F166BE-DB5C-410C-86B9-F3E57DA94B6D}"/>
                </a:ext>
              </a:extLst>
            </p:cNvPr>
            <p:cNvSpPr>
              <a:spLocks noChangeShapeType="1"/>
            </p:cNvSpPr>
            <p:nvPr/>
          </p:nvSpPr>
          <p:spPr bwMode="auto">
            <a:xfrm flipH="1" flipV="1">
              <a:off x="11123171" y="4551695"/>
              <a:ext cx="232650" cy="352386"/>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nchor="ctr" anchorCtr="0"/>
            <a:lstStyle/>
            <a:p>
              <a:pPr algn="ctr"/>
              <a:endParaRPr lang="zh-CN" altLang="en-US" sz="1600">
                <a:latin typeface="Fira Code" panose="020B0809050000020004" pitchFamily="49" charset="0"/>
              </a:endParaRPr>
            </a:p>
          </p:txBody>
        </p:sp>
        <p:sp>
          <p:nvSpPr>
            <p:cNvPr id="85" name="Oval 23">
              <a:extLst>
                <a:ext uri="{FF2B5EF4-FFF2-40B4-BE49-F238E27FC236}">
                  <a16:creationId xmlns:a16="http://schemas.microsoft.com/office/drawing/2014/main" id="{32C88C39-848A-4705-8EF2-04F4F0F2DC85}"/>
                </a:ext>
              </a:extLst>
            </p:cNvPr>
            <p:cNvSpPr>
              <a:spLocks noChangeArrowheads="1"/>
            </p:cNvSpPr>
            <p:nvPr/>
          </p:nvSpPr>
          <p:spPr bwMode="auto">
            <a:xfrm>
              <a:off x="9766276" y="4904081"/>
              <a:ext cx="399824" cy="402727"/>
            </a:xfrm>
            <a:prstGeom prst="ellipse">
              <a:avLst/>
            </a:prstGeom>
            <a:solidFill>
              <a:schemeClr val="accent6">
                <a:lumMod val="60000"/>
                <a:lumOff val="40000"/>
              </a:schemeClr>
            </a:solidFill>
            <a:ln w="28575">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algn="ctr" eaLnBrk="0" hangingPunct="0"/>
              <a:r>
                <a:rPr lang="en-US" altLang="zh-CN" dirty="0">
                  <a:latin typeface="Fira Code" panose="020B0809050000020004" pitchFamily="49" charset="0"/>
                  <a:ea typeface="Fira Code" panose="020B0809050000020004" pitchFamily="49" charset="0"/>
                </a:rPr>
                <a:t>∞</a:t>
              </a:r>
              <a:endParaRPr lang="en-US" altLang="zh-CN" sz="1400" dirty="0">
                <a:latin typeface="Fira Code" panose="020B0809050000020004" pitchFamily="49" charset="0"/>
                <a:ea typeface="Fira Code" panose="020B0809050000020004" pitchFamily="49" charset="0"/>
              </a:endParaRPr>
            </a:p>
          </p:txBody>
        </p:sp>
        <p:sp>
          <p:nvSpPr>
            <p:cNvPr id="86" name="Oval 24">
              <a:extLst>
                <a:ext uri="{FF2B5EF4-FFF2-40B4-BE49-F238E27FC236}">
                  <a16:creationId xmlns:a16="http://schemas.microsoft.com/office/drawing/2014/main" id="{E8EE4185-94AC-4A98-ACEE-7C859FCD4608}"/>
                </a:ext>
              </a:extLst>
            </p:cNvPr>
            <p:cNvSpPr>
              <a:spLocks noChangeArrowheads="1"/>
            </p:cNvSpPr>
            <p:nvPr/>
          </p:nvSpPr>
          <p:spPr bwMode="auto">
            <a:xfrm>
              <a:off x="9068326" y="4904081"/>
              <a:ext cx="409576" cy="392659"/>
            </a:xfrm>
            <a:prstGeom prst="ellipse">
              <a:avLst/>
            </a:prstGeom>
            <a:solidFill>
              <a:schemeClr val="accent6">
                <a:lumMod val="60000"/>
                <a:lumOff val="40000"/>
              </a:schemeClr>
            </a:solidFill>
            <a:ln w="28575">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algn="ctr" eaLnBrk="0" hangingPunct="0"/>
              <a:r>
                <a:rPr kumimoji="0" lang="en-US" altLang="zh-CN" sz="1600" dirty="0">
                  <a:latin typeface="Fira Code" panose="020B0809050000020004" pitchFamily="49" charset="0"/>
                  <a:ea typeface="Fira Code" panose="020B0809050000020004" pitchFamily="49" charset="0"/>
                </a:rPr>
                <a:t>76</a:t>
              </a:r>
            </a:p>
          </p:txBody>
        </p:sp>
        <p:sp>
          <p:nvSpPr>
            <p:cNvPr id="87" name="Oval 25">
              <a:extLst>
                <a:ext uri="{FF2B5EF4-FFF2-40B4-BE49-F238E27FC236}">
                  <a16:creationId xmlns:a16="http://schemas.microsoft.com/office/drawing/2014/main" id="{D0BFFAB1-E968-4B86-BB2F-DE29CA30BA05}"/>
                </a:ext>
              </a:extLst>
            </p:cNvPr>
            <p:cNvSpPr>
              <a:spLocks noChangeArrowheads="1"/>
            </p:cNvSpPr>
            <p:nvPr/>
          </p:nvSpPr>
          <p:spPr bwMode="auto">
            <a:xfrm>
              <a:off x="9348343" y="4169104"/>
              <a:ext cx="399824" cy="402727"/>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algn="ctr" eaLnBrk="0" hangingPunct="0"/>
              <a:r>
                <a:rPr lang="en-US" altLang="zh-CN" sz="1600" dirty="0">
                  <a:latin typeface="Fira Code" panose="020B0809050000020004" pitchFamily="49" charset="0"/>
                  <a:ea typeface="Fira Code" panose="020B0809050000020004" pitchFamily="49" charset="0"/>
                </a:rPr>
                <a:t>76</a:t>
              </a:r>
              <a:endParaRPr kumimoji="0" lang="en-US" altLang="zh-CN" sz="1600" dirty="0">
                <a:latin typeface="Fira Code" panose="020B0809050000020004" pitchFamily="49" charset="0"/>
                <a:ea typeface="Fira Code" panose="020B0809050000020004" pitchFamily="49" charset="0"/>
              </a:endParaRPr>
            </a:p>
          </p:txBody>
        </p:sp>
        <p:sp>
          <p:nvSpPr>
            <p:cNvPr id="88" name="Line 26">
              <a:extLst>
                <a:ext uri="{FF2B5EF4-FFF2-40B4-BE49-F238E27FC236}">
                  <a16:creationId xmlns:a16="http://schemas.microsoft.com/office/drawing/2014/main" id="{CF316589-7B0A-40F2-8EC1-B67E28F11CD3}"/>
                </a:ext>
              </a:extLst>
            </p:cNvPr>
            <p:cNvSpPr>
              <a:spLocks noChangeShapeType="1"/>
            </p:cNvSpPr>
            <p:nvPr/>
          </p:nvSpPr>
          <p:spPr bwMode="auto">
            <a:xfrm flipV="1">
              <a:off x="9249431" y="4571830"/>
              <a:ext cx="186679" cy="342317"/>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nchor="ctr" anchorCtr="0"/>
            <a:lstStyle/>
            <a:p>
              <a:pPr algn="ctr"/>
              <a:endParaRPr lang="zh-CN" altLang="en-US" sz="1600">
                <a:latin typeface="Fira Code" panose="020B0809050000020004" pitchFamily="49" charset="0"/>
              </a:endParaRPr>
            </a:p>
          </p:txBody>
        </p:sp>
        <p:sp>
          <p:nvSpPr>
            <p:cNvPr id="89" name="Line 27">
              <a:extLst>
                <a:ext uri="{FF2B5EF4-FFF2-40B4-BE49-F238E27FC236}">
                  <a16:creationId xmlns:a16="http://schemas.microsoft.com/office/drawing/2014/main" id="{BB54EF43-962D-4F82-954F-4105C6C0DD0B}"/>
                </a:ext>
              </a:extLst>
            </p:cNvPr>
            <p:cNvSpPr>
              <a:spLocks noChangeShapeType="1"/>
            </p:cNvSpPr>
            <p:nvPr/>
          </p:nvSpPr>
          <p:spPr bwMode="auto">
            <a:xfrm flipH="1" flipV="1">
              <a:off x="9677114" y="4521489"/>
              <a:ext cx="266086" cy="402728"/>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nchor="ctr" anchorCtr="0"/>
            <a:lstStyle/>
            <a:p>
              <a:pPr algn="ctr"/>
              <a:endParaRPr lang="zh-CN" altLang="en-US" sz="1600">
                <a:latin typeface="Fira Code" panose="020B0809050000020004" pitchFamily="49" charset="0"/>
              </a:endParaRPr>
            </a:p>
          </p:txBody>
        </p:sp>
        <p:sp>
          <p:nvSpPr>
            <p:cNvPr id="90" name="Oval 28">
              <a:extLst>
                <a:ext uri="{FF2B5EF4-FFF2-40B4-BE49-F238E27FC236}">
                  <a16:creationId xmlns:a16="http://schemas.microsoft.com/office/drawing/2014/main" id="{DE2D28A8-043E-47C3-9D1F-C75661458EDE}"/>
                </a:ext>
              </a:extLst>
            </p:cNvPr>
            <p:cNvSpPr>
              <a:spLocks noChangeArrowheads="1"/>
            </p:cNvSpPr>
            <p:nvPr/>
          </p:nvSpPr>
          <p:spPr bwMode="auto">
            <a:xfrm>
              <a:off x="7290714" y="3303241"/>
              <a:ext cx="399824" cy="402727"/>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algn="ctr" eaLnBrk="0" hangingPunct="0"/>
              <a:r>
                <a:rPr kumimoji="0" lang="en-US" altLang="zh-CN" sz="1600">
                  <a:latin typeface="Fira Code" panose="020B0809050000020004" pitchFamily="49" charset="0"/>
                  <a:ea typeface="Fira Code" panose="020B0809050000020004" pitchFamily="49" charset="0"/>
                </a:rPr>
                <a:t>38</a:t>
              </a:r>
            </a:p>
          </p:txBody>
        </p:sp>
        <p:sp>
          <p:nvSpPr>
            <p:cNvPr id="91" name="Oval 29">
              <a:extLst>
                <a:ext uri="{FF2B5EF4-FFF2-40B4-BE49-F238E27FC236}">
                  <a16:creationId xmlns:a16="http://schemas.microsoft.com/office/drawing/2014/main" id="{46B43DA6-70DD-405F-94F1-C298CA4C6EB5}"/>
                </a:ext>
              </a:extLst>
            </p:cNvPr>
            <p:cNvSpPr>
              <a:spLocks noChangeArrowheads="1"/>
            </p:cNvSpPr>
            <p:nvPr/>
          </p:nvSpPr>
          <p:spPr bwMode="auto">
            <a:xfrm>
              <a:off x="10118735" y="3303241"/>
              <a:ext cx="399824" cy="402727"/>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algn="ctr" eaLnBrk="0" hangingPunct="0"/>
              <a:r>
                <a:rPr lang="en-US" altLang="zh-CN" sz="1600" dirty="0">
                  <a:latin typeface="Fira Code" panose="020B0809050000020004" pitchFamily="49" charset="0"/>
                  <a:ea typeface="Fira Code" panose="020B0809050000020004" pitchFamily="49" charset="0"/>
                </a:rPr>
                <a:t>27</a:t>
              </a:r>
              <a:endParaRPr kumimoji="0" lang="en-US" altLang="zh-CN" sz="1600" dirty="0">
                <a:latin typeface="Fira Code" panose="020B0809050000020004" pitchFamily="49" charset="0"/>
                <a:ea typeface="Fira Code" panose="020B0809050000020004" pitchFamily="49" charset="0"/>
              </a:endParaRPr>
            </a:p>
          </p:txBody>
        </p:sp>
        <p:sp>
          <p:nvSpPr>
            <p:cNvPr id="92" name="Line 30">
              <a:extLst>
                <a:ext uri="{FF2B5EF4-FFF2-40B4-BE49-F238E27FC236}">
                  <a16:creationId xmlns:a16="http://schemas.microsoft.com/office/drawing/2014/main" id="{9249560C-78DA-4D3E-BD6C-F83A705F774F}"/>
                </a:ext>
              </a:extLst>
            </p:cNvPr>
            <p:cNvSpPr>
              <a:spLocks noChangeShapeType="1"/>
            </p:cNvSpPr>
            <p:nvPr/>
          </p:nvSpPr>
          <p:spPr bwMode="auto">
            <a:xfrm flipV="1">
              <a:off x="6959152" y="3655627"/>
              <a:ext cx="370568" cy="543682"/>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nchor="ctr" anchorCtr="0"/>
            <a:lstStyle/>
            <a:p>
              <a:pPr algn="ctr"/>
              <a:endParaRPr lang="zh-CN" altLang="en-US" sz="1600">
                <a:latin typeface="Fira Code" panose="020B0809050000020004" pitchFamily="49" charset="0"/>
              </a:endParaRPr>
            </a:p>
          </p:txBody>
        </p:sp>
        <p:sp>
          <p:nvSpPr>
            <p:cNvPr id="93" name="Line 31">
              <a:extLst>
                <a:ext uri="{FF2B5EF4-FFF2-40B4-BE49-F238E27FC236}">
                  <a16:creationId xmlns:a16="http://schemas.microsoft.com/office/drawing/2014/main" id="{F42A17D5-E057-4450-A500-6B84A98FE7DF}"/>
                </a:ext>
              </a:extLst>
            </p:cNvPr>
            <p:cNvSpPr>
              <a:spLocks noChangeShapeType="1"/>
            </p:cNvSpPr>
            <p:nvPr/>
          </p:nvSpPr>
          <p:spPr bwMode="auto">
            <a:xfrm>
              <a:off x="7671034" y="3625423"/>
              <a:ext cx="380320" cy="594023"/>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nchor="ctr" anchorCtr="0"/>
            <a:lstStyle/>
            <a:p>
              <a:pPr algn="ctr"/>
              <a:endParaRPr lang="zh-CN" altLang="en-US" sz="1600">
                <a:latin typeface="Fira Code" panose="020B0809050000020004" pitchFamily="49" charset="0"/>
              </a:endParaRPr>
            </a:p>
          </p:txBody>
        </p:sp>
        <p:sp>
          <p:nvSpPr>
            <p:cNvPr id="94" name="Line 32">
              <a:extLst>
                <a:ext uri="{FF2B5EF4-FFF2-40B4-BE49-F238E27FC236}">
                  <a16:creationId xmlns:a16="http://schemas.microsoft.com/office/drawing/2014/main" id="{BBC0699A-3BDD-4F18-A008-8049C9B995D2}"/>
                </a:ext>
              </a:extLst>
            </p:cNvPr>
            <p:cNvSpPr>
              <a:spLocks noChangeShapeType="1"/>
            </p:cNvSpPr>
            <p:nvPr/>
          </p:nvSpPr>
          <p:spPr bwMode="auto">
            <a:xfrm flipH="1">
              <a:off x="9605509" y="3635491"/>
              <a:ext cx="591240" cy="553751"/>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nchor="ctr" anchorCtr="0"/>
            <a:lstStyle/>
            <a:p>
              <a:pPr algn="ctr"/>
              <a:endParaRPr lang="zh-CN" altLang="en-US" sz="1600">
                <a:latin typeface="Fira Code" panose="020B0809050000020004" pitchFamily="49" charset="0"/>
              </a:endParaRPr>
            </a:p>
          </p:txBody>
        </p:sp>
        <p:sp>
          <p:nvSpPr>
            <p:cNvPr id="95" name="Line 33">
              <a:extLst>
                <a:ext uri="{FF2B5EF4-FFF2-40B4-BE49-F238E27FC236}">
                  <a16:creationId xmlns:a16="http://schemas.microsoft.com/office/drawing/2014/main" id="{450AD796-4759-4972-9AFB-2F07E4FA15C7}"/>
                </a:ext>
              </a:extLst>
            </p:cNvPr>
            <p:cNvSpPr>
              <a:spLocks noChangeShapeType="1"/>
            </p:cNvSpPr>
            <p:nvPr/>
          </p:nvSpPr>
          <p:spPr bwMode="auto">
            <a:xfrm>
              <a:off x="10479552" y="3625423"/>
              <a:ext cx="409575" cy="573886"/>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nchor="ctr" anchorCtr="0"/>
            <a:lstStyle/>
            <a:p>
              <a:pPr algn="ctr"/>
              <a:endParaRPr lang="zh-CN" altLang="en-US" sz="1600">
                <a:latin typeface="Fira Code" panose="020B0809050000020004" pitchFamily="49" charset="0"/>
              </a:endParaRPr>
            </a:p>
          </p:txBody>
        </p:sp>
        <p:sp>
          <p:nvSpPr>
            <p:cNvPr id="96" name="Oval 34">
              <a:extLst>
                <a:ext uri="{FF2B5EF4-FFF2-40B4-BE49-F238E27FC236}">
                  <a16:creationId xmlns:a16="http://schemas.microsoft.com/office/drawing/2014/main" id="{999A9AD9-5BCF-4795-93A4-C4E29605AD3B}"/>
                </a:ext>
              </a:extLst>
            </p:cNvPr>
            <p:cNvSpPr>
              <a:spLocks noChangeArrowheads="1"/>
            </p:cNvSpPr>
            <p:nvPr/>
          </p:nvSpPr>
          <p:spPr bwMode="auto">
            <a:xfrm>
              <a:off x="8636462" y="2225946"/>
              <a:ext cx="399824" cy="402727"/>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algn="ctr" eaLnBrk="0" hangingPunct="0"/>
              <a:r>
                <a:rPr lang="en-US" altLang="zh-CN" sz="1600" dirty="0">
                  <a:latin typeface="Fira Code" panose="020B0809050000020004" pitchFamily="49" charset="0"/>
                  <a:ea typeface="Fira Code" panose="020B0809050000020004" pitchFamily="49" charset="0"/>
                </a:rPr>
                <a:t>27</a:t>
              </a:r>
              <a:endParaRPr kumimoji="0" lang="en-US" altLang="zh-CN" sz="1600" dirty="0">
                <a:latin typeface="Fira Code" panose="020B0809050000020004" pitchFamily="49" charset="0"/>
                <a:ea typeface="Fira Code" panose="020B0809050000020004" pitchFamily="49" charset="0"/>
              </a:endParaRPr>
            </a:p>
          </p:txBody>
        </p:sp>
        <p:sp>
          <p:nvSpPr>
            <p:cNvPr id="97" name="Line 35">
              <a:extLst>
                <a:ext uri="{FF2B5EF4-FFF2-40B4-BE49-F238E27FC236}">
                  <a16:creationId xmlns:a16="http://schemas.microsoft.com/office/drawing/2014/main" id="{F671B290-4E8E-49A5-91C2-0543CD857AB3}"/>
                </a:ext>
              </a:extLst>
            </p:cNvPr>
            <p:cNvSpPr>
              <a:spLocks noChangeShapeType="1"/>
            </p:cNvSpPr>
            <p:nvPr/>
          </p:nvSpPr>
          <p:spPr bwMode="auto">
            <a:xfrm flipV="1">
              <a:off x="7622275" y="2507855"/>
              <a:ext cx="1023939" cy="835659"/>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nchor="ctr" anchorCtr="0"/>
            <a:lstStyle/>
            <a:p>
              <a:pPr algn="ctr"/>
              <a:endParaRPr lang="zh-CN" altLang="en-US" sz="1600">
                <a:latin typeface="Fira Code" panose="020B0809050000020004" pitchFamily="49" charset="0"/>
              </a:endParaRPr>
            </a:p>
          </p:txBody>
        </p:sp>
        <p:sp>
          <p:nvSpPr>
            <p:cNvPr id="98" name="Line 36">
              <a:extLst>
                <a:ext uri="{FF2B5EF4-FFF2-40B4-BE49-F238E27FC236}">
                  <a16:creationId xmlns:a16="http://schemas.microsoft.com/office/drawing/2014/main" id="{95B2C532-8FE3-4E52-9962-C94DE6FA8B4B}"/>
                </a:ext>
              </a:extLst>
            </p:cNvPr>
            <p:cNvSpPr>
              <a:spLocks noChangeShapeType="1"/>
            </p:cNvSpPr>
            <p:nvPr/>
          </p:nvSpPr>
          <p:spPr bwMode="auto">
            <a:xfrm>
              <a:off x="9016782" y="2517923"/>
              <a:ext cx="1179968" cy="825591"/>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nchor="ctr" anchorCtr="0"/>
            <a:lstStyle/>
            <a:p>
              <a:pPr algn="ctr"/>
              <a:endParaRPr lang="zh-CN" altLang="en-US" sz="1600">
                <a:latin typeface="Fira Code" panose="020B0809050000020004" pitchFamily="49" charset="0"/>
              </a:endParaRPr>
            </a:p>
          </p:txBody>
        </p:sp>
      </p:grpSp>
    </p:spTree>
    <p:extLst>
      <p:ext uri="{BB962C8B-B14F-4D97-AF65-F5344CB8AC3E}">
        <p14:creationId xmlns:p14="http://schemas.microsoft.com/office/powerpoint/2010/main" val="141172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wipe(down)">
                                      <p:cBhvr>
                                        <p:cTn id="25" dur="500"/>
                                        <p:tgtEl>
                                          <p:spTgt spid="34"/>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down)">
                                      <p:cBhvr>
                                        <p:cTn id="28" dur="500"/>
                                        <p:tgtEl>
                                          <p:spTgt spid="35"/>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down)">
                                      <p:cBhvr>
                                        <p:cTn id="31" dur="500"/>
                                        <p:tgtEl>
                                          <p:spTgt spid="36"/>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down)">
                                      <p:cBhvr>
                                        <p:cTn id="34" dur="500"/>
                                        <p:tgtEl>
                                          <p:spTgt spid="20"/>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down)">
                                      <p:cBhvr>
                                        <p:cTn id="40" dur="500"/>
                                        <p:tgtEl>
                                          <p:spTgt spid="2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down)">
                                      <p:cBhvr>
                                        <p:cTn id="45" dur="500"/>
                                        <p:tgtEl>
                                          <p:spTgt spid="23"/>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down)">
                                      <p:cBhvr>
                                        <p:cTn id="48" dur="500"/>
                                        <p:tgtEl>
                                          <p:spTgt spid="24"/>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down)">
                                      <p:cBhvr>
                                        <p:cTn id="51" dur="500"/>
                                        <p:tgtEl>
                                          <p:spTgt spid="25"/>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down)">
                                      <p:cBhvr>
                                        <p:cTn id="54" dur="500"/>
                                        <p:tgtEl>
                                          <p:spTgt spid="26"/>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down)">
                                      <p:cBhvr>
                                        <p:cTn id="57" dur="500"/>
                                        <p:tgtEl>
                                          <p:spTgt spid="27"/>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down)">
                                      <p:cBhvr>
                                        <p:cTn id="60" dur="500"/>
                                        <p:tgtEl>
                                          <p:spTgt spid="2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wipe(down)">
                                      <p:cBhvr>
                                        <p:cTn id="65" dur="500"/>
                                        <p:tgtEl>
                                          <p:spTgt spid="29"/>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wipe(down)">
                                      <p:cBhvr>
                                        <p:cTn id="68" dur="500"/>
                                        <p:tgtEl>
                                          <p:spTgt spid="30"/>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wipe(down)">
                                      <p:cBhvr>
                                        <p:cTn id="71" dur="500"/>
                                        <p:tgtEl>
                                          <p:spTgt spid="31"/>
                                        </p:tgtEl>
                                      </p:cBhvr>
                                    </p:animEffect>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99"/>
                                        </p:tgtEl>
                                        <p:attrNameLst>
                                          <p:attrName>style.visibility</p:attrName>
                                        </p:attrNameLst>
                                      </p:cBhvr>
                                      <p:to>
                                        <p:strVal val="visible"/>
                                      </p:to>
                                    </p:set>
                                    <p:animEffect transition="in" filter="fade">
                                      <p:cBhvr>
                                        <p:cTn id="76" dur="500"/>
                                        <p:tgtEl>
                                          <p:spTgt spid="99"/>
                                        </p:tgtEl>
                                      </p:cBhvr>
                                    </p:animEffect>
                                    <p:anim calcmode="lin" valueType="num">
                                      <p:cBhvr>
                                        <p:cTn id="77" dur="500" fill="hold"/>
                                        <p:tgtEl>
                                          <p:spTgt spid="99"/>
                                        </p:tgtEl>
                                        <p:attrNameLst>
                                          <p:attrName>ppt_x</p:attrName>
                                        </p:attrNameLst>
                                      </p:cBhvr>
                                      <p:tavLst>
                                        <p:tav tm="0">
                                          <p:val>
                                            <p:strVal val="#ppt_x"/>
                                          </p:val>
                                        </p:tav>
                                        <p:tav tm="100000">
                                          <p:val>
                                            <p:strVal val="#ppt_x"/>
                                          </p:val>
                                        </p:tav>
                                      </p:tavLst>
                                    </p:anim>
                                    <p:anim calcmode="lin" valueType="num">
                                      <p:cBhvr>
                                        <p:cTn id="78" dur="500" fill="hold"/>
                                        <p:tgtEl>
                                          <p:spTgt spid="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4" grpId="0" animBg="1"/>
      <p:bldP spid="15" grpId="0" animBg="1"/>
      <p:bldP spid="16" grpId="0" animBg="1"/>
      <p:bldP spid="34" grpId="0" animBg="1"/>
      <p:bldP spid="35" grpId="0" animBg="1"/>
      <p:bldP spid="36"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A8ECEC-EE01-4A85-B91E-7B6BACE1B245}"/>
              </a:ext>
            </a:extLst>
          </p:cNvPr>
          <p:cNvSpPr>
            <a:spLocks noGrp="1"/>
          </p:cNvSpPr>
          <p:nvPr>
            <p:ph type="title"/>
          </p:nvPr>
        </p:nvSpPr>
        <p:spPr/>
        <p:txBody>
          <a:bodyPr/>
          <a:lstStyle/>
          <a:p>
            <a:r>
              <a:rPr lang="zh-CN" altLang="en-US" dirty="0"/>
              <a:t>选择类排序</a:t>
            </a:r>
            <a:r>
              <a:rPr lang="en-US" altLang="zh-CN" dirty="0"/>
              <a:t>-</a:t>
            </a:r>
            <a:r>
              <a:rPr lang="zh-CN" altLang="en-US" dirty="0"/>
              <a:t>堆排序</a:t>
            </a:r>
          </a:p>
        </p:txBody>
      </p:sp>
      <p:sp>
        <p:nvSpPr>
          <p:cNvPr id="4" name="Oval 4">
            <a:extLst>
              <a:ext uri="{FF2B5EF4-FFF2-40B4-BE49-F238E27FC236}">
                <a16:creationId xmlns:a16="http://schemas.microsoft.com/office/drawing/2014/main" id="{997255C9-CBF6-4239-ACAC-084EFB78C746}"/>
              </a:ext>
            </a:extLst>
          </p:cNvPr>
          <p:cNvSpPr>
            <a:spLocks noChangeArrowheads="1"/>
          </p:cNvSpPr>
          <p:nvPr/>
        </p:nvSpPr>
        <p:spPr bwMode="auto">
          <a:xfrm>
            <a:off x="3016189" y="2326438"/>
            <a:ext cx="532800" cy="532064"/>
          </a:xfrm>
          <a:prstGeom prst="ellipse">
            <a:avLst/>
          </a:prstGeom>
          <a:ln w="38100">
            <a:solidFill>
              <a:schemeClr val="tx1"/>
            </a:solidFill>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A1</a:t>
            </a:r>
          </a:p>
        </p:txBody>
      </p:sp>
      <p:cxnSp>
        <p:nvCxnSpPr>
          <p:cNvPr id="5" name="直接连接符 4">
            <a:extLst>
              <a:ext uri="{FF2B5EF4-FFF2-40B4-BE49-F238E27FC236}">
                <a16:creationId xmlns:a16="http://schemas.microsoft.com/office/drawing/2014/main" id="{C4EB4037-06B9-474D-A316-5E87E730988B}"/>
              </a:ext>
            </a:extLst>
          </p:cNvPr>
          <p:cNvCxnSpPr>
            <a:stCxn id="4" idx="2"/>
            <a:endCxn id="7" idx="0"/>
          </p:cNvCxnSpPr>
          <p:nvPr/>
        </p:nvCxnSpPr>
        <p:spPr>
          <a:xfrm flipH="1">
            <a:off x="1764139" y="2592470"/>
            <a:ext cx="1252050" cy="47885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6" name="直接连接符 5">
            <a:extLst>
              <a:ext uri="{FF2B5EF4-FFF2-40B4-BE49-F238E27FC236}">
                <a16:creationId xmlns:a16="http://schemas.microsoft.com/office/drawing/2014/main" id="{FF06C2AB-B907-4D82-921E-EB11EA576DEA}"/>
              </a:ext>
            </a:extLst>
          </p:cNvPr>
          <p:cNvCxnSpPr>
            <a:cxnSpLocks/>
            <a:stCxn id="4" idx="6"/>
            <a:endCxn id="8" idx="0"/>
          </p:cNvCxnSpPr>
          <p:nvPr/>
        </p:nvCxnSpPr>
        <p:spPr>
          <a:xfrm>
            <a:off x="3548989" y="2592470"/>
            <a:ext cx="1305694" cy="47885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7" name="Oval 5">
            <a:extLst>
              <a:ext uri="{FF2B5EF4-FFF2-40B4-BE49-F238E27FC236}">
                <a16:creationId xmlns:a16="http://schemas.microsoft.com/office/drawing/2014/main" id="{97DEC656-55D9-4455-A04E-979015896C85}"/>
              </a:ext>
            </a:extLst>
          </p:cNvPr>
          <p:cNvSpPr>
            <a:spLocks noChangeArrowheads="1"/>
          </p:cNvSpPr>
          <p:nvPr/>
        </p:nvSpPr>
        <p:spPr bwMode="auto">
          <a:xfrm>
            <a:off x="1497739" y="3071327"/>
            <a:ext cx="532800" cy="532064"/>
          </a:xfrm>
          <a:prstGeom prst="ellipse">
            <a:avLst/>
          </a:prstGeom>
          <a:solidFill>
            <a:schemeClr val="accent1">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B2</a:t>
            </a:r>
          </a:p>
        </p:txBody>
      </p:sp>
      <p:sp>
        <p:nvSpPr>
          <p:cNvPr id="8" name="Oval 6">
            <a:extLst>
              <a:ext uri="{FF2B5EF4-FFF2-40B4-BE49-F238E27FC236}">
                <a16:creationId xmlns:a16="http://schemas.microsoft.com/office/drawing/2014/main" id="{BE7EB611-31AF-4DA7-85DD-D3BAAD1711D1}"/>
              </a:ext>
            </a:extLst>
          </p:cNvPr>
          <p:cNvSpPr>
            <a:spLocks noChangeArrowheads="1"/>
          </p:cNvSpPr>
          <p:nvPr/>
        </p:nvSpPr>
        <p:spPr bwMode="auto">
          <a:xfrm>
            <a:off x="4588283" y="3071327"/>
            <a:ext cx="532800" cy="532064"/>
          </a:xfrm>
          <a:prstGeom prst="ellipse">
            <a:avLst/>
          </a:prstGeom>
          <a:solidFill>
            <a:schemeClr val="accent1">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C3</a:t>
            </a:r>
          </a:p>
        </p:txBody>
      </p:sp>
      <p:sp>
        <p:nvSpPr>
          <p:cNvPr id="9" name="Oval 7">
            <a:extLst>
              <a:ext uri="{FF2B5EF4-FFF2-40B4-BE49-F238E27FC236}">
                <a16:creationId xmlns:a16="http://schemas.microsoft.com/office/drawing/2014/main" id="{1CEE7001-1DA9-4AE0-BC66-E3CA2BB9EB14}"/>
              </a:ext>
            </a:extLst>
          </p:cNvPr>
          <p:cNvSpPr>
            <a:spLocks noChangeArrowheads="1"/>
          </p:cNvSpPr>
          <p:nvPr/>
        </p:nvSpPr>
        <p:spPr bwMode="auto">
          <a:xfrm>
            <a:off x="624233" y="4188660"/>
            <a:ext cx="532800" cy="532064"/>
          </a:xfrm>
          <a:prstGeom prst="ellipse">
            <a:avLst/>
          </a:prstGeom>
          <a:solidFill>
            <a:schemeClr val="accent1">
              <a:lumMod val="50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D4</a:t>
            </a:r>
          </a:p>
        </p:txBody>
      </p:sp>
      <p:sp>
        <p:nvSpPr>
          <p:cNvPr id="10" name="Oval 8">
            <a:extLst>
              <a:ext uri="{FF2B5EF4-FFF2-40B4-BE49-F238E27FC236}">
                <a16:creationId xmlns:a16="http://schemas.microsoft.com/office/drawing/2014/main" id="{B2A21262-5CBD-43A4-B345-550342E39C57}"/>
              </a:ext>
            </a:extLst>
          </p:cNvPr>
          <p:cNvSpPr>
            <a:spLocks noChangeArrowheads="1"/>
          </p:cNvSpPr>
          <p:nvPr/>
        </p:nvSpPr>
        <p:spPr bwMode="auto">
          <a:xfrm>
            <a:off x="2240401" y="4188660"/>
            <a:ext cx="532800" cy="532064"/>
          </a:xfrm>
          <a:prstGeom prst="ellipse">
            <a:avLst/>
          </a:prstGeom>
          <a:solidFill>
            <a:schemeClr val="accent1">
              <a:lumMod val="50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E5</a:t>
            </a:r>
          </a:p>
        </p:txBody>
      </p:sp>
      <p:sp>
        <p:nvSpPr>
          <p:cNvPr id="11" name="Oval 9">
            <a:extLst>
              <a:ext uri="{FF2B5EF4-FFF2-40B4-BE49-F238E27FC236}">
                <a16:creationId xmlns:a16="http://schemas.microsoft.com/office/drawing/2014/main" id="{CFA649FA-F9D3-40EB-9F9E-7945349E0D17}"/>
              </a:ext>
            </a:extLst>
          </p:cNvPr>
          <p:cNvSpPr>
            <a:spLocks noChangeArrowheads="1"/>
          </p:cNvSpPr>
          <p:nvPr/>
        </p:nvSpPr>
        <p:spPr bwMode="auto">
          <a:xfrm>
            <a:off x="3856569" y="4188660"/>
            <a:ext cx="532800" cy="532064"/>
          </a:xfrm>
          <a:prstGeom prst="ellipse">
            <a:avLst/>
          </a:prstGeom>
          <a:solidFill>
            <a:schemeClr val="accent1">
              <a:lumMod val="50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F6</a:t>
            </a:r>
          </a:p>
        </p:txBody>
      </p:sp>
      <p:sp>
        <p:nvSpPr>
          <p:cNvPr id="12" name="Oval 10">
            <a:extLst>
              <a:ext uri="{FF2B5EF4-FFF2-40B4-BE49-F238E27FC236}">
                <a16:creationId xmlns:a16="http://schemas.microsoft.com/office/drawing/2014/main" id="{E1637133-8294-43FB-9CE8-24BFF58A7506}"/>
              </a:ext>
            </a:extLst>
          </p:cNvPr>
          <p:cNvSpPr>
            <a:spLocks noChangeArrowheads="1"/>
          </p:cNvSpPr>
          <p:nvPr/>
        </p:nvSpPr>
        <p:spPr bwMode="auto">
          <a:xfrm>
            <a:off x="5472737" y="4188660"/>
            <a:ext cx="532800" cy="532064"/>
          </a:xfrm>
          <a:prstGeom prst="ellipse">
            <a:avLst/>
          </a:prstGeom>
          <a:solidFill>
            <a:schemeClr val="accent1">
              <a:lumMod val="50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G7</a:t>
            </a:r>
          </a:p>
        </p:txBody>
      </p:sp>
      <p:cxnSp>
        <p:nvCxnSpPr>
          <p:cNvPr id="13" name="直接连接符 12">
            <a:extLst>
              <a:ext uri="{FF2B5EF4-FFF2-40B4-BE49-F238E27FC236}">
                <a16:creationId xmlns:a16="http://schemas.microsoft.com/office/drawing/2014/main" id="{E57FEAC8-06D1-44A3-9A75-C837E12C52BE}"/>
              </a:ext>
            </a:extLst>
          </p:cNvPr>
          <p:cNvCxnSpPr>
            <a:cxnSpLocks/>
            <a:stCxn id="7" idx="3"/>
            <a:endCxn id="9" idx="0"/>
          </p:cNvCxnSpPr>
          <p:nvPr/>
        </p:nvCxnSpPr>
        <p:spPr>
          <a:xfrm flipH="1">
            <a:off x="890633" y="3525472"/>
            <a:ext cx="685133"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14" name="直接连接符 13">
            <a:extLst>
              <a:ext uri="{FF2B5EF4-FFF2-40B4-BE49-F238E27FC236}">
                <a16:creationId xmlns:a16="http://schemas.microsoft.com/office/drawing/2014/main" id="{463C3F0A-306F-4A04-80BE-C828DC2DC3A5}"/>
              </a:ext>
            </a:extLst>
          </p:cNvPr>
          <p:cNvCxnSpPr>
            <a:cxnSpLocks/>
            <a:stCxn id="7" idx="5"/>
            <a:endCxn id="10" idx="0"/>
          </p:cNvCxnSpPr>
          <p:nvPr/>
        </p:nvCxnSpPr>
        <p:spPr>
          <a:xfrm>
            <a:off x="1952512" y="3525472"/>
            <a:ext cx="554289"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15" name="直接连接符 14">
            <a:extLst>
              <a:ext uri="{FF2B5EF4-FFF2-40B4-BE49-F238E27FC236}">
                <a16:creationId xmlns:a16="http://schemas.microsoft.com/office/drawing/2014/main" id="{4B03C28F-E7AC-4FBA-818D-E922A7AE9861}"/>
              </a:ext>
            </a:extLst>
          </p:cNvPr>
          <p:cNvCxnSpPr>
            <a:cxnSpLocks/>
            <a:stCxn id="8" idx="3"/>
            <a:endCxn id="11" idx="0"/>
          </p:cNvCxnSpPr>
          <p:nvPr/>
        </p:nvCxnSpPr>
        <p:spPr>
          <a:xfrm flipH="1">
            <a:off x="4122969" y="3525472"/>
            <a:ext cx="543341"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16" name="直接连接符 15">
            <a:extLst>
              <a:ext uri="{FF2B5EF4-FFF2-40B4-BE49-F238E27FC236}">
                <a16:creationId xmlns:a16="http://schemas.microsoft.com/office/drawing/2014/main" id="{B7A80EC4-2C10-4A6F-AB92-420D6E10B5D6}"/>
              </a:ext>
            </a:extLst>
          </p:cNvPr>
          <p:cNvCxnSpPr>
            <a:cxnSpLocks/>
            <a:stCxn id="8" idx="5"/>
            <a:endCxn id="12" idx="0"/>
          </p:cNvCxnSpPr>
          <p:nvPr/>
        </p:nvCxnSpPr>
        <p:spPr>
          <a:xfrm>
            <a:off x="5043056" y="3525472"/>
            <a:ext cx="696081"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17" name="Oval 4">
            <a:extLst>
              <a:ext uri="{FF2B5EF4-FFF2-40B4-BE49-F238E27FC236}">
                <a16:creationId xmlns:a16="http://schemas.microsoft.com/office/drawing/2014/main" id="{A1D9FBA1-2F97-47E6-BD27-91DDCAF7F068}"/>
              </a:ext>
            </a:extLst>
          </p:cNvPr>
          <p:cNvSpPr>
            <a:spLocks noChangeArrowheads="1"/>
          </p:cNvSpPr>
          <p:nvPr/>
        </p:nvSpPr>
        <p:spPr bwMode="auto">
          <a:xfrm>
            <a:off x="9233335" y="2326438"/>
            <a:ext cx="532800" cy="532064"/>
          </a:xfrm>
          <a:prstGeom prst="ellipse">
            <a:avLst/>
          </a:prstGeom>
          <a:ln w="38100">
            <a:solidFill>
              <a:schemeClr val="tx1"/>
            </a:solidFill>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A1</a:t>
            </a:r>
          </a:p>
        </p:txBody>
      </p:sp>
      <p:cxnSp>
        <p:nvCxnSpPr>
          <p:cNvPr id="18" name="直接连接符 17">
            <a:extLst>
              <a:ext uri="{FF2B5EF4-FFF2-40B4-BE49-F238E27FC236}">
                <a16:creationId xmlns:a16="http://schemas.microsoft.com/office/drawing/2014/main" id="{AD6D84D7-314C-4299-B9B2-E8BAD6B4976C}"/>
              </a:ext>
            </a:extLst>
          </p:cNvPr>
          <p:cNvCxnSpPr>
            <a:stCxn id="17" idx="2"/>
            <a:endCxn id="20" idx="0"/>
          </p:cNvCxnSpPr>
          <p:nvPr/>
        </p:nvCxnSpPr>
        <p:spPr>
          <a:xfrm flipH="1">
            <a:off x="7981285" y="2592470"/>
            <a:ext cx="1252050" cy="47885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19" name="直接连接符 18">
            <a:extLst>
              <a:ext uri="{FF2B5EF4-FFF2-40B4-BE49-F238E27FC236}">
                <a16:creationId xmlns:a16="http://schemas.microsoft.com/office/drawing/2014/main" id="{3F4E865B-4764-4157-9F7D-E015E55101D6}"/>
              </a:ext>
            </a:extLst>
          </p:cNvPr>
          <p:cNvCxnSpPr>
            <a:cxnSpLocks/>
            <a:stCxn id="17" idx="6"/>
            <a:endCxn id="21" idx="0"/>
          </p:cNvCxnSpPr>
          <p:nvPr/>
        </p:nvCxnSpPr>
        <p:spPr>
          <a:xfrm>
            <a:off x="9766135" y="2592470"/>
            <a:ext cx="1305694" cy="47885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20" name="Oval 5">
            <a:extLst>
              <a:ext uri="{FF2B5EF4-FFF2-40B4-BE49-F238E27FC236}">
                <a16:creationId xmlns:a16="http://schemas.microsoft.com/office/drawing/2014/main" id="{EE45B707-01CE-448D-9537-BED0EAA7FD03}"/>
              </a:ext>
            </a:extLst>
          </p:cNvPr>
          <p:cNvSpPr>
            <a:spLocks noChangeArrowheads="1"/>
          </p:cNvSpPr>
          <p:nvPr/>
        </p:nvSpPr>
        <p:spPr bwMode="auto">
          <a:xfrm>
            <a:off x="7714885" y="3071327"/>
            <a:ext cx="532800" cy="532064"/>
          </a:xfrm>
          <a:prstGeom prst="ellipse">
            <a:avLst/>
          </a:prstGeom>
          <a:solidFill>
            <a:schemeClr val="accent1">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B2</a:t>
            </a:r>
          </a:p>
        </p:txBody>
      </p:sp>
      <p:sp>
        <p:nvSpPr>
          <p:cNvPr id="21" name="Oval 6">
            <a:extLst>
              <a:ext uri="{FF2B5EF4-FFF2-40B4-BE49-F238E27FC236}">
                <a16:creationId xmlns:a16="http://schemas.microsoft.com/office/drawing/2014/main" id="{1E1B7565-21FE-4FAF-B33C-DE38CB6D0175}"/>
              </a:ext>
            </a:extLst>
          </p:cNvPr>
          <p:cNvSpPr>
            <a:spLocks noChangeArrowheads="1"/>
          </p:cNvSpPr>
          <p:nvPr/>
        </p:nvSpPr>
        <p:spPr bwMode="auto">
          <a:xfrm>
            <a:off x="10805429" y="3071327"/>
            <a:ext cx="532800" cy="532064"/>
          </a:xfrm>
          <a:prstGeom prst="ellipse">
            <a:avLst/>
          </a:prstGeom>
          <a:solidFill>
            <a:schemeClr val="accent1">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C3</a:t>
            </a:r>
          </a:p>
        </p:txBody>
      </p:sp>
      <p:sp>
        <p:nvSpPr>
          <p:cNvPr id="22" name="Oval 7">
            <a:extLst>
              <a:ext uri="{FF2B5EF4-FFF2-40B4-BE49-F238E27FC236}">
                <a16:creationId xmlns:a16="http://schemas.microsoft.com/office/drawing/2014/main" id="{FF471037-7B4B-49B2-88D5-33033484D78C}"/>
              </a:ext>
            </a:extLst>
          </p:cNvPr>
          <p:cNvSpPr>
            <a:spLocks noChangeArrowheads="1"/>
          </p:cNvSpPr>
          <p:nvPr/>
        </p:nvSpPr>
        <p:spPr bwMode="auto">
          <a:xfrm>
            <a:off x="6841379" y="4188660"/>
            <a:ext cx="532800" cy="532064"/>
          </a:xfrm>
          <a:prstGeom prst="ellipse">
            <a:avLst/>
          </a:prstGeom>
          <a:solidFill>
            <a:schemeClr val="accent1">
              <a:lumMod val="50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D4</a:t>
            </a:r>
          </a:p>
        </p:txBody>
      </p:sp>
      <p:sp>
        <p:nvSpPr>
          <p:cNvPr id="23" name="Oval 8">
            <a:extLst>
              <a:ext uri="{FF2B5EF4-FFF2-40B4-BE49-F238E27FC236}">
                <a16:creationId xmlns:a16="http://schemas.microsoft.com/office/drawing/2014/main" id="{AFC4B463-09D5-40DF-9524-D1792B6AD40A}"/>
              </a:ext>
            </a:extLst>
          </p:cNvPr>
          <p:cNvSpPr>
            <a:spLocks noChangeArrowheads="1"/>
          </p:cNvSpPr>
          <p:nvPr/>
        </p:nvSpPr>
        <p:spPr bwMode="auto">
          <a:xfrm>
            <a:off x="8457547" y="4188660"/>
            <a:ext cx="532800" cy="532064"/>
          </a:xfrm>
          <a:prstGeom prst="ellipse">
            <a:avLst/>
          </a:prstGeom>
          <a:solidFill>
            <a:schemeClr val="accent1">
              <a:lumMod val="50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E5</a:t>
            </a:r>
          </a:p>
        </p:txBody>
      </p:sp>
      <p:sp>
        <p:nvSpPr>
          <p:cNvPr id="24" name="Oval 9">
            <a:extLst>
              <a:ext uri="{FF2B5EF4-FFF2-40B4-BE49-F238E27FC236}">
                <a16:creationId xmlns:a16="http://schemas.microsoft.com/office/drawing/2014/main" id="{F7D43652-93B5-4CC7-B1DC-4EEBA4F54233}"/>
              </a:ext>
            </a:extLst>
          </p:cNvPr>
          <p:cNvSpPr>
            <a:spLocks noChangeArrowheads="1"/>
          </p:cNvSpPr>
          <p:nvPr/>
        </p:nvSpPr>
        <p:spPr bwMode="auto">
          <a:xfrm>
            <a:off x="10073715" y="4188660"/>
            <a:ext cx="532800" cy="532064"/>
          </a:xfrm>
          <a:prstGeom prst="ellipse">
            <a:avLst/>
          </a:prstGeom>
          <a:solidFill>
            <a:schemeClr val="accent1">
              <a:lumMod val="50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F6</a:t>
            </a:r>
          </a:p>
        </p:txBody>
      </p:sp>
      <p:cxnSp>
        <p:nvCxnSpPr>
          <p:cNvPr id="25" name="直接连接符 24">
            <a:extLst>
              <a:ext uri="{FF2B5EF4-FFF2-40B4-BE49-F238E27FC236}">
                <a16:creationId xmlns:a16="http://schemas.microsoft.com/office/drawing/2014/main" id="{8831D963-1CDA-4420-A4E1-3F5C4A5596C1}"/>
              </a:ext>
            </a:extLst>
          </p:cNvPr>
          <p:cNvCxnSpPr>
            <a:cxnSpLocks/>
            <a:stCxn id="20" idx="3"/>
            <a:endCxn id="22" idx="0"/>
          </p:cNvCxnSpPr>
          <p:nvPr/>
        </p:nvCxnSpPr>
        <p:spPr>
          <a:xfrm flipH="1">
            <a:off x="7107779" y="3525472"/>
            <a:ext cx="685133"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26" name="直接连接符 25">
            <a:extLst>
              <a:ext uri="{FF2B5EF4-FFF2-40B4-BE49-F238E27FC236}">
                <a16:creationId xmlns:a16="http://schemas.microsoft.com/office/drawing/2014/main" id="{F3B90B69-280A-4537-8B20-B87577D7D6AF}"/>
              </a:ext>
            </a:extLst>
          </p:cNvPr>
          <p:cNvCxnSpPr>
            <a:cxnSpLocks/>
            <a:stCxn id="20" idx="5"/>
            <a:endCxn id="23" idx="0"/>
          </p:cNvCxnSpPr>
          <p:nvPr/>
        </p:nvCxnSpPr>
        <p:spPr>
          <a:xfrm>
            <a:off x="8169658" y="3525472"/>
            <a:ext cx="554289"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27" name="直接连接符 26">
            <a:extLst>
              <a:ext uri="{FF2B5EF4-FFF2-40B4-BE49-F238E27FC236}">
                <a16:creationId xmlns:a16="http://schemas.microsoft.com/office/drawing/2014/main" id="{19C830CD-9549-4879-802F-BD7A8580EEFE}"/>
              </a:ext>
            </a:extLst>
          </p:cNvPr>
          <p:cNvCxnSpPr>
            <a:cxnSpLocks/>
            <a:stCxn id="21" idx="3"/>
            <a:endCxn id="24" idx="0"/>
          </p:cNvCxnSpPr>
          <p:nvPr/>
        </p:nvCxnSpPr>
        <p:spPr>
          <a:xfrm flipH="1">
            <a:off x="10340115" y="3525472"/>
            <a:ext cx="543341"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28" name="文本框 27">
            <a:extLst>
              <a:ext uri="{FF2B5EF4-FFF2-40B4-BE49-F238E27FC236}">
                <a16:creationId xmlns:a16="http://schemas.microsoft.com/office/drawing/2014/main" id="{EBFD075E-8476-4793-AE75-DD6D9E00C521}"/>
              </a:ext>
            </a:extLst>
          </p:cNvPr>
          <p:cNvSpPr txBox="1"/>
          <p:nvPr/>
        </p:nvSpPr>
        <p:spPr>
          <a:xfrm>
            <a:off x="2359488" y="1749848"/>
            <a:ext cx="1792224" cy="369332"/>
          </a:xfrm>
          <a:prstGeom prst="rect">
            <a:avLst/>
          </a:prstGeom>
          <a:noFill/>
        </p:spPr>
        <p:txBody>
          <a:bodyPr wrap="square" rtlCol="0">
            <a:spAutoFit/>
          </a:bodyPr>
          <a:lstStyle/>
          <a:p>
            <a:pPr algn="ctr"/>
            <a:r>
              <a:rPr lang="zh-CN" altLang="en-US" dirty="0"/>
              <a:t>满二叉树</a:t>
            </a:r>
          </a:p>
        </p:txBody>
      </p:sp>
      <p:sp>
        <p:nvSpPr>
          <p:cNvPr id="29" name="文本框 28">
            <a:extLst>
              <a:ext uri="{FF2B5EF4-FFF2-40B4-BE49-F238E27FC236}">
                <a16:creationId xmlns:a16="http://schemas.microsoft.com/office/drawing/2014/main" id="{F0AB4722-4CBA-4DEF-BB6A-AB1505A49505}"/>
              </a:ext>
            </a:extLst>
          </p:cNvPr>
          <p:cNvSpPr txBox="1"/>
          <p:nvPr/>
        </p:nvSpPr>
        <p:spPr>
          <a:xfrm>
            <a:off x="8547891" y="1749848"/>
            <a:ext cx="1792224" cy="369332"/>
          </a:xfrm>
          <a:prstGeom prst="rect">
            <a:avLst/>
          </a:prstGeom>
          <a:noFill/>
        </p:spPr>
        <p:txBody>
          <a:bodyPr wrap="square" rtlCol="0">
            <a:spAutoFit/>
          </a:bodyPr>
          <a:lstStyle/>
          <a:p>
            <a:pPr algn="ctr"/>
            <a:r>
              <a:rPr lang="zh-CN" altLang="en-US" dirty="0"/>
              <a:t>完全二叉树</a:t>
            </a:r>
          </a:p>
        </p:txBody>
      </p:sp>
    </p:spTree>
    <p:extLst>
      <p:ext uri="{BB962C8B-B14F-4D97-AF65-F5344CB8AC3E}">
        <p14:creationId xmlns:p14="http://schemas.microsoft.com/office/powerpoint/2010/main" val="41415497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A8ECEC-EE01-4A85-B91E-7B6BACE1B245}"/>
              </a:ext>
            </a:extLst>
          </p:cNvPr>
          <p:cNvSpPr>
            <a:spLocks noGrp="1"/>
          </p:cNvSpPr>
          <p:nvPr>
            <p:ph type="title"/>
          </p:nvPr>
        </p:nvSpPr>
        <p:spPr>
          <a:xfrm>
            <a:off x="838200" y="335312"/>
            <a:ext cx="10515600" cy="1325563"/>
          </a:xfrm>
        </p:spPr>
        <p:txBody>
          <a:bodyPr/>
          <a:lstStyle/>
          <a:p>
            <a:r>
              <a:rPr lang="zh-CN" altLang="en-US" dirty="0"/>
              <a:t>选择类排序</a:t>
            </a:r>
            <a:r>
              <a:rPr lang="en-US" altLang="zh-CN" dirty="0"/>
              <a:t>-</a:t>
            </a:r>
            <a:r>
              <a:rPr lang="zh-CN" altLang="en-US" dirty="0"/>
              <a:t>堆排序</a:t>
            </a:r>
          </a:p>
        </p:txBody>
      </p:sp>
      <p:sp>
        <p:nvSpPr>
          <p:cNvPr id="17" name="Oval 4">
            <a:extLst>
              <a:ext uri="{FF2B5EF4-FFF2-40B4-BE49-F238E27FC236}">
                <a16:creationId xmlns:a16="http://schemas.microsoft.com/office/drawing/2014/main" id="{A1D9FBA1-2F97-47E6-BD27-91DDCAF7F068}"/>
              </a:ext>
            </a:extLst>
          </p:cNvPr>
          <p:cNvSpPr>
            <a:spLocks noChangeArrowheads="1"/>
          </p:cNvSpPr>
          <p:nvPr/>
        </p:nvSpPr>
        <p:spPr bwMode="auto">
          <a:xfrm>
            <a:off x="3230156" y="2523288"/>
            <a:ext cx="532800" cy="532064"/>
          </a:xfrm>
          <a:prstGeom prst="ellipse">
            <a:avLst/>
          </a:prstGeom>
          <a:solidFill>
            <a:schemeClr val="accent5">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A1</a:t>
            </a:r>
          </a:p>
        </p:txBody>
      </p:sp>
      <p:cxnSp>
        <p:nvCxnSpPr>
          <p:cNvPr id="18" name="直接连接符 17">
            <a:extLst>
              <a:ext uri="{FF2B5EF4-FFF2-40B4-BE49-F238E27FC236}">
                <a16:creationId xmlns:a16="http://schemas.microsoft.com/office/drawing/2014/main" id="{AD6D84D7-314C-4299-B9B2-E8BAD6B4976C}"/>
              </a:ext>
            </a:extLst>
          </p:cNvPr>
          <p:cNvCxnSpPr>
            <a:stCxn id="17" idx="2"/>
            <a:endCxn id="20" idx="0"/>
          </p:cNvCxnSpPr>
          <p:nvPr/>
        </p:nvCxnSpPr>
        <p:spPr>
          <a:xfrm flipH="1">
            <a:off x="1978106" y="2789320"/>
            <a:ext cx="1252050" cy="47885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19" name="直接连接符 18">
            <a:extLst>
              <a:ext uri="{FF2B5EF4-FFF2-40B4-BE49-F238E27FC236}">
                <a16:creationId xmlns:a16="http://schemas.microsoft.com/office/drawing/2014/main" id="{3F4E865B-4764-4157-9F7D-E015E55101D6}"/>
              </a:ext>
            </a:extLst>
          </p:cNvPr>
          <p:cNvCxnSpPr>
            <a:cxnSpLocks/>
            <a:stCxn id="17" idx="6"/>
            <a:endCxn id="21" idx="0"/>
          </p:cNvCxnSpPr>
          <p:nvPr/>
        </p:nvCxnSpPr>
        <p:spPr>
          <a:xfrm>
            <a:off x="3762956" y="2789320"/>
            <a:ext cx="1305694" cy="47885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20" name="Oval 5">
            <a:extLst>
              <a:ext uri="{FF2B5EF4-FFF2-40B4-BE49-F238E27FC236}">
                <a16:creationId xmlns:a16="http://schemas.microsoft.com/office/drawing/2014/main" id="{EE45B707-01CE-448D-9537-BED0EAA7FD03}"/>
              </a:ext>
            </a:extLst>
          </p:cNvPr>
          <p:cNvSpPr>
            <a:spLocks noChangeArrowheads="1"/>
          </p:cNvSpPr>
          <p:nvPr/>
        </p:nvSpPr>
        <p:spPr bwMode="auto">
          <a:xfrm>
            <a:off x="1711706" y="3268177"/>
            <a:ext cx="532800" cy="532064"/>
          </a:xfrm>
          <a:prstGeom prst="ellipse">
            <a:avLst/>
          </a:prstGeom>
          <a:solidFill>
            <a:schemeClr val="accent5">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B2</a:t>
            </a:r>
          </a:p>
        </p:txBody>
      </p:sp>
      <p:sp>
        <p:nvSpPr>
          <p:cNvPr id="21" name="Oval 6">
            <a:extLst>
              <a:ext uri="{FF2B5EF4-FFF2-40B4-BE49-F238E27FC236}">
                <a16:creationId xmlns:a16="http://schemas.microsoft.com/office/drawing/2014/main" id="{1E1B7565-21FE-4FAF-B33C-DE38CB6D0175}"/>
              </a:ext>
            </a:extLst>
          </p:cNvPr>
          <p:cNvSpPr>
            <a:spLocks noChangeArrowheads="1"/>
          </p:cNvSpPr>
          <p:nvPr/>
        </p:nvSpPr>
        <p:spPr bwMode="auto">
          <a:xfrm>
            <a:off x="4802250" y="3268177"/>
            <a:ext cx="532800" cy="532064"/>
          </a:xfrm>
          <a:prstGeom prst="ellipse">
            <a:avLst/>
          </a:prstGeom>
          <a:solidFill>
            <a:schemeClr val="accent5">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C3</a:t>
            </a:r>
          </a:p>
        </p:txBody>
      </p:sp>
      <p:sp>
        <p:nvSpPr>
          <p:cNvPr id="22" name="Oval 7">
            <a:extLst>
              <a:ext uri="{FF2B5EF4-FFF2-40B4-BE49-F238E27FC236}">
                <a16:creationId xmlns:a16="http://schemas.microsoft.com/office/drawing/2014/main" id="{FF471037-7B4B-49B2-88D5-33033484D78C}"/>
              </a:ext>
            </a:extLst>
          </p:cNvPr>
          <p:cNvSpPr>
            <a:spLocks noChangeArrowheads="1"/>
          </p:cNvSpPr>
          <p:nvPr/>
        </p:nvSpPr>
        <p:spPr bwMode="auto">
          <a:xfrm>
            <a:off x="838200" y="4385510"/>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D4</a:t>
            </a:r>
          </a:p>
        </p:txBody>
      </p:sp>
      <p:sp>
        <p:nvSpPr>
          <p:cNvPr id="23" name="Oval 8">
            <a:extLst>
              <a:ext uri="{FF2B5EF4-FFF2-40B4-BE49-F238E27FC236}">
                <a16:creationId xmlns:a16="http://schemas.microsoft.com/office/drawing/2014/main" id="{AFC4B463-09D5-40DF-9524-D1792B6AD40A}"/>
              </a:ext>
            </a:extLst>
          </p:cNvPr>
          <p:cNvSpPr>
            <a:spLocks noChangeArrowheads="1"/>
          </p:cNvSpPr>
          <p:nvPr/>
        </p:nvSpPr>
        <p:spPr bwMode="auto">
          <a:xfrm>
            <a:off x="2454368" y="4385510"/>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E5</a:t>
            </a:r>
          </a:p>
        </p:txBody>
      </p:sp>
      <p:sp>
        <p:nvSpPr>
          <p:cNvPr id="24" name="Oval 9">
            <a:extLst>
              <a:ext uri="{FF2B5EF4-FFF2-40B4-BE49-F238E27FC236}">
                <a16:creationId xmlns:a16="http://schemas.microsoft.com/office/drawing/2014/main" id="{F7D43652-93B5-4CC7-B1DC-4EEBA4F54233}"/>
              </a:ext>
            </a:extLst>
          </p:cNvPr>
          <p:cNvSpPr>
            <a:spLocks noChangeArrowheads="1"/>
          </p:cNvSpPr>
          <p:nvPr/>
        </p:nvSpPr>
        <p:spPr bwMode="auto">
          <a:xfrm>
            <a:off x="4070536" y="4385510"/>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F6</a:t>
            </a:r>
          </a:p>
        </p:txBody>
      </p:sp>
      <p:cxnSp>
        <p:nvCxnSpPr>
          <p:cNvPr id="25" name="直接连接符 24">
            <a:extLst>
              <a:ext uri="{FF2B5EF4-FFF2-40B4-BE49-F238E27FC236}">
                <a16:creationId xmlns:a16="http://schemas.microsoft.com/office/drawing/2014/main" id="{8831D963-1CDA-4420-A4E1-3F5C4A5596C1}"/>
              </a:ext>
            </a:extLst>
          </p:cNvPr>
          <p:cNvCxnSpPr>
            <a:cxnSpLocks/>
            <a:stCxn id="20" idx="3"/>
            <a:endCxn id="22" idx="0"/>
          </p:cNvCxnSpPr>
          <p:nvPr/>
        </p:nvCxnSpPr>
        <p:spPr>
          <a:xfrm flipH="1">
            <a:off x="1104600" y="3722322"/>
            <a:ext cx="685133"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26" name="直接连接符 25">
            <a:extLst>
              <a:ext uri="{FF2B5EF4-FFF2-40B4-BE49-F238E27FC236}">
                <a16:creationId xmlns:a16="http://schemas.microsoft.com/office/drawing/2014/main" id="{F3B90B69-280A-4537-8B20-B87577D7D6AF}"/>
              </a:ext>
            </a:extLst>
          </p:cNvPr>
          <p:cNvCxnSpPr>
            <a:cxnSpLocks/>
            <a:stCxn id="20" idx="5"/>
            <a:endCxn id="23" idx="0"/>
          </p:cNvCxnSpPr>
          <p:nvPr/>
        </p:nvCxnSpPr>
        <p:spPr>
          <a:xfrm>
            <a:off x="2166479" y="3722322"/>
            <a:ext cx="554289"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27" name="直接连接符 26">
            <a:extLst>
              <a:ext uri="{FF2B5EF4-FFF2-40B4-BE49-F238E27FC236}">
                <a16:creationId xmlns:a16="http://schemas.microsoft.com/office/drawing/2014/main" id="{19C830CD-9549-4879-802F-BD7A8580EEFE}"/>
              </a:ext>
            </a:extLst>
          </p:cNvPr>
          <p:cNvCxnSpPr>
            <a:cxnSpLocks/>
            <a:stCxn id="21" idx="3"/>
            <a:endCxn id="24" idx="0"/>
          </p:cNvCxnSpPr>
          <p:nvPr/>
        </p:nvCxnSpPr>
        <p:spPr>
          <a:xfrm flipH="1">
            <a:off x="4336936" y="3722322"/>
            <a:ext cx="543341"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graphicFrame>
        <p:nvGraphicFramePr>
          <p:cNvPr id="3" name="表格 2">
            <a:extLst>
              <a:ext uri="{FF2B5EF4-FFF2-40B4-BE49-F238E27FC236}">
                <a16:creationId xmlns:a16="http://schemas.microsoft.com/office/drawing/2014/main" id="{B072A385-F282-4C95-A6AA-3F52EED93E2E}"/>
              </a:ext>
            </a:extLst>
          </p:cNvPr>
          <p:cNvGraphicFramePr>
            <a:graphicFrameLocks noGrp="1"/>
          </p:cNvGraphicFramePr>
          <p:nvPr>
            <p:extLst>
              <p:ext uri="{D42A27DB-BD31-4B8C-83A1-F6EECF244321}">
                <p14:modId xmlns:p14="http://schemas.microsoft.com/office/powerpoint/2010/main" val="3096855736"/>
              </p:ext>
            </p:extLst>
          </p:nvPr>
        </p:nvGraphicFramePr>
        <p:xfrm>
          <a:off x="6631522" y="2346977"/>
          <a:ext cx="4432302" cy="663189"/>
        </p:xfrm>
        <a:graphic>
          <a:graphicData uri="http://schemas.openxmlformats.org/drawingml/2006/table">
            <a:tbl>
              <a:tblPr>
                <a:tableStyleId>{5940675A-B579-460E-94D1-54222C63F5DA}</a:tableStyleId>
              </a:tblPr>
              <a:tblGrid>
                <a:gridCol w="633186">
                  <a:extLst>
                    <a:ext uri="{9D8B030D-6E8A-4147-A177-3AD203B41FA5}">
                      <a16:colId xmlns:a16="http://schemas.microsoft.com/office/drawing/2014/main" val="3701366963"/>
                    </a:ext>
                  </a:extLst>
                </a:gridCol>
                <a:gridCol w="633186">
                  <a:extLst>
                    <a:ext uri="{9D8B030D-6E8A-4147-A177-3AD203B41FA5}">
                      <a16:colId xmlns:a16="http://schemas.microsoft.com/office/drawing/2014/main" val="3562149767"/>
                    </a:ext>
                  </a:extLst>
                </a:gridCol>
                <a:gridCol w="633186">
                  <a:extLst>
                    <a:ext uri="{9D8B030D-6E8A-4147-A177-3AD203B41FA5}">
                      <a16:colId xmlns:a16="http://schemas.microsoft.com/office/drawing/2014/main" val="580978098"/>
                    </a:ext>
                  </a:extLst>
                </a:gridCol>
                <a:gridCol w="633186">
                  <a:extLst>
                    <a:ext uri="{9D8B030D-6E8A-4147-A177-3AD203B41FA5}">
                      <a16:colId xmlns:a16="http://schemas.microsoft.com/office/drawing/2014/main" val="147394264"/>
                    </a:ext>
                  </a:extLst>
                </a:gridCol>
                <a:gridCol w="633186">
                  <a:extLst>
                    <a:ext uri="{9D8B030D-6E8A-4147-A177-3AD203B41FA5}">
                      <a16:colId xmlns:a16="http://schemas.microsoft.com/office/drawing/2014/main" val="1213196081"/>
                    </a:ext>
                  </a:extLst>
                </a:gridCol>
                <a:gridCol w="633186">
                  <a:extLst>
                    <a:ext uri="{9D8B030D-6E8A-4147-A177-3AD203B41FA5}">
                      <a16:colId xmlns:a16="http://schemas.microsoft.com/office/drawing/2014/main" val="3000702188"/>
                    </a:ext>
                  </a:extLst>
                </a:gridCol>
                <a:gridCol w="633186">
                  <a:extLst>
                    <a:ext uri="{9D8B030D-6E8A-4147-A177-3AD203B41FA5}">
                      <a16:colId xmlns:a16="http://schemas.microsoft.com/office/drawing/2014/main" val="3879110284"/>
                    </a:ext>
                  </a:extLst>
                </a:gridCol>
              </a:tblGrid>
              <a:tr h="663189">
                <a:tc>
                  <a:txBody>
                    <a:bodyPr/>
                    <a:lstStyle/>
                    <a:p>
                      <a:pPr algn="ctr"/>
                      <a:endParaRPr lang="zh-CN" altLang="en-US" sz="2800" dirty="0">
                        <a:latin typeface="Fira Code" panose="020B0809050000020004" pitchFamily="49" charset="0"/>
                      </a:endParaRPr>
                    </a:p>
                  </a:txBody>
                  <a:tcPr anchor="ctr">
                    <a:solidFill>
                      <a:schemeClr val="bg1">
                        <a:lumMod val="75000"/>
                      </a:schemeClr>
                    </a:solidFill>
                  </a:tcPr>
                </a:tc>
                <a:tc>
                  <a:txBody>
                    <a:bodyPr/>
                    <a:lstStyle/>
                    <a:p>
                      <a:pPr algn="ctr"/>
                      <a:r>
                        <a:rPr lang="en-US" altLang="zh-CN" sz="2800" dirty="0">
                          <a:latin typeface="Fira Code" panose="020B0809050000020004" pitchFamily="49" charset="0"/>
                          <a:ea typeface="Fira Code" panose="020B0809050000020004" pitchFamily="49" charset="0"/>
                        </a:rPr>
                        <a:t>A</a:t>
                      </a:r>
                      <a:endParaRPr lang="zh-CN" altLang="en-US" sz="2800" dirty="0">
                        <a:latin typeface="Fira Code" panose="020B0809050000020004" pitchFamily="49" charset="0"/>
                      </a:endParaRPr>
                    </a:p>
                  </a:txBody>
                  <a:tcPr anchor="ctr"/>
                </a:tc>
                <a:tc>
                  <a:txBody>
                    <a:bodyPr/>
                    <a:lstStyle/>
                    <a:p>
                      <a:pPr algn="ctr"/>
                      <a:r>
                        <a:rPr lang="en-US" altLang="zh-CN" sz="2800" dirty="0">
                          <a:latin typeface="Fira Code" panose="020B0809050000020004" pitchFamily="49" charset="0"/>
                          <a:ea typeface="Fira Code" panose="020B0809050000020004" pitchFamily="49" charset="0"/>
                        </a:rPr>
                        <a:t>B</a:t>
                      </a:r>
                      <a:endParaRPr lang="zh-CN" altLang="en-US" sz="2800" dirty="0">
                        <a:latin typeface="Fira Code" panose="020B0809050000020004" pitchFamily="49" charset="0"/>
                      </a:endParaRPr>
                    </a:p>
                  </a:txBody>
                  <a:tcPr anchor="ctr"/>
                </a:tc>
                <a:tc>
                  <a:txBody>
                    <a:bodyPr/>
                    <a:lstStyle/>
                    <a:p>
                      <a:pPr algn="ctr"/>
                      <a:r>
                        <a:rPr lang="en-US" altLang="zh-CN" sz="2800" dirty="0">
                          <a:latin typeface="Fira Code" panose="020B0809050000020004" pitchFamily="49" charset="0"/>
                          <a:ea typeface="Fira Code" panose="020B0809050000020004" pitchFamily="49" charset="0"/>
                        </a:rPr>
                        <a:t>C</a:t>
                      </a:r>
                      <a:endParaRPr lang="zh-CN" altLang="en-US" sz="2800" dirty="0">
                        <a:latin typeface="Fira Code" panose="020B0809050000020004" pitchFamily="49" charset="0"/>
                      </a:endParaRPr>
                    </a:p>
                  </a:txBody>
                  <a:tcPr anchor="ctr"/>
                </a:tc>
                <a:tc>
                  <a:txBody>
                    <a:bodyPr/>
                    <a:lstStyle/>
                    <a:p>
                      <a:pPr algn="ctr"/>
                      <a:r>
                        <a:rPr lang="en-US" altLang="zh-CN" sz="2800" dirty="0">
                          <a:latin typeface="Fira Code" panose="020B0809050000020004" pitchFamily="49" charset="0"/>
                          <a:ea typeface="Fira Code" panose="020B0809050000020004" pitchFamily="49" charset="0"/>
                        </a:rPr>
                        <a:t>D</a:t>
                      </a:r>
                      <a:endParaRPr lang="zh-CN" altLang="en-US" sz="2800" dirty="0">
                        <a:latin typeface="Fira Code" panose="020B0809050000020004" pitchFamily="49" charset="0"/>
                      </a:endParaRPr>
                    </a:p>
                  </a:txBody>
                  <a:tcPr anchor="ctr"/>
                </a:tc>
                <a:tc>
                  <a:txBody>
                    <a:bodyPr/>
                    <a:lstStyle/>
                    <a:p>
                      <a:pPr algn="ctr"/>
                      <a:r>
                        <a:rPr lang="en-US" altLang="zh-CN" sz="2800" dirty="0">
                          <a:latin typeface="Fira Code" panose="020B0809050000020004" pitchFamily="49" charset="0"/>
                          <a:ea typeface="Fira Code" panose="020B0809050000020004" pitchFamily="49" charset="0"/>
                        </a:rPr>
                        <a:t>E</a:t>
                      </a:r>
                      <a:endParaRPr lang="zh-CN" altLang="en-US" sz="2800" dirty="0">
                        <a:latin typeface="Fira Code" panose="020B0809050000020004" pitchFamily="49" charset="0"/>
                      </a:endParaRPr>
                    </a:p>
                  </a:txBody>
                  <a:tcPr anchor="ctr"/>
                </a:tc>
                <a:tc>
                  <a:txBody>
                    <a:bodyPr/>
                    <a:lstStyle/>
                    <a:p>
                      <a:pPr algn="ctr"/>
                      <a:r>
                        <a:rPr lang="en-US" altLang="zh-CN" sz="2800" dirty="0">
                          <a:latin typeface="Fira Code" panose="020B0809050000020004" pitchFamily="49" charset="0"/>
                          <a:ea typeface="Fira Code" panose="020B0809050000020004" pitchFamily="49" charset="0"/>
                        </a:rPr>
                        <a:t>F</a:t>
                      </a:r>
                      <a:endParaRPr lang="zh-CN" altLang="en-US" sz="2800" dirty="0">
                        <a:latin typeface="Fira Code" panose="020B0809050000020004" pitchFamily="49" charset="0"/>
                      </a:endParaRPr>
                    </a:p>
                  </a:txBody>
                  <a:tcPr anchor="ctr"/>
                </a:tc>
                <a:extLst>
                  <a:ext uri="{0D108BD9-81ED-4DB2-BD59-A6C34878D82A}">
                    <a16:rowId xmlns:a16="http://schemas.microsoft.com/office/drawing/2014/main" val="3363181723"/>
                  </a:ext>
                </a:extLst>
              </a:tr>
            </a:tbl>
          </a:graphicData>
        </a:graphic>
      </p:graphicFrame>
      <p:graphicFrame>
        <p:nvGraphicFramePr>
          <p:cNvPr id="30" name="表格 29">
            <a:extLst>
              <a:ext uri="{FF2B5EF4-FFF2-40B4-BE49-F238E27FC236}">
                <a16:creationId xmlns:a16="http://schemas.microsoft.com/office/drawing/2014/main" id="{01E13D0F-368C-4B85-AB38-77E2B20BA771}"/>
              </a:ext>
            </a:extLst>
          </p:cNvPr>
          <p:cNvGraphicFramePr>
            <a:graphicFrameLocks noGrp="1"/>
          </p:cNvGraphicFramePr>
          <p:nvPr>
            <p:extLst>
              <p:ext uri="{D42A27DB-BD31-4B8C-83A1-F6EECF244321}">
                <p14:modId xmlns:p14="http://schemas.microsoft.com/office/powerpoint/2010/main" val="1460817823"/>
              </p:ext>
            </p:extLst>
          </p:nvPr>
        </p:nvGraphicFramePr>
        <p:xfrm>
          <a:off x="6574768" y="1684288"/>
          <a:ext cx="4489058" cy="663189"/>
        </p:xfrm>
        <a:graphic>
          <a:graphicData uri="http://schemas.openxmlformats.org/drawingml/2006/table">
            <a:tbl>
              <a:tblPr>
                <a:tableStyleId>{2D5ABB26-0587-4C30-8999-92F81FD0307C}</a:tableStyleId>
              </a:tblPr>
              <a:tblGrid>
                <a:gridCol w="641294">
                  <a:extLst>
                    <a:ext uri="{9D8B030D-6E8A-4147-A177-3AD203B41FA5}">
                      <a16:colId xmlns:a16="http://schemas.microsoft.com/office/drawing/2014/main" val="3562149767"/>
                    </a:ext>
                  </a:extLst>
                </a:gridCol>
                <a:gridCol w="641294">
                  <a:extLst>
                    <a:ext uri="{9D8B030D-6E8A-4147-A177-3AD203B41FA5}">
                      <a16:colId xmlns:a16="http://schemas.microsoft.com/office/drawing/2014/main" val="580978098"/>
                    </a:ext>
                  </a:extLst>
                </a:gridCol>
                <a:gridCol w="641294">
                  <a:extLst>
                    <a:ext uri="{9D8B030D-6E8A-4147-A177-3AD203B41FA5}">
                      <a16:colId xmlns:a16="http://schemas.microsoft.com/office/drawing/2014/main" val="147394264"/>
                    </a:ext>
                  </a:extLst>
                </a:gridCol>
                <a:gridCol w="641294">
                  <a:extLst>
                    <a:ext uri="{9D8B030D-6E8A-4147-A177-3AD203B41FA5}">
                      <a16:colId xmlns:a16="http://schemas.microsoft.com/office/drawing/2014/main" val="1213196081"/>
                    </a:ext>
                  </a:extLst>
                </a:gridCol>
                <a:gridCol w="641294">
                  <a:extLst>
                    <a:ext uri="{9D8B030D-6E8A-4147-A177-3AD203B41FA5}">
                      <a16:colId xmlns:a16="http://schemas.microsoft.com/office/drawing/2014/main" val="3000702188"/>
                    </a:ext>
                  </a:extLst>
                </a:gridCol>
                <a:gridCol w="641294">
                  <a:extLst>
                    <a:ext uri="{9D8B030D-6E8A-4147-A177-3AD203B41FA5}">
                      <a16:colId xmlns:a16="http://schemas.microsoft.com/office/drawing/2014/main" val="3879110284"/>
                    </a:ext>
                  </a:extLst>
                </a:gridCol>
                <a:gridCol w="641294">
                  <a:extLst>
                    <a:ext uri="{9D8B030D-6E8A-4147-A177-3AD203B41FA5}">
                      <a16:colId xmlns:a16="http://schemas.microsoft.com/office/drawing/2014/main" val="4623712"/>
                    </a:ext>
                  </a:extLst>
                </a:gridCol>
              </a:tblGrid>
              <a:tr h="663189">
                <a:tc>
                  <a:txBody>
                    <a:bodyPr/>
                    <a:lstStyle/>
                    <a:p>
                      <a:pPr algn="ctr"/>
                      <a:r>
                        <a:rPr lang="en-US" altLang="zh-CN" dirty="0">
                          <a:solidFill>
                            <a:schemeClr val="bg1">
                              <a:lumMod val="65000"/>
                            </a:schemeClr>
                          </a:solidFill>
                        </a:rPr>
                        <a:t>0</a:t>
                      </a:r>
                      <a:endParaRPr lang="zh-CN" altLang="en-US" dirty="0">
                        <a:solidFill>
                          <a:schemeClr val="bg1">
                            <a:lumMod val="65000"/>
                          </a:schemeClr>
                        </a:solidFill>
                      </a:endParaRPr>
                    </a:p>
                  </a:txBody>
                  <a:tcPr anchor="b"/>
                </a:tc>
                <a:tc>
                  <a:txBody>
                    <a:bodyPr/>
                    <a:lstStyle/>
                    <a:p>
                      <a:pPr algn="ctr"/>
                      <a:r>
                        <a:rPr lang="en-US" altLang="zh-CN" dirty="0">
                          <a:solidFill>
                            <a:schemeClr val="bg1">
                              <a:lumMod val="65000"/>
                            </a:schemeClr>
                          </a:solidFill>
                        </a:rPr>
                        <a:t>1</a:t>
                      </a:r>
                      <a:endParaRPr lang="zh-CN" altLang="en-US" dirty="0">
                        <a:solidFill>
                          <a:schemeClr val="bg1">
                            <a:lumMod val="65000"/>
                          </a:schemeClr>
                        </a:solidFill>
                      </a:endParaRPr>
                    </a:p>
                  </a:txBody>
                  <a:tcPr anchor="b"/>
                </a:tc>
                <a:tc>
                  <a:txBody>
                    <a:bodyPr/>
                    <a:lstStyle/>
                    <a:p>
                      <a:pPr algn="ctr"/>
                      <a:r>
                        <a:rPr lang="en-US" altLang="zh-CN" dirty="0">
                          <a:solidFill>
                            <a:schemeClr val="bg1">
                              <a:lumMod val="65000"/>
                            </a:schemeClr>
                          </a:solidFill>
                        </a:rPr>
                        <a:t>2</a:t>
                      </a:r>
                      <a:endParaRPr lang="zh-CN" altLang="en-US" dirty="0">
                        <a:solidFill>
                          <a:schemeClr val="bg1">
                            <a:lumMod val="65000"/>
                          </a:schemeClr>
                        </a:solidFill>
                      </a:endParaRPr>
                    </a:p>
                  </a:txBody>
                  <a:tcPr anchor="b"/>
                </a:tc>
                <a:tc>
                  <a:txBody>
                    <a:bodyPr/>
                    <a:lstStyle/>
                    <a:p>
                      <a:pPr algn="ctr"/>
                      <a:r>
                        <a:rPr lang="en-US" altLang="zh-CN" dirty="0">
                          <a:solidFill>
                            <a:schemeClr val="bg1">
                              <a:lumMod val="65000"/>
                            </a:schemeClr>
                          </a:solidFill>
                        </a:rPr>
                        <a:t>3</a:t>
                      </a:r>
                      <a:endParaRPr lang="zh-CN" altLang="en-US" dirty="0">
                        <a:solidFill>
                          <a:schemeClr val="bg1">
                            <a:lumMod val="65000"/>
                          </a:schemeClr>
                        </a:solidFill>
                      </a:endParaRPr>
                    </a:p>
                  </a:txBody>
                  <a:tcPr anchor="b"/>
                </a:tc>
                <a:tc>
                  <a:txBody>
                    <a:bodyPr/>
                    <a:lstStyle/>
                    <a:p>
                      <a:pPr algn="ctr"/>
                      <a:r>
                        <a:rPr lang="en-US" altLang="zh-CN" dirty="0">
                          <a:solidFill>
                            <a:schemeClr val="bg1">
                              <a:lumMod val="65000"/>
                            </a:schemeClr>
                          </a:solidFill>
                        </a:rPr>
                        <a:t>4</a:t>
                      </a:r>
                      <a:endParaRPr lang="zh-CN" altLang="en-US" dirty="0">
                        <a:solidFill>
                          <a:schemeClr val="bg1">
                            <a:lumMod val="65000"/>
                          </a:schemeClr>
                        </a:solidFill>
                      </a:endParaRPr>
                    </a:p>
                  </a:txBody>
                  <a:tcPr anchor="b"/>
                </a:tc>
                <a:tc>
                  <a:txBody>
                    <a:bodyPr/>
                    <a:lstStyle/>
                    <a:p>
                      <a:pPr algn="ctr"/>
                      <a:r>
                        <a:rPr lang="en-US" altLang="zh-CN" dirty="0">
                          <a:solidFill>
                            <a:schemeClr val="bg1">
                              <a:lumMod val="65000"/>
                            </a:schemeClr>
                          </a:solidFill>
                        </a:rPr>
                        <a:t>5</a:t>
                      </a:r>
                      <a:endParaRPr lang="zh-CN" altLang="en-US" dirty="0">
                        <a:solidFill>
                          <a:schemeClr val="bg1">
                            <a:lumMod val="65000"/>
                          </a:schemeClr>
                        </a:solidFill>
                      </a:endParaRPr>
                    </a:p>
                  </a:txBody>
                  <a:tcPr anchor="b"/>
                </a:tc>
                <a:tc>
                  <a:txBody>
                    <a:bodyPr/>
                    <a:lstStyle/>
                    <a:p>
                      <a:pPr algn="ctr"/>
                      <a:r>
                        <a:rPr lang="en-US" altLang="zh-CN" dirty="0">
                          <a:solidFill>
                            <a:schemeClr val="bg1">
                              <a:lumMod val="65000"/>
                            </a:schemeClr>
                          </a:solidFill>
                        </a:rPr>
                        <a:t>6</a:t>
                      </a:r>
                      <a:endParaRPr lang="zh-CN" altLang="en-US" dirty="0">
                        <a:solidFill>
                          <a:schemeClr val="bg1">
                            <a:lumMod val="65000"/>
                          </a:schemeClr>
                        </a:solidFill>
                      </a:endParaRPr>
                    </a:p>
                  </a:txBody>
                  <a:tcPr anchor="b"/>
                </a:tc>
                <a:extLst>
                  <a:ext uri="{0D108BD9-81ED-4DB2-BD59-A6C34878D82A}">
                    <a16:rowId xmlns:a16="http://schemas.microsoft.com/office/drawing/2014/main" val="3363181723"/>
                  </a:ext>
                </a:extLst>
              </a:tr>
            </a:tbl>
          </a:graphicData>
        </a:graphic>
      </p:graphicFrame>
      <p:sp>
        <p:nvSpPr>
          <p:cNvPr id="31" name="文本框 30">
            <a:extLst>
              <a:ext uri="{FF2B5EF4-FFF2-40B4-BE49-F238E27FC236}">
                <a16:creationId xmlns:a16="http://schemas.microsoft.com/office/drawing/2014/main" id="{2BD0D008-E99A-4AAD-A9EC-28C8C26DF8B5}"/>
              </a:ext>
            </a:extLst>
          </p:cNvPr>
          <p:cNvSpPr txBox="1"/>
          <p:nvPr/>
        </p:nvSpPr>
        <p:spPr>
          <a:xfrm>
            <a:off x="9158822" y="3481244"/>
            <a:ext cx="1905003" cy="338554"/>
          </a:xfrm>
          <a:prstGeom prst="rect">
            <a:avLst/>
          </a:prstGeom>
          <a:noFill/>
        </p:spPr>
        <p:txBody>
          <a:bodyPr wrap="square" rtlCol="0">
            <a:spAutoFit/>
          </a:bodyPr>
          <a:lstStyle/>
          <a:p>
            <a:pPr algn="ctr"/>
            <a:r>
              <a:rPr lang="zh-CN" altLang="en-US" sz="1600" dirty="0"/>
              <a:t>叶结点</a:t>
            </a:r>
          </a:p>
        </p:txBody>
      </p:sp>
      <p:sp>
        <p:nvSpPr>
          <p:cNvPr id="32" name="右大括号 31">
            <a:extLst>
              <a:ext uri="{FF2B5EF4-FFF2-40B4-BE49-F238E27FC236}">
                <a16:creationId xmlns:a16="http://schemas.microsoft.com/office/drawing/2014/main" id="{0048183B-A18C-4D50-A485-405FBC095005}"/>
              </a:ext>
            </a:extLst>
          </p:cNvPr>
          <p:cNvSpPr/>
          <p:nvPr/>
        </p:nvSpPr>
        <p:spPr>
          <a:xfrm rot="5400000">
            <a:off x="9948061" y="2220928"/>
            <a:ext cx="326525" cy="1905002"/>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2519A9EF-B4CE-4F6C-A8BB-18A4175D5648}"/>
              </a:ext>
            </a:extLst>
          </p:cNvPr>
          <p:cNvSpPr txBox="1"/>
          <p:nvPr/>
        </p:nvSpPr>
        <p:spPr>
          <a:xfrm>
            <a:off x="7945408" y="1559522"/>
            <a:ext cx="1792224" cy="369332"/>
          </a:xfrm>
          <a:prstGeom prst="rect">
            <a:avLst/>
          </a:prstGeom>
          <a:noFill/>
        </p:spPr>
        <p:txBody>
          <a:bodyPr wrap="square" rtlCol="0">
            <a:spAutoFit/>
          </a:bodyPr>
          <a:lstStyle/>
          <a:p>
            <a:pPr algn="ctr"/>
            <a:r>
              <a:rPr lang="zh-CN" altLang="en-US" dirty="0"/>
              <a:t>存储结构</a:t>
            </a:r>
          </a:p>
        </p:txBody>
      </p:sp>
      <p:sp>
        <p:nvSpPr>
          <p:cNvPr id="34" name="文本框 33">
            <a:extLst>
              <a:ext uri="{FF2B5EF4-FFF2-40B4-BE49-F238E27FC236}">
                <a16:creationId xmlns:a16="http://schemas.microsoft.com/office/drawing/2014/main" id="{354FB06F-E60D-47DD-B647-1BD933039266}"/>
              </a:ext>
            </a:extLst>
          </p:cNvPr>
          <p:cNvSpPr txBox="1"/>
          <p:nvPr/>
        </p:nvSpPr>
        <p:spPr>
          <a:xfrm>
            <a:off x="7251059" y="3481244"/>
            <a:ext cx="1905003" cy="338554"/>
          </a:xfrm>
          <a:prstGeom prst="rect">
            <a:avLst/>
          </a:prstGeom>
          <a:noFill/>
        </p:spPr>
        <p:txBody>
          <a:bodyPr wrap="square" rtlCol="0">
            <a:spAutoFit/>
          </a:bodyPr>
          <a:lstStyle/>
          <a:p>
            <a:pPr algn="ctr"/>
            <a:r>
              <a:rPr lang="zh-CN" altLang="en-US" sz="1600" dirty="0"/>
              <a:t>非叶结点</a:t>
            </a:r>
          </a:p>
        </p:txBody>
      </p:sp>
      <p:sp>
        <p:nvSpPr>
          <p:cNvPr id="35" name="右大括号 34">
            <a:extLst>
              <a:ext uri="{FF2B5EF4-FFF2-40B4-BE49-F238E27FC236}">
                <a16:creationId xmlns:a16="http://schemas.microsoft.com/office/drawing/2014/main" id="{C3FDF8FA-6223-4259-B4BF-C37B6A5AFC04}"/>
              </a:ext>
            </a:extLst>
          </p:cNvPr>
          <p:cNvSpPr/>
          <p:nvPr/>
        </p:nvSpPr>
        <p:spPr>
          <a:xfrm rot="5400000">
            <a:off x="8040298" y="2220928"/>
            <a:ext cx="326525" cy="1905003"/>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F25C42E4-6627-46D8-8404-E001CDB7BD7A}"/>
              </a:ext>
            </a:extLst>
          </p:cNvPr>
          <p:cNvSpPr txBox="1"/>
          <p:nvPr/>
        </p:nvSpPr>
        <p:spPr>
          <a:xfrm>
            <a:off x="6625369" y="3904242"/>
            <a:ext cx="4432301" cy="2326150"/>
          </a:xfrm>
          <a:prstGeom prst="rect">
            <a:avLst/>
          </a:prstGeom>
          <a:noFill/>
        </p:spPr>
        <p:txBody>
          <a:bodyPr wrap="square" rtlCol="0">
            <a:spAutoFit/>
          </a:bodyPr>
          <a:lstStyle/>
          <a:p>
            <a:pPr algn="just">
              <a:lnSpc>
                <a:spcPct val="150000"/>
              </a:lnSpc>
            </a:pPr>
            <a:r>
              <a:rPr lang="zh-CN" altLang="en-US" sz="1400" b="1" dirty="0">
                <a:latin typeface="Fira Code" panose="020B0809050000020004" pitchFamily="49" charset="0"/>
              </a:rPr>
              <a:t>一些重要推论</a:t>
            </a:r>
            <a:endParaRPr lang="en-US" altLang="zh-CN" sz="1400" b="1" dirty="0">
              <a:latin typeface="Fira Code" panose="020B0809050000020004" pitchFamily="49" charset="0"/>
              <a:ea typeface="Fira Code" panose="020B0809050000020004" pitchFamily="49" charset="0"/>
            </a:endParaRPr>
          </a:p>
          <a:p>
            <a:pPr algn="just">
              <a:lnSpc>
                <a:spcPct val="150000"/>
              </a:lnSpc>
            </a:pPr>
            <a:r>
              <a:rPr lang="zh-CN" altLang="en-US" sz="1400" dirty="0">
                <a:latin typeface="Fira Code" panose="020B0809050000020004" pitchFamily="49" charset="0"/>
              </a:rPr>
              <a:t>假设有</a:t>
            </a:r>
            <a:r>
              <a:rPr lang="en-US" altLang="zh-CN" sz="1400" dirty="0">
                <a:latin typeface="Fira Code" panose="020B0809050000020004" pitchFamily="49" charset="0"/>
                <a:ea typeface="Fira Code" panose="020B0809050000020004" pitchFamily="49" charset="0"/>
              </a:rPr>
              <a:t>n</a:t>
            </a:r>
            <a:r>
              <a:rPr lang="zh-CN" altLang="en-US" sz="1400" dirty="0">
                <a:latin typeface="Fira Code" panose="020B0809050000020004" pitchFamily="49" charset="0"/>
              </a:rPr>
              <a:t>个结点，结点序号从</a:t>
            </a:r>
            <a:r>
              <a:rPr lang="en-US" altLang="zh-CN" sz="1400" dirty="0">
                <a:latin typeface="Fira Code" panose="020B0809050000020004" pitchFamily="49" charset="0"/>
                <a:ea typeface="Fira Code" panose="020B0809050000020004" pitchFamily="49" charset="0"/>
              </a:rPr>
              <a:t>1</a:t>
            </a:r>
            <a:r>
              <a:rPr lang="zh-CN" altLang="en-US" sz="1400" dirty="0">
                <a:latin typeface="Fira Code" panose="020B0809050000020004" pitchFamily="49" charset="0"/>
              </a:rPr>
              <a:t>开始</a:t>
            </a:r>
            <a:endParaRPr lang="en-US" altLang="zh-CN" sz="1400" dirty="0">
              <a:latin typeface="Fira Code" panose="020B0809050000020004" pitchFamily="49" charset="0"/>
              <a:ea typeface="Fira Code" panose="020B0809050000020004" pitchFamily="49" charset="0"/>
            </a:endParaRPr>
          </a:p>
          <a:p>
            <a:pPr marL="342900" indent="-342900" algn="just">
              <a:lnSpc>
                <a:spcPct val="150000"/>
              </a:lnSpc>
              <a:buAutoNum type="arabicPeriod"/>
            </a:pPr>
            <a:r>
              <a:rPr lang="en-US" altLang="zh-CN" sz="1400" dirty="0">
                <a:latin typeface="Fira Code" panose="020B0809050000020004" pitchFamily="49" charset="0"/>
              </a:rPr>
              <a:t>r[1]</a:t>
            </a:r>
            <a:r>
              <a:rPr lang="zh-CN" altLang="en-US" sz="1400" dirty="0">
                <a:latin typeface="Fira Code" panose="020B0809050000020004" pitchFamily="49" charset="0"/>
              </a:rPr>
              <a:t>是根结点</a:t>
            </a:r>
            <a:endParaRPr lang="en-US" altLang="zh-CN" sz="1400" dirty="0">
              <a:latin typeface="Fira Code" panose="020B0809050000020004" pitchFamily="49" charset="0"/>
            </a:endParaRPr>
          </a:p>
          <a:p>
            <a:pPr marL="342900" indent="-342900" algn="just">
              <a:lnSpc>
                <a:spcPct val="150000"/>
              </a:lnSpc>
              <a:buAutoNum type="arabicPeriod"/>
            </a:pPr>
            <a:r>
              <a:rPr lang="zh-CN" altLang="en-US" sz="1400" dirty="0">
                <a:latin typeface="Fira Code" panose="020B0809050000020004" pitchFamily="49" charset="0"/>
              </a:rPr>
              <a:t>非叶结点的序号从</a:t>
            </a:r>
            <a:r>
              <a:rPr lang="en-US" altLang="zh-CN" sz="1400" dirty="0">
                <a:latin typeface="Fira Code" panose="020B0809050000020004" pitchFamily="49" charset="0"/>
              </a:rPr>
              <a:t>1</a:t>
            </a:r>
            <a:r>
              <a:rPr lang="zh-CN" altLang="en-US" sz="1400" dirty="0">
                <a:latin typeface="Fira Code" panose="020B0809050000020004" pitchFamily="49" charset="0"/>
              </a:rPr>
              <a:t>到</a:t>
            </a:r>
            <a:r>
              <a:rPr lang="en-US" altLang="zh-CN" sz="1400" dirty="0">
                <a:latin typeface="Fira Code" panose="020B0809050000020004" pitchFamily="49" charset="0"/>
              </a:rPr>
              <a:t>n/2,</a:t>
            </a:r>
            <a:r>
              <a:rPr lang="zh-CN" altLang="en-US" sz="1400" dirty="0">
                <a:latin typeface="Fira Code" panose="020B0809050000020004" pitchFamily="49" charset="0"/>
              </a:rPr>
              <a:t>叶结点的序号从</a:t>
            </a:r>
            <a:r>
              <a:rPr lang="en-US" altLang="zh-CN" sz="1400" dirty="0">
                <a:latin typeface="Fira Code" panose="020B0809050000020004" pitchFamily="49" charset="0"/>
                <a:ea typeface="Fira Code" panose="020B0809050000020004" pitchFamily="49" charset="0"/>
              </a:rPr>
              <a:t>n/2+1</a:t>
            </a:r>
            <a:r>
              <a:rPr lang="zh-CN" altLang="en-US" sz="1400" dirty="0">
                <a:latin typeface="Fira Code" panose="020B0809050000020004" pitchFamily="49" charset="0"/>
              </a:rPr>
              <a:t>开始</a:t>
            </a:r>
            <a:endParaRPr lang="en-US" altLang="zh-CN" sz="1400" dirty="0">
              <a:latin typeface="Fira Code" panose="020B0809050000020004" pitchFamily="49" charset="0"/>
              <a:ea typeface="Fira Code" panose="020B0809050000020004" pitchFamily="49" charset="0"/>
            </a:endParaRPr>
          </a:p>
          <a:p>
            <a:pPr marL="342900" indent="-342900" algn="just">
              <a:lnSpc>
                <a:spcPct val="150000"/>
              </a:lnSpc>
              <a:buAutoNum type="arabicPeriod"/>
            </a:pPr>
            <a:r>
              <a:rPr lang="zh-CN" altLang="en-US" sz="1400" dirty="0">
                <a:latin typeface="Fira Code" panose="020B0809050000020004" pitchFamily="49" charset="0"/>
              </a:rPr>
              <a:t>非叶结点</a:t>
            </a:r>
            <a:r>
              <a:rPr lang="en-US" altLang="zh-CN" sz="1400" dirty="0" err="1">
                <a:latin typeface="Fira Code" panose="020B0809050000020004" pitchFamily="49" charset="0"/>
                <a:ea typeface="Fira Code" panose="020B0809050000020004" pitchFamily="49" charset="0"/>
              </a:rPr>
              <a:t>i</a:t>
            </a:r>
            <a:r>
              <a:rPr lang="zh-CN" altLang="en-US" sz="1400" dirty="0">
                <a:latin typeface="Fira Code" panose="020B0809050000020004" pitchFamily="49" charset="0"/>
              </a:rPr>
              <a:t>的左孩子的序号是</a:t>
            </a:r>
            <a:r>
              <a:rPr lang="en-US" altLang="zh-CN" sz="1400" dirty="0">
                <a:latin typeface="Fira Code" panose="020B0809050000020004" pitchFamily="49" charset="0"/>
                <a:ea typeface="Fira Code" panose="020B0809050000020004" pitchFamily="49" charset="0"/>
              </a:rPr>
              <a:t>2</a:t>
            </a:r>
            <a:r>
              <a:rPr lang="zh-CN" altLang="en-US" sz="1400" dirty="0">
                <a:latin typeface="Fira Code" panose="020B0809050000020004" pitchFamily="49" charset="0"/>
              </a:rPr>
              <a:t>*</a:t>
            </a:r>
            <a:r>
              <a:rPr lang="en-US" altLang="zh-CN" sz="1400" dirty="0" err="1">
                <a:latin typeface="Fira Code" panose="020B0809050000020004" pitchFamily="49" charset="0"/>
                <a:ea typeface="Fira Code" panose="020B0809050000020004" pitchFamily="49" charset="0"/>
              </a:rPr>
              <a:t>i</a:t>
            </a:r>
            <a:r>
              <a:rPr lang="zh-CN" altLang="en-US" sz="1400" dirty="0">
                <a:latin typeface="Fira Code" panose="020B0809050000020004" pitchFamily="49" charset="0"/>
              </a:rPr>
              <a:t>，右孩子（如果有）的是</a:t>
            </a:r>
            <a:r>
              <a:rPr lang="en-US" altLang="zh-CN" sz="1400" dirty="0">
                <a:latin typeface="Fira Code" panose="020B0809050000020004" pitchFamily="49" charset="0"/>
                <a:ea typeface="Fira Code" panose="020B0809050000020004" pitchFamily="49" charset="0"/>
              </a:rPr>
              <a:t>2*i+1</a:t>
            </a:r>
            <a:endParaRPr lang="zh-CN" altLang="en-US" sz="1400" dirty="0">
              <a:latin typeface="Fira Code" panose="020B0809050000020004" pitchFamily="49" charset="0"/>
            </a:endParaRPr>
          </a:p>
        </p:txBody>
      </p:sp>
    </p:spTree>
    <p:extLst>
      <p:ext uri="{BB962C8B-B14F-4D97-AF65-F5344CB8AC3E}">
        <p14:creationId xmlns:p14="http://schemas.microsoft.com/office/powerpoint/2010/main" val="30936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animBg="1"/>
      <p:bldP spid="33" grpId="0"/>
      <p:bldP spid="34" grpId="0"/>
      <p:bldP spid="35" grpId="0" animBg="1"/>
      <p:bldP spid="3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C34486-4DA7-40A4-ABF3-3AFF9955FFBF}"/>
              </a:ext>
            </a:extLst>
          </p:cNvPr>
          <p:cNvSpPr>
            <a:spLocks noGrp="1"/>
          </p:cNvSpPr>
          <p:nvPr>
            <p:ph type="title"/>
          </p:nvPr>
        </p:nvSpPr>
        <p:spPr/>
        <p:txBody>
          <a:bodyPr/>
          <a:lstStyle/>
          <a:p>
            <a:r>
              <a:rPr lang="zh-CN" altLang="en-US" dirty="0"/>
              <a:t>选择类排序</a:t>
            </a:r>
            <a:r>
              <a:rPr lang="en-US" altLang="zh-CN" dirty="0"/>
              <a:t>-</a:t>
            </a:r>
            <a:r>
              <a:rPr lang="zh-CN" altLang="en-US" dirty="0"/>
              <a:t>堆排序</a:t>
            </a:r>
          </a:p>
        </p:txBody>
      </p:sp>
      <p:sp>
        <p:nvSpPr>
          <p:cNvPr id="3" name="内容占位符 2">
            <a:extLst>
              <a:ext uri="{FF2B5EF4-FFF2-40B4-BE49-F238E27FC236}">
                <a16:creationId xmlns:a16="http://schemas.microsoft.com/office/drawing/2014/main" id="{3BC95C61-F5DF-42F0-849F-08FC2A96C890}"/>
              </a:ext>
            </a:extLst>
          </p:cNvPr>
          <p:cNvSpPr>
            <a:spLocks noGrp="1"/>
          </p:cNvSpPr>
          <p:nvPr>
            <p:ph idx="1"/>
          </p:nvPr>
        </p:nvSpPr>
        <p:spPr/>
        <p:txBody>
          <a:bodyPr>
            <a:normAutofit lnSpcReduction="10000"/>
          </a:bodyPr>
          <a:lstStyle/>
          <a:p>
            <a:pPr marL="0" indent="0" algn="just">
              <a:lnSpc>
                <a:spcPct val="100000"/>
              </a:lnSpc>
              <a:spcBef>
                <a:spcPct val="50000"/>
              </a:spcBef>
              <a:buNone/>
            </a:pPr>
            <a:r>
              <a:rPr lang="zh-CN" altLang="en-US" dirty="0">
                <a:latin typeface="Fira Code" panose="020B0809050000020004" pitchFamily="49" charset="0"/>
              </a:rPr>
              <a:t>把待排序的记录的关键字存放在数组</a:t>
            </a:r>
            <a:r>
              <a:rPr lang="en-US" altLang="zh-CN" dirty="0">
                <a:latin typeface="Fira Code" panose="020B0809050000020004" pitchFamily="49" charset="0"/>
                <a:ea typeface="Fira Code" panose="020B0809050000020004" pitchFamily="49" charset="0"/>
              </a:rPr>
              <a:t>r[1..n]</a:t>
            </a:r>
            <a:r>
              <a:rPr lang="zh-CN" altLang="en-US" dirty="0">
                <a:latin typeface="Fira Code" panose="020B0809050000020004" pitchFamily="49" charset="0"/>
              </a:rPr>
              <a:t>之中，将</a:t>
            </a:r>
            <a:r>
              <a:rPr lang="en-US" altLang="zh-CN" dirty="0">
                <a:latin typeface="Fira Code" panose="020B0809050000020004" pitchFamily="49" charset="0"/>
                <a:ea typeface="Fira Code" panose="020B0809050000020004" pitchFamily="49" charset="0"/>
              </a:rPr>
              <a:t>r </a:t>
            </a:r>
            <a:r>
              <a:rPr lang="zh-CN" altLang="en-US" dirty="0">
                <a:latin typeface="Fira Code" panose="020B0809050000020004" pitchFamily="49" charset="0"/>
              </a:rPr>
              <a:t>看成是一棵完全二叉树的顺序表示，每个结点表示一个记录，第一个记录</a:t>
            </a:r>
            <a:r>
              <a:rPr lang="en-US" altLang="zh-CN" dirty="0">
                <a:latin typeface="Fira Code" panose="020B0809050000020004" pitchFamily="49" charset="0"/>
                <a:ea typeface="Fira Code" panose="020B0809050000020004" pitchFamily="49" charset="0"/>
              </a:rPr>
              <a:t>r[1]</a:t>
            </a:r>
            <a:r>
              <a:rPr lang="zh-CN" altLang="en-US" dirty="0">
                <a:latin typeface="Fira Code" panose="020B0809050000020004" pitchFamily="49" charset="0"/>
              </a:rPr>
              <a:t>作为二叉树的根，以下各记录</a:t>
            </a:r>
            <a:r>
              <a:rPr lang="en-US" altLang="zh-CN" dirty="0">
                <a:latin typeface="Fira Code" panose="020B0809050000020004" pitchFamily="49" charset="0"/>
                <a:ea typeface="Fira Code" panose="020B0809050000020004" pitchFamily="49" charset="0"/>
              </a:rPr>
              <a:t>r[2..n]</a:t>
            </a:r>
            <a:r>
              <a:rPr lang="zh-CN" altLang="en-US" dirty="0">
                <a:latin typeface="Fira Code" panose="020B0809050000020004" pitchFamily="49" charset="0"/>
              </a:rPr>
              <a:t>依次逐层从左到右顺序排列，任意结点</a:t>
            </a:r>
            <a:r>
              <a:rPr lang="en-US" altLang="zh-CN" dirty="0">
                <a:latin typeface="Fira Code" panose="020B0809050000020004" pitchFamily="49" charset="0"/>
                <a:ea typeface="Fira Code" panose="020B0809050000020004" pitchFamily="49" charset="0"/>
              </a:rPr>
              <a:t>r[</a:t>
            </a:r>
            <a:r>
              <a:rPr lang="en-US" altLang="zh-CN" dirty="0" err="1">
                <a:latin typeface="Fira Code" panose="020B0809050000020004" pitchFamily="49" charset="0"/>
                <a:ea typeface="Fira Code" panose="020B0809050000020004" pitchFamily="49" charset="0"/>
              </a:rPr>
              <a:t>i</a:t>
            </a:r>
            <a:r>
              <a:rPr lang="en-US" altLang="zh-CN" dirty="0">
                <a:latin typeface="Fira Code" panose="020B0809050000020004" pitchFamily="49" charset="0"/>
                <a:ea typeface="Fira Code" panose="020B0809050000020004" pitchFamily="49" charset="0"/>
              </a:rPr>
              <a:t>]</a:t>
            </a:r>
            <a:r>
              <a:rPr lang="zh-CN" altLang="en-US" dirty="0">
                <a:latin typeface="Fira Code" panose="020B0809050000020004" pitchFamily="49" charset="0"/>
              </a:rPr>
              <a:t>的左孩子是</a:t>
            </a:r>
            <a:r>
              <a:rPr lang="en-US" altLang="zh-CN" dirty="0">
                <a:latin typeface="Fira Code" panose="020B0809050000020004" pitchFamily="49" charset="0"/>
                <a:ea typeface="Fira Code" panose="020B0809050000020004" pitchFamily="49" charset="0"/>
              </a:rPr>
              <a:t>r[2i],</a:t>
            </a:r>
            <a:r>
              <a:rPr lang="zh-CN" altLang="en-US" dirty="0">
                <a:latin typeface="Fira Code" panose="020B0809050000020004" pitchFamily="49" charset="0"/>
              </a:rPr>
              <a:t>右孩子是</a:t>
            </a:r>
            <a:r>
              <a:rPr lang="en-US" altLang="zh-CN" dirty="0">
                <a:latin typeface="Fira Code" panose="020B0809050000020004" pitchFamily="49" charset="0"/>
                <a:ea typeface="Fira Code" panose="020B0809050000020004" pitchFamily="49" charset="0"/>
              </a:rPr>
              <a:t>r[2i+1],</a:t>
            </a:r>
            <a:r>
              <a:rPr lang="zh-CN" altLang="en-US" dirty="0">
                <a:latin typeface="Fira Code" panose="020B0809050000020004" pitchFamily="49" charset="0"/>
              </a:rPr>
              <a:t>双亲是</a:t>
            </a:r>
            <a:r>
              <a:rPr lang="en-US" altLang="zh-CN" dirty="0">
                <a:latin typeface="Fira Code" panose="020B0809050000020004" pitchFamily="49" charset="0"/>
                <a:ea typeface="Fira Code" panose="020B0809050000020004" pitchFamily="49" charset="0"/>
              </a:rPr>
              <a:t>r[</a:t>
            </a:r>
            <a:r>
              <a:rPr lang="en-US" altLang="zh-CN" dirty="0">
                <a:latin typeface="Fira Code" panose="020B0809050000020004" pitchFamily="49" charset="0"/>
                <a:ea typeface="Fira Code" panose="020B0809050000020004" pitchFamily="49" charset="0"/>
                <a:sym typeface="Symbol" panose="05050102010706020507" pitchFamily="18" charset="2"/>
              </a:rPr>
              <a:t></a:t>
            </a:r>
            <a:r>
              <a:rPr lang="en-US" altLang="zh-CN" dirty="0" err="1">
                <a:latin typeface="Fira Code" panose="020B0809050000020004" pitchFamily="49" charset="0"/>
                <a:ea typeface="Fira Code" panose="020B0809050000020004" pitchFamily="49" charset="0"/>
              </a:rPr>
              <a:t>i</a:t>
            </a:r>
            <a:r>
              <a:rPr lang="en-US" altLang="zh-CN" dirty="0">
                <a:latin typeface="Fira Code" panose="020B0809050000020004" pitchFamily="49" charset="0"/>
                <a:ea typeface="Fira Code" panose="020B0809050000020004" pitchFamily="49" charset="0"/>
              </a:rPr>
              <a:t>/2</a:t>
            </a:r>
            <a:r>
              <a:rPr lang="en-US" altLang="zh-CN" dirty="0">
                <a:latin typeface="Fira Code" panose="020B0809050000020004" pitchFamily="49" charset="0"/>
                <a:ea typeface="Fira Code" panose="020B0809050000020004" pitchFamily="49" charset="0"/>
                <a:sym typeface="Symbol" panose="05050102010706020507" pitchFamily="18" charset="2"/>
              </a:rPr>
              <a:t></a:t>
            </a:r>
            <a:r>
              <a:rPr lang="en-US" altLang="zh-CN" dirty="0">
                <a:latin typeface="Fira Code" panose="020B0809050000020004" pitchFamily="49" charset="0"/>
                <a:ea typeface="Fira Code" panose="020B0809050000020004" pitchFamily="49" charset="0"/>
              </a:rPr>
              <a:t>]</a:t>
            </a:r>
            <a:r>
              <a:rPr lang="zh-CN" altLang="en-US" dirty="0">
                <a:latin typeface="Fira Code" panose="020B0809050000020004" pitchFamily="49" charset="0"/>
              </a:rPr>
              <a:t>。对这棵完全二叉树进行调整，使各结点的关键字值满足下列条件：</a:t>
            </a:r>
          </a:p>
          <a:p>
            <a:pPr>
              <a:lnSpc>
                <a:spcPct val="100000"/>
              </a:lnSpc>
              <a:spcBef>
                <a:spcPct val="50000"/>
              </a:spcBef>
            </a:pPr>
            <a:r>
              <a:rPr lang="en-US" altLang="zh-CN" b="1" dirty="0">
                <a:solidFill>
                  <a:srgbClr val="FF0000"/>
                </a:solidFill>
                <a:latin typeface="Fira Code" panose="020B0809050000020004" pitchFamily="49" charset="0"/>
                <a:ea typeface="Fira Code" panose="020B0809050000020004" pitchFamily="49" charset="0"/>
              </a:rPr>
              <a:t>r[</a:t>
            </a:r>
            <a:r>
              <a:rPr lang="en-US" altLang="zh-CN" b="1" dirty="0" err="1">
                <a:solidFill>
                  <a:srgbClr val="FF0000"/>
                </a:solidFill>
                <a:latin typeface="Fira Code" panose="020B0809050000020004" pitchFamily="49" charset="0"/>
                <a:ea typeface="Fira Code" panose="020B0809050000020004" pitchFamily="49" charset="0"/>
              </a:rPr>
              <a:t>i</a:t>
            </a:r>
            <a:r>
              <a:rPr lang="en-US" altLang="zh-CN" b="1" dirty="0">
                <a:solidFill>
                  <a:srgbClr val="FF0000"/>
                </a:solidFill>
                <a:latin typeface="Fira Code" panose="020B0809050000020004" pitchFamily="49" charset="0"/>
                <a:ea typeface="Fira Code" panose="020B0809050000020004" pitchFamily="49" charset="0"/>
              </a:rPr>
              <a:t>].</a:t>
            </a:r>
            <a:r>
              <a:rPr lang="en-US" altLang="zh-CN" b="1" dirty="0" err="1">
                <a:solidFill>
                  <a:srgbClr val="FF0000"/>
                </a:solidFill>
                <a:latin typeface="Fira Code" panose="020B0809050000020004" pitchFamily="49" charset="0"/>
                <a:ea typeface="Fira Code" panose="020B0809050000020004" pitchFamily="49" charset="0"/>
              </a:rPr>
              <a:t>key</a:t>
            </a:r>
            <a:r>
              <a:rPr lang="en-US" altLang="zh-CN" b="1" dirty="0" err="1">
                <a:solidFill>
                  <a:srgbClr val="FF0000"/>
                </a:solidFill>
                <a:latin typeface="Fira Code" panose="020B0809050000020004" pitchFamily="49" charset="0"/>
                <a:ea typeface="Fira Code" panose="020B0809050000020004" pitchFamily="49" charset="0"/>
                <a:cs typeface="Times New Roman" panose="02020603050405020304" pitchFamily="18" charset="0"/>
              </a:rPr>
              <a:t>≥</a:t>
            </a:r>
            <a:r>
              <a:rPr lang="en-US" altLang="zh-CN" b="1" dirty="0" err="1">
                <a:solidFill>
                  <a:srgbClr val="FF0000"/>
                </a:solidFill>
                <a:latin typeface="Fira Code" panose="020B0809050000020004" pitchFamily="49" charset="0"/>
                <a:ea typeface="Fira Code" panose="020B0809050000020004" pitchFamily="49" charset="0"/>
              </a:rPr>
              <a:t>r</a:t>
            </a:r>
            <a:r>
              <a:rPr lang="en-US" altLang="zh-CN" b="1" dirty="0">
                <a:solidFill>
                  <a:srgbClr val="FF0000"/>
                </a:solidFill>
                <a:latin typeface="Fira Code" panose="020B0809050000020004" pitchFamily="49" charset="0"/>
                <a:ea typeface="Fira Code" panose="020B0809050000020004" pitchFamily="49" charset="0"/>
              </a:rPr>
              <a:t>[2i].key </a:t>
            </a:r>
            <a:r>
              <a:rPr lang="zh-CN" altLang="en-US" b="1" dirty="0">
                <a:solidFill>
                  <a:srgbClr val="FF0000"/>
                </a:solidFill>
                <a:latin typeface="Fira Code" panose="020B0809050000020004" pitchFamily="49" charset="0"/>
              </a:rPr>
              <a:t>且 </a:t>
            </a:r>
            <a:r>
              <a:rPr lang="en-US" altLang="zh-CN" b="1" dirty="0">
                <a:solidFill>
                  <a:srgbClr val="FF0000"/>
                </a:solidFill>
                <a:latin typeface="Fira Code" panose="020B0809050000020004" pitchFamily="49" charset="0"/>
                <a:ea typeface="Fira Code" panose="020B0809050000020004" pitchFamily="49" charset="0"/>
              </a:rPr>
              <a:t>r[</a:t>
            </a:r>
            <a:r>
              <a:rPr lang="en-US" altLang="zh-CN" b="1" dirty="0" err="1">
                <a:solidFill>
                  <a:srgbClr val="FF0000"/>
                </a:solidFill>
                <a:latin typeface="Fira Code" panose="020B0809050000020004" pitchFamily="49" charset="0"/>
                <a:ea typeface="Fira Code" panose="020B0809050000020004" pitchFamily="49" charset="0"/>
              </a:rPr>
              <a:t>i</a:t>
            </a:r>
            <a:r>
              <a:rPr lang="en-US" altLang="zh-CN" b="1" dirty="0">
                <a:solidFill>
                  <a:srgbClr val="FF0000"/>
                </a:solidFill>
                <a:latin typeface="Fira Code" panose="020B0809050000020004" pitchFamily="49" charset="0"/>
                <a:ea typeface="Fira Code" panose="020B0809050000020004" pitchFamily="49" charset="0"/>
              </a:rPr>
              <a:t>].</a:t>
            </a:r>
            <a:r>
              <a:rPr lang="en-US" altLang="zh-CN" b="1" dirty="0" err="1">
                <a:solidFill>
                  <a:srgbClr val="FF0000"/>
                </a:solidFill>
                <a:latin typeface="Fira Code" panose="020B0809050000020004" pitchFamily="49" charset="0"/>
                <a:ea typeface="Fira Code" panose="020B0809050000020004" pitchFamily="49" charset="0"/>
              </a:rPr>
              <a:t>key</a:t>
            </a:r>
            <a:r>
              <a:rPr lang="en-US" altLang="zh-CN" b="1" dirty="0" err="1">
                <a:solidFill>
                  <a:srgbClr val="FF0000"/>
                </a:solidFill>
                <a:latin typeface="Fira Code" panose="020B0809050000020004" pitchFamily="49" charset="0"/>
                <a:ea typeface="Fira Code" panose="020B0809050000020004" pitchFamily="49" charset="0"/>
                <a:cs typeface="Times New Roman" panose="02020603050405020304" pitchFamily="18" charset="0"/>
              </a:rPr>
              <a:t>≥</a:t>
            </a:r>
            <a:r>
              <a:rPr lang="en-US" altLang="zh-CN" b="1" dirty="0" err="1">
                <a:solidFill>
                  <a:srgbClr val="FF0000"/>
                </a:solidFill>
                <a:latin typeface="Fira Code" panose="020B0809050000020004" pitchFamily="49" charset="0"/>
                <a:ea typeface="Fira Code" panose="020B0809050000020004" pitchFamily="49" charset="0"/>
              </a:rPr>
              <a:t>r</a:t>
            </a:r>
            <a:r>
              <a:rPr lang="en-US" altLang="zh-CN" b="1" dirty="0">
                <a:solidFill>
                  <a:srgbClr val="FF0000"/>
                </a:solidFill>
                <a:latin typeface="Fira Code" panose="020B0809050000020004" pitchFamily="49" charset="0"/>
                <a:ea typeface="Fira Code" panose="020B0809050000020004" pitchFamily="49" charset="0"/>
              </a:rPr>
              <a:t>[2i+1].key (</a:t>
            </a:r>
            <a:r>
              <a:rPr lang="en-US" altLang="zh-CN" b="1" dirty="0" err="1">
                <a:solidFill>
                  <a:srgbClr val="FF0000"/>
                </a:solidFill>
                <a:latin typeface="Fira Code" panose="020B0809050000020004" pitchFamily="49" charset="0"/>
                <a:ea typeface="Fira Code" panose="020B0809050000020004" pitchFamily="49" charset="0"/>
              </a:rPr>
              <a:t>i</a:t>
            </a:r>
            <a:r>
              <a:rPr lang="en-US" altLang="zh-CN" b="1" dirty="0">
                <a:solidFill>
                  <a:srgbClr val="FF0000"/>
                </a:solidFill>
                <a:latin typeface="Fira Code" panose="020B0809050000020004" pitchFamily="49" charset="0"/>
                <a:ea typeface="Fira Code" panose="020B0809050000020004" pitchFamily="49" charset="0"/>
              </a:rPr>
              <a:t>=1,2, ... </a:t>
            </a:r>
            <a:r>
              <a:rPr lang="en-US" altLang="zh-CN" b="1" dirty="0">
                <a:solidFill>
                  <a:srgbClr val="FF0000"/>
                </a:solidFill>
                <a:latin typeface="Fira Code" panose="020B0809050000020004" pitchFamily="49" charset="0"/>
                <a:ea typeface="Fira Code" panose="020B0809050000020004" pitchFamily="49" charset="0"/>
                <a:sym typeface="Symbol" panose="05050102010706020507" pitchFamily="18" charset="2"/>
              </a:rPr>
              <a:t></a:t>
            </a:r>
            <a:r>
              <a:rPr lang="en-US" altLang="zh-CN" b="1" dirty="0">
                <a:solidFill>
                  <a:srgbClr val="FF0000"/>
                </a:solidFill>
                <a:latin typeface="Fira Code" panose="020B0809050000020004" pitchFamily="49" charset="0"/>
                <a:ea typeface="Fira Code" panose="020B0809050000020004" pitchFamily="49" charset="0"/>
              </a:rPr>
              <a:t>n/2</a:t>
            </a:r>
            <a:r>
              <a:rPr lang="en-US" altLang="zh-CN" b="1" dirty="0">
                <a:solidFill>
                  <a:srgbClr val="FF0000"/>
                </a:solidFill>
                <a:latin typeface="Fira Code" panose="020B0809050000020004" pitchFamily="49" charset="0"/>
                <a:ea typeface="Fira Code" panose="020B0809050000020004" pitchFamily="49" charset="0"/>
                <a:sym typeface="Symbol" panose="05050102010706020507" pitchFamily="18" charset="2"/>
              </a:rPr>
              <a:t></a:t>
            </a:r>
            <a:r>
              <a:rPr lang="en-US" altLang="zh-CN" b="1" dirty="0">
                <a:solidFill>
                  <a:srgbClr val="FF0000"/>
                </a:solidFill>
                <a:latin typeface="Fira Code" panose="020B0809050000020004" pitchFamily="49" charset="0"/>
                <a:ea typeface="Fira Code" panose="020B0809050000020004" pitchFamily="49" charset="0"/>
              </a:rPr>
              <a:t> )</a:t>
            </a:r>
          </a:p>
          <a:p>
            <a:pPr marL="0" indent="0" algn="just">
              <a:lnSpc>
                <a:spcPct val="100000"/>
              </a:lnSpc>
              <a:spcBef>
                <a:spcPct val="50000"/>
              </a:spcBef>
              <a:buNone/>
            </a:pPr>
            <a:r>
              <a:rPr lang="zh-CN" altLang="en-US" dirty="0">
                <a:latin typeface="Fira Code" panose="020B0809050000020004" pitchFamily="49" charset="0"/>
              </a:rPr>
              <a:t>满足这个条件的完全二叉树为</a:t>
            </a:r>
            <a:r>
              <a:rPr lang="en-US" altLang="zh-CN" dirty="0">
                <a:latin typeface="Fira Code" panose="020B0809050000020004" pitchFamily="49" charset="0"/>
              </a:rPr>
              <a:t>(</a:t>
            </a:r>
            <a:r>
              <a:rPr lang="zh-CN" altLang="en-US" dirty="0">
                <a:latin typeface="Fira Code" panose="020B0809050000020004" pitchFamily="49" charset="0"/>
              </a:rPr>
              <a:t>大根</a:t>
            </a:r>
            <a:r>
              <a:rPr lang="en-US" altLang="zh-CN" dirty="0">
                <a:latin typeface="Fira Code" panose="020B0809050000020004" pitchFamily="49" charset="0"/>
              </a:rPr>
              <a:t>)</a:t>
            </a:r>
            <a:r>
              <a:rPr lang="zh-CN" altLang="en-US" b="1" dirty="0">
                <a:solidFill>
                  <a:srgbClr val="FF0000"/>
                </a:solidFill>
                <a:latin typeface="Fira Code" panose="020B0809050000020004" pitchFamily="49" charset="0"/>
              </a:rPr>
              <a:t>堆</a:t>
            </a:r>
            <a:r>
              <a:rPr lang="zh-CN" altLang="en-US" dirty="0">
                <a:latin typeface="Fira Code" panose="020B0809050000020004" pitchFamily="49" charset="0"/>
              </a:rPr>
              <a:t>。  </a:t>
            </a:r>
          </a:p>
          <a:p>
            <a:pPr algn="just">
              <a:lnSpc>
                <a:spcPct val="100000"/>
              </a:lnSpc>
            </a:pPr>
            <a:endParaRPr lang="zh-CN" altLang="en-US" dirty="0">
              <a:latin typeface="Fira Code" panose="020B0809050000020004" pitchFamily="49" charset="0"/>
            </a:endParaRPr>
          </a:p>
        </p:txBody>
      </p:sp>
    </p:spTree>
    <p:extLst>
      <p:ext uri="{BB962C8B-B14F-4D97-AF65-F5344CB8AC3E}">
        <p14:creationId xmlns:p14="http://schemas.microsoft.com/office/powerpoint/2010/main" val="3240188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C34486-4DA7-40A4-ABF3-3AFF9955FFBF}"/>
              </a:ext>
            </a:extLst>
          </p:cNvPr>
          <p:cNvSpPr>
            <a:spLocks noGrp="1"/>
          </p:cNvSpPr>
          <p:nvPr>
            <p:ph type="title"/>
          </p:nvPr>
        </p:nvSpPr>
        <p:spPr/>
        <p:txBody>
          <a:bodyPr/>
          <a:lstStyle/>
          <a:p>
            <a:r>
              <a:rPr lang="zh-CN" altLang="en-US" dirty="0"/>
              <a:t>选择类排序</a:t>
            </a:r>
            <a:r>
              <a:rPr lang="en-US" altLang="zh-CN" dirty="0"/>
              <a:t>-</a:t>
            </a:r>
            <a:r>
              <a:rPr lang="zh-CN" altLang="en-US" dirty="0"/>
              <a:t>堆排序</a:t>
            </a:r>
          </a:p>
        </p:txBody>
      </p:sp>
      <p:sp>
        <p:nvSpPr>
          <p:cNvPr id="3" name="内容占位符 2">
            <a:extLst>
              <a:ext uri="{FF2B5EF4-FFF2-40B4-BE49-F238E27FC236}">
                <a16:creationId xmlns:a16="http://schemas.microsoft.com/office/drawing/2014/main" id="{3BC95C61-F5DF-42F0-849F-08FC2A96C890}"/>
              </a:ext>
            </a:extLst>
          </p:cNvPr>
          <p:cNvSpPr>
            <a:spLocks noGrp="1"/>
          </p:cNvSpPr>
          <p:nvPr>
            <p:ph idx="1"/>
          </p:nvPr>
        </p:nvSpPr>
        <p:spPr/>
        <p:txBody>
          <a:bodyPr>
            <a:normAutofit/>
          </a:bodyPr>
          <a:lstStyle/>
          <a:p>
            <a:pPr marL="0" indent="0" algn="just">
              <a:lnSpc>
                <a:spcPct val="100000"/>
              </a:lnSpc>
              <a:spcBef>
                <a:spcPct val="50000"/>
              </a:spcBef>
              <a:buNone/>
            </a:pPr>
            <a:r>
              <a:rPr lang="zh-CN" altLang="en-US" dirty="0">
                <a:latin typeface="Fira Code" panose="020B0809050000020004" pitchFamily="49" charset="0"/>
              </a:rPr>
              <a:t>排序思路</a:t>
            </a:r>
            <a:endParaRPr lang="en-US" altLang="zh-CN" dirty="0">
              <a:latin typeface="Fira Code" panose="020B0809050000020004" pitchFamily="49" charset="0"/>
            </a:endParaRPr>
          </a:p>
          <a:p>
            <a:pPr marL="514350" indent="-514350" algn="just">
              <a:lnSpc>
                <a:spcPct val="100000"/>
              </a:lnSpc>
              <a:spcBef>
                <a:spcPct val="50000"/>
              </a:spcBef>
              <a:buAutoNum type="arabicPeriod"/>
            </a:pPr>
            <a:r>
              <a:rPr lang="zh-CN" altLang="en-US" dirty="0">
                <a:latin typeface="Fira Code" panose="020B0809050000020004" pitchFamily="49" charset="0"/>
              </a:rPr>
              <a:t>建立初始有</a:t>
            </a:r>
            <a:r>
              <a:rPr lang="en-US" altLang="zh-CN" dirty="0">
                <a:latin typeface="Fira Code" panose="020B0809050000020004" pitchFamily="49" charset="0"/>
              </a:rPr>
              <a:t>n</a:t>
            </a:r>
            <a:r>
              <a:rPr lang="zh-CN" altLang="en-US" dirty="0">
                <a:latin typeface="Fira Code" panose="020B0809050000020004" pitchFamily="49" charset="0"/>
              </a:rPr>
              <a:t>个结点的大根堆。此时，完全二叉树的根结点是序列的最大值。</a:t>
            </a:r>
            <a:endParaRPr lang="en-US" altLang="zh-CN" dirty="0">
              <a:latin typeface="Fira Code" panose="020B0809050000020004" pitchFamily="49" charset="0"/>
            </a:endParaRPr>
          </a:p>
          <a:p>
            <a:pPr marL="514350" indent="-514350" algn="just">
              <a:lnSpc>
                <a:spcPct val="100000"/>
              </a:lnSpc>
              <a:spcBef>
                <a:spcPct val="50000"/>
              </a:spcBef>
              <a:buAutoNum type="arabicPeriod"/>
            </a:pPr>
            <a:r>
              <a:rPr lang="zh-CN" altLang="en-US" dirty="0">
                <a:latin typeface="Fira Code" panose="020B0809050000020004" pitchFamily="49" charset="0"/>
              </a:rPr>
              <a:t>将根结点与树的最后一个结点交换。此时，序列的最大值排到了最后。</a:t>
            </a:r>
            <a:endParaRPr lang="en-US" altLang="zh-CN" dirty="0">
              <a:latin typeface="Fira Code" panose="020B0809050000020004" pitchFamily="49" charset="0"/>
            </a:endParaRPr>
          </a:p>
          <a:p>
            <a:pPr marL="514350" indent="-514350" algn="just">
              <a:lnSpc>
                <a:spcPct val="100000"/>
              </a:lnSpc>
              <a:spcBef>
                <a:spcPct val="50000"/>
              </a:spcBef>
              <a:buAutoNum type="arabicPeriod"/>
            </a:pPr>
            <a:r>
              <a:rPr lang="zh-CN" altLang="en-US" dirty="0">
                <a:latin typeface="Fira Code" panose="020B0809050000020004" pitchFamily="49" charset="0"/>
              </a:rPr>
              <a:t>前面</a:t>
            </a:r>
            <a:r>
              <a:rPr lang="en-US" altLang="zh-CN" dirty="0">
                <a:latin typeface="Fira Code" panose="020B0809050000020004" pitchFamily="49" charset="0"/>
              </a:rPr>
              <a:t>n-1</a:t>
            </a:r>
            <a:r>
              <a:rPr lang="zh-CN" altLang="en-US" dirty="0">
                <a:latin typeface="Fira Code" panose="020B0809050000020004" pitchFamily="49" charset="0"/>
              </a:rPr>
              <a:t>个结点构成的树已经不是大根堆了。现在重建堆，然后重复</a:t>
            </a:r>
            <a:r>
              <a:rPr lang="en-US" altLang="zh-CN" dirty="0">
                <a:latin typeface="Fira Code" panose="020B0809050000020004" pitchFamily="49" charset="0"/>
              </a:rPr>
              <a:t>1</a:t>
            </a:r>
            <a:r>
              <a:rPr lang="zh-CN" altLang="en-US" dirty="0">
                <a:latin typeface="Fira Code" panose="020B0809050000020004" pitchFamily="49" charset="0"/>
              </a:rPr>
              <a:t>、</a:t>
            </a:r>
            <a:r>
              <a:rPr lang="en-US" altLang="zh-CN" dirty="0">
                <a:latin typeface="Fira Code" panose="020B0809050000020004" pitchFamily="49" charset="0"/>
              </a:rPr>
              <a:t>2</a:t>
            </a:r>
            <a:r>
              <a:rPr lang="zh-CN" altLang="en-US" dirty="0">
                <a:latin typeface="Fira Code" panose="020B0809050000020004" pitchFamily="49" charset="0"/>
              </a:rPr>
              <a:t>（每次的序列都要少最后一个结点），直到剩最后一个结点为止。此时，序列就已经升序排序了。</a:t>
            </a:r>
          </a:p>
          <a:p>
            <a:pPr algn="just">
              <a:lnSpc>
                <a:spcPct val="100000"/>
              </a:lnSpc>
            </a:pPr>
            <a:endParaRPr lang="zh-CN" altLang="en-US" dirty="0">
              <a:latin typeface="Fira Code" panose="020B0809050000020004" pitchFamily="49" charset="0"/>
            </a:endParaRPr>
          </a:p>
        </p:txBody>
      </p:sp>
    </p:spTree>
    <p:extLst>
      <p:ext uri="{BB962C8B-B14F-4D97-AF65-F5344CB8AC3E}">
        <p14:creationId xmlns:p14="http://schemas.microsoft.com/office/powerpoint/2010/main" val="151638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A8ECEC-EE01-4A85-B91E-7B6BACE1B245}"/>
              </a:ext>
            </a:extLst>
          </p:cNvPr>
          <p:cNvSpPr>
            <a:spLocks noGrp="1"/>
          </p:cNvSpPr>
          <p:nvPr>
            <p:ph type="title"/>
          </p:nvPr>
        </p:nvSpPr>
        <p:spPr/>
        <p:txBody>
          <a:bodyPr/>
          <a:lstStyle/>
          <a:p>
            <a:r>
              <a:rPr lang="zh-CN" altLang="en-US" dirty="0"/>
              <a:t>选择类排序</a:t>
            </a:r>
            <a:r>
              <a:rPr lang="en-US" altLang="zh-CN" dirty="0"/>
              <a:t>-</a:t>
            </a:r>
            <a:r>
              <a:rPr lang="zh-CN" altLang="en-US" dirty="0"/>
              <a:t>堆排序</a:t>
            </a:r>
            <a:r>
              <a:rPr lang="en-US" altLang="zh-CN" dirty="0"/>
              <a:t>-</a:t>
            </a:r>
            <a:r>
              <a:rPr lang="zh-CN" altLang="en-US" dirty="0"/>
              <a:t>排序过程</a:t>
            </a:r>
          </a:p>
        </p:txBody>
      </p:sp>
      <p:sp>
        <p:nvSpPr>
          <p:cNvPr id="4" name="Oval 4">
            <a:extLst>
              <a:ext uri="{FF2B5EF4-FFF2-40B4-BE49-F238E27FC236}">
                <a16:creationId xmlns:a16="http://schemas.microsoft.com/office/drawing/2014/main" id="{997255C9-CBF6-4239-ACAC-084EFB78C746}"/>
              </a:ext>
            </a:extLst>
          </p:cNvPr>
          <p:cNvSpPr>
            <a:spLocks noChangeArrowheads="1"/>
          </p:cNvSpPr>
          <p:nvPr/>
        </p:nvSpPr>
        <p:spPr bwMode="auto">
          <a:xfrm>
            <a:off x="3380619" y="1882496"/>
            <a:ext cx="532800" cy="532064"/>
          </a:xfrm>
          <a:prstGeom prst="ellipse">
            <a:avLst/>
          </a:prstGeom>
          <a:solidFill>
            <a:schemeClr val="accent5">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98</a:t>
            </a:r>
          </a:p>
        </p:txBody>
      </p:sp>
      <p:cxnSp>
        <p:nvCxnSpPr>
          <p:cNvPr id="5" name="直接连接符 4">
            <a:extLst>
              <a:ext uri="{FF2B5EF4-FFF2-40B4-BE49-F238E27FC236}">
                <a16:creationId xmlns:a16="http://schemas.microsoft.com/office/drawing/2014/main" id="{C4EB4037-06B9-474D-A316-5E87E730988B}"/>
              </a:ext>
            </a:extLst>
          </p:cNvPr>
          <p:cNvCxnSpPr>
            <a:stCxn id="4" idx="2"/>
            <a:endCxn id="7" idx="0"/>
          </p:cNvCxnSpPr>
          <p:nvPr/>
        </p:nvCxnSpPr>
        <p:spPr>
          <a:xfrm flipH="1">
            <a:off x="2433365" y="2148528"/>
            <a:ext cx="947254" cy="47885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6" name="直接连接符 5">
            <a:extLst>
              <a:ext uri="{FF2B5EF4-FFF2-40B4-BE49-F238E27FC236}">
                <a16:creationId xmlns:a16="http://schemas.microsoft.com/office/drawing/2014/main" id="{FF06C2AB-B907-4D82-921E-EB11EA576DEA}"/>
              </a:ext>
            </a:extLst>
          </p:cNvPr>
          <p:cNvCxnSpPr>
            <a:cxnSpLocks/>
            <a:stCxn id="4" idx="6"/>
            <a:endCxn id="8" idx="0"/>
          </p:cNvCxnSpPr>
          <p:nvPr/>
        </p:nvCxnSpPr>
        <p:spPr>
          <a:xfrm>
            <a:off x="3913419" y="2148528"/>
            <a:ext cx="901505" cy="47885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7" name="Oval 5">
            <a:extLst>
              <a:ext uri="{FF2B5EF4-FFF2-40B4-BE49-F238E27FC236}">
                <a16:creationId xmlns:a16="http://schemas.microsoft.com/office/drawing/2014/main" id="{97DEC656-55D9-4455-A04E-979015896C85}"/>
              </a:ext>
            </a:extLst>
          </p:cNvPr>
          <p:cNvSpPr>
            <a:spLocks noChangeArrowheads="1"/>
          </p:cNvSpPr>
          <p:nvPr/>
        </p:nvSpPr>
        <p:spPr bwMode="auto">
          <a:xfrm>
            <a:off x="2166965" y="2627385"/>
            <a:ext cx="532800" cy="532064"/>
          </a:xfrm>
          <a:prstGeom prst="ellipse">
            <a:avLst/>
          </a:prstGeom>
          <a:solidFill>
            <a:schemeClr val="accent5">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77</a:t>
            </a:r>
          </a:p>
        </p:txBody>
      </p:sp>
      <p:sp>
        <p:nvSpPr>
          <p:cNvPr id="8" name="Oval 6">
            <a:extLst>
              <a:ext uri="{FF2B5EF4-FFF2-40B4-BE49-F238E27FC236}">
                <a16:creationId xmlns:a16="http://schemas.microsoft.com/office/drawing/2014/main" id="{BE7EB611-31AF-4DA7-85DD-D3BAAD1711D1}"/>
              </a:ext>
            </a:extLst>
          </p:cNvPr>
          <p:cNvSpPr>
            <a:spLocks noChangeArrowheads="1"/>
          </p:cNvSpPr>
          <p:nvPr/>
        </p:nvSpPr>
        <p:spPr bwMode="auto">
          <a:xfrm>
            <a:off x="4548524" y="2627385"/>
            <a:ext cx="532800" cy="532064"/>
          </a:xfrm>
          <a:prstGeom prst="ellipse">
            <a:avLst/>
          </a:prstGeom>
          <a:solidFill>
            <a:schemeClr val="accent5">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35</a:t>
            </a:r>
          </a:p>
        </p:txBody>
      </p:sp>
      <p:sp>
        <p:nvSpPr>
          <p:cNvPr id="9" name="Oval 7">
            <a:extLst>
              <a:ext uri="{FF2B5EF4-FFF2-40B4-BE49-F238E27FC236}">
                <a16:creationId xmlns:a16="http://schemas.microsoft.com/office/drawing/2014/main" id="{1CEE7001-1DA9-4AE0-BC66-E3CA2BB9EB14}"/>
              </a:ext>
            </a:extLst>
          </p:cNvPr>
          <p:cNvSpPr>
            <a:spLocks noChangeArrowheads="1"/>
          </p:cNvSpPr>
          <p:nvPr/>
        </p:nvSpPr>
        <p:spPr bwMode="auto">
          <a:xfrm>
            <a:off x="1651265" y="3744718"/>
            <a:ext cx="532800" cy="532064"/>
          </a:xfrm>
          <a:prstGeom prst="ellipse">
            <a:avLst/>
          </a:prstGeom>
          <a:solidFill>
            <a:schemeClr val="accent5">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62</a:t>
            </a:r>
          </a:p>
        </p:txBody>
      </p:sp>
      <p:sp>
        <p:nvSpPr>
          <p:cNvPr id="10" name="Oval 8">
            <a:extLst>
              <a:ext uri="{FF2B5EF4-FFF2-40B4-BE49-F238E27FC236}">
                <a16:creationId xmlns:a16="http://schemas.microsoft.com/office/drawing/2014/main" id="{B2A21262-5CBD-43A4-B345-550342E39C57}"/>
              </a:ext>
            </a:extLst>
          </p:cNvPr>
          <p:cNvSpPr>
            <a:spLocks noChangeArrowheads="1"/>
          </p:cNvSpPr>
          <p:nvPr/>
        </p:nvSpPr>
        <p:spPr bwMode="auto">
          <a:xfrm>
            <a:off x="2704221" y="3744718"/>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55</a:t>
            </a:r>
          </a:p>
        </p:txBody>
      </p:sp>
      <p:sp>
        <p:nvSpPr>
          <p:cNvPr id="11" name="Oval 9">
            <a:extLst>
              <a:ext uri="{FF2B5EF4-FFF2-40B4-BE49-F238E27FC236}">
                <a16:creationId xmlns:a16="http://schemas.microsoft.com/office/drawing/2014/main" id="{CFA649FA-F9D3-40EB-9F9E-7945349E0D17}"/>
              </a:ext>
            </a:extLst>
          </p:cNvPr>
          <p:cNvSpPr>
            <a:spLocks noChangeArrowheads="1"/>
          </p:cNvSpPr>
          <p:nvPr/>
        </p:nvSpPr>
        <p:spPr bwMode="auto">
          <a:xfrm>
            <a:off x="3995712" y="3744718"/>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14</a:t>
            </a:r>
          </a:p>
        </p:txBody>
      </p:sp>
      <p:sp>
        <p:nvSpPr>
          <p:cNvPr id="12" name="Oval 10">
            <a:extLst>
              <a:ext uri="{FF2B5EF4-FFF2-40B4-BE49-F238E27FC236}">
                <a16:creationId xmlns:a16="http://schemas.microsoft.com/office/drawing/2014/main" id="{E1637133-8294-43FB-9CE8-24BFF58A7506}"/>
              </a:ext>
            </a:extLst>
          </p:cNvPr>
          <p:cNvSpPr>
            <a:spLocks noChangeArrowheads="1"/>
          </p:cNvSpPr>
          <p:nvPr/>
        </p:nvSpPr>
        <p:spPr bwMode="auto">
          <a:xfrm>
            <a:off x="5128182" y="3744718"/>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u="sng"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35</a:t>
            </a:r>
          </a:p>
        </p:txBody>
      </p:sp>
      <p:cxnSp>
        <p:nvCxnSpPr>
          <p:cNvPr id="13" name="直接连接符 12">
            <a:extLst>
              <a:ext uri="{FF2B5EF4-FFF2-40B4-BE49-F238E27FC236}">
                <a16:creationId xmlns:a16="http://schemas.microsoft.com/office/drawing/2014/main" id="{E57FEAC8-06D1-44A3-9A75-C837E12C52BE}"/>
              </a:ext>
            </a:extLst>
          </p:cNvPr>
          <p:cNvCxnSpPr>
            <a:cxnSpLocks/>
            <a:stCxn id="7" idx="3"/>
            <a:endCxn id="9" idx="0"/>
          </p:cNvCxnSpPr>
          <p:nvPr/>
        </p:nvCxnSpPr>
        <p:spPr>
          <a:xfrm flipH="1">
            <a:off x="1917665" y="3081530"/>
            <a:ext cx="327327"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14" name="直接连接符 13">
            <a:extLst>
              <a:ext uri="{FF2B5EF4-FFF2-40B4-BE49-F238E27FC236}">
                <a16:creationId xmlns:a16="http://schemas.microsoft.com/office/drawing/2014/main" id="{463C3F0A-306F-4A04-80BE-C828DC2DC3A5}"/>
              </a:ext>
            </a:extLst>
          </p:cNvPr>
          <p:cNvCxnSpPr>
            <a:cxnSpLocks/>
            <a:stCxn id="7" idx="5"/>
            <a:endCxn id="10" idx="0"/>
          </p:cNvCxnSpPr>
          <p:nvPr/>
        </p:nvCxnSpPr>
        <p:spPr>
          <a:xfrm>
            <a:off x="2621738" y="3081530"/>
            <a:ext cx="348883"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15" name="直接连接符 14">
            <a:extLst>
              <a:ext uri="{FF2B5EF4-FFF2-40B4-BE49-F238E27FC236}">
                <a16:creationId xmlns:a16="http://schemas.microsoft.com/office/drawing/2014/main" id="{4B03C28F-E7AC-4FBA-818D-E922A7AE9861}"/>
              </a:ext>
            </a:extLst>
          </p:cNvPr>
          <p:cNvCxnSpPr>
            <a:cxnSpLocks/>
            <a:stCxn id="8" idx="3"/>
            <a:endCxn id="11" idx="0"/>
          </p:cNvCxnSpPr>
          <p:nvPr/>
        </p:nvCxnSpPr>
        <p:spPr>
          <a:xfrm flipH="1">
            <a:off x="4262112" y="3081530"/>
            <a:ext cx="364439"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16" name="直接连接符 15">
            <a:extLst>
              <a:ext uri="{FF2B5EF4-FFF2-40B4-BE49-F238E27FC236}">
                <a16:creationId xmlns:a16="http://schemas.microsoft.com/office/drawing/2014/main" id="{B7A80EC4-2C10-4A6F-AB92-420D6E10B5D6}"/>
              </a:ext>
            </a:extLst>
          </p:cNvPr>
          <p:cNvCxnSpPr>
            <a:cxnSpLocks/>
            <a:stCxn id="8" idx="5"/>
            <a:endCxn id="12" idx="0"/>
          </p:cNvCxnSpPr>
          <p:nvPr/>
        </p:nvCxnSpPr>
        <p:spPr>
          <a:xfrm>
            <a:off x="5003297" y="3081530"/>
            <a:ext cx="391285"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22" name="Oval 7">
            <a:extLst>
              <a:ext uri="{FF2B5EF4-FFF2-40B4-BE49-F238E27FC236}">
                <a16:creationId xmlns:a16="http://schemas.microsoft.com/office/drawing/2014/main" id="{FF471037-7B4B-49B2-88D5-33033484D78C}"/>
              </a:ext>
            </a:extLst>
          </p:cNvPr>
          <p:cNvSpPr>
            <a:spLocks noChangeArrowheads="1"/>
          </p:cNvSpPr>
          <p:nvPr/>
        </p:nvSpPr>
        <p:spPr bwMode="auto">
          <a:xfrm>
            <a:off x="1092026" y="4939970"/>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48</a:t>
            </a:r>
          </a:p>
        </p:txBody>
      </p:sp>
      <p:cxnSp>
        <p:nvCxnSpPr>
          <p:cNvPr id="25" name="直接连接符 24">
            <a:extLst>
              <a:ext uri="{FF2B5EF4-FFF2-40B4-BE49-F238E27FC236}">
                <a16:creationId xmlns:a16="http://schemas.microsoft.com/office/drawing/2014/main" id="{8831D963-1CDA-4420-A4E1-3F5C4A5596C1}"/>
              </a:ext>
            </a:extLst>
          </p:cNvPr>
          <p:cNvCxnSpPr>
            <a:cxnSpLocks/>
            <a:stCxn id="9" idx="3"/>
            <a:endCxn id="22" idx="0"/>
          </p:cNvCxnSpPr>
          <p:nvPr/>
        </p:nvCxnSpPr>
        <p:spPr>
          <a:xfrm flipH="1">
            <a:off x="1358426" y="4198863"/>
            <a:ext cx="370866" cy="74110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30" name="文本框 29">
            <a:extLst>
              <a:ext uri="{FF2B5EF4-FFF2-40B4-BE49-F238E27FC236}">
                <a16:creationId xmlns:a16="http://schemas.microsoft.com/office/drawing/2014/main" id="{E29D785A-E48D-4F42-822B-ADC8FFD9303B}"/>
              </a:ext>
            </a:extLst>
          </p:cNvPr>
          <p:cNvSpPr txBox="1"/>
          <p:nvPr/>
        </p:nvSpPr>
        <p:spPr>
          <a:xfrm>
            <a:off x="1204669" y="5663842"/>
            <a:ext cx="4568956" cy="369332"/>
          </a:xfrm>
          <a:prstGeom prst="rect">
            <a:avLst/>
          </a:prstGeom>
          <a:noFill/>
        </p:spPr>
        <p:txBody>
          <a:bodyPr wrap="square" rtlCol="0">
            <a:spAutoFit/>
          </a:bodyPr>
          <a:lstStyle/>
          <a:p>
            <a:pPr algn="ctr"/>
            <a:r>
              <a:rPr lang="zh-CN" altLang="en-US" dirty="0">
                <a:latin typeface="Fira Code" panose="020B0809050000020004" pitchFamily="49" charset="0"/>
                <a:ea typeface="Fira Code" panose="020B0809050000020004" pitchFamily="49" charset="0"/>
              </a:rPr>
              <a:t>初始堆 </a:t>
            </a:r>
            <a:r>
              <a:rPr lang="en-US" altLang="zh-CN" dirty="0">
                <a:latin typeface="Fira Code" panose="020B0809050000020004" pitchFamily="49" charset="0"/>
                <a:ea typeface="Fira Code" panose="020B0809050000020004" pitchFamily="49" charset="0"/>
              </a:rPr>
              <a:t>{98,77,35,62,55,14,</a:t>
            </a:r>
            <a:r>
              <a:rPr lang="en-US" altLang="zh-CN" u="sng" dirty="0">
                <a:latin typeface="Fira Code" panose="020B0809050000020004" pitchFamily="49" charset="0"/>
                <a:ea typeface="Fira Code" panose="020B0809050000020004" pitchFamily="49" charset="0"/>
              </a:rPr>
              <a:t>35</a:t>
            </a:r>
            <a:r>
              <a:rPr lang="en-US" altLang="zh-CN" dirty="0">
                <a:latin typeface="Fira Code" panose="020B0809050000020004" pitchFamily="49" charset="0"/>
                <a:ea typeface="Fira Code" panose="020B0809050000020004" pitchFamily="49" charset="0"/>
              </a:rPr>
              <a:t>,48}</a:t>
            </a:r>
            <a:endParaRPr lang="zh-CN" altLang="en-US" dirty="0">
              <a:latin typeface="Fira Code" panose="020B0809050000020004" pitchFamily="49" charset="0"/>
            </a:endParaRPr>
          </a:p>
        </p:txBody>
      </p:sp>
      <p:sp>
        <p:nvSpPr>
          <p:cNvPr id="31" name="Oval 4">
            <a:extLst>
              <a:ext uri="{FF2B5EF4-FFF2-40B4-BE49-F238E27FC236}">
                <a16:creationId xmlns:a16="http://schemas.microsoft.com/office/drawing/2014/main" id="{815A7767-0A2E-41F6-9356-5E4AEE920A3B}"/>
              </a:ext>
            </a:extLst>
          </p:cNvPr>
          <p:cNvSpPr>
            <a:spLocks noChangeArrowheads="1"/>
          </p:cNvSpPr>
          <p:nvPr/>
        </p:nvSpPr>
        <p:spPr bwMode="auto">
          <a:xfrm>
            <a:off x="8807150" y="1882496"/>
            <a:ext cx="532800" cy="532064"/>
          </a:xfrm>
          <a:prstGeom prst="ellipse">
            <a:avLst/>
          </a:prstGeom>
          <a:solidFill>
            <a:schemeClr val="accent5">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48</a:t>
            </a:r>
          </a:p>
        </p:txBody>
      </p:sp>
      <p:cxnSp>
        <p:nvCxnSpPr>
          <p:cNvPr id="32" name="直接连接符 31">
            <a:extLst>
              <a:ext uri="{FF2B5EF4-FFF2-40B4-BE49-F238E27FC236}">
                <a16:creationId xmlns:a16="http://schemas.microsoft.com/office/drawing/2014/main" id="{37D9ABF7-FB56-45BE-88BB-F20B4F625ECF}"/>
              </a:ext>
            </a:extLst>
          </p:cNvPr>
          <p:cNvCxnSpPr>
            <a:stCxn id="31" idx="2"/>
            <a:endCxn id="34" idx="0"/>
          </p:cNvCxnSpPr>
          <p:nvPr/>
        </p:nvCxnSpPr>
        <p:spPr>
          <a:xfrm flipH="1">
            <a:off x="7859896" y="2148528"/>
            <a:ext cx="947254" cy="47885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33" name="直接连接符 32">
            <a:extLst>
              <a:ext uri="{FF2B5EF4-FFF2-40B4-BE49-F238E27FC236}">
                <a16:creationId xmlns:a16="http://schemas.microsoft.com/office/drawing/2014/main" id="{B0120AB0-C586-42C2-9F76-56FD1D925E25}"/>
              </a:ext>
            </a:extLst>
          </p:cNvPr>
          <p:cNvCxnSpPr>
            <a:cxnSpLocks/>
            <a:stCxn id="31" idx="6"/>
            <a:endCxn id="35" idx="0"/>
          </p:cNvCxnSpPr>
          <p:nvPr/>
        </p:nvCxnSpPr>
        <p:spPr>
          <a:xfrm>
            <a:off x="9339950" y="2148528"/>
            <a:ext cx="901505" cy="47885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34" name="Oval 5">
            <a:extLst>
              <a:ext uri="{FF2B5EF4-FFF2-40B4-BE49-F238E27FC236}">
                <a16:creationId xmlns:a16="http://schemas.microsoft.com/office/drawing/2014/main" id="{27D0B4B0-6B88-4F5D-8E25-DB78C7582C44}"/>
              </a:ext>
            </a:extLst>
          </p:cNvPr>
          <p:cNvSpPr>
            <a:spLocks noChangeArrowheads="1"/>
          </p:cNvSpPr>
          <p:nvPr/>
        </p:nvSpPr>
        <p:spPr bwMode="auto">
          <a:xfrm>
            <a:off x="7593496" y="2627385"/>
            <a:ext cx="532800" cy="532064"/>
          </a:xfrm>
          <a:prstGeom prst="ellipse">
            <a:avLst/>
          </a:prstGeom>
          <a:solidFill>
            <a:schemeClr val="accent5">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77</a:t>
            </a:r>
          </a:p>
        </p:txBody>
      </p:sp>
      <p:sp>
        <p:nvSpPr>
          <p:cNvPr id="35" name="Oval 6">
            <a:extLst>
              <a:ext uri="{FF2B5EF4-FFF2-40B4-BE49-F238E27FC236}">
                <a16:creationId xmlns:a16="http://schemas.microsoft.com/office/drawing/2014/main" id="{D0712271-6B3D-4662-B6D8-A59A3D66E64E}"/>
              </a:ext>
            </a:extLst>
          </p:cNvPr>
          <p:cNvSpPr>
            <a:spLocks noChangeArrowheads="1"/>
          </p:cNvSpPr>
          <p:nvPr/>
        </p:nvSpPr>
        <p:spPr bwMode="auto">
          <a:xfrm>
            <a:off x="9975055" y="2627385"/>
            <a:ext cx="532800" cy="532064"/>
          </a:xfrm>
          <a:prstGeom prst="ellipse">
            <a:avLst/>
          </a:prstGeom>
          <a:solidFill>
            <a:schemeClr val="accent5">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35</a:t>
            </a:r>
          </a:p>
        </p:txBody>
      </p:sp>
      <p:sp>
        <p:nvSpPr>
          <p:cNvPr id="36" name="Oval 7">
            <a:extLst>
              <a:ext uri="{FF2B5EF4-FFF2-40B4-BE49-F238E27FC236}">
                <a16:creationId xmlns:a16="http://schemas.microsoft.com/office/drawing/2014/main" id="{28EBAC2A-9E3D-4DA8-833E-4948E74C5E87}"/>
              </a:ext>
            </a:extLst>
          </p:cNvPr>
          <p:cNvSpPr>
            <a:spLocks noChangeArrowheads="1"/>
          </p:cNvSpPr>
          <p:nvPr/>
        </p:nvSpPr>
        <p:spPr bwMode="auto">
          <a:xfrm>
            <a:off x="7077796" y="3744718"/>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62</a:t>
            </a:r>
          </a:p>
        </p:txBody>
      </p:sp>
      <p:sp>
        <p:nvSpPr>
          <p:cNvPr id="37" name="Oval 8">
            <a:extLst>
              <a:ext uri="{FF2B5EF4-FFF2-40B4-BE49-F238E27FC236}">
                <a16:creationId xmlns:a16="http://schemas.microsoft.com/office/drawing/2014/main" id="{072357A7-93B8-4C47-822B-7BE3ED9422FE}"/>
              </a:ext>
            </a:extLst>
          </p:cNvPr>
          <p:cNvSpPr>
            <a:spLocks noChangeArrowheads="1"/>
          </p:cNvSpPr>
          <p:nvPr/>
        </p:nvSpPr>
        <p:spPr bwMode="auto">
          <a:xfrm>
            <a:off x="8130752" y="3744718"/>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55</a:t>
            </a:r>
          </a:p>
        </p:txBody>
      </p:sp>
      <p:sp>
        <p:nvSpPr>
          <p:cNvPr id="38" name="Oval 9">
            <a:extLst>
              <a:ext uri="{FF2B5EF4-FFF2-40B4-BE49-F238E27FC236}">
                <a16:creationId xmlns:a16="http://schemas.microsoft.com/office/drawing/2014/main" id="{2EB66EAE-A1A4-4986-94CA-7BE58C58C629}"/>
              </a:ext>
            </a:extLst>
          </p:cNvPr>
          <p:cNvSpPr>
            <a:spLocks noChangeArrowheads="1"/>
          </p:cNvSpPr>
          <p:nvPr/>
        </p:nvSpPr>
        <p:spPr bwMode="auto">
          <a:xfrm>
            <a:off x="9422243" y="3744718"/>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14</a:t>
            </a:r>
          </a:p>
        </p:txBody>
      </p:sp>
      <p:sp>
        <p:nvSpPr>
          <p:cNvPr id="39" name="Oval 10">
            <a:extLst>
              <a:ext uri="{FF2B5EF4-FFF2-40B4-BE49-F238E27FC236}">
                <a16:creationId xmlns:a16="http://schemas.microsoft.com/office/drawing/2014/main" id="{825C7162-534D-42AE-A1EF-FB2234D3AD07}"/>
              </a:ext>
            </a:extLst>
          </p:cNvPr>
          <p:cNvSpPr>
            <a:spLocks noChangeArrowheads="1"/>
          </p:cNvSpPr>
          <p:nvPr/>
        </p:nvSpPr>
        <p:spPr bwMode="auto">
          <a:xfrm>
            <a:off x="10554713" y="3744718"/>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u="sng"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35</a:t>
            </a:r>
          </a:p>
        </p:txBody>
      </p:sp>
      <p:cxnSp>
        <p:nvCxnSpPr>
          <p:cNvPr id="40" name="直接连接符 39">
            <a:extLst>
              <a:ext uri="{FF2B5EF4-FFF2-40B4-BE49-F238E27FC236}">
                <a16:creationId xmlns:a16="http://schemas.microsoft.com/office/drawing/2014/main" id="{D7ECEB3E-C723-4431-B908-3F8CFEB6FB11}"/>
              </a:ext>
            </a:extLst>
          </p:cNvPr>
          <p:cNvCxnSpPr>
            <a:cxnSpLocks/>
            <a:stCxn id="34" idx="3"/>
            <a:endCxn id="36" idx="0"/>
          </p:cNvCxnSpPr>
          <p:nvPr/>
        </p:nvCxnSpPr>
        <p:spPr>
          <a:xfrm flipH="1">
            <a:off x="7344196" y="3081530"/>
            <a:ext cx="327327"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41" name="直接连接符 40">
            <a:extLst>
              <a:ext uri="{FF2B5EF4-FFF2-40B4-BE49-F238E27FC236}">
                <a16:creationId xmlns:a16="http://schemas.microsoft.com/office/drawing/2014/main" id="{26A32817-0E71-4EA2-B2B9-8BE00418A48B}"/>
              </a:ext>
            </a:extLst>
          </p:cNvPr>
          <p:cNvCxnSpPr>
            <a:cxnSpLocks/>
            <a:stCxn id="34" idx="5"/>
            <a:endCxn id="37" idx="0"/>
          </p:cNvCxnSpPr>
          <p:nvPr/>
        </p:nvCxnSpPr>
        <p:spPr>
          <a:xfrm>
            <a:off x="8048269" y="3081530"/>
            <a:ext cx="348883"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42" name="直接连接符 41">
            <a:extLst>
              <a:ext uri="{FF2B5EF4-FFF2-40B4-BE49-F238E27FC236}">
                <a16:creationId xmlns:a16="http://schemas.microsoft.com/office/drawing/2014/main" id="{33D58CC5-988A-4D09-9A32-DCA84040A896}"/>
              </a:ext>
            </a:extLst>
          </p:cNvPr>
          <p:cNvCxnSpPr>
            <a:cxnSpLocks/>
            <a:stCxn id="35" idx="3"/>
            <a:endCxn id="38" idx="0"/>
          </p:cNvCxnSpPr>
          <p:nvPr/>
        </p:nvCxnSpPr>
        <p:spPr>
          <a:xfrm flipH="1">
            <a:off x="9688643" y="3081530"/>
            <a:ext cx="364439"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43" name="直接连接符 42">
            <a:extLst>
              <a:ext uri="{FF2B5EF4-FFF2-40B4-BE49-F238E27FC236}">
                <a16:creationId xmlns:a16="http://schemas.microsoft.com/office/drawing/2014/main" id="{25306A08-F69D-45B5-8304-8711BC419DBD}"/>
              </a:ext>
            </a:extLst>
          </p:cNvPr>
          <p:cNvCxnSpPr>
            <a:cxnSpLocks/>
            <a:stCxn id="35" idx="5"/>
            <a:endCxn id="39" idx="0"/>
          </p:cNvCxnSpPr>
          <p:nvPr/>
        </p:nvCxnSpPr>
        <p:spPr>
          <a:xfrm>
            <a:off x="10429828" y="3081530"/>
            <a:ext cx="391285"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44" name="Oval 7">
            <a:extLst>
              <a:ext uri="{FF2B5EF4-FFF2-40B4-BE49-F238E27FC236}">
                <a16:creationId xmlns:a16="http://schemas.microsoft.com/office/drawing/2014/main" id="{3E68C50D-2FCB-4EC7-B6D9-30664DD93F03}"/>
              </a:ext>
            </a:extLst>
          </p:cNvPr>
          <p:cNvSpPr>
            <a:spLocks noChangeArrowheads="1"/>
          </p:cNvSpPr>
          <p:nvPr/>
        </p:nvSpPr>
        <p:spPr bwMode="auto">
          <a:xfrm>
            <a:off x="6518557" y="4939970"/>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98</a:t>
            </a:r>
          </a:p>
        </p:txBody>
      </p:sp>
      <p:cxnSp>
        <p:nvCxnSpPr>
          <p:cNvPr id="45" name="直接连接符 44">
            <a:extLst>
              <a:ext uri="{FF2B5EF4-FFF2-40B4-BE49-F238E27FC236}">
                <a16:creationId xmlns:a16="http://schemas.microsoft.com/office/drawing/2014/main" id="{7AAF9EEF-9D2E-423C-B795-5DD9704FA003}"/>
              </a:ext>
            </a:extLst>
          </p:cNvPr>
          <p:cNvCxnSpPr>
            <a:cxnSpLocks/>
            <a:stCxn id="36" idx="3"/>
            <a:endCxn id="44" idx="0"/>
          </p:cNvCxnSpPr>
          <p:nvPr/>
        </p:nvCxnSpPr>
        <p:spPr>
          <a:xfrm flipH="1">
            <a:off x="6784957" y="4198863"/>
            <a:ext cx="370866" cy="741107"/>
          </a:xfrm>
          <a:prstGeom prst="line">
            <a:avLst/>
          </a:prstGeom>
          <a:ln w="38100"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65261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anim calcmode="lin" valueType="num">
                                      <p:cBhvr>
                                        <p:cTn id="8" dur="500" fill="hold"/>
                                        <p:tgtEl>
                                          <p:spTgt spid="31"/>
                                        </p:tgtEl>
                                        <p:attrNameLst>
                                          <p:attrName>ppt_x</p:attrName>
                                        </p:attrNameLst>
                                      </p:cBhvr>
                                      <p:tavLst>
                                        <p:tav tm="0">
                                          <p:val>
                                            <p:strVal val="#ppt_x"/>
                                          </p:val>
                                        </p:tav>
                                        <p:tav tm="100000">
                                          <p:val>
                                            <p:strVal val="#ppt_x"/>
                                          </p:val>
                                        </p:tav>
                                      </p:tavLst>
                                    </p:anim>
                                    <p:anim calcmode="lin" valueType="num">
                                      <p:cBhvr>
                                        <p:cTn id="9" dur="5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anim calcmode="lin" valueType="num">
                                      <p:cBhvr>
                                        <p:cTn id="13" dur="500" fill="hold"/>
                                        <p:tgtEl>
                                          <p:spTgt spid="32"/>
                                        </p:tgtEl>
                                        <p:attrNameLst>
                                          <p:attrName>ppt_x</p:attrName>
                                        </p:attrNameLst>
                                      </p:cBhvr>
                                      <p:tavLst>
                                        <p:tav tm="0">
                                          <p:val>
                                            <p:strVal val="#ppt_x"/>
                                          </p:val>
                                        </p:tav>
                                        <p:tav tm="100000">
                                          <p:val>
                                            <p:strVal val="#ppt_x"/>
                                          </p:val>
                                        </p:tav>
                                      </p:tavLst>
                                    </p:anim>
                                    <p:anim calcmode="lin" valueType="num">
                                      <p:cBhvr>
                                        <p:cTn id="14" dur="500" fill="hold"/>
                                        <p:tgtEl>
                                          <p:spTgt spid="3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anim calcmode="lin" valueType="num">
                                      <p:cBhvr>
                                        <p:cTn id="18" dur="500" fill="hold"/>
                                        <p:tgtEl>
                                          <p:spTgt spid="33"/>
                                        </p:tgtEl>
                                        <p:attrNameLst>
                                          <p:attrName>ppt_x</p:attrName>
                                        </p:attrNameLst>
                                      </p:cBhvr>
                                      <p:tavLst>
                                        <p:tav tm="0">
                                          <p:val>
                                            <p:strVal val="#ppt_x"/>
                                          </p:val>
                                        </p:tav>
                                        <p:tav tm="100000">
                                          <p:val>
                                            <p:strVal val="#ppt_x"/>
                                          </p:val>
                                        </p:tav>
                                      </p:tavLst>
                                    </p:anim>
                                    <p:anim calcmode="lin" valueType="num">
                                      <p:cBhvr>
                                        <p:cTn id="19" dur="500" fill="hold"/>
                                        <p:tgtEl>
                                          <p:spTgt spid="3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anim calcmode="lin" valueType="num">
                                      <p:cBhvr>
                                        <p:cTn id="23" dur="500" fill="hold"/>
                                        <p:tgtEl>
                                          <p:spTgt spid="34"/>
                                        </p:tgtEl>
                                        <p:attrNameLst>
                                          <p:attrName>ppt_x</p:attrName>
                                        </p:attrNameLst>
                                      </p:cBhvr>
                                      <p:tavLst>
                                        <p:tav tm="0">
                                          <p:val>
                                            <p:strVal val="#ppt_x"/>
                                          </p:val>
                                        </p:tav>
                                        <p:tav tm="100000">
                                          <p:val>
                                            <p:strVal val="#ppt_x"/>
                                          </p:val>
                                        </p:tav>
                                      </p:tavLst>
                                    </p:anim>
                                    <p:anim calcmode="lin" valueType="num">
                                      <p:cBhvr>
                                        <p:cTn id="24" dur="500" fill="hold"/>
                                        <p:tgtEl>
                                          <p:spTgt spid="3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anim calcmode="lin" valueType="num">
                                      <p:cBhvr>
                                        <p:cTn id="28" dur="500" fill="hold"/>
                                        <p:tgtEl>
                                          <p:spTgt spid="35"/>
                                        </p:tgtEl>
                                        <p:attrNameLst>
                                          <p:attrName>ppt_x</p:attrName>
                                        </p:attrNameLst>
                                      </p:cBhvr>
                                      <p:tavLst>
                                        <p:tav tm="0">
                                          <p:val>
                                            <p:strVal val="#ppt_x"/>
                                          </p:val>
                                        </p:tav>
                                        <p:tav tm="100000">
                                          <p:val>
                                            <p:strVal val="#ppt_x"/>
                                          </p:val>
                                        </p:tav>
                                      </p:tavLst>
                                    </p:anim>
                                    <p:anim calcmode="lin" valueType="num">
                                      <p:cBhvr>
                                        <p:cTn id="29" dur="500" fill="hold"/>
                                        <p:tgtEl>
                                          <p:spTgt spid="3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anim calcmode="lin" valueType="num">
                                      <p:cBhvr>
                                        <p:cTn id="33" dur="500" fill="hold"/>
                                        <p:tgtEl>
                                          <p:spTgt spid="36"/>
                                        </p:tgtEl>
                                        <p:attrNameLst>
                                          <p:attrName>ppt_x</p:attrName>
                                        </p:attrNameLst>
                                      </p:cBhvr>
                                      <p:tavLst>
                                        <p:tav tm="0">
                                          <p:val>
                                            <p:strVal val="#ppt_x"/>
                                          </p:val>
                                        </p:tav>
                                        <p:tav tm="100000">
                                          <p:val>
                                            <p:strVal val="#ppt_x"/>
                                          </p:val>
                                        </p:tav>
                                      </p:tavLst>
                                    </p:anim>
                                    <p:anim calcmode="lin" valueType="num">
                                      <p:cBhvr>
                                        <p:cTn id="34" dur="500" fill="hold"/>
                                        <p:tgtEl>
                                          <p:spTgt spid="3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anim calcmode="lin" valueType="num">
                                      <p:cBhvr>
                                        <p:cTn id="38" dur="500" fill="hold"/>
                                        <p:tgtEl>
                                          <p:spTgt spid="37"/>
                                        </p:tgtEl>
                                        <p:attrNameLst>
                                          <p:attrName>ppt_x</p:attrName>
                                        </p:attrNameLst>
                                      </p:cBhvr>
                                      <p:tavLst>
                                        <p:tav tm="0">
                                          <p:val>
                                            <p:strVal val="#ppt_x"/>
                                          </p:val>
                                        </p:tav>
                                        <p:tav tm="100000">
                                          <p:val>
                                            <p:strVal val="#ppt_x"/>
                                          </p:val>
                                        </p:tav>
                                      </p:tavLst>
                                    </p:anim>
                                    <p:anim calcmode="lin" valueType="num">
                                      <p:cBhvr>
                                        <p:cTn id="39" dur="500" fill="hold"/>
                                        <p:tgtEl>
                                          <p:spTgt spid="3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anim calcmode="lin" valueType="num">
                                      <p:cBhvr>
                                        <p:cTn id="43" dur="500" fill="hold"/>
                                        <p:tgtEl>
                                          <p:spTgt spid="38"/>
                                        </p:tgtEl>
                                        <p:attrNameLst>
                                          <p:attrName>ppt_x</p:attrName>
                                        </p:attrNameLst>
                                      </p:cBhvr>
                                      <p:tavLst>
                                        <p:tav tm="0">
                                          <p:val>
                                            <p:strVal val="#ppt_x"/>
                                          </p:val>
                                        </p:tav>
                                        <p:tav tm="100000">
                                          <p:val>
                                            <p:strVal val="#ppt_x"/>
                                          </p:val>
                                        </p:tav>
                                      </p:tavLst>
                                    </p:anim>
                                    <p:anim calcmode="lin" valueType="num">
                                      <p:cBhvr>
                                        <p:cTn id="44" dur="500" fill="hold"/>
                                        <p:tgtEl>
                                          <p:spTgt spid="3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anim calcmode="lin" valueType="num">
                                      <p:cBhvr>
                                        <p:cTn id="48" dur="500" fill="hold"/>
                                        <p:tgtEl>
                                          <p:spTgt spid="39"/>
                                        </p:tgtEl>
                                        <p:attrNameLst>
                                          <p:attrName>ppt_x</p:attrName>
                                        </p:attrNameLst>
                                      </p:cBhvr>
                                      <p:tavLst>
                                        <p:tav tm="0">
                                          <p:val>
                                            <p:strVal val="#ppt_x"/>
                                          </p:val>
                                        </p:tav>
                                        <p:tav tm="100000">
                                          <p:val>
                                            <p:strVal val="#ppt_x"/>
                                          </p:val>
                                        </p:tav>
                                      </p:tavLst>
                                    </p:anim>
                                    <p:anim calcmode="lin" valueType="num">
                                      <p:cBhvr>
                                        <p:cTn id="49" dur="500" fill="hold"/>
                                        <p:tgtEl>
                                          <p:spTgt spid="39"/>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500"/>
                                        <p:tgtEl>
                                          <p:spTgt spid="40"/>
                                        </p:tgtEl>
                                      </p:cBhvr>
                                    </p:animEffect>
                                    <p:anim calcmode="lin" valueType="num">
                                      <p:cBhvr>
                                        <p:cTn id="53" dur="500" fill="hold"/>
                                        <p:tgtEl>
                                          <p:spTgt spid="40"/>
                                        </p:tgtEl>
                                        <p:attrNameLst>
                                          <p:attrName>ppt_x</p:attrName>
                                        </p:attrNameLst>
                                      </p:cBhvr>
                                      <p:tavLst>
                                        <p:tav tm="0">
                                          <p:val>
                                            <p:strVal val="#ppt_x"/>
                                          </p:val>
                                        </p:tav>
                                        <p:tav tm="100000">
                                          <p:val>
                                            <p:strVal val="#ppt_x"/>
                                          </p:val>
                                        </p:tav>
                                      </p:tavLst>
                                    </p:anim>
                                    <p:anim calcmode="lin" valueType="num">
                                      <p:cBhvr>
                                        <p:cTn id="54" dur="500" fill="hold"/>
                                        <p:tgtEl>
                                          <p:spTgt spid="40"/>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500"/>
                                        <p:tgtEl>
                                          <p:spTgt spid="41"/>
                                        </p:tgtEl>
                                      </p:cBhvr>
                                    </p:animEffect>
                                    <p:anim calcmode="lin" valueType="num">
                                      <p:cBhvr>
                                        <p:cTn id="58" dur="500" fill="hold"/>
                                        <p:tgtEl>
                                          <p:spTgt spid="41"/>
                                        </p:tgtEl>
                                        <p:attrNameLst>
                                          <p:attrName>ppt_x</p:attrName>
                                        </p:attrNameLst>
                                      </p:cBhvr>
                                      <p:tavLst>
                                        <p:tav tm="0">
                                          <p:val>
                                            <p:strVal val="#ppt_x"/>
                                          </p:val>
                                        </p:tav>
                                        <p:tav tm="100000">
                                          <p:val>
                                            <p:strVal val="#ppt_x"/>
                                          </p:val>
                                        </p:tav>
                                      </p:tavLst>
                                    </p:anim>
                                    <p:anim calcmode="lin" valueType="num">
                                      <p:cBhvr>
                                        <p:cTn id="59" dur="500" fill="hold"/>
                                        <p:tgtEl>
                                          <p:spTgt spid="41"/>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fade">
                                      <p:cBhvr>
                                        <p:cTn id="62" dur="500"/>
                                        <p:tgtEl>
                                          <p:spTgt spid="42"/>
                                        </p:tgtEl>
                                      </p:cBhvr>
                                    </p:animEffect>
                                    <p:anim calcmode="lin" valueType="num">
                                      <p:cBhvr>
                                        <p:cTn id="63" dur="500" fill="hold"/>
                                        <p:tgtEl>
                                          <p:spTgt spid="42"/>
                                        </p:tgtEl>
                                        <p:attrNameLst>
                                          <p:attrName>ppt_x</p:attrName>
                                        </p:attrNameLst>
                                      </p:cBhvr>
                                      <p:tavLst>
                                        <p:tav tm="0">
                                          <p:val>
                                            <p:strVal val="#ppt_x"/>
                                          </p:val>
                                        </p:tav>
                                        <p:tav tm="100000">
                                          <p:val>
                                            <p:strVal val="#ppt_x"/>
                                          </p:val>
                                        </p:tav>
                                      </p:tavLst>
                                    </p:anim>
                                    <p:anim calcmode="lin" valueType="num">
                                      <p:cBhvr>
                                        <p:cTn id="64" dur="500" fill="hold"/>
                                        <p:tgtEl>
                                          <p:spTgt spid="42"/>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500"/>
                                        <p:tgtEl>
                                          <p:spTgt spid="43"/>
                                        </p:tgtEl>
                                      </p:cBhvr>
                                    </p:animEffect>
                                    <p:anim calcmode="lin" valueType="num">
                                      <p:cBhvr>
                                        <p:cTn id="68" dur="500" fill="hold"/>
                                        <p:tgtEl>
                                          <p:spTgt spid="43"/>
                                        </p:tgtEl>
                                        <p:attrNameLst>
                                          <p:attrName>ppt_x</p:attrName>
                                        </p:attrNameLst>
                                      </p:cBhvr>
                                      <p:tavLst>
                                        <p:tav tm="0">
                                          <p:val>
                                            <p:strVal val="#ppt_x"/>
                                          </p:val>
                                        </p:tav>
                                        <p:tav tm="100000">
                                          <p:val>
                                            <p:strVal val="#ppt_x"/>
                                          </p:val>
                                        </p:tav>
                                      </p:tavLst>
                                    </p:anim>
                                    <p:anim calcmode="lin" valueType="num">
                                      <p:cBhvr>
                                        <p:cTn id="69" dur="500" fill="hold"/>
                                        <p:tgtEl>
                                          <p:spTgt spid="43"/>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fade">
                                      <p:cBhvr>
                                        <p:cTn id="72" dur="500"/>
                                        <p:tgtEl>
                                          <p:spTgt spid="44"/>
                                        </p:tgtEl>
                                      </p:cBhvr>
                                    </p:animEffect>
                                    <p:anim calcmode="lin" valueType="num">
                                      <p:cBhvr>
                                        <p:cTn id="73" dur="500" fill="hold"/>
                                        <p:tgtEl>
                                          <p:spTgt spid="44"/>
                                        </p:tgtEl>
                                        <p:attrNameLst>
                                          <p:attrName>ppt_x</p:attrName>
                                        </p:attrNameLst>
                                      </p:cBhvr>
                                      <p:tavLst>
                                        <p:tav tm="0">
                                          <p:val>
                                            <p:strVal val="#ppt_x"/>
                                          </p:val>
                                        </p:tav>
                                        <p:tav tm="100000">
                                          <p:val>
                                            <p:strVal val="#ppt_x"/>
                                          </p:val>
                                        </p:tav>
                                      </p:tavLst>
                                    </p:anim>
                                    <p:anim calcmode="lin" valueType="num">
                                      <p:cBhvr>
                                        <p:cTn id="74" dur="500" fill="hold"/>
                                        <p:tgtEl>
                                          <p:spTgt spid="44"/>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500"/>
                                        <p:tgtEl>
                                          <p:spTgt spid="45"/>
                                        </p:tgtEl>
                                      </p:cBhvr>
                                    </p:animEffect>
                                    <p:anim calcmode="lin" valueType="num">
                                      <p:cBhvr>
                                        <p:cTn id="78" dur="500" fill="hold"/>
                                        <p:tgtEl>
                                          <p:spTgt spid="45"/>
                                        </p:tgtEl>
                                        <p:attrNameLst>
                                          <p:attrName>ppt_x</p:attrName>
                                        </p:attrNameLst>
                                      </p:cBhvr>
                                      <p:tavLst>
                                        <p:tav tm="0">
                                          <p:val>
                                            <p:strVal val="#ppt_x"/>
                                          </p:val>
                                        </p:tav>
                                        <p:tav tm="100000">
                                          <p:val>
                                            <p:strVal val="#ppt_x"/>
                                          </p:val>
                                        </p:tav>
                                      </p:tavLst>
                                    </p:anim>
                                    <p:anim calcmode="lin" valueType="num">
                                      <p:cBhvr>
                                        <p:cTn id="79" dur="5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4" grpId="0" animBg="1"/>
      <p:bldP spid="35" grpId="0" animBg="1"/>
      <p:bldP spid="36" grpId="0" animBg="1"/>
      <p:bldP spid="37" grpId="0" animBg="1"/>
      <p:bldP spid="38" grpId="0" animBg="1"/>
      <p:bldP spid="39" grpId="0" animBg="1"/>
      <p:bldP spid="4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C34486-4DA7-40A4-ABF3-3AFF9955FFBF}"/>
              </a:ext>
            </a:extLst>
          </p:cNvPr>
          <p:cNvSpPr>
            <a:spLocks noGrp="1"/>
          </p:cNvSpPr>
          <p:nvPr>
            <p:ph type="title"/>
          </p:nvPr>
        </p:nvSpPr>
        <p:spPr/>
        <p:txBody>
          <a:bodyPr/>
          <a:lstStyle/>
          <a:p>
            <a:r>
              <a:rPr lang="zh-CN" altLang="en-US" dirty="0"/>
              <a:t>选择类排序</a:t>
            </a:r>
            <a:r>
              <a:rPr lang="en-US" altLang="zh-CN" dirty="0"/>
              <a:t>-</a:t>
            </a:r>
            <a:r>
              <a:rPr lang="zh-CN" altLang="en-US" dirty="0"/>
              <a:t>堆排序</a:t>
            </a:r>
          </a:p>
        </p:txBody>
      </p:sp>
      <p:sp>
        <p:nvSpPr>
          <p:cNvPr id="3" name="内容占位符 2">
            <a:extLst>
              <a:ext uri="{FF2B5EF4-FFF2-40B4-BE49-F238E27FC236}">
                <a16:creationId xmlns:a16="http://schemas.microsoft.com/office/drawing/2014/main" id="{3BC95C61-F5DF-42F0-849F-08FC2A96C890}"/>
              </a:ext>
            </a:extLst>
          </p:cNvPr>
          <p:cNvSpPr>
            <a:spLocks noGrp="1"/>
          </p:cNvSpPr>
          <p:nvPr>
            <p:ph idx="1"/>
          </p:nvPr>
        </p:nvSpPr>
        <p:spPr/>
        <p:txBody>
          <a:bodyPr>
            <a:normAutofit fontScale="77500" lnSpcReduction="20000"/>
          </a:bodyPr>
          <a:lstStyle/>
          <a:p>
            <a:pPr marL="0" indent="0" algn="just">
              <a:lnSpc>
                <a:spcPct val="120000"/>
              </a:lnSpc>
              <a:spcBef>
                <a:spcPct val="50000"/>
              </a:spcBef>
              <a:buNone/>
            </a:pPr>
            <a:r>
              <a:rPr lang="zh-CN" altLang="en-US" dirty="0">
                <a:latin typeface="Fira Code" panose="020B0809050000020004" pitchFamily="49" charset="0"/>
              </a:rPr>
              <a:t>当堆顶元素改变时，如何重建堆</a:t>
            </a:r>
            <a:r>
              <a:rPr lang="en-US" altLang="zh-CN" dirty="0">
                <a:latin typeface="Fira Code" panose="020B0809050000020004" pitchFamily="49" charset="0"/>
                <a:ea typeface="Fira Code" panose="020B0809050000020004" pitchFamily="49" charset="0"/>
              </a:rPr>
              <a:t>?</a:t>
            </a:r>
          </a:p>
          <a:p>
            <a:pPr marL="514350" indent="-514350" algn="just">
              <a:lnSpc>
                <a:spcPct val="120000"/>
              </a:lnSpc>
              <a:spcBef>
                <a:spcPct val="50000"/>
              </a:spcBef>
              <a:buFont typeface="+mj-lt"/>
              <a:buAutoNum type="arabicPeriod"/>
            </a:pPr>
            <a:r>
              <a:rPr lang="zh-CN" altLang="en-US" dirty="0">
                <a:latin typeface="Fira Code" panose="020B0809050000020004" pitchFamily="49" charset="0"/>
              </a:rPr>
              <a:t>首先将完全二叉树根结点中的记录移出，该记录称为待调整记录。此时根结点相当于空结点。</a:t>
            </a:r>
            <a:endParaRPr lang="en-US" altLang="zh-CN" dirty="0">
              <a:latin typeface="Fira Code" panose="020B0809050000020004" pitchFamily="49" charset="0"/>
              <a:ea typeface="Fira Code" panose="020B0809050000020004" pitchFamily="49" charset="0"/>
            </a:endParaRPr>
          </a:p>
          <a:p>
            <a:pPr marL="514350" indent="-514350" algn="just">
              <a:lnSpc>
                <a:spcPct val="120000"/>
              </a:lnSpc>
              <a:spcBef>
                <a:spcPct val="50000"/>
              </a:spcBef>
              <a:buFont typeface="+mj-lt"/>
              <a:buAutoNum type="arabicPeriod"/>
            </a:pPr>
            <a:r>
              <a:rPr lang="zh-CN" altLang="en-US" dirty="0">
                <a:latin typeface="Fira Code" panose="020B0809050000020004" pitchFamily="49" charset="0"/>
              </a:rPr>
              <a:t>从空结点的左、右子中选出一个关键字较大的记录，如果该记录的关键字大于待调整记录的关键字，则将该记录上移至空结点中。</a:t>
            </a:r>
            <a:endParaRPr lang="en-US" altLang="zh-CN" dirty="0">
              <a:latin typeface="Fira Code" panose="020B0809050000020004" pitchFamily="49" charset="0"/>
              <a:ea typeface="Fira Code" panose="020B0809050000020004" pitchFamily="49" charset="0"/>
            </a:endParaRPr>
          </a:p>
          <a:p>
            <a:pPr marL="514350" indent="-514350" algn="just">
              <a:lnSpc>
                <a:spcPct val="120000"/>
              </a:lnSpc>
              <a:spcBef>
                <a:spcPct val="50000"/>
              </a:spcBef>
              <a:buFont typeface="+mj-lt"/>
              <a:buAutoNum type="arabicPeriod"/>
            </a:pPr>
            <a:r>
              <a:rPr lang="zh-CN" altLang="en-US" dirty="0">
                <a:latin typeface="Fira Code" panose="020B0809050000020004" pitchFamily="49" charset="0"/>
              </a:rPr>
              <a:t>此时，原来那个关键字较大的子结点相当于空结点。重复上述移动过程，直到空结点左、右子结点的关键字均不小于待调整记录的关键字。此时，将待调整记录放入空结点即可。</a:t>
            </a:r>
            <a:endParaRPr lang="en-US" altLang="zh-CN" dirty="0">
              <a:latin typeface="Fira Code" panose="020B0809050000020004" pitchFamily="49" charset="0"/>
            </a:endParaRPr>
          </a:p>
          <a:p>
            <a:pPr marL="0" indent="0" algn="just">
              <a:lnSpc>
                <a:spcPct val="120000"/>
              </a:lnSpc>
              <a:spcBef>
                <a:spcPct val="50000"/>
              </a:spcBef>
              <a:buNone/>
            </a:pPr>
            <a:r>
              <a:rPr lang="zh-CN" altLang="en-US" dirty="0">
                <a:latin typeface="Fira Code" panose="020B0809050000020004" pitchFamily="49" charset="0"/>
              </a:rPr>
              <a:t>上述调整方法相当于把待调整记录逐步向下“筛”的过程，所以一般称为“筛选”法。</a:t>
            </a:r>
          </a:p>
        </p:txBody>
      </p:sp>
    </p:spTree>
    <p:extLst>
      <p:ext uri="{BB962C8B-B14F-4D97-AF65-F5344CB8AC3E}">
        <p14:creationId xmlns:p14="http://schemas.microsoft.com/office/powerpoint/2010/main" val="380790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A8ECEC-EE01-4A85-B91E-7B6BACE1B245}"/>
              </a:ext>
            </a:extLst>
          </p:cNvPr>
          <p:cNvSpPr>
            <a:spLocks noGrp="1"/>
          </p:cNvSpPr>
          <p:nvPr>
            <p:ph type="title"/>
          </p:nvPr>
        </p:nvSpPr>
        <p:spPr/>
        <p:txBody>
          <a:bodyPr/>
          <a:lstStyle/>
          <a:p>
            <a:r>
              <a:rPr lang="zh-CN" altLang="en-US" dirty="0"/>
              <a:t>选择类排序</a:t>
            </a:r>
            <a:r>
              <a:rPr lang="en-US" altLang="zh-CN" dirty="0"/>
              <a:t>-</a:t>
            </a:r>
            <a:r>
              <a:rPr lang="zh-CN" altLang="en-US" dirty="0"/>
              <a:t>堆排序</a:t>
            </a:r>
            <a:r>
              <a:rPr lang="en-US" altLang="zh-CN" dirty="0"/>
              <a:t>-</a:t>
            </a:r>
            <a:r>
              <a:rPr lang="zh-CN" altLang="en-US" dirty="0"/>
              <a:t>重建堆</a:t>
            </a:r>
          </a:p>
        </p:txBody>
      </p:sp>
      <p:sp>
        <p:nvSpPr>
          <p:cNvPr id="4" name="Oval 4">
            <a:extLst>
              <a:ext uri="{FF2B5EF4-FFF2-40B4-BE49-F238E27FC236}">
                <a16:creationId xmlns:a16="http://schemas.microsoft.com/office/drawing/2014/main" id="{997255C9-CBF6-4239-ACAC-084EFB78C746}"/>
              </a:ext>
            </a:extLst>
          </p:cNvPr>
          <p:cNvSpPr>
            <a:spLocks noChangeArrowheads="1"/>
          </p:cNvSpPr>
          <p:nvPr/>
        </p:nvSpPr>
        <p:spPr bwMode="auto">
          <a:xfrm>
            <a:off x="2191531" y="1463323"/>
            <a:ext cx="532800" cy="532064"/>
          </a:xfrm>
          <a:prstGeom prst="ellipse">
            <a:avLst/>
          </a:prstGeom>
          <a:solidFill>
            <a:schemeClr val="accent5">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48</a:t>
            </a:r>
          </a:p>
        </p:txBody>
      </p:sp>
      <p:cxnSp>
        <p:nvCxnSpPr>
          <p:cNvPr id="5" name="直接连接符 4">
            <a:extLst>
              <a:ext uri="{FF2B5EF4-FFF2-40B4-BE49-F238E27FC236}">
                <a16:creationId xmlns:a16="http://schemas.microsoft.com/office/drawing/2014/main" id="{C4EB4037-06B9-474D-A316-5E87E730988B}"/>
              </a:ext>
            </a:extLst>
          </p:cNvPr>
          <p:cNvCxnSpPr>
            <a:stCxn id="4" idx="2"/>
            <a:endCxn id="7" idx="0"/>
          </p:cNvCxnSpPr>
          <p:nvPr/>
        </p:nvCxnSpPr>
        <p:spPr>
          <a:xfrm flipH="1">
            <a:off x="1244277" y="1729355"/>
            <a:ext cx="947254" cy="47885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6" name="直接连接符 5">
            <a:extLst>
              <a:ext uri="{FF2B5EF4-FFF2-40B4-BE49-F238E27FC236}">
                <a16:creationId xmlns:a16="http://schemas.microsoft.com/office/drawing/2014/main" id="{FF06C2AB-B907-4D82-921E-EB11EA576DEA}"/>
              </a:ext>
            </a:extLst>
          </p:cNvPr>
          <p:cNvCxnSpPr>
            <a:cxnSpLocks/>
            <a:stCxn id="4" idx="6"/>
            <a:endCxn id="8" idx="0"/>
          </p:cNvCxnSpPr>
          <p:nvPr/>
        </p:nvCxnSpPr>
        <p:spPr>
          <a:xfrm>
            <a:off x="2724331" y="1729355"/>
            <a:ext cx="901505" cy="47885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7" name="Oval 5">
            <a:extLst>
              <a:ext uri="{FF2B5EF4-FFF2-40B4-BE49-F238E27FC236}">
                <a16:creationId xmlns:a16="http://schemas.microsoft.com/office/drawing/2014/main" id="{97DEC656-55D9-4455-A04E-979015896C85}"/>
              </a:ext>
            </a:extLst>
          </p:cNvPr>
          <p:cNvSpPr>
            <a:spLocks noChangeArrowheads="1"/>
          </p:cNvSpPr>
          <p:nvPr/>
        </p:nvSpPr>
        <p:spPr bwMode="auto">
          <a:xfrm>
            <a:off x="977877" y="2208212"/>
            <a:ext cx="532800" cy="532064"/>
          </a:xfrm>
          <a:prstGeom prst="ellipse">
            <a:avLst/>
          </a:prstGeom>
          <a:solidFill>
            <a:schemeClr val="accent5">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77</a:t>
            </a:r>
          </a:p>
        </p:txBody>
      </p:sp>
      <p:sp>
        <p:nvSpPr>
          <p:cNvPr id="8" name="Oval 6">
            <a:extLst>
              <a:ext uri="{FF2B5EF4-FFF2-40B4-BE49-F238E27FC236}">
                <a16:creationId xmlns:a16="http://schemas.microsoft.com/office/drawing/2014/main" id="{BE7EB611-31AF-4DA7-85DD-D3BAAD1711D1}"/>
              </a:ext>
            </a:extLst>
          </p:cNvPr>
          <p:cNvSpPr>
            <a:spLocks noChangeArrowheads="1"/>
          </p:cNvSpPr>
          <p:nvPr/>
        </p:nvSpPr>
        <p:spPr bwMode="auto">
          <a:xfrm>
            <a:off x="3359436" y="2208212"/>
            <a:ext cx="532800" cy="532064"/>
          </a:xfrm>
          <a:prstGeom prst="ellipse">
            <a:avLst/>
          </a:prstGeom>
          <a:solidFill>
            <a:schemeClr val="accent5">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35</a:t>
            </a:r>
          </a:p>
        </p:txBody>
      </p:sp>
      <p:sp>
        <p:nvSpPr>
          <p:cNvPr id="9" name="Oval 7">
            <a:extLst>
              <a:ext uri="{FF2B5EF4-FFF2-40B4-BE49-F238E27FC236}">
                <a16:creationId xmlns:a16="http://schemas.microsoft.com/office/drawing/2014/main" id="{1CEE7001-1DA9-4AE0-BC66-E3CA2BB9EB14}"/>
              </a:ext>
            </a:extLst>
          </p:cNvPr>
          <p:cNvSpPr>
            <a:spLocks noChangeArrowheads="1"/>
          </p:cNvSpPr>
          <p:nvPr/>
        </p:nvSpPr>
        <p:spPr bwMode="auto">
          <a:xfrm>
            <a:off x="462177" y="3325545"/>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62</a:t>
            </a:r>
          </a:p>
        </p:txBody>
      </p:sp>
      <p:sp>
        <p:nvSpPr>
          <p:cNvPr id="10" name="Oval 8">
            <a:extLst>
              <a:ext uri="{FF2B5EF4-FFF2-40B4-BE49-F238E27FC236}">
                <a16:creationId xmlns:a16="http://schemas.microsoft.com/office/drawing/2014/main" id="{B2A21262-5CBD-43A4-B345-550342E39C57}"/>
              </a:ext>
            </a:extLst>
          </p:cNvPr>
          <p:cNvSpPr>
            <a:spLocks noChangeArrowheads="1"/>
          </p:cNvSpPr>
          <p:nvPr/>
        </p:nvSpPr>
        <p:spPr bwMode="auto">
          <a:xfrm>
            <a:off x="1515133" y="3325545"/>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55</a:t>
            </a:r>
          </a:p>
        </p:txBody>
      </p:sp>
      <p:sp>
        <p:nvSpPr>
          <p:cNvPr id="11" name="Oval 9">
            <a:extLst>
              <a:ext uri="{FF2B5EF4-FFF2-40B4-BE49-F238E27FC236}">
                <a16:creationId xmlns:a16="http://schemas.microsoft.com/office/drawing/2014/main" id="{CFA649FA-F9D3-40EB-9F9E-7945349E0D17}"/>
              </a:ext>
            </a:extLst>
          </p:cNvPr>
          <p:cNvSpPr>
            <a:spLocks noChangeArrowheads="1"/>
          </p:cNvSpPr>
          <p:nvPr/>
        </p:nvSpPr>
        <p:spPr bwMode="auto">
          <a:xfrm>
            <a:off x="2806624" y="3325545"/>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14</a:t>
            </a:r>
          </a:p>
        </p:txBody>
      </p:sp>
      <p:sp>
        <p:nvSpPr>
          <p:cNvPr id="12" name="Oval 10">
            <a:extLst>
              <a:ext uri="{FF2B5EF4-FFF2-40B4-BE49-F238E27FC236}">
                <a16:creationId xmlns:a16="http://schemas.microsoft.com/office/drawing/2014/main" id="{E1637133-8294-43FB-9CE8-24BFF58A7506}"/>
              </a:ext>
            </a:extLst>
          </p:cNvPr>
          <p:cNvSpPr>
            <a:spLocks noChangeArrowheads="1"/>
          </p:cNvSpPr>
          <p:nvPr/>
        </p:nvSpPr>
        <p:spPr bwMode="auto">
          <a:xfrm>
            <a:off x="3939094" y="3325545"/>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u="sng"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35</a:t>
            </a:r>
          </a:p>
        </p:txBody>
      </p:sp>
      <p:cxnSp>
        <p:nvCxnSpPr>
          <p:cNvPr id="13" name="直接连接符 12">
            <a:extLst>
              <a:ext uri="{FF2B5EF4-FFF2-40B4-BE49-F238E27FC236}">
                <a16:creationId xmlns:a16="http://schemas.microsoft.com/office/drawing/2014/main" id="{E57FEAC8-06D1-44A3-9A75-C837E12C52BE}"/>
              </a:ext>
            </a:extLst>
          </p:cNvPr>
          <p:cNvCxnSpPr>
            <a:cxnSpLocks/>
            <a:stCxn id="7" idx="3"/>
            <a:endCxn id="9" idx="0"/>
          </p:cNvCxnSpPr>
          <p:nvPr/>
        </p:nvCxnSpPr>
        <p:spPr>
          <a:xfrm flipH="1">
            <a:off x="728577" y="2662357"/>
            <a:ext cx="327327"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14" name="直接连接符 13">
            <a:extLst>
              <a:ext uri="{FF2B5EF4-FFF2-40B4-BE49-F238E27FC236}">
                <a16:creationId xmlns:a16="http://schemas.microsoft.com/office/drawing/2014/main" id="{463C3F0A-306F-4A04-80BE-C828DC2DC3A5}"/>
              </a:ext>
            </a:extLst>
          </p:cNvPr>
          <p:cNvCxnSpPr>
            <a:cxnSpLocks/>
            <a:stCxn id="7" idx="5"/>
            <a:endCxn id="10" idx="0"/>
          </p:cNvCxnSpPr>
          <p:nvPr/>
        </p:nvCxnSpPr>
        <p:spPr>
          <a:xfrm>
            <a:off x="1432650" y="2662357"/>
            <a:ext cx="348883"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15" name="直接连接符 14">
            <a:extLst>
              <a:ext uri="{FF2B5EF4-FFF2-40B4-BE49-F238E27FC236}">
                <a16:creationId xmlns:a16="http://schemas.microsoft.com/office/drawing/2014/main" id="{4B03C28F-E7AC-4FBA-818D-E922A7AE9861}"/>
              </a:ext>
            </a:extLst>
          </p:cNvPr>
          <p:cNvCxnSpPr>
            <a:cxnSpLocks/>
            <a:stCxn id="8" idx="3"/>
            <a:endCxn id="11" idx="0"/>
          </p:cNvCxnSpPr>
          <p:nvPr/>
        </p:nvCxnSpPr>
        <p:spPr>
          <a:xfrm flipH="1">
            <a:off x="3073024" y="2662357"/>
            <a:ext cx="364439"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16" name="直接连接符 15">
            <a:extLst>
              <a:ext uri="{FF2B5EF4-FFF2-40B4-BE49-F238E27FC236}">
                <a16:creationId xmlns:a16="http://schemas.microsoft.com/office/drawing/2014/main" id="{B7A80EC4-2C10-4A6F-AB92-420D6E10B5D6}"/>
              </a:ext>
            </a:extLst>
          </p:cNvPr>
          <p:cNvCxnSpPr>
            <a:cxnSpLocks/>
            <a:stCxn id="8" idx="5"/>
            <a:endCxn id="12" idx="0"/>
          </p:cNvCxnSpPr>
          <p:nvPr/>
        </p:nvCxnSpPr>
        <p:spPr>
          <a:xfrm>
            <a:off x="3814209" y="2662357"/>
            <a:ext cx="391285"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46" name="Oval 4">
            <a:extLst>
              <a:ext uri="{FF2B5EF4-FFF2-40B4-BE49-F238E27FC236}">
                <a16:creationId xmlns:a16="http://schemas.microsoft.com/office/drawing/2014/main" id="{AD32881D-2150-408B-9AC1-87ED619AD5A6}"/>
              </a:ext>
            </a:extLst>
          </p:cNvPr>
          <p:cNvSpPr>
            <a:spLocks noChangeArrowheads="1"/>
          </p:cNvSpPr>
          <p:nvPr/>
        </p:nvSpPr>
        <p:spPr bwMode="auto">
          <a:xfrm>
            <a:off x="6205861" y="3243541"/>
            <a:ext cx="532800" cy="532064"/>
          </a:xfrm>
          <a:prstGeom prst="ellipse">
            <a:avLst/>
          </a:prstGeom>
          <a:solidFill>
            <a:schemeClr val="accent2">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48</a:t>
            </a:r>
          </a:p>
        </p:txBody>
      </p:sp>
      <p:sp>
        <p:nvSpPr>
          <p:cNvPr id="47" name="Oval 4">
            <a:extLst>
              <a:ext uri="{FF2B5EF4-FFF2-40B4-BE49-F238E27FC236}">
                <a16:creationId xmlns:a16="http://schemas.microsoft.com/office/drawing/2014/main" id="{E6998B9D-33C4-4DD1-8D5E-2E82C9651053}"/>
              </a:ext>
            </a:extLst>
          </p:cNvPr>
          <p:cNvSpPr>
            <a:spLocks noChangeArrowheads="1"/>
          </p:cNvSpPr>
          <p:nvPr/>
        </p:nvSpPr>
        <p:spPr bwMode="auto">
          <a:xfrm>
            <a:off x="5751088" y="3642589"/>
            <a:ext cx="532800" cy="532064"/>
          </a:xfrm>
          <a:prstGeom prst="ellipse">
            <a:avLst/>
          </a:prstGeom>
          <a:solidFill>
            <a:schemeClr val="accent5">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77</a:t>
            </a:r>
          </a:p>
        </p:txBody>
      </p:sp>
      <p:cxnSp>
        <p:nvCxnSpPr>
          <p:cNvPr id="48" name="直接连接符 47">
            <a:extLst>
              <a:ext uri="{FF2B5EF4-FFF2-40B4-BE49-F238E27FC236}">
                <a16:creationId xmlns:a16="http://schemas.microsoft.com/office/drawing/2014/main" id="{372EF4BC-99B2-47BA-9BBC-638450A59161}"/>
              </a:ext>
            </a:extLst>
          </p:cNvPr>
          <p:cNvCxnSpPr>
            <a:stCxn id="47" idx="2"/>
            <a:endCxn id="50" idx="0"/>
          </p:cNvCxnSpPr>
          <p:nvPr/>
        </p:nvCxnSpPr>
        <p:spPr>
          <a:xfrm flipH="1">
            <a:off x="4803834" y="3908621"/>
            <a:ext cx="947254" cy="47885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49" name="直接连接符 48">
            <a:extLst>
              <a:ext uri="{FF2B5EF4-FFF2-40B4-BE49-F238E27FC236}">
                <a16:creationId xmlns:a16="http://schemas.microsoft.com/office/drawing/2014/main" id="{42D0674A-8D53-4600-9DDB-14DE15D73749}"/>
              </a:ext>
            </a:extLst>
          </p:cNvPr>
          <p:cNvCxnSpPr>
            <a:cxnSpLocks/>
            <a:stCxn id="47" idx="6"/>
            <a:endCxn id="51" idx="0"/>
          </p:cNvCxnSpPr>
          <p:nvPr/>
        </p:nvCxnSpPr>
        <p:spPr>
          <a:xfrm>
            <a:off x="6283888" y="3908621"/>
            <a:ext cx="901505" cy="47885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50" name="Oval 5">
            <a:extLst>
              <a:ext uri="{FF2B5EF4-FFF2-40B4-BE49-F238E27FC236}">
                <a16:creationId xmlns:a16="http://schemas.microsoft.com/office/drawing/2014/main" id="{43E7AF41-4C8C-4A92-BFE5-EE9A6B69237C}"/>
              </a:ext>
            </a:extLst>
          </p:cNvPr>
          <p:cNvSpPr>
            <a:spLocks noChangeArrowheads="1"/>
          </p:cNvSpPr>
          <p:nvPr/>
        </p:nvSpPr>
        <p:spPr bwMode="auto">
          <a:xfrm>
            <a:off x="4537434" y="4387478"/>
            <a:ext cx="532800" cy="532064"/>
          </a:xfrm>
          <a:prstGeom prst="ellipse">
            <a:avLst/>
          </a:prstGeom>
          <a:solidFill>
            <a:schemeClr val="accent5">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endParaRPr>
          </a:p>
        </p:txBody>
      </p:sp>
      <p:sp>
        <p:nvSpPr>
          <p:cNvPr id="51" name="Oval 6">
            <a:extLst>
              <a:ext uri="{FF2B5EF4-FFF2-40B4-BE49-F238E27FC236}">
                <a16:creationId xmlns:a16="http://schemas.microsoft.com/office/drawing/2014/main" id="{5A0B5187-1DF0-47AA-B8D1-B5ED3EAF8F61}"/>
              </a:ext>
            </a:extLst>
          </p:cNvPr>
          <p:cNvSpPr>
            <a:spLocks noChangeArrowheads="1"/>
          </p:cNvSpPr>
          <p:nvPr/>
        </p:nvSpPr>
        <p:spPr bwMode="auto">
          <a:xfrm>
            <a:off x="6918993" y="4387478"/>
            <a:ext cx="532800" cy="532064"/>
          </a:xfrm>
          <a:prstGeom prst="ellipse">
            <a:avLst/>
          </a:prstGeom>
          <a:solidFill>
            <a:schemeClr val="accent5">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35</a:t>
            </a:r>
          </a:p>
        </p:txBody>
      </p:sp>
      <p:sp>
        <p:nvSpPr>
          <p:cNvPr id="52" name="Oval 7">
            <a:extLst>
              <a:ext uri="{FF2B5EF4-FFF2-40B4-BE49-F238E27FC236}">
                <a16:creationId xmlns:a16="http://schemas.microsoft.com/office/drawing/2014/main" id="{A3DBAFF2-9DF4-4015-B935-D6E8DF89CEB7}"/>
              </a:ext>
            </a:extLst>
          </p:cNvPr>
          <p:cNvSpPr>
            <a:spLocks noChangeArrowheads="1"/>
          </p:cNvSpPr>
          <p:nvPr/>
        </p:nvSpPr>
        <p:spPr bwMode="auto">
          <a:xfrm>
            <a:off x="4021734" y="5504811"/>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62</a:t>
            </a:r>
          </a:p>
        </p:txBody>
      </p:sp>
      <p:sp>
        <p:nvSpPr>
          <p:cNvPr id="53" name="Oval 8">
            <a:extLst>
              <a:ext uri="{FF2B5EF4-FFF2-40B4-BE49-F238E27FC236}">
                <a16:creationId xmlns:a16="http://schemas.microsoft.com/office/drawing/2014/main" id="{B2840908-A01C-4E67-A1A1-E6EE9476E7A9}"/>
              </a:ext>
            </a:extLst>
          </p:cNvPr>
          <p:cNvSpPr>
            <a:spLocks noChangeArrowheads="1"/>
          </p:cNvSpPr>
          <p:nvPr/>
        </p:nvSpPr>
        <p:spPr bwMode="auto">
          <a:xfrm>
            <a:off x="5074690" y="5504811"/>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55</a:t>
            </a:r>
          </a:p>
        </p:txBody>
      </p:sp>
      <p:sp>
        <p:nvSpPr>
          <p:cNvPr id="54" name="Oval 9">
            <a:extLst>
              <a:ext uri="{FF2B5EF4-FFF2-40B4-BE49-F238E27FC236}">
                <a16:creationId xmlns:a16="http://schemas.microsoft.com/office/drawing/2014/main" id="{D3DEA44C-57DB-479C-96A3-1B522E0CCE65}"/>
              </a:ext>
            </a:extLst>
          </p:cNvPr>
          <p:cNvSpPr>
            <a:spLocks noChangeArrowheads="1"/>
          </p:cNvSpPr>
          <p:nvPr/>
        </p:nvSpPr>
        <p:spPr bwMode="auto">
          <a:xfrm>
            <a:off x="6366181" y="5504811"/>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14</a:t>
            </a:r>
          </a:p>
        </p:txBody>
      </p:sp>
      <p:sp>
        <p:nvSpPr>
          <p:cNvPr id="55" name="Oval 10">
            <a:extLst>
              <a:ext uri="{FF2B5EF4-FFF2-40B4-BE49-F238E27FC236}">
                <a16:creationId xmlns:a16="http://schemas.microsoft.com/office/drawing/2014/main" id="{9B3313F9-BACC-4023-9C9A-1A6125D162B6}"/>
              </a:ext>
            </a:extLst>
          </p:cNvPr>
          <p:cNvSpPr>
            <a:spLocks noChangeArrowheads="1"/>
          </p:cNvSpPr>
          <p:nvPr/>
        </p:nvSpPr>
        <p:spPr bwMode="auto">
          <a:xfrm>
            <a:off x="7498651" y="5504811"/>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u="sng"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35</a:t>
            </a:r>
          </a:p>
        </p:txBody>
      </p:sp>
      <p:cxnSp>
        <p:nvCxnSpPr>
          <p:cNvPr id="56" name="直接连接符 55">
            <a:extLst>
              <a:ext uri="{FF2B5EF4-FFF2-40B4-BE49-F238E27FC236}">
                <a16:creationId xmlns:a16="http://schemas.microsoft.com/office/drawing/2014/main" id="{5EB9F608-AC95-4281-9A7D-05F34CC8D5F8}"/>
              </a:ext>
            </a:extLst>
          </p:cNvPr>
          <p:cNvCxnSpPr>
            <a:cxnSpLocks/>
            <a:stCxn id="50" idx="3"/>
            <a:endCxn id="52" idx="0"/>
          </p:cNvCxnSpPr>
          <p:nvPr/>
        </p:nvCxnSpPr>
        <p:spPr>
          <a:xfrm flipH="1">
            <a:off x="4288134" y="4841623"/>
            <a:ext cx="327327"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57" name="直接连接符 56">
            <a:extLst>
              <a:ext uri="{FF2B5EF4-FFF2-40B4-BE49-F238E27FC236}">
                <a16:creationId xmlns:a16="http://schemas.microsoft.com/office/drawing/2014/main" id="{6A6BD0D9-C9EA-431B-A9FE-AA6B14533FB4}"/>
              </a:ext>
            </a:extLst>
          </p:cNvPr>
          <p:cNvCxnSpPr>
            <a:cxnSpLocks/>
            <a:stCxn id="50" idx="5"/>
            <a:endCxn id="53" idx="0"/>
          </p:cNvCxnSpPr>
          <p:nvPr/>
        </p:nvCxnSpPr>
        <p:spPr>
          <a:xfrm>
            <a:off x="4992207" y="4841623"/>
            <a:ext cx="348883"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58" name="直接连接符 57">
            <a:extLst>
              <a:ext uri="{FF2B5EF4-FFF2-40B4-BE49-F238E27FC236}">
                <a16:creationId xmlns:a16="http://schemas.microsoft.com/office/drawing/2014/main" id="{E6657A59-CD2C-4EA3-A64D-1D9C6E325407}"/>
              </a:ext>
            </a:extLst>
          </p:cNvPr>
          <p:cNvCxnSpPr>
            <a:cxnSpLocks/>
            <a:stCxn id="51" idx="3"/>
            <a:endCxn id="54" idx="0"/>
          </p:cNvCxnSpPr>
          <p:nvPr/>
        </p:nvCxnSpPr>
        <p:spPr>
          <a:xfrm flipH="1">
            <a:off x="6632581" y="4841623"/>
            <a:ext cx="364439"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59" name="直接连接符 58">
            <a:extLst>
              <a:ext uri="{FF2B5EF4-FFF2-40B4-BE49-F238E27FC236}">
                <a16:creationId xmlns:a16="http://schemas.microsoft.com/office/drawing/2014/main" id="{1656251F-3651-43FE-9A88-3FC984A53044}"/>
              </a:ext>
            </a:extLst>
          </p:cNvPr>
          <p:cNvCxnSpPr>
            <a:cxnSpLocks/>
            <a:stCxn id="51" idx="5"/>
            <a:endCxn id="55" idx="0"/>
          </p:cNvCxnSpPr>
          <p:nvPr/>
        </p:nvCxnSpPr>
        <p:spPr>
          <a:xfrm>
            <a:off x="7373766" y="4841623"/>
            <a:ext cx="391285"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60" name="Oval 4">
            <a:extLst>
              <a:ext uri="{FF2B5EF4-FFF2-40B4-BE49-F238E27FC236}">
                <a16:creationId xmlns:a16="http://schemas.microsoft.com/office/drawing/2014/main" id="{34F278AB-96BD-4574-BCFF-097462662F51}"/>
              </a:ext>
            </a:extLst>
          </p:cNvPr>
          <p:cNvSpPr>
            <a:spLocks noChangeArrowheads="1"/>
          </p:cNvSpPr>
          <p:nvPr/>
        </p:nvSpPr>
        <p:spPr bwMode="auto">
          <a:xfrm>
            <a:off x="9887485" y="1158624"/>
            <a:ext cx="532800" cy="532064"/>
          </a:xfrm>
          <a:prstGeom prst="ellipse">
            <a:avLst/>
          </a:prstGeom>
          <a:solidFill>
            <a:schemeClr val="accent2">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48</a:t>
            </a:r>
          </a:p>
        </p:txBody>
      </p:sp>
      <p:sp>
        <p:nvSpPr>
          <p:cNvPr id="61" name="Oval 4">
            <a:extLst>
              <a:ext uri="{FF2B5EF4-FFF2-40B4-BE49-F238E27FC236}">
                <a16:creationId xmlns:a16="http://schemas.microsoft.com/office/drawing/2014/main" id="{B2A8D35F-A1DC-43CC-BF63-D252E173CCF9}"/>
              </a:ext>
            </a:extLst>
          </p:cNvPr>
          <p:cNvSpPr>
            <a:spLocks noChangeArrowheads="1"/>
          </p:cNvSpPr>
          <p:nvPr/>
        </p:nvSpPr>
        <p:spPr bwMode="auto">
          <a:xfrm>
            <a:off x="9362073" y="1515860"/>
            <a:ext cx="532800" cy="532064"/>
          </a:xfrm>
          <a:prstGeom prst="ellipse">
            <a:avLst/>
          </a:prstGeom>
          <a:solidFill>
            <a:schemeClr val="accent5">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77</a:t>
            </a:r>
          </a:p>
        </p:txBody>
      </p:sp>
      <p:cxnSp>
        <p:nvCxnSpPr>
          <p:cNvPr id="62" name="直接连接符 61">
            <a:extLst>
              <a:ext uri="{FF2B5EF4-FFF2-40B4-BE49-F238E27FC236}">
                <a16:creationId xmlns:a16="http://schemas.microsoft.com/office/drawing/2014/main" id="{4D97B572-F36E-46AE-85AC-53061A3D72B7}"/>
              </a:ext>
            </a:extLst>
          </p:cNvPr>
          <p:cNvCxnSpPr>
            <a:stCxn id="61" idx="2"/>
            <a:endCxn id="64" idx="0"/>
          </p:cNvCxnSpPr>
          <p:nvPr/>
        </p:nvCxnSpPr>
        <p:spPr>
          <a:xfrm flipH="1">
            <a:off x="8414819" y="1781892"/>
            <a:ext cx="947254" cy="47885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63" name="直接连接符 62">
            <a:extLst>
              <a:ext uri="{FF2B5EF4-FFF2-40B4-BE49-F238E27FC236}">
                <a16:creationId xmlns:a16="http://schemas.microsoft.com/office/drawing/2014/main" id="{9CB653BB-85A1-45B5-94DC-DF1CA5096794}"/>
              </a:ext>
            </a:extLst>
          </p:cNvPr>
          <p:cNvCxnSpPr>
            <a:cxnSpLocks/>
            <a:stCxn id="61" idx="6"/>
            <a:endCxn id="65" idx="0"/>
          </p:cNvCxnSpPr>
          <p:nvPr/>
        </p:nvCxnSpPr>
        <p:spPr>
          <a:xfrm>
            <a:off x="9894873" y="1781892"/>
            <a:ext cx="901505" cy="47885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64" name="Oval 5">
            <a:extLst>
              <a:ext uri="{FF2B5EF4-FFF2-40B4-BE49-F238E27FC236}">
                <a16:creationId xmlns:a16="http://schemas.microsoft.com/office/drawing/2014/main" id="{333D6322-D52B-4034-B27E-02AE3931377E}"/>
              </a:ext>
            </a:extLst>
          </p:cNvPr>
          <p:cNvSpPr>
            <a:spLocks noChangeArrowheads="1"/>
          </p:cNvSpPr>
          <p:nvPr/>
        </p:nvSpPr>
        <p:spPr bwMode="auto">
          <a:xfrm>
            <a:off x="8148419" y="2260749"/>
            <a:ext cx="532800" cy="532064"/>
          </a:xfrm>
          <a:prstGeom prst="ellipse">
            <a:avLst/>
          </a:prstGeom>
          <a:solidFill>
            <a:schemeClr val="accent5">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62</a:t>
            </a:r>
          </a:p>
        </p:txBody>
      </p:sp>
      <p:sp>
        <p:nvSpPr>
          <p:cNvPr id="65" name="Oval 6">
            <a:extLst>
              <a:ext uri="{FF2B5EF4-FFF2-40B4-BE49-F238E27FC236}">
                <a16:creationId xmlns:a16="http://schemas.microsoft.com/office/drawing/2014/main" id="{F7EDDA7E-B7CA-4D54-B343-8A3EE590D6C6}"/>
              </a:ext>
            </a:extLst>
          </p:cNvPr>
          <p:cNvSpPr>
            <a:spLocks noChangeArrowheads="1"/>
          </p:cNvSpPr>
          <p:nvPr/>
        </p:nvSpPr>
        <p:spPr bwMode="auto">
          <a:xfrm>
            <a:off x="10529978" y="2260749"/>
            <a:ext cx="532800" cy="532064"/>
          </a:xfrm>
          <a:prstGeom prst="ellipse">
            <a:avLst/>
          </a:prstGeom>
          <a:solidFill>
            <a:schemeClr val="accent5">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35</a:t>
            </a:r>
          </a:p>
        </p:txBody>
      </p:sp>
      <p:sp>
        <p:nvSpPr>
          <p:cNvPr id="66" name="Oval 7">
            <a:extLst>
              <a:ext uri="{FF2B5EF4-FFF2-40B4-BE49-F238E27FC236}">
                <a16:creationId xmlns:a16="http://schemas.microsoft.com/office/drawing/2014/main" id="{392083B5-E304-4D49-96E1-CDFF69645ADA}"/>
              </a:ext>
            </a:extLst>
          </p:cNvPr>
          <p:cNvSpPr>
            <a:spLocks noChangeArrowheads="1"/>
          </p:cNvSpPr>
          <p:nvPr/>
        </p:nvSpPr>
        <p:spPr bwMode="auto">
          <a:xfrm>
            <a:off x="7632719" y="3378082"/>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endParaRPr>
          </a:p>
        </p:txBody>
      </p:sp>
      <p:sp>
        <p:nvSpPr>
          <p:cNvPr id="67" name="Oval 8">
            <a:extLst>
              <a:ext uri="{FF2B5EF4-FFF2-40B4-BE49-F238E27FC236}">
                <a16:creationId xmlns:a16="http://schemas.microsoft.com/office/drawing/2014/main" id="{8877DEB1-469B-492B-AC5B-4FBE9AC8456F}"/>
              </a:ext>
            </a:extLst>
          </p:cNvPr>
          <p:cNvSpPr>
            <a:spLocks noChangeArrowheads="1"/>
          </p:cNvSpPr>
          <p:nvPr/>
        </p:nvSpPr>
        <p:spPr bwMode="auto">
          <a:xfrm>
            <a:off x="8685675" y="3378082"/>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55</a:t>
            </a:r>
          </a:p>
        </p:txBody>
      </p:sp>
      <p:sp>
        <p:nvSpPr>
          <p:cNvPr id="68" name="Oval 9">
            <a:extLst>
              <a:ext uri="{FF2B5EF4-FFF2-40B4-BE49-F238E27FC236}">
                <a16:creationId xmlns:a16="http://schemas.microsoft.com/office/drawing/2014/main" id="{30340A67-0D5F-423F-9A78-C24FFE129AF1}"/>
              </a:ext>
            </a:extLst>
          </p:cNvPr>
          <p:cNvSpPr>
            <a:spLocks noChangeArrowheads="1"/>
          </p:cNvSpPr>
          <p:nvPr/>
        </p:nvSpPr>
        <p:spPr bwMode="auto">
          <a:xfrm>
            <a:off x="9977166" y="3378082"/>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14</a:t>
            </a:r>
          </a:p>
        </p:txBody>
      </p:sp>
      <p:sp>
        <p:nvSpPr>
          <p:cNvPr id="69" name="Oval 10">
            <a:extLst>
              <a:ext uri="{FF2B5EF4-FFF2-40B4-BE49-F238E27FC236}">
                <a16:creationId xmlns:a16="http://schemas.microsoft.com/office/drawing/2014/main" id="{5DCE63C6-7900-47EC-A4B2-87213AA0E7E1}"/>
              </a:ext>
            </a:extLst>
          </p:cNvPr>
          <p:cNvSpPr>
            <a:spLocks noChangeArrowheads="1"/>
          </p:cNvSpPr>
          <p:nvPr/>
        </p:nvSpPr>
        <p:spPr bwMode="auto">
          <a:xfrm>
            <a:off x="11109636" y="3378082"/>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u="sng"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35</a:t>
            </a:r>
          </a:p>
        </p:txBody>
      </p:sp>
      <p:cxnSp>
        <p:nvCxnSpPr>
          <p:cNvPr id="70" name="直接连接符 69">
            <a:extLst>
              <a:ext uri="{FF2B5EF4-FFF2-40B4-BE49-F238E27FC236}">
                <a16:creationId xmlns:a16="http://schemas.microsoft.com/office/drawing/2014/main" id="{CDB44ED2-13AA-4C4A-9AEE-863EBCE25CEF}"/>
              </a:ext>
            </a:extLst>
          </p:cNvPr>
          <p:cNvCxnSpPr>
            <a:cxnSpLocks/>
            <a:stCxn id="64" idx="3"/>
            <a:endCxn id="66" idx="0"/>
          </p:cNvCxnSpPr>
          <p:nvPr/>
        </p:nvCxnSpPr>
        <p:spPr>
          <a:xfrm flipH="1">
            <a:off x="7899119" y="2714894"/>
            <a:ext cx="327327"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71" name="直接连接符 70">
            <a:extLst>
              <a:ext uri="{FF2B5EF4-FFF2-40B4-BE49-F238E27FC236}">
                <a16:creationId xmlns:a16="http://schemas.microsoft.com/office/drawing/2014/main" id="{9899175F-4324-4DB9-86C1-2AFD31D980C3}"/>
              </a:ext>
            </a:extLst>
          </p:cNvPr>
          <p:cNvCxnSpPr>
            <a:cxnSpLocks/>
            <a:stCxn id="64" idx="5"/>
            <a:endCxn id="67" idx="0"/>
          </p:cNvCxnSpPr>
          <p:nvPr/>
        </p:nvCxnSpPr>
        <p:spPr>
          <a:xfrm>
            <a:off x="8603192" y="2714894"/>
            <a:ext cx="348883"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72" name="直接连接符 71">
            <a:extLst>
              <a:ext uri="{FF2B5EF4-FFF2-40B4-BE49-F238E27FC236}">
                <a16:creationId xmlns:a16="http://schemas.microsoft.com/office/drawing/2014/main" id="{7BF8F10D-6A8A-43BD-A5B0-5187E8EDB4B4}"/>
              </a:ext>
            </a:extLst>
          </p:cNvPr>
          <p:cNvCxnSpPr>
            <a:cxnSpLocks/>
            <a:stCxn id="65" idx="3"/>
            <a:endCxn id="68" idx="0"/>
          </p:cNvCxnSpPr>
          <p:nvPr/>
        </p:nvCxnSpPr>
        <p:spPr>
          <a:xfrm flipH="1">
            <a:off x="10243566" y="2714894"/>
            <a:ext cx="364439"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73" name="直接连接符 72">
            <a:extLst>
              <a:ext uri="{FF2B5EF4-FFF2-40B4-BE49-F238E27FC236}">
                <a16:creationId xmlns:a16="http://schemas.microsoft.com/office/drawing/2014/main" id="{EB6041DA-8C90-42DC-B4A4-9C22887F87E7}"/>
              </a:ext>
            </a:extLst>
          </p:cNvPr>
          <p:cNvCxnSpPr>
            <a:cxnSpLocks/>
            <a:stCxn id="65" idx="5"/>
            <a:endCxn id="69" idx="0"/>
          </p:cNvCxnSpPr>
          <p:nvPr/>
        </p:nvCxnSpPr>
        <p:spPr>
          <a:xfrm>
            <a:off x="10984751" y="2714894"/>
            <a:ext cx="391285"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74" name="Oval 4">
            <a:extLst>
              <a:ext uri="{FF2B5EF4-FFF2-40B4-BE49-F238E27FC236}">
                <a16:creationId xmlns:a16="http://schemas.microsoft.com/office/drawing/2014/main" id="{6E5C098B-0B8A-4754-9367-C01AC5C2225B}"/>
              </a:ext>
            </a:extLst>
          </p:cNvPr>
          <p:cNvSpPr>
            <a:spLocks noChangeArrowheads="1"/>
          </p:cNvSpPr>
          <p:nvPr/>
        </p:nvSpPr>
        <p:spPr bwMode="auto">
          <a:xfrm>
            <a:off x="7634198" y="3376126"/>
            <a:ext cx="532800" cy="532064"/>
          </a:xfrm>
          <a:prstGeom prst="ellipse">
            <a:avLst/>
          </a:prstGeom>
          <a:solidFill>
            <a:schemeClr val="accent2">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48</a:t>
            </a:r>
          </a:p>
        </p:txBody>
      </p:sp>
    </p:spTree>
    <p:extLst>
      <p:ext uri="{BB962C8B-B14F-4D97-AF65-F5344CB8AC3E}">
        <p14:creationId xmlns:p14="http://schemas.microsoft.com/office/powerpoint/2010/main" val="109107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anim calcmode="lin" valueType="num">
                                      <p:cBhvr>
                                        <p:cTn id="8" dur="500" fill="hold"/>
                                        <p:tgtEl>
                                          <p:spTgt spid="47"/>
                                        </p:tgtEl>
                                        <p:attrNameLst>
                                          <p:attrName>ppt_x</p:attrName>
                                        </p:attrNameLst>
                                      </p:cBhvr>
                                      <p:tavLst>
                                        <p:tav tm="0">
                                          <p:val>
                                            <p:strVal val="#ppt_x"/>
                                          </p:val>
                                        </p:tav>
                                        <p:tav tm="100000">
                                          <p:val>
                                            <p:strVal val="#ppt_x"/>
                                          </p:val>
                                        </p:tav>
                                      </p:tavLst>
                                    </p:anim>
                                    <p:anim calcmode="lin" valueType="num">
                                      <p:cBhvr>
                                        <p:cTn id="9" dur="5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anim calcmode="lin" valueType="num">
                                      <p:cBhvr>
                                        <p:cTn id="13" dur="500" fill="hold"/>
                                        <p:tgtEl>
                                          <p:spTgt spid="48"/>
                                        </p:tgtEl>
                                        <p:attrNameLst>
                                          <p:attrName>ppt_x</p:attrName>
                                        </p:attrNameLst>
                                      </p:cBhvr>
                                      <p:tavLst>
                                        <p:tav tm="0">
                                          <p:val>
                                            <p:strVal val="#ppt_x"/>
                                          </p:val>
                                        </p:tav>
                                        <p:tav tm="100000">
                                          <p:val>
                                            <p:strVal val="#ppt_x"/>
                                          </p:val>
                                        </p:tav>
                                      </p:tavLst>
                                    </p:anim>
                                    <p:anim calcmode="lin" valueType="num">
                                      <p:cBhvr>
                                        <p:cTn id="14" dur="500" fill="hold"/>
                                        <p:tgtEl>
                                          <p:spTgt spid="4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anim calcmode="lin" valueType="num">
                                      <p:cBhvr>
                                        <p:cTn id="18" dur="500" fill="hold"/>
                                        <p:tgtEl>
                                          <p:spTgt spid="49"/>
                                        </p:tgtEl>
                                        <p:attrNameLst>
                                          <p:attrName>ppt_x</p:attrName>
                                        </p:attrNameLst>
                                      </p:cBhvr>
                                      <p:tavLst>
                                        <p:tav tm="0">
                                          <p:val>
                                            <p:strVal val="#ppt_x"/>
                                          </p:val>
                                        </p:tav>
                                        <p:tav tm="100000">
                                          <p:val>
                                            <p:strVal val="#ppt_x"/>
                                          </p:val>
                                        </p:tav>
                                      </p:tavLst>
                                    </p:anim>
                                    <p:anim calcmode="lin" valueType="num">
                                      <p:cBhvr>
                                        <p:cTn id="19" dur="500" fill="hold"/>
                                        <p:tgtEl>
                                          <p:spTgt spid="4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anim calcmode="lin" valueType="num">
                                      <p:cBhvr>
                                        <p:cTn id="23" dur="500" fill="hold"/>
                                        <p:tgtEl>
                                          <p:spTgt spid="50"/>
                                        </p:tgtEl>
                                        <p:attrNameLst>
                                          <p:attrName>ppt_x</p:attrName>
                                        </p:attrNameLst>
                                      </p:cBhvr>
                                      <p:tavLst>
                                        <p:tav tm="0">
                                          <p:val>
                                            <p:strVal val="#ppt_x"/>
                                          </p:val>
                                        </p:tav>
                                        <p:tav tm="100000">
                                          <p:val>
                                            <p:strVal val="#ppt_x"/>
                                          </p:val>
                                        </p:tav>
                                      </p:tavLst>
                                    </p:anim>
                                    <p:anim calcmode="lin" valueType="num">
                                      <p:cBhvr>
                                        <p:cTn id="24" dur="500" fill="hold"/>
                                        <p:tgtEl>
                                          <p:spTgt spid="5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anim calcmode="lin" valueType="num">
                                      <p:cBhvr>
                                        <p:cTn id="28" dur="500" fill="hold"/>
                                        <p:tgtEl>
                                          <p:spTgt spid="51"/>
                                        </p:tgtEl>
                                        <p:attrNameLst>
                                          <p:attrName>ppt_x</p:attrName>
                                        </p:attrNameLst>
                                      </p:cBhvr>
                                      <p:tavLst>
                                        <p:tav tm="0">
                                          <p:val>
                                            <p:strVal val="#ppt_x"/>
                                          </p:val>
                                        </p:tav>
                                        <p:tav tm="100000">
                                          <p:val>
                                            <p:strVal val="#ppt_x"/>
                                          </p:val>
                                        </p:tav>
                                      </p:tavLst>
                                    </p:anim>
                                    <p:anim calcmode="lin" valueType="num">
                                      <p:cBhvr>
                                        <p:cTn id="29" dur="500" fill="hold"/>
                                        <p:tgtEl>
                                          <p:spTgt spid="5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fade">
                                      <p:cBhvr>
                                        <p:cTn id="32" dur="500"/>
                                        <p:tgtEl>
                                          <p:spTgt spid="52"/>
                                        </p:tgtEl>
                                      </p:cBhvr>
                                    </p:animEffect>
                                    <p:anim calcmode="lin" valueType="num">
                                      <p:cBhvr>
                                        <p:cTn id="33" dur="500" fill="hold"/>
                                        <p:tgtEl>
                                          <p:spTgt spid="52"/>
                                        </p:tgtEl>
                                        <p:attrNameLst>
                                          <p:attrName>ppt_x</p:attrName>
                                        </p:attrNameLst>
                                      </p:cBhvr>
                                      <p:tavLst>
                                        <p:tav tm="0">
                                          <p:val>
                                            <p:strVal val="#ppt_x"/>
                                          </p:val>
                                        </p:tav>
                                        <p:tav tm="100000">
                                          <p:val>
                                            <p:strVal val="#ppt_x"/>
                                          </p:val>
                                        </p:tav>
                                      </p:tavLst>
                                    </p:anim>
                                    <p:anim calcmode="lin" valueType="num">
                                      <p:cBhvr>
                                        <p:cTn id="34" dur="500" fill="hold"/>
                                        <p:tgtEl>
                                          <p:spTgt spid="5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fade">
                                      <p:cBhvr>
                                        <p:cTn id="37" dur="500"/>
                                        <p:tgtEl>
                                          <p:spTgt spid="53"/>
                                        </p:tgtEl>
                                      </p:cBhvr>
                                    </p:animEffect>
                                    <p:anim calcmode="lin" valueType="num">
                                      <p:cBhvr>
                                        <p:cTn id="38" dur="500" fill="hold"/>
                                        <p:tgtEl>
                                          <p:spTgt spid="53"/>
                                        </p:tgtEl>
                                        <p:attrNameLst>
                                          <p:attrName>ppt_x</p:attrName>
                                        </p:attrNameLst>
                                      </p:cBhvr>
                                      <p:tavLst>
                                        <p:tav tm="0">
                                          <p:val>
                                            <p:strVal val="#ppt_x"/>
                                          </p:val>
                                        </p:tav>
                                        <p:tav tm="100000">
                                          <p:val>
                                            <p:strVal val="#ppt_x"/>
                                          </p:val>
                                        </p:tav>
                                      </p:tavLst>
                                    </p:anim>
                                    <p:anim calcmode="lin" valueType="num">
                                      <p:cBhvr>
                                        <p:cTn id="39" dur="500" fill="hold"/>
                                        <p:tgtEl>
                                          <p:spTgt spid="5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fade">
                                      <p:cBhvr>
                                        <p:cTn id="42" dur="500"/>
                                        <p:tgtEl>
                                          <p:spTgt spid="54"/>
                                        </p:tgtEl>
                                      </p:cBhvr>
                                    </p:animEffect>
                                    <p:anim calcmode="lin" valueType="num">
                                      <p:cBhvr>
                                        <p:cTn id="43" dur="500" fill="hold"/>
                                        <p:tgtEl>
                                          <p:spTgt spid="54"/>
                                        </p:tgtEl>
                                        <p:attrNameLst>
                                          <p:attrName>ppt_x</p:attrName>
                                        </p:attrNameLst>
                                      </p:cBhvr>
                                      <p:tavLst>
                                        <p:tav tm="0">
                                          <p:val>
                                            <p:strVal val="#ppt_x"/>
                                          </p:val>
                                        </p:tav>
                                        <p:tav tm="100000">
                                          <p:val>
                                            <p:strVal val="#ppt_x"/>
                                          </p:val>
                                        </p:tav>
                                      </p:tavLst>
                                    </p:anim>
                                    <p:anim calcmode="lin" valueType="num">
                                      <p:cBhvr>
                                        <p:cTn id="44" dur="500" fill="hold"/>
                                        <p:tgtEl>
                                          <p:spTgt spid="5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fade">
                                      <p:cBhvr>
                                        <p:cTn id="47" dur="500"/>
                                        <p:tgtEl>
                                          <p:spTgt spid="55"/>
                                        </p:tgtEl>
                                      </p:cBhvr>
                                    </p:animEffect>
                                    <p:anim calcmode="lin" valueType="num">
                                      <p:cBhvr>
                                        <p:cTn id="48" dur="500" fill="hold"/>
                                        <p:tgtEl>
                                          <p:spTgt spid="55"/>
                                        </p:tgtEl>
                                        <p:attrNameLst>
                                          <p:attrName>ppt_x</p:attrName>
                                        </p:attrNameLst>
                                      </p:cBhvr>
                                      <p:tavLst>
                                        <p:tav tm="0">
                                          <p:val>
                                            <p:strVal val="#ppt_x"/>
                                          </p:val>
                                        </p:tav>
                                        <p:tav tm="100000">
                                          <p:val>
                                            <p:strVal val="#ppt_x"/>
                                          </p:val>
                                        </p:tav>
                                      </p:tavLst>
                                    </p:anim>
                                    <p:anim calcmode="lin" valueType="num">
                                      <p:cBhvr>
                                        <p:cTn id="49" dur="500" fill="hold"/>
                                        <p:tgtEl>
                                          <p:spTgt spid="55"/>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fade">
                                      <p:cBhvr>
                                        <p:cTn id="52" dur="500"/>
                                        <p:tgtEl>
                                          <p:spTgt spid="56"/>
                                        </p:tgtEl>
                                      </p:cBhvr>
                                    </p:animEffect>
                                    <p:anim calcmode="lin" valueType="num">
                                      <p:cBhvr>
                                        <p:cTn id="53" dur="500" fill="hold"/>
                                        <p:tgtEl>
                                          <p:spTgt spid="56"/>
                                        </p:tgtEl>
                                        <p:attrNameLst>
                                          <p:attrName>ppt_x</p:attrName>
                                        </p:attrNameLst>
                                      </p:cBhvr>
                                      <p:tavLst>
                                        <p:tav tm="0">
                                          <p:val>
                                            <p:strVal val="#ppt_x"/>
                                          </p:val>
                                        </p:tav>
                                        <p:tav tm="100000">
                                          <p:val>
                                            <p:strVal val="#ppt_x"/>
                                          </p:val>
                                        </p:tav>
                                      </p:tavLst>
                                    </p:anim>
                                    <p:anim calcmode="lin" valueType="num">
                                      <p:cBhvr>
                                        <p:cTn id="54" dur="500" fill="hold"/>
                                        <p:tgtEl>
                                          <p:spTgt spid="56"/>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57"/>
                                        </p:tgtEl>
                                        <p:attrNameLst>
                                          <p:attrName>style.visibility</p:attrName>
                                        </p:attrNameLst>
                                      </p:cBhvr>
                                      <p:to>
                                        <p:strVal val="visible"/>
                                      </p:to>
                                    </p:set>
                                    <p:animEffect transition="in" filter="fade">
                                      <p:cBhvr>
                                        <p:cTn id="57" dur="500"/>
                                        <p:tgtEl>
                                          <p:spTgt spid="57"/>
                                        </p:tgtEl>
                                      </p:cBhvr>
                                    </p:animEffect>
                                    <p:anim calcmode="lin" valueType="num">
                                      <p:cBhvr>
                                        <p:cTn id="58" dur="500" fill="hold"/>
                                        <p:tgtEl>
                                          <p:spTgt spid="57"/>
                                        </p:tgtEl>
                                        <p:attrNameLst>
                                          <p:attrName>ppt_x</p:attrName>
                                        </p:attrNameLst>
                                      </p:cBhvr>
                                      <p:tavLst>
                                        <p:tav tm="0">
                                          <p:val>
                                            <p:strVal val="#ppt_x"/>
                                          </p:val>
                                        </p:tav>
                                        <p:tav tm="100000">
                                          <p:val>
                                            <p:strVal val="#ppt_x"/>
                                          </p:val>
                                        </p:tav>
                                      </p:tavLst>
                                    </p:anim>
                                    <p:anim calcmode="lin" valueType="num">
                                      <p:cBhvr>
                                        <p:cTn id="59" dur="500" fill="hold"/>
                                        <p:tgtEl>
                                          <p:spTgt spid="57"/>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58"/>
                                        </p:tgtEl>
                                        <p:attrNameLst>
                                          <p:attrName>style.visibility</p:attrName>
                                        </p:attrNameLst>
                                      </p:cBhvr>
                                      <p:to>
                                        <p:strVal val="visible"/>
                                      </p:to>
                                    </p:set>
                                    <p:animEffect transition="in" filter="fade">
                                      <p:cBhvr>
                                        <p:cTn id="62" dur="500"/>
                                        <p:tgtEl>
                                          <p:spTgt spid="58"/>
                                        </p:tgtEl>
                                      </p:cBhvr>
                                    </p:animEffect>
                                    <p:anim calcmode="lin" valueType="num">
                                      <p:cBhvr>
                                        <p:cTn id="63" dur="500" fill="hold"/>
                                        <p:tgtEl>
                                          <p:spTgt spid="58"/>
                                        </p:tgtEl>
                                        <p:attrNameLst>
                                          <p:attrName>ppt_x</p:attrName>
                                        </p:attrNameLst>
                                      </p:cBhvr>
                                      <p:tavLst>
                                        <p:tav tm="0">
                                          <p:val>
                                            <p:strVal val="#ppt_x"/>
                                          </p:val>
                                        </p:tav>
                                        <p:tav tm="100000">
                                          <p:val>
                                            <p:strVal val="#ppt_x"/>
                                          </p:val>
                                        </p:tav>
                                      </p:tavLst>
                                    </p:anim>
                                    <p:anim calcmode="lin" valueType="num">
                                      <p:cBhvr>
                                        <p:cTn id="64" dur="500" fill="hold"/>
                                        <p:tgtEl>
                                          <p:spTgt spid="58"/>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fade">
                                      <p:cBhvr>
                                        <p:cTn id="67" dur="500"/>
                                        <p:tgtEl>
                                          <p:spTgt spid="59"/>
                                        </p:tgtEl>
                                      </p:cBhvr>
                                    </p:animEffect>
                                    <p:anim calcmode="lin" valueType="num">
                                      <p:cBhvr>
                                        <p:cTn id="68" dur="500" fill="hold"/>
                                        <p:tgtEl>
                                          <p:spTgt spid="59"/>
                                        </p:tgtEl>
                                        <p:attrNameLst>
                                          <p:attrName>ppt_x</p:attrName>
                                        </p:attrNameLst>
                                      </p:cBhvr>
                                      <p:tavLst>
                                        <p:tav tm="0">
                                          <p:val>
                                            <p:strVal val="#ppt_x"/>
                                          </p:val>
                                        </p:tav>
                                        <p:tav tm="100000">
                                          <p:val>
                                            <p:strVal val="#ppt_x"/>
                                          </p:val>
                                        </p:tav>
                                      </p:tavLst>
                                    </p:anim>
                                    <p:anim calcmode="lin" valueType="num">
                                      <p:cBhvr>
                                        <p:cTn id="69" dur="500" fill="hold"/>
                                        <p:tgtEl>
                                          <p:spTgt spid="59"/>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fade">
                                      <p:cBhvr>
                                        <p:cTn id="72" dur="500"/>
                                        <p:tgtEl>
                                          <p:spTgt spid="46"/>
                                        </p:tgtEl>
                                      </p:cBhvr>
                                    </p:animEffect>
                                    <p:anim calcmode="lin" valueType="num">
                                      <p:cBhvr>
                                        <p:cTn id="73" dur="500" fill="hold"/>
                                        <p:tgtEl>
                                          <p:spTgt spid="46"/>
                                        </p:tgtEl>
                                        <p:attrNameLst>
                                          <p:attrName>ppt_x</p:attrName>
                                        </p:attrNameLst>
                                      </p:cBhvr>
                                      <p:tavLst>
                                        <p:tav tm="0">
                                          <p:val>
                                            <p:strVal val="#ppt_x"/>
                                          </p:val>
                                        </p:tav>
                                        <p:tav tm="100000">
                                          <p:val>
                                            <p:strVal val="#ppt_x"/>
                                          </p:val>
                                        </p:tav>
                                      </p:tavLst>
                                    </p:anim>
                                    <p:anim calcmode="lin" valueType="num">
                                      <p:cBhvr>
                                        <p:cTn id="74" dur="5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60"/>
                                        </p:tgtEl>
                                        <p:attrNameLst>
                                          <p:attrName>style.visibility</p:attrName>
                                        </p:attrNameLst>
                                      </p:cBhvr>
                                      <p:to>
                                        <p:strVal val="visible"/>
                                      </p:to>
                                    </p:set>
                                    <p:animEffect transition="in" filter="fade">
                                      <p:cBhvr>
                                        <p:cTn id="79" dur="500"/>
                                        <p:tgtEl>
                                          <p:spTgt spid="60"/>
                                        </p:tgtEl>
                                      </p:cBhvr>
                                    </p:animEffect>
                                    <p:anim calcmode="lin" valueType="num">
                                      <p:cBhvr>
                                        <p:cTn id="80" dur="500" fill="hold"/>
                                        <p:tgtEl>
                                          <p:spTgt spid="60"/>
                                        </p:tgtEl>
                                        <p:attrNameLst>
                                          <p:attrName>ppt_x</p:attrName>
                                        </p:attrNameLst>
                                      </p:cBhvr>
                                      <p:tavLst>
                                        <p:tav tm="0">
                                          <p:val>
                                            <p:strVal val="#ppt_x"/>
                                          </p:val>
                                        </p:tav>
                                        <p:tav tm="100000">
                                          <p:val>
                                            <p:strVal val="#ppt_x"/>
                                          </p:val>
                                        </p:tav>
                                      </p:tavLst>
                                    </p:anim>
                                    <p:anim calcmode="lin" valueType="num">
                                      <p:cBhvr>
                                        <p:cTn id="81" dur="500" fill="hold"/>
                                        <p:tgtEl>
                                          <p:spTgt spid="6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fade">
                                      <p:cBhvr>
                                        <p:cTn id="84" dur="500"/>
                                        <p:tgtEl>
                                          <p:spTgt spid="61"/>
                                        </p:tgtEl>
                                      </p:cBhvr>
                                    </p:animEffect>
                                    <p:anim calcmode="lin" valueType="num">
                                      <p:cBhvr>
                                        <p:cTn id="85" dur="500" fill="hold"/>
                                        <p:tgtEl>
                                          <p:spTgt spid="61"/>
                                        </p:tgtEl>
                                        <p:attrNameLst>
                                          <p:attrName>ppt_x</p:attrName>
                                        </p:attrNameLst>
                                      </p:cBhvr>
                                      <p:tavLst>
                                        <p:tav tm="0">
                                          <p:val>
                                            <p:strVal val="#ppt_x"/>
                                          </p:val>
                                        </p:tav>
                                        <p:tav tm="100000">
                                          <p:val>
                                            <p:strVal val="#ppt_x"/>
                                          </p:val>
                                        </p:tav>
                                      </p:tavLst>
                                    </p:anim>
                                    <p:anim calcmode="lin" valueType="num">
                                      <p:cBhvr>
                                        <p:cTn id="86" dur="500" fill="hold"/>
                                        <p:tgtEl>
                                          <p:spTgt spid="61"/>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62"/>
                                        </p:tgtEl>
                                        <p:attrNameLst>
                                          <p:attrName>style.visibility</p:attrName>
                                        </p:attrNameLst>
                                      </p:cBhvr>
                                      <p:to>
                                        <p:strVal val="visible"/>
                                      </p:to>
                                    </p:set>
                                    <p:animEffect transition="in" filter="fade">
                                      <p:cBhvr>
                                        <p:cTn id="89" dur="500"/>
                                        <p:tgtEl>
                                          <p:spTgt spid="62"/>
                                        </p:tgtEl>
                                      </p:cBhvr>
                                    </p:animEffect>
                                    <p:anim calcmode="lin" valueType="num">
                                      <p:cBhvr>
                                        <p:cTn id="90" dur="500" fill="hold"/>
                                        <p:tgtEl>
                                          <p:spTgt spid="62"/>
                                        </p:tgtEl>
                                        <p:attrNameLst>
                                          <p:attrName>ppt_x</p:attrName>
                                        </p:attrNameLst>
                                      </p:cBhvr>
                                      <p:tavLst>
                                        <p:tav tm="0">
                                          <p:val>
                                            <p:strVal val="#ppt_x"/>
                                          </p:val>
                                        </p:tav>
                                        <p:tav tm="100000">
                                          <p:val>
                                            <p:strVal val="#ppt_x"/>
                                          </p:val>
                                        </p:tav>
                                      </p:tavLst>
                                    </p:anim>
                                    <p:anim calcmode="lin" valueType="num">
                                      <p:cBhvr>
                                        <p:cTn id="91" dur="500" fill="hold"/>
                                        <p:tgtEl>
                                          <p:spTgt spid="62"/>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63"/>
                                        </p:tgtEl>
                                        <p:attrNameLst>
                                          <p:attrName>style.visibility</p:attrName>
                                        </p:attrNameLst>
                                      </p:cBhvr>
                                      <p:to>
                                        <p:strVal val="visible"/>
                                      </p:to>
                                    </p:set>
                                    <p:animEffect transition="in" filter="fade">
                                      <p:cBhvr>
                                        <p:cTn id="94" dur="500"/>
                                        <p:tgtEl>
                                          <p:spTgt spid="63"/>
                                        </p:tgtEl>
                                      </p:cBhvr>
                                    </p:animEffect>
                                    <p:anim calcmode="lin" valueType="num">
                                      <p:cBhvr>
                                        <p:cTn id="95" dur="500" fill="hold"/>
                                        <p:tgtEl>
                                          <p:spTgt spid="63"/>
                                        </p:tgtEl>
                                        <p:attrNameLst>
                                          <p:attrName>ppt_x</p:attrName>
                                        </p:attrNameLst>
                                      </p:cBhvr>
                                      <p:tavLst>
                                        <p:tav tm="0">
                                          <p:val>
                                            <p:strVal val="#ppt_x"/>
                                          </p:val>
                                        </p:tav>
                                        <p:tav tm="100000">
                                          <p:val>
                                            <p:strVal val="#ppt_x"/>
                                          </p:val>
                                        </p:tav>
                                      </p:tavLst>
                                    </p:anim>
                                    <p:anim calcmode="lin" valueType="num">
                                      <p:cBhvr>
                                        <p:cTn id="96" dur="500" fill="hold"/>
                                        <p:tgtEl>
                                          <p:spTgt spid="63"/>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64"/>
                                        </p:tgtEl>
                                        <p:attrNameLst>
                                          <p:attrName>style.visibility</p:attrName>
                                        </p:attrNameLst>
                                      </p:cBhvr>
                                      <p:to>
                                        <p:strVal val="visible"/>
                                      </p:to>
                                    </p:set>
                                    <p:animEffect transition="in" filter="fade">
                                      <p:cBhvr>
                                        <p:cTn id="99" dur="500"/>
                                        <p:tgtEl>
                                          <p:spTgt spid="64"/>
                                        </p:tgtEl>
                                      </p:cBhvr>
                                    </p:animEffect>
                                    <p:anim calcmode="lin" valueType="num">
                                      <p:cBhvr>
                                        <p:cTn id="100" dur="500" fill="hold"/>
                                        <p:tgtEl>
                                          <p:spTgt spid="64"/>
                                        </p:tgtEl>
                                        <p:attrNameLst>
                                          <p:attrName>ppt_x</p:attrName>
                                        </p:attrNameLst>
                                      </p:cBhvr>
                                      <p:tavLst>
                                        <p:tav tm="0">
                                          <p:val>
                                            <p:strVal val="#ppt_x"/>
                                          </p:val>
                                        </p:tav>
                                        <p:tav tm="100000">
                                          <p:val>
                                            <p:strVal val="#ppt_x"/>
                                          </p:val>
                                        </p:tav>
                                      </p:tavLst>
                                    </p:anim>
                                    <p:anim calcmode="lin" valueType="num">
                                      <p:cBhvr>
                                        <p:cTn id="101" dur="500" fill="hold"/>
                                        <p:tgtEl>
                                          <p:spTgt spid="64"/>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65"/>
                                        </p:tgtEl>
                                        <p:attrNameLst>
                                          <p:attrName>style.visibility</p:attrName>
                                        </p:attrNameLst>
                                      </p:cBhvr>
                                      <p:to>
                                        <p:strVal val="visible"/>
                                      </p:to>
                                    </p:set>
                                    <p:animEffect transition="in" filter="fade">
                                      <p:cBhvr>
                                        <p:cTn id="104" dur="500"/>
                                        <p:tgtEl>
                                          <p:spTgt spid="65"/>
                                        </p:tgtEl>
                                      </p:cBhvr>
                                    </p:animEffect>
                                    <p:anim calcmode="lin" valueType="num">
                                      <p:cBhvr>
                                        <p:cTn id="105" dur="500" fill="hold"/>
                                        <p:tgtEl>
                                          <p:spTgt spid="65"/>
                                        </p:tgtEl>
                                        <p:attrNameLst>
                                          <p:attrName>ppt_x</p:attrName>
                                        </p:attrNameLst>
                                      </p:cBhvr>
                                      <p:tavLst>
                                        <p:tav tm="0">
                                          <p:val>
                                            <p:strVal val="#ppt_x"/>
                                          </p:val>
                                        </p:tav>
                                        <p:tav tm="100000">
                                          <p:val>
                                            <p:strVal val="#ppt_x"/>
                                          </p:val>
                                        </p:tav>
                                      </p:tavLst>
                                    </p:anim>
                                    <p:anim calcmode="lin" valueType="num">
                                      <p:cBhvr>
                                        <p:cTn id="106" dur="500" fill="hold"/>
                                        <p:tgtEl>
                                          <p:spTgt spid="65"/>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66"/>
                                        </p:tgtEl>
                                        <p:attrNameLst>
                                          <p:attrName>style.visibility</p:attrName>
                                        </p:attrNameLst>
                                      </p:cBhvr>
                                      <p:to>
                                        <p:strVal val="visible"/>
                                      </p:to>
                                    </p:set>
                                    <p:animEffect transition="in" filter="fade">
                                      <p:cBhvr>
                                        <p:cTn id="109" dur="500"/>
                                        <p:tgtEl>
                                          <p:spTgt spid="66"/>
                                        </p:tgtEl>
                                      </p:cBhvr>
                                    </p:animEffect>
                                    <p:anim calcmode="lin" valueType="num">
                                      <p:cBhvr>
                                        <p:cTn id="110" dur="500" fill="hold"/>
                                        <p:tgtEl>
                                          <p:spTgt spid="66"/>
                                        </p:tgtEl>
                                        <p:attrNameLst>
                                          <p:attrName>ppt_x</p:attrName>
                                        </p:attrNameLst>
                                      </p:cBhvr>
                                      <p:tavLst>
                                        <p:tav tm="0">
                                          <p:val>
                                            <p:strVal val="#ppt_x"/>
                                          </p:val>
                                        </p:tav>
                                        <p:tav tm="100000">
                                          <p:val>
                                            <p:strVal val="#ppt_x"/>
                                          </p:val>
                                        </p:tav>
                                      </p:tavLst>
                                    </p:anim>
                                    <p:anim calcmode="lin" valueType="num">
                                      <p:cBhvr>
                                        <p:cTn id="111" dur="500" fill="hold"/>
                                        <p:tgtEl>
                                          <p:spTgt spid="66"/>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67"/>
                                        </p:tgtEl>
                                        <p:attrNameLst>
                                          <p:attrName>style.visibility</p:attrName>
                                        </p:attrNameLst>
                                      </p:cBhvr>
                                      <p:to>
                                        <p:strVal val="visible"/>
                                      </p:to>
                                    </p:set>
                                    <p:animEffect transition="in" filter="fade">
                                      <p:cBhvr>
                                        <p:cTn id="114" dur="500"/>
                                        <p:tgtEl>
                                          <p:spTgt spid="67"/>
                                        </p:tgtEl>
                                      </p:cBhvr>
                                    </p:animEffect>
                                    <p:anim calcmode="lin" valueType="num">
                                      <p:cBhvr>
                                        <p:cTn id="115" dur="500" fill="hold"/>
                                        <p:tgtEl>
                                          <p:spTgt spid="67"/>
                                        </p:tgtEl>
                                        <p:attrNameLst>
                                          <p:attrName>ppt_x</p:attrName>
                                        </p:attrNameLst>
                                      </p:cBhvr>
                                      <p:tavLst>
                                        <p:tav tm="0">
                                          <p:val>
                                            <p:strVal val="#ppt_x"/>
                                          </p:val>
                                        </p:tav>
                                        <p:tav tm="100000">
                                          <p:val>
                                            <p:strVal val="#ppt_x"/>
                                          </p:val>
                                        </p:tav>
                                      </p:tavLst>
                                    </p:anim>
                                    <p:anim calcmode="lin" valueType="num">
                                      <p:cBhvr>
                                        <p:cTn id="116" dur="500" fill="hold"/>
                                        <p:tgtEl>
                                          <p:spTgt spid="67"/>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68"/>
                                        </p:tgtEl>
                                        <p:attrNameLst>
                                          <p:attrName>style.visibility</p:attrName>
                                        </p:attrNameLst>
                                      </p:cBhvr>
                                      <p:to>
                                        <p:strVal val="visible"/>
                                      </p:to>
                                    </p:set>
                                    <p:animEffect transition="in" filter="fade">
                                      <p:cBhvr>
                                        <p:cTn id="119" dur="500"/>
                                        <p:tgtEl>
                                          <p:spTgt spid="68"/>
                                        </p:tgtEl>
                                      </p:cBhvr>
                                    </p:animEffect>
                                    <p:anim calcmode="lin" valueType="num">
                                      <p:cBhvr>
                                        <p:cTn id="120" dur="500" fill="hold"/>
                                        <p:tgtEl>
                                          <p:spTgt spid="68"/>
                                        </p:tgtEl>
                                        <p:attrNameLst>
                                          <p:attrName>ppt_x</p:attrName>
                                        </p:attrNameLst>
                                      </p:cBhvr>
                                      <p:tavLst>
                                        <p:tav tm="0">
                                          <p:val>
                                            <p:strVal val="#ppt_x"/>
                                          </p:val>
                                        </p:tav>
                                        <p:tav tm="100000">
                                          <p:val>
                                            <p:strVal val="#ppt_x"/>
                                          </p:val>
                                        </p:tav>
                                      </p:tavLst>
                                    </p:anim>
                                    <p:anim calcmode="lin" valueType="num">
                                      <p:cBhvr>
                                        <p:cTn id="121" dur="500" fill="hold"/>
                                        <p:tgtEl>
                                          <p:spTgt spid="68"/>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69"/>
                                        </p:tgtEl>
                                        <p:attrNameLst>
                                          <p:attrName>style.visibility</p:attrName>
                                        </p:attrNameLst>
                                      </p:cBhvr>
                                      <p:to>
                                        <p:strVal val="visible"/>
                                      </p:to>
                                    </p:set>
                                    <p:animEffect transition="in" filter="fade">
                                      <p:cBhvr>
                                        <p:cTn id="124" dur="500"/>
                                        <p:tgtEl>
                                          <p:spTgt spid="69"/>
                                        </p:tgtEl>
                                      </p:cBhvr>
                                    </p:animEffect>
                                    <p:anim calcmode="lin" valueType="num">
                                      <p:cBhvr>
                                        <p:cTn id="125" dur="500" fill="hold"/>
                                        <p:tgtEl>
                                          <p:spTgt spid="69"/>
                                        </p:tgtEl>
                                        <p:attrNameLst>
                                          <p:attrName>ppt_x</p:attrName>
                                        </p:attrNameLst>
                                      </p:cBhvr>
                                      <p:tavLst>
                                        <p:tav tm="0">
                                          <p:val>
                                            <p:strVal val="#ppt_x"/>
                                          </p:val>
                                        </p:tav>
                                        <p:tav tm="100000">
                                          <p:val>
                                            <p:strVal val="#ppt_x"/>
                                          </p:val>
                                        </p:tav>
                                      </p:tavLst>
                                    </p:anim>
                                    <p:anim calcmode="lin" valueType="num">
                                      <p:cBhvr>
                                        <p:cTn id="126" dur="500" fill="hold"/>
                                        <p:tgtEl>
                                          <p:spTgt spid="69"/>
                                        </p:tgtEl>
                                        <p:attrNameLst>
                                          <p:attrName>ppt_y</p:attrName>
                                        </p:attrNameLst>
                                      </p:cBhvr>
                                      <p:tavLst>
                                        <p:tav tm="0">
                                          <p:val>
                                            <p:strVal val="#ppt_y+.1"/>
                                          </p:val>
                                        </p:tav>
                                        <p:tav tm="100000">
                                          <p:val>
                                            <p:strVal val="#ppt_y"/>
                                          </p:val>
                                        </p:tav>
                                      </p:tavLst>
                                    </p:anim>
                                  </p:childTnLst>
                                </p:cTn>
                              </p:par>
                              <p:par>
                                <p:cTn id="127" presetID="42" presetClass="entr" presetSubtype="0" fill="hold" nodeType="withEffect">
                                  <p:stCondLst>
                                    <p:cond delay="0"/>
                                  </p:stCondLst>
                                  <p:childTnLst>
                                    <p:set>
                                      <p:cBhvr>
                                        <p:cTn id="128" dur="1" fill="hold">
                                          <p:stCondLst>
                                            <p:cond delay="0"/>
                                          </p:stCondLst>
                                        </p:cTn>
                                        <p:tgtEl>
                                          <p:spTgt spid="70"/>
                                        </p:tgtEl>
                                        <p:attrNameLst>
                                          <p:attrName>style.visibility</p:attrName>
                                        </p:attrNameLst>
                                      </p:cBhvr>
                                      <p:to>
                                        <p:strVal val="visible"/>
                                      </p:to>
                                    </p:set>
                                    <p:animEffect transition="in" filter="fade">
                                      <p:cBhvr>
                                        <p:cTn id="129" dur="500"/>
                                        <p:tgtEl>
                                          <p:spTgt spid="70"/>
                                        </p:tgtEl>
                                      </p:cBhvr>
                                    </p:animEffect>
                                    <p:anim calcmode="lin" valueType="num">
                                      <p:cBhvr>
                                        <p:cTn id="130" dur="500" fill="hold"/>
                                        <p:tgtEl>
                                          <p:spTgt spid="70"/>
                                        </p:tgtEl>
                                        <p:attrNameLst>
                                          <p:attrName>ppt_x</p:attrName>
                                        </p:attrNameLst>
                                      </p:cBhvr>
                                      <p:tavLst>
                                        <p:tav tm="0">
                                          <p:val>
                                            <p:strVal val="#ppt_x"/>
                                          </p:val>
                                        </p:tav>
                                        <p:tav tm="100000">
                                          <p:val>
                                            <p:strVal val="#ppt_x"/>
                                          </p:val>
                                        </p:tav>
                                      </p:tavLst>
                                    </p:anim>
                                    <p:anim calcmode="lin" valueType="num">
                                      <p:cBhvr>
                                        <p:cTn id="131" dur="500" fill="hold"/>
                                        <p:tgtEl>
                                          <p:spTgt spid="70"/>
                                        </p:tgtEl>
                                        <p:attrNameLst>
                                          <p:attrName>ppt_y</p:attrName>
                                        </p:attrNameLst>
                                      </p:cBhvr>
                                      <p:tavLst>
                                        <p:tav tm="0">
                                          <p:val>
                                            <p:strVal val="#ppt_y+.1"/>
                                          </p:val>
                                        </p:tav>
                                        <p:tav tm="100000">
                                          <p:val>
                                            <p:strVal val="#ppt_y"/>
                                          </p:val>
                                        </p:tav>
                                      </p:tavLst>
                                    </p:anim>
                                  </p:childTnLst>
                                </p:cTn>
                              </p:par>
                              <p:par>
                                <p:cTn id="132" presetID="42" presetClass="entr" presetSubtype="0" fill="hold" nodeType="withEffect">
                                  <p:stCondLst>
                                    <p:cond delay="0"/>
                                  </p:stCondLst>
                                  <p:childTnLst>
                                    <p:set>
                                      <p:cBhvr>
                                        <p:cTn id="133" dur="1" fill="hold">
                                          <p:stCondLst>
                                            <p:cond delay="0"/>
                                          </p:stCondLst>
                                        </p:cTn>
                                        <p:tgtEl>
                                          <p:spTgt spid="71"/>
                                        </p:tgtEl>
                                        <p:attrNameLst>
                                          <p:attrName>style.visibility</p:attrName>
                                        </p:attrNameLst>
                                      </p:cBhvr>
                                      <p:to>
                                        <p:strVal val="visible"/>
                                      </p:to>
                                    </p:set>
                                    <p:animEffect transition="in" filter="fade">
                                      <p:cBhvr>
                                        <p:cTn id="134" dur="500"/>
                                        <p:tgtEl>
                                          <p:spTgt spid="71"/>
                                        </p:tgtEl>
                                      </p:cBhvr>
                                    </p:animEffect>
                                    <p:anim calcmode="lin" valueType="num">
                                      <p:cBhvr>
                                        <p:cTn id="135" dur="500" fill="hold"/>
                                        <p:tgtEl>
                                          <p:spTgt spid="71"/>
                                        </p:tgtEl>
                                        <p:attrNameLst>
                                          <p:attrName>ppt_x</p:attrName>
                                        </p:attrNameLst>
                                      </p:cBhvr>
                                      <p:tavLst>
                                        <p:tav tm="0">
                                          <p:val>
                                            <p:strVal val="#ppt_x"/>
                                          </p:val>
                                        </p:tav>
                                        <p:tav tm="100000">
                                          <p:val>
                                            <p:strVal val="#ppt_x"/>
                                          </p:val>
                                        </p:tav>
                                      </p:tavLst>
                                    </p:anim>
                                    <p:anim calcmode="lin" valueType="num">
                                      <p:cBhvr>
                                        <p:cTn id="136" dur="500" fill="hold"/>
                                        <p:tgtEl>
                                          <p:spTgt spid="71"/>
                                        </p:tgtEl>
                                        <p:attrNameLst>
                                          <p:attrName>ppt_y</p:attrName>
                                        </p:attrNameLst>
                                      </p:cBhvr>
                                      <p:tavLst>
                                        <p:tav tm="0">
                                          <p:val>
                                            <p:strVal val="#ppt_y+.1"/>
                                          </p:val>
                                        </p:tav>
                                        <p:tav tm="100000">
                                          <p:val>
                                            <p:strVal val="#ppt_y"/>
                                          </p:val>
                                        </p:tav>
                                      </p:tavLst>
                                    </p:anim>
                                  </p:childTnLst>
                                </p:cTn>
                              </p:par>
                              <p:par>
                                <p:cTn id="137" presetID="42" presetClass="entr" presetSubtype="0" fill="hold" nodeType="withEffect">
                                  <p:stCondLst>
                                    <p:cond delay="0"/>
                                  </p:stCondLst>
                                  <p:childTnLst>
                                    <p:set>
                                      <p:cBhvr>
                                        <p:cTn id="138" dur="1" fill="hold">
                                          <p:stCondLst>
                                            <p:cond delay="0"/>
                                          </p:stCondLst>
                                        </p:cTn>
                                        <p:tgtEl>
                                          <p:spTgt spid="72"/>
                                        </p:tgtEl>
                                        <p:attrNameLst>
                                          <p:attrName>style.visibility</p:attrName>
                                        </p:attrNameLst>
                                      </p:cBhvr>
                                      <p:to>
                                        <p:strVal val="visible"/>
                                      </p:to>
                                    </p:set>
                                    <p:animEffect transition="in" filter="fade">
                                      <p:cBhvr>
                                        <p:cTn id="139" dur="500"/>
                                        <p:tgtEl>
                                          <p:spTgt spid="72"/>
                                        </p:tgtEl>
                                      </p:cBhvr>
                                    </p:animEffect>
                                    <p:anim calcmode="lin" valueType="num">
                                      <p:cBhvr>
                                        <p:cTn id="140" dur="500" fill="hold"/>
                                        <p:tgtEl>
                                          <p:spTgt spid="72"/>
                                        </p:tgtEl>
                                        <p:attrNameLst>
                                          <p:attrName>ppt_x</p:attrName>
                                        </p:attrNameLst>
                                      </p:cBhvr>
                                      <p:tavLst>
                                        <p:tav tm="0">
                                          <p:val>
                                            <p:strVal val="#ppt_x"/>
                                          </p:val>
                                        </p:tav>
                                        <p:tav tm="100000">
                                          <p:val>
                                            <p:strVal val="#ppt_x"/>
                                          </p:val>
                                        </p:tav>
                                      </p:tavLst>
                                    </p:anim>
                                    <p:anim calcmode="lin" valueType="num">
                                      <p:cBhvr>
                                        <p:cTn id="141" dur="500" fill="hold"/>
                                        <p:tgtEl>
                                          <p:spTgt spid="72"/>
                                        </p:tgtEl>
                                        <p:attrNameLst>
                                          <p:attrName>ppt_y</p:attrName>
                                        </p:attrNameLst>
                                      </p:cBhvr>
                                      <p:tavLst>
                                        <p:tav tm="0">
                                          <p:val>
                                            <p:strVal val="#ppt_y+.1"/>
                                          </p:val>
                                        </p:tav>
                                        <p:tav tm="100000">
                                          <p:val>
                                            <p:strVal val="#ppt_y"/>
                                          </p:val>
                                        </p:tav>
                                      </p:tavLst>
                                    </p:anim>
                                  </p:childTnLst>
                                </p:cTn>
                              </p:par>
                              <p:par>
                                <p:cTn id="142" presetID="42" presetClass="entr" presetSubtype="0" fill="hold" nodeType="withEffect">
                                  <p:stCondLst>
                                    <p:cond delay="0"/>
                                  </p:stCondLst>
                                  <p:childTnLst>
                                    <p:set>
                                      <p:cBhvr>
                                        <p:cTn id="143" dur="1" fill="hold">
                                          <p:stCondLst>
                                            <p:cond delay="0"/>
                                          </p:stCondLst>
                                        </p:cTn>
                                        <p:tgtEl>
                                          <p:spTgt spid="73"/>
                                        </p:tgtEl>
                                        <p:attrNameLst>
                                          <p:attrName>style.visibility</p:attrName>
                                        </p:attrNameLst>
                                      </p:cBhvr>
                                      <p:to>
                                        <p:strVal val="visible"/>
                                      </p:to>
                                    </p:set>
                                    <p:animEffect transition="in" filter="fade">
                                      <p:cBhvr>
                                        <p:cTn id="144" dur="500"/>
                                        <p:tgtEl>
                                          <p:spTgt spid="73"/>
                                        </p:tgtEl>
                                      </p:cBhvr>
                                    </p:animEffect>
                                    <p:anim calcmode="lin" valueType="num">
                                      <p:cBhvr>
                                        <p:cTn id="145" dur="500" fill="hold"/>
                                        <p:tgtEl>
                                          <p:spTgt spid="73"/>
                                        </p:tgtEl>
                                        <p:attrNameLst>
                                          <p:attrName>ppt_x</p:attrName>
                                        </p:attrNameLst>
                                      </p:cBhvr>
                                      <p:tavLst>
                                        <p:tav tm="0">
                                          <p:val>
                                            <p:strVal val="#ppt_x"/>
                                          </p:val>
                                        </p:tav>
                                        <p:tav tm="100000">
                                          <p:val>
                                            <p:strVal val="#ppt_x"/>
                                          </p:val>
                                        </p:tav>
                                      </p:tavLst>
                                    </p:anim>
                                    <p:anim calcmode="lin" valueType="num">
                                      <p:cBhvr>
                                        <p:cTn id="146" dur="50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grpId="0" nodeType="clickEffect">
                                  <p:stCondLst>
                                    <p:cond delay="0"/>
                                  </p:stCondLst>
                                  <p:childTnLst>
                                    <p:set>
                                      <p:cBhvr>
                                        <p:cTn id="150" dur="1" fill="hold">
                                          <p:stCondLst>
                                            <p:cond delay="0"/>
                                          </p:stCondLst>
                                        </p:cTn>
                                        <p:tgtEl>
                                          <p:spTgt spid="74"/>
                                        </p:tgtEl>
                                        <p:attrNameLst>
                                          <p:attrName>style.visibility</p:attrName>
                                        </p:attrNameLst>
                                      </p:cBhvr>
                                      <p:to>
                                        <p:strVal val="visible"/>
                                      </p:to>
                                    </p:set>
                                    <p:animEffect transition="in" filter="fade">
                                      <p:cBhvr>
                                        <p:cTn id="151" dur="500"/>
                                        <p:tgtEl>
                                          <p:spTgt spid="74"/>
                                        </p:tgtEl>
                                      </p:cBhvr>
                                    </p:animEffect>
                                  </p:childTnLst>
                                </p:cTn>
                              </p:par>
                              <p:par>
                                <p:cTn id="152" presetID="10" presetClass="exit" presetSubtype="0" fill="hold" grpId="1" nodeType="withEffect">
                                  <p:stCondLst>
                                    <p:cond delay="0"/>
                                  </p:stCondLst>
                                  <p:childTnLst>
                                    <p:animEffect transition="out" filter="fade">
                                      <p:cBhvr>
                                        <p:cTn id="153" dur="500"/>
                                        <p:tgtEl>
                                          <p:spTgt spid="60"/>
                                        </p:tgtEl>
                                      </p:cBhvr>
                                    </p:animEffect>
                                    <p:set>
                                      <p:cBhvr>
                                        <p:cTn id="154" dur="1" fill="hold">
                                          <p:stCondLst>
                                            <p:cond delay="499"/>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50" grpId="0" animBg="1"/>
      <p:bldP spid="51" grpId="0" animBg="1"/>
      <p:bldP spid="52" grpId="0" animBg="1"/>
      <p:bldP spid="53" grpId="0" animBg="1"/>
      <p:bldP spid="54" grpId="0" animBg="1"/>
      <p:bldP spid="55" grpId="0" animBg="1"/>
      <p:bldP spid="60" grpId="0" animBg="1"/>
      <p:bldP spid="60" grpId="1" animBg="1"/>
      <p:bldP spid="61" grpId="0" animBg="1"/>
      <p:bldP spid="64" grpId="0" animBg="1"/>
      <p:bldP spid="65" grpId="0" animBg="1"/>
      <p:bldP spid="66" grpId="0" animBg="1"/>
      <p:bldP spid="67" grpId="0" animBg="1"/>
      <p:bldP spid="68" grpId="0" animBg="1"/>
      <p:bldP spid="69" grpId="0" animBg="1"/>
      <p:bldP spid="7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3C7932-3454-45D1-A9F7-795906465330}"/>
              </a:ext>
            </a:extLst>
          </p:cNvPr>
          <p:cNvSpPr>
            <a:spLocks noGrp="1"/>
          </p:cNvSpPr>
          <p:nvPr>
            <p:ph type="title"/>
          </p:nvPr>
        </p:nvSpPr>
        <p:spPr/>
        <p:txBody>
          <a:bodyPr/>
          <a:lstStyle/>
          <a:p>
            <a:r>
              <a:rPr lang="zh-CN" altLang="en-US" dirty="0"/>
              <a:t>基本概念</a:t>
            </a:r>
          </a:p>
        </p:txBody>
      </p:sp>
      <p:sp>
        <p:nvSpPr>
          <p:cNvPr id="3" name="内容占位符 2">
            <a:extLst>
              <a:ext uri="{FF2B5EF4-FFF2-40B4-BE49-F238E27FC236}">
                <a16:creationId xmlns:a16="http://schemas.microsoft.com/office/drawing/2014/main" id="{9B2C62ED-FC46-4498-9F24-5EE57A2BE4E5}"/>
              </a:ext>
            </a:extLst>
          </p:cNvPr>
          <p:cNvSpPr>
            <a:spLocks noGrp="1"/>
          </p:cNvSpPr>
          <p:nvPr>
            <p:ph idx="1"/>
          </p:nvPr>
        </p:nvSpPr>
        <p:spPr/>
        <p:txBody>
          <a:bodyPr>
            <a:normAutofit fontScale="92500" lnSpcReduction="10000"/>
          </a:bodyPr>
          <a:lstStyle/>
          <a:p>
            <a:pPr>
              <a:lnSpc>
                <a:spcPct val="110000"/>
              </a:lnSpc>
              <a:spcBef>
                <a:spcPct val="50000"/>
              </a:spcBef>
            </a:pPr>
            <a:r>
              <a:rPr lang="zh-CN" altLang="en-US" dirty="0">
                <a:solidFill>
                  <a:srgbClr val="E60E37"/>
                </a:solidFill>
                <a:latin typeface="Fira Code" panose="020B0809050000020004" pitchFamily="49" charset="0"/>
              </a:rPr>
              <a:t>内部排序：</a:t>
            </a:r>
            <a:r>
              <a:rPr lang="zh-CN" altLang="en-US" dirty="0">
                <a:latin typeface="Fira Code" panose="020B0809050000020004" pitchFamily="49" charset="0"/>
              </a:rPr>
              <a:t>整个排序过程完全在</a:t>
            </a:r>
            <a:r>
              <a:rPr lang="zh-CN" altLang="en-US" dirty="0">
                <a:solidFill>
                  <a:srgbClr val="3E8E4F"/>
                </a:solidFill>
                <a:latin typeface="Fira Code" panose="020B0809050000020004" pitchFamily="49" charset="0"/>
              </a:rPr>
              <a:t>内存中</a:t>
            </a:r>
            <a:r>
              <a:rPr lang="zh-CN" altLang="en-US" dirty="0">
                <a:latin typeface="Fira Code" panose="020B0809050000020004" pitchFamily="49" charset="0"/>
              </a:rPr>
              <a:t>进行，称为内部排序。 </a:t>
            </a:r>
            <a:endParaRPr lang="en-US" altLang="zh-CN" dirty="0">
              <a:latin typeface="Fira Code" panose="020B0809050000020004" pitchFamily="49" charset="0"/>
            </a:endParaRPr>
          </a:p>
          <a:p>
            <a:pPr>
              <a:lnSpc>
                <a:spcPct val="110000"/>
              </a:lnSpc>
              <a:spcBef>
                <a:spcPct val="50000"/>
              </a:spcBef>
            </a:pPr>
            <a:endParaRPr lang="zh-CN" altLang="en-US" dirty="0">
              <a:latin typeface="Fira Code" panose="020B0809050000020004" pitchFamily="49" charset="0"/>
            </a:endParaRPr>
          </a:p>
          <a:p>
            <a:pPr>
              <a:lnSpc>
                <a:spcPct val="110000"/>
              </a:lnSpc>
            </a:pPr>
            <a:r>
              <a:rPr lang="zh-CN" altLang="en-US" dirty="0">
                <a:solidFill>
                  <a:srgbClr val="E60E37"/>
                </a:solidFill>
                <a:latin typeface="Fira Code" panose="020B0809050000020004" pitchFamily="49" charset="0"/>
              </a:rPr>
              <a:t>外部排序</a:t>
            </a:r>
            <a:r>
              <a:rPr lang="zh-CN" altLang="en-US" dirty="0">
                <a:latin typeface="Fira Code" panose="020B0809050000020004" pitchFamily="49" charset="0"/>
              </a:rPr>
              <a:t>：由于待排序记录数据量太大，内存无法容纳全部数据，排序需要借助</a:t>
            </a:r>
            <a:r>
              <a:rPr lang="zh-CN" altLang="en-US" dirty="0">
                <a:solidFill>
                  <a:srgbClr val="3E8E4F"/>
                </a:solidFill>
                <a:latin typeface="Fira Code" panose="020B0809050000020004" pitchFamily="49" charset="0"/>
              </a:rPr>
              <a:t>外部存储设备</a:t>
            </a:r>
            <a:r>
              <a:rPr lang="zh-CN" altLang="en-US" dirty="0">
                <a:latin typeface="Fira Code" panose="020B0809050000020004" pitchFamily="49" charset="0"/>
              </a:rPr>
              <a:t>才能完成，称为外部排序。 </a:t>
            </a:r>
            <a:endParaRPr lang="en-US" altLang="zh-CN" dirty="0">
              <a:latin typeface="Fira Code" panose="020B0809050000020004" pitchFamily="49" charset="0"/>
            </a:endParaRPr>
          </a:p>
          <a:p>
            <a:pPr>
              <a:lnSpc>
                <a:spcPct val="110000"/>
              </a:lnSpc>
            </a:pPr>
            <a:endParaRPr lang="en-US" altLang="zh-CN" dirty="0">
              <a:latin typeface="Fira Code" panose="020B0809050000020004" pitchFamily="49" charset="0"/>
              <a:ea typeface="Fira Code" panose="020B0809050000020004" pitchFamily="49" charset="0"/>
            </a:endParaRPr>
          </a:p>
          <a:p>
            <a:pPr>
              <a:lnSpc>
                <a:spcPct val="110000"/>
              </a:lnSpc>
            </a:pPr>
            <a:r>
              <a:rPr lang="zh-CN" altLang="en-US" dirty="0">
                <a:solidFill>
                  <a:srgbClr val="E60E37"/>
                </a:solidFill>
                <a:latin typeface="Fira Code" panose="020B0809050000020004" pitchFamily="49" charset="0"/>
              </a:rPr>
              <a:t>稳定排序</a:t>
            </a:r>
            <a:r>
              <a:rPr lang="zh-CN" altLang="en-US" dirty="0">
                <a:latin typeface="Fira Code" panose="020B0809050000020004" pitchFamily="49" charset="0"/>
              </a:rPr>
              <a:t>和</a:t>
            </a:r>
            <a:r>
              <a:rPr lang="zh-CN" altLang="en-US" dirty="0">
                <a:solidFill>
                  <a:srgbClr val="E60E37"/>
                </a:solidFill>
                <a:latin typeface="Fira Code" panose="020B0809050000020004" pitchFamily="49" charset="0"/>
              </a:rPr>
              <a:t>不稳定排序</a:t>
            </a:r>
            <a:r>
              <a:rPr lang="zh-CN" altLang="en-US" dirty="0">
                <a:latin typeface="Fira Code" panose="020B0809050000020004" pitchFamily="49" charset="0"/>
              </a:rPr>
              <a:t>：假设</a:t>
            </a:r>
            <a:r>
              <a:rPr lang="en-US" altLang="zh-CN" dirty="0">
                <a:latin typeface="Fira Code" panose="020B0809050000020004" pitchFamily="49" charset="0"/>
                <a:ea typeface="Fira Code" panose="020B0809050000020004" pitchFamily="49" charset="0"/>
              </a:rPr>
              <a:t>K</a:t>
            </a:r>
            <a:r>
              <a:rPr lang="en-US" altLang="zh-CN" baseline="-30000" dirty="0">
                <a:latin typeface="Fira Code" panose="020B0809050000020004" pitchFamily="49" charset="0"/>
                <a:ea typeface="Fira Code" panose="020B0809050000020004" pitchFamily="49" charset="0"/>
              </a:rPr>
              <a:t>i</a:t>
            </a:r>
            <a:r>
              <a:rPr lang="en-US" altLang="zh-CN" dirty="0">
                <a:latin typeface="Fira Code" panose="020B0809050000020004" pitchFamily="49" charset="0"/>
                <a:ea typeface="Fira Code" panose="020B0809050000020004" pitchFamily="49" charset="0"/>
              </a:rPr>
              <a:t>=</a:t>
            </a:r>
            <a:r>
              <a:rPr lang="en-US" altLang="zh-CN" dirty="0" err="1">
                <a:latin typeface="Fira Code" panose="020B0809050000020004" pitchFamily="49" charset="0"/>
                <a:ea typeface="Fira Code" panose="020B0809050000020004" pitchFamily="49" charset="0"/>
              </a:rPr>
              <a:t>K</a:t>
            </a:r>
            <a:r>
              <a:rPr lang="en-US" altLang="zh-CN" baseline="-30000" dirty="0" err="1">
                <a:latin typeface="Fira Code" panose="020B0809050000020004" pitchFamily="49" charset="0"/>
                <a:ea typeface="Fira Code" panose="020B0809050000020004" pitchFamily="49" charset="0"/>
              </a:rPr>
              <a:t>j</a:t>
            </a:r>
            <a:r>
              <a:rPr lang="en-US" altLang="zh-CN" dirty="0">
                <a:latin typeface="Fira Code" panose="020B0809050000020004" pitchFamily="49" charset="0"/>
                <a:ea typeface="Fira Code" panose="020B0809050000020004" pitchFamily="49" charset="0"/>
              </a:rPr>
              <a:t>(1≤i≤n</a:t>
            </a:r>
            <a:r>
              <a:rPr lang="zh-CN" altLang="en-US" dirty="0">
                <a:latin typeface="Fira Code" panose="020B0809050000020004" pitchFamily="49" charset="0"/>
              </a:rPr>
              <a:t>，</a:t>
            </a:r>
            <a:r>
              <a:rPr lang="en-US" altLang="zh-CN" dirty="0">
                <a:latin typeface="Fira Code" panose="020B0809050000020004" pitchFamily="49" charset="0"/>
                <a:ea typeface="Fira Code" panose="020B0809050000020004" pitchFamily="49" charset="0"/>
              </a:rPr>
              <a:t>1≤j≤n</a:t>
            </a:r>
            <a:r>
              <a:rPr lang="zh-CN" altLang="en-US" dirty="0">
                <a:latin typeface="Fira Code" panose="020B0809050000020004" pitchFamily="49" charset="0"/>
              </a:rPr>
              <a:t>，</a:t>
            </a:r>
            <a:r>
              <a:rPr lang="en-US" altLang="zh-CN" dirty="0" err="1">
                <a:latin typeface="Fira Code" panose="020B0809050000020004" pitchFamily="49" charset="0"/>
                <a:ea typeface="Fira Code" panose="020B0809050000020004" pitchFamily="49" charset="0"/>
              </a:rPr>
              <a:t>i≠j</a:t>
            </a:r>
            <a:r>
              <a:rPr lang="en-US" altLang="zh-CN" dirty="0">
                <a:latin typeface="Fira Code" panose="020B0809050000020004" pitchFamily="49" charset="0"/>
                <a:ea typeface="Fira Code" panose="020B0809050000020004" pitchFamily="49" charset="0"/>
              </a:rPr>
              <a:t>)</a:t>
            </a:r>
            <a:r>
              <a:rPr lang="zh-CN" altLang="en-US" dirty="0">
                <a:latin typeface="Fira Code" panose="020B0809050000020004" pitchFamily="49" charset="0"/>
              </a:rPr>
              <a:t>，若在排序前的序列中</a:t>
            </a:r>
            <a:r>
              <a:rPr lang="en-US" altLang="zh-CN" dirty="0">
                <a:solidFill>
                  <a:srgbClr val="3E8E4F"/>
                </a:solidFill>
                <a:latin typeface="Fira Code" panose="020B0809050000020004" pitchFamily="49" charset="0"/>
                <a:ea typeface="Fira Code" panose="020B0809050000020004" pitchFamily="49" charset="0"/>
              </a:rPr>
              <a:t>R</a:t>
            </a:r>
            <a:r>
              <a:rPr lang="en-US" altLang="zh-CN" baseline="-30000" dirty="0">
                <a:solidFill>
                  <a:srgbClr val="3E8E4F"/>
                </a:solidFill>
                <a:latin typeface="Fira Code" panose="020B0809050000020004" pitchFamily="49" charset="0"/>
                <a:ea typeface="Fira Code" panose="020B0809050000020004" pitchFamily="49" charset="0"/>
              </a:rPr>
              <a:t>i</a:t>
            </a:r>
            <a:r>
              <a:rPr lang="zh-CN" altLang="en-US" dirty="0">
                <a:solidFill>
                  <a:srgbClr val="3E8E4F"/>
                </a:solidFill>
                <a:latin typeface="Fira Code" panose="020B0809050000020004" pitchFamily="49" charset="0"/>
              </a:rPr>
              <a:t>领先于</a:t>
            </a:r>
            <a:r>
              <a:rPr lang="en-US" altLang="zh-CN" dirty="0" err="1">
                <a:solidFill>
                  <a:srgbClr val="3E8E4F"/>
                </a:solidFill>
                <a:latin typeface="Fira Code" panose="020B0809050000020004" pitchFamily="49" charset="0"/>
                <a:ea typeface="Fira Code" panose="020B0809050000020004" pitchFamily="49" charset="0"/>
              </a:rPr>
              <a:t>R</a:t>
            </a:r>
            <a:r>
              <a:rPr lang="en-US" altLang="zh-CN" baseline="-30000" dirty="0" err="1">
                <a:solidFill>
                  <a:srgbClr val="3E8E4F"/>
                </a:solidFill>
                <a:latin typeface="Fira Code" panose="020B0809050000020004" pitchFamily="49" charset="0"/>
                <a:ea typeface="Fira Code" panose="020B0809050000020004" pitchFamily="49" charset="0"/>
              </a:rPr>
              <a:t>j</a:t>
            </a:r>
            <a:r>
              <a:rPr lang="en-US" altLang="zh-CN" dirty="0">
                <a:solidFill>
                  <a:srgbClr val="3E8E4F"/>
                </a:solidFill>
                <a:latin typeface="Fira Code" panose="020B0809050000020004" pitchFamily="49" charset="0"/>
                <a:ea typeface="Fira Code" panose="020B0809050000020004" pitchFamily="49" charset="0"/>
              </a:rPr>
              <a:t>(</a:t>
            </a:r>
            <a:r>
              <a:rPr lang="zh-CN" altLang="en-US" dirty="0">
                <a:solidFill>
                  <a:srgbClr val="3E8E4F"/>
                </a:solidFill>
                <a:latin typeface="Fira Code" panose="020B0809050000020004" pitchFamily="49" charset="0"/>
              </a:rPr>
              <a:t>即</a:t>
            </a:r>
            <a:r>
              <a:rPr lang="en-US" altLang="zh-CN" dirty="0" err="1">
                <a:solidFill>
                  <a:srgbClr val="3E8E4F"/>
                </a:solidFill>
                <a:latin typeface="Fira Code" panose="020B0809050000020004" pitchFamily="49" charset="0"/>
                <a:ea typeface="Fira Code" panose="020B0809050000020004" pitchFamily="49" charset="0"/>
              </a:rPr>
              <a:t>i</a:t>
            </a:r>
            <a:r>
              <a:rPr lang="en-US" altLang="zh-CN" dirty="0">
                <a:solidFill>
                  <a:srgbClr val="3E8E4F"/>
                </a:solidFill>
                <a:latin typeface="Fira Code" panose="020B0809050000020004" pitchFamily="49" charset="0"/>
                <a:ea typeface="Fira Code" panose="020B0809050000020004" pitchFamily="49" charset="0"/>
              </a:rPr>
              <a:t>&lt;j)</a:t>
            </a:r>
            <a:r>
              <a:rPr lang="zh-CN" altLang="en-US" dirty="0">
                <a:latin typeface="Fira Code" panose="020B0809050000020004" pitchFamily="49" charset="0"/>
              </a:rPr>
              <a:t>，</a:t>
            </a:r>
            <a:r>
              <a:rPr lang="zh-CN" altLang="en-US" dirty="0">
                <a:solidFill>
                  <a:srgbClr val="3E8E4F"/>
                </a:solidFill>
                <a:latin typeface="Fira Code" panose="020B0809050000020004" pitchFamily="49" charset="0"/>
              </a:rPr>
              <a:t>经过排序后得到的序列中</a:t>
            </a:r>
            <a:r>
              <a:rPr lang="en-US" altLang="zh-CN" dirty="0">
                <a:solidFill>
                  <a:srgbClr val="3E8E4F"/>
                </a:solidFill>
                <a:latin typeface="Fira Code" panose="020B0809050000020004" pitchFamily="49" charset="0"/>
                <a:ea typeface="Fira Code" panose="020B0809050000020004" pitchFamily="49" charset="0"/>
              </a:rPr>
              <a:t>R</a:t>
            </a:r>
            <a:r>
              <a:rPr lang="en-US" altLang="zh-CN" baseline="-30000" dirty="0">
                <a:solidFill>
                  <a:srgbClr val="3E8E4F"/>
                </a:solidFill>
                <a:latin typeface="Fira Code" panose="020B0809050000020004" pitchFamily="49" charset="0"/>
                <a:ea typeface="Fira Code" panose="020B0809050000020004" pitchFamily="49" charset="0"/>
              </a:rPr>
              <a:t>i</a:t>
            </a:r>
            <a:r>
              <a:rPr lang="zh-CN" altLang="en-US" dirty="0">
                <a:solidFill>
                  <a:srgbClr val="3E8E4F"/>
                </a:solidFill>
                <a:latin typeface="Fira Code" panose="020B0809050000020004" pitchFamily="49" charset="0"/>
              </a:rPr>
              <a:t>仍领先于</a:t>
            </a:r>
            <a:r>
              <a:rPr lang="en-US" altLang="zh-CN" dirty="0" err="1">
                <a:solidFill>
                  <a:srgbClr val="3E8E4F"/>
                </a:solidFill>
                <a:latin typeface="Fira Code" panose="020B0809050000020004" pitchFamily="49" charset="0"/>
                <a:ea typeface="Fira Code" panose="020B0809050000020004" pitchFamily="49" charset="0"/>
              </a:rPr>
              <a:t>R</a:t>
            </a:r>
            <a:r>
              <a:rPr lang="en-US" altLang="zh-CN" baseline="-30000" dirty="0" err="1">
                <a:solidFill>
                  <a:srgbClr val="3E8E4F"/>
                </a:solidFill>
                <a:latin typeface="Fira Code" panose="020B0809050000020004" pitchFamily="49" charset="0"/>
                <a:ea typeface="Fira Code" panose="020B0809050000020004" pitchFamily="49" charset="0"/>
              </a:rPr>
              <a:t>j</a:t>
            </a:r>
            <a:r>
              <a:rPr lang="zh-CN" altLang="en-US" dirty="0">
                <a:latin typeface="Fira Code" panose="020B0809050000020004" pitchFamily="49" charset="0"/>
              </a:rPr>
              <a:t>，则称所用的</a:t>
            </a:r>
            <a:r>
              <a:rPr lang="zh-CN" altLang="en-US" dirty="0">
                <a:solidFill>
                  <a:srgbClr val="3E8E4F"/>
                </a:solidFill>
                <a:latin typeface="Fira Code" panose="020B0809050000020004" pitchFamily="49" charset="0"/>
              </a:rPr>
              <a:t>排序方法是稳定</a:t>
            </a:r>
            <a:r>
              <a:rPr lang="zh-CN" altLang="en-US" dirty="0">
                <a:latin typeface="Fira Code" panose="020B0809050000020004" pitchFamily="49" charset="0"/>
              </a:rPr>
              <a:t>的 ；反之，当</a:t>
            </a:r>
            <a:r>
              <a:rPr lang="zh-CN" altLang="en-US" dirty="0">
                <a:solidFill>
                  <a:srgbClr val="3E8E4F"/>
                </a:solidFill>
                <a:latin typeface="Fira Code" panose="020B0809050000020004" pitchFamily="49" charset="0"/>
              </a:rPr>
              <a:t>相同关键字的领先关系在排序过程中发生变化者</a:t>
            </a:r>
            <a:r>
              <a:rPr lang="zh-CN" altLang="en-US" dirty="0">
                <a:latin typeface="Fira Code" panose="020B0809050000020004" pitchFamily="49" charset="0"/>
              </a:rPr>
              <a:t>，则称所用的</a:t>
            </a:r>
            <a:r>
              <a:rPr lang="zh-CN" altLang="en-US" dirty="0">
                <a:solidFill>
                  <a:srgbClr val="3E8E4F"/>
                </a:solidFill>
                <a:latin typeface="Fira Code" panose="020B0809050000020004" pitchFamily="49" charset="0"/>
              </a:rPr>
              <a:t>排序方法是不稳定</a:t>
            </a:r>
            <a:r>
              <a:rPr lang="zh-CN" altLang="en-US" dirty="0">
                <a:latin typeface="Fira Code" panose="020B0809050000020004" pitchFamily="49" charset="0"/>
              </a:rPr>
              <a:t>的。 </a:t>
            </a:r>
          </a:p>
          <a:p>
            <a:pPr>
              <a:lnSpc>
                <a:spcPct val="110000"/>
              </a:lnSpc>
            </a:pPr>
            <a:endParaRPr lang="zh-CN" altLang="en-US" dirty="0">
              <a:latin typeface="Fira Code" panose="020B0809050000020004" pitchFamily="49" charset="0"/>
            </a:endParaRPr>
          </a:p>
        </p:txBody>
      </p:sp>
    </p:spTree>
    <p:extLst>
      <p:ext uri="{BB962C8B-B14F-4D97-AF65-F5344CB8AC3E}">
        <p14:creationId xmlns:p14="http://schemas.microsoft.com/office/powerpoint/2010/main" val="526375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A8ECEC-EE01-4A85-B91E-7B6BACE1B245}"/>
              </a:ext>
            </a:extLst>
          </p:cNvPr>
          <p:cNvSpPr>
            <a:spLocks noGrp="1"/>
          </p:cNvSpPr>
          <p:nvPr>
            <p:ph type="title"/>
          </p:nvPr>
        </p:nvSpPr>
        <p:spPr/>
        <p:txBody>
          <a:bodyPr/>
          <a:lstStyle/>
          <a:p>
            <a:r>
              <a:rPr lang="zh-CN" altLang="en-US" dirty="0"/>
              <a:t>选择类排序</a:t>
            </a:r>
            <a:r>
              <a:rPr lang="en-US" altLang="zh-CN" dirty="0"/>
              <a:t>-</a:t>
            </a:r>
            <a:r>
              <a:rPr lang="zh-CN" altLang="en-US" dirty="0"/>
              <a:t>堆排序</a:t>
            </a:r>
            <a:r>
              <a:rPr lang="en-US" altLang="zh-CN" dirty="0"/>
              <a:t>-</a:t>
            </a:r>
            <a:r>
              <a:rPr lang="zh-CN" altLang="en-US" dirty="0"/>
              <a:t>重建堆</a:t>
            </a:r>
          </a:p>
        </p:txBody>
      </p:sp>
      <p:sp>
        <p:nvSpPr>
          <p:cNvPr id="61" name="Oval 4">
            <a:extLst>
              <a:ext uri="{FF2B5EF4-FFF2-40B4-BE49-F238E27FC236}">
                <a16:creationId xmlns:a16="http://schemas.microsoft.com/office/drawing/2014/main" id="{B2A8D35F-A1DC-43CC-BF63-D252E173CCF9}"/>
              </a:ext>
            </a:extLst>
          </p:cNvPr>
          <p:cNvSpPr>
            <a:spLocks noChangeArrowheads="1"/>
          </p:cNvSpPr>
          <p:nvPr/>
        </p:nvSpPr>
        <p:spPr bwMode="auto">
          <a:xfrm>
            <a:off x="3107047" y="2344121"/>
            <a:ext cx="532800" cy="532064"/>
          </a:xfrm>
          <a:prstGeom prst="ellipse">
            <a:avLst/>
          </a:prstGeom>
          <a:solidFill>
            <a:schemeClr val="accent5">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77</a:t>
            </a:r>
          </a:p>
        </p:txBody>
      </p:sp>
      <p:cxnSp>
        <p:nvCxnSpPr>
          <p:cNvPr id="62" name="直接连接符 61">
            <a:extLst>
              <a:ext uri="{FF2B5EF4-FFF2-40B4-BE49-F238E27FC236}">
                <a16:creationId xmlns:a16="http://schemas.microsoft.com/office/drawing/2014/main" id="{4D97B572-F36E-46AE-85AC-53061A3D72B7}"/>
              </a:ext>
            </a:extLst>
          </p:cNvPr>
          <p:cNvCxnSpPr>
            <a:stCxn id="61" idx="2"/>
            <a:endCxn id="64" idx="0"/>
          </p:cNvCxnSpPr>
          <p:nvPr/>
        </p:nvCxnSpPr>
        <p:spPr>
          <a:xfrm flipH="1">
            <a:off x="2159793" y="2610153"/>
            <a:ext cx="947254" cy="47885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63" name="直接连接符 62">
            <a:extLst>
              <a:ext uri="{FF2B5EF4-FFF2-40B4-BE49-F238E27FC236}">
                <a16:creationId xmlns:a16="http://schemas.microsoft.com/office/drawing/2014/main" id="{9CB653BB-85A1-45B5-94DC-DF1CA5096794}"/>
              </a:ext>
            </a:extLst>
          </p:cNvPr>
          <p:cNvCxnSpPr>
            <a:cxnSpLocks/>
            <a:stCxn id="61" idx="6"/>
            <a:endCxn id="65" idx="0"/>
          </p:cNvCxnSpPr>
          <p:nvPr/>
        </p:nvCxnSpPr>
        <p:spPr>
          <a:xfrm>
            <a:off x="3639847" y="2610153"/>
            <a:ext cx="901505" cy="47885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64" name="Oval 5">
            <a:extLst>
              <a:ext uri="{FF2B5EF4-FFF2-40B4-BE49-F238E27FC236}">
                <a16:creationId xmlns:a16="http://schemas.microsoft.com/office/drawing/2014/main" id="{333D6322-D52B-4034-B27E-02AE3931377E}"/>
              </a:ext>
            </a:extLst>
          </p:cNvPr>
          <p:cNvSpPr>
            <a:spLocks noChangeArrowheads="1"/>
          </p:cNvSpPr>
          <p:nvPr/>
        </p:nvSpPr>
        <p:spPr bwMode="auto">
          <a:xfrm>
            <a:off x="1893393" y="3089010"/>
            <a:ext cx="532800" cy="532064"/>
          </a:xfrm>
          <a:prstGeom prst="ellipse">
            <a:avLst/>
          </a:prstGeom>
          <a:solidFill>
            <a:schemeClr val="accent5">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62</a:t>
            </a:r>
          </a:p>
        </p:txBody>
      </p:sp>
      <p:sp>
        <p:nvSpPr>
          <p:cNvPr id="65" name="Oval 6">
            <a:extLst>
              <a:ext uri="{FF2B5EF4-FFF2-40B4-BE49-F238E27FC236}">
                <a16:creationId xmlns:a16="http://schemas.microsoft.com/office/drawing/2014/main" id="{F7EDDA7E-B7CA-4D54-B343-8A3EE590D6C6}"/>
              </a:ext>
            </a:extLst>
          </p:cNvPr>
          <p:cNvSpPr>
            <a:spLocks noChangeArrowheads="1"/>
          </p:cNvSpPr>
          <p:nvPr/>
        </p:nvSpPr>
        <p:spPr bwMode="auto">
          <a:xfrm>
            <a:off x="4274952" y="3089010"/>
            <a:ext cx="532800" cy="532064"/>
          </a:xfrm>
          <a:prstGeom prst="ellipse">
            <a:avLst/>
          </a:prstGeom>
          <a:solidFill>
            <a:schemeClr val="accent5">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35</a:t>
            </a:r>
          </a:p>
        </p:txBody>
      </p:sp>
      <p:sp>
        <p:nvSpPr>
          <p:cNvPr id="66" name="Oval 7">
            <a:extLst>
              <a:ext uri="{FF2B5EF4-FFF2-40B4-BE49-F238E27FC236}">
                <a16:creationId xmlns:a16="http://schemas.microsoft.com/office/drawing/2014/main" id="{392083B5-E304-4D49-96E1-CDFF69645ADA}"/>
              </a:ext>
            </a:extLst>
          </p:cNvPr>
          <p:cNvSpPr>
            <a:spLocks noChangeArrowheads="1"/>
          </p:cNvSpPr>
          <p:nvPr/>
        </p:nvSpPr>
        <p:spPr bwMode="auto">
          <a:xfrm>
            <a:off x="1377693" y="4206343"/>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48</a:t>
            </a:r>
          </a:p>
        </p:txBody>
      </p:sp>
      <p:sp>
        <p:nvSpPr>
          <p:cNvPr id="67" name="Oval 8">
            <a:extLst>
              <a:ext uri="{FF2B5EF4-FFF2-40B4-BE49-F238E27FC236}">
                <a16:creationId xmlns:a16="http://schemas.microsoft.com/office/drawing/2014/main" id="{8877DEB1-469B-492B-AC5B-4FBE9AC8456F}"/>
              </a:ext>
            </a:extLst>
          </p:cNvPr>
          <p:cNvSpPr>
            <a:spLocks noChangeArrowheads="1"/>
          </p:cNvSpPr>
          <p:nvPr/>
        </p:nvSpPr>
        <p:spPr bwMode="auto">
          <a:xfrm>
            <a:off x="2430649" y="4206343"/>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55</a:t>
            </a:r>
          </a:p>
        </p:txBody>
      </p:sp>
      <p:sp>
        <p:nvSpPr>
          <p:cNvPr id="68" name="Oval 9">
            <a:extLst>
              <a:ext uri="{FF2B5EF4-FFF2-40B4-BE49-F238E27FC236}">
                <a16:creationId xmlns:a16="http://schemas.microsoft.com/office/drawing/2014/main" id="{30340A67-0D5F-423F-9A78-C24FFE129AF1}"/>
              </a:ext>
            </a:extLst>
          </p:cNvPr>
          <p:cNvSpPr>
            <a:spLocks noChangeArrowheads="1"/>
          </p:cNvSpPr>
          <p:nvPr/>
        </p:nvSpPr>
        <p:spPr bwMode="auto">
          <a:xfrm>
            <a:off x="3722140" y="4206343"/>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14</a:t>
            </a:r>
          </a:p>
        </p:txBody>
      </p:sp>
      <p:sp>
        <p:nvSpPr>
          <p:cNvPr id="69" name="Oval 10">
            <a:extLst>
              <a:ext uri="{FF2B5EF4-FFF2-40B4-BE49-F238E27FC236}">
                <a16:creationId xmlns:a16="http://schemas.microsoft.com/office/drawing/2014/main" id="{5DCE63C6-7900-47EC-A4B2-87213AA0E7E1}"/>
              </a:ext>
            </a:extLst>
          </p:cNvPr>
          <p:cNvSpPr>
            <a:spLocks noChangeArrowheads="1"/>
          </p:cNvSpPr>
          <p:nvPr/>
        </p:nvSpPr>
        <p:spPr bwMode="auto">
          <a:xfrm>
            <a:off x="4854610" y="4206343"/>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u="sng"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35</a:t>
            </a:r>
          </a:p>
        </p:txBody>
      </p:sp>
      <p:cxnSp>
        <p:nvCxnSpPr>
          <p:cNvPr id="70" name="直接连接符 69">
            <a:extLst>
              <a:ext uri="{FF2B5EF4-FFF2-40B4-BE49-F238E27FC236}">
                <a16:creationId xmlns:a16="http://schemas.microsoft.com/office/drawing/2014/main" id="{CDB44ED2-13AA-4C4A-9AEE-863EBCE25CEF}"/>
              </a:ext>
            </a:extLst>
          </p:cNvPr>
          <p:cNvCxnSpPr>
            <a:cxnSpLocks/>
            <a:stCxn id="64" idx="3"/>
            <a:endCxn id="66" idx="0"/>
          </p:cNvCxnSpPr>
          <p:nvPr/>
        </p:nvCxnSpPr>
        <p:spPr>
          <a:xfrm flipH="1">
            <a:off x="1644093" y="3543155"/>
            <a:ext cx="327327"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71" name="直接连接符 70">
            <a:extLst>
              <a:ext uri="{FF2B5EF4-FFF2-40B4-BE49-F238E27FC236}">
                <a16:creationId xmlns:a16="http://schemas.microsoft.com/office/drawing/2014/main" id="{9899175F-4324-4DB9-86C1-2AFD31D980C3}"/>
              </a:ext>
            </a:extLst>
          </p:cNvPr>
          <p:cNvCxnSpPr>
            <a:cxnSpLocks/>
            <a:stCxn id="64" idx="5"/>
            <a:endCxn id="67" idx="0"/>
          </p:cNvCxnSpPr>
          <p:nvPr/>
        </p:nvCxnSpPr>
        <p:spPr>
          <a:xfrm>
            <a:off x="2348166" y="3543155"/>
            <a:ext cx="348883"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72" name="直接连接符 71">
            <a:extLst>
              <a:ext uri="{FF2B5EF4-FFF2-40B4-BE49-F238E27FC236}">
                <a16:creationId xmlns:a16="http://schemas.microsoft.com/office/drawing/2014/main" id="{7BF8F10D-6A8A-43BD-A5B0-5187E8EDB4B4}"/>
              </a:ext>
            </a:extLst>
          </p:cNvPr>
          <p:cNvCxnSpPr>
            <a:cxnSpLocks/>
            <a:stCxn id="65" idx="3"/>
            <a:endCxn id="68" idx="0"/>
          </p:cNvCxnSpPr>
          <p:nvPr/>
        </p:nvCxnSpPr>
        <p:spPr>
          <a:xfrm flipH="1">
            <a:off x="3988540" y="3543155"/>
            <a:ext cx="364439"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73" name="直接连接符 72">
            <a:extLst>
              <a:ext uri="{FF2B5EF4-FFF2-40B4-BE49-F238E27FC236}">
                <a16:creationId xmlns:a16="http://schemas.microsoft.com/office/drawing/2014/main" id="{EB6041DA-8C90-42DC-B4A4-9C22887F87E7}"/>
              </a:ext>
            </a:extLst>
          </p:cNvPr>
          <p:cNvCxnSpPr>
            <a:cxnSpLocks/>
            <a:stCxn id="65" idx="5"/>
            <a:endCxn id="69" idx="0"/>
          </p:cNvCxnSpPr>
          <p:nvPr/>
        </p:nvCxnSpPr>
        <p:spPr>
          <a:xfrm>
            <a:off x="4729725" y="3543155"/>
            <a:ext cx="391285"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45" name="Oval 4">
            <a:extLst>
              <a:ext uri="{FF2B5EF4-FFF2-40B4-BE49-F238E27FC236}">
                <a16:creationId xmlns:a16="http://schemas.microsoft.com/office/drawing/2014/main" id="{602399AB-ACE0-4836-857F-F064D801BC45}"/>
              </a:ext>
            </a:extLst>
          </p:cNvPr>
          <p:cNvSpPr>
            <a:spLocks noChangeArrowheads="1"/>
          </p:cNvSpPr>
          <p:nvPr/>
        </p:nvSpPr>
        <p:spPr bwMode="auto">
          <a:xfrm>
            <a:off x="8542697" y="2344121"/>
            <a:ext cx="532800" cy="532064"/>
          </a:xfrm>
          <a:prstGeom prst="ellipse">
            <a:avLst/>
          </a:prstGeom>
          <a:solidFill>
            <a:schemeClr val="accent5">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u="sng"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35</a:t>
            </a:r>
          </a:p>
        </p:txBody>
      </p:sp>
      <p:cxnSp>
        <p:nvCxnSpPr>
          <p:cNvPr id="75" name="直接连接符 74">
            <a:extLst>
              <a:ext uri="{FF2B5EF4-FFF2-40B4-BE49-F238E27FC236}">
                <a16:creationId xmlns:a16="http://schemas.microsoft.com/office/drawing/2014/main" id="{217438A0-181E-454F-826A-6305E96BE85A}"/>
              </a:ext>
            </a:extLst>
          </p:cNvPr>
          <p:cNvCxnSpPr>
            <a:stCxn id="45" idx="2"/>
            <a:endCxn id="77" idx="0"/>
          </p:cNvCxnSpPr>
          <p:nvPr/>
        </p:nvCxnSpPr>
        <p:spPr>
          <a:xfrm flipH="1">
            <a:off x="7595443" y="2610153"/>
            <a:ext cx="947254" cy="47885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76" name="直接连接符 75">
            <a:extLst>
              <a:ext uri="{FF2B5EF4-FFF2-40B4-BE49-F238E27FC236}">
                <a16:creationId xmlns:a16="http://schemas.microsoft.com/office/drawing/2014/main" id="{3C47DF69-7EDA-445A-9C1A-2910A81EA276}"/>
              </a:ext>
            </a:extLst>
          </p:cNvPr>
          <p:cNvCxnSpPr>
            <a:cxnSpLocks/>
            <a:stCxn id="45" idx="6"/>
            <a:endCxn id="78" idx="0"/>
          </p:cNvCxnSpPr>
          <p:nvPr/>
        </p:nvCxnSpPr>
        <p:spPr>
          <a:xfrm>
            <a:off x="9075497" y="2610153"/>
            <a:ext cx="901505" cy="47885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77" name="Oval 5">
            <a:extLst>
              <a:ext uri="{FF2B5EF4-FFF2-40B4-BE49-F238E27FC236}">
                <a16:creationId xmlns:a16="http://schemas.microsoft.com/office/drawing/2014/main" id="{319D0C36-9BCC-4A9C-A199-B5C65721646C}"/>
              </a:ext>
            </a:extLst>
          </p:cNvPr>
          <p:cNvSpPr>
            <a:spLocks noChangeArrowheads="1"/>
          </p:cNvSpPr>
          <p:nvPr/>
        </p:nvSpPr>
        <p:spPr bwMode="auto">
          <a:xfrm>
            <a:off x="7329043" y="3089010"/>
            <a:ext cx="532800" cy="532064"/>
          </a:xfrm>
          <a:prstGeom prst="ellipse">
            <a:avLst/>
          </a:prstGeom>
          <a:solidFill>
            <a:schemeClr val="accent5">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62</a:t>
            </a:r>
          </a:p>
        </p:txBody>
      </p:sp>
      <p:sp>
        <p:nvSpPr>
          <p:cNvPr id="78" name="Oval 6">
            <a:extLst>
              <a:ext uri="{FF2B5EF4-FFF2-40B4-BE49-F238E27FC236}">
                <a16:creationId xmlns:a16="http://schemas.microsoft.com/office/drawing/2014/main" id="{1B9EE72C-7844-4281-87B6-2A523F489010}"/>
              </a:ext>
            </a:extLst>
          </p:cNvPr>
          <p:cNvSpPr>
            <a:spLocks noChangeArrowheads="1"/>
          </p:cNvSpPr>
          <p:nvPr/>
        </p:nvSpPr>
        <p:spPr bwMode="auto">
          <a:xfrm>
            <a:off x="9710602" y="3089010"/>
            <a:ext cx="532800" cy="532064"/>
          </a:xfrm>
          <a:prstGeom prst="ellipse">
            <a:avLst/>
          </a:prstGeom>
          <a:solidFill>
            <a:schemeClr val="accent5">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35</a:t>
            </a:r>
          </a:p>
        </p:txBody>
      </p:sp>
      <p:sp>
        <p:nvSpPr>
          <p:cNvPr id="79" name="Oval 7">
            <a:extLst>
              <a:ext uri="{FF2B5EF4-FFF2-40B4-BE49-F238E27FC236}">
                <a16:creationId xmlns:a16="http://schemas.microsoft.com/office/drawing/2014/main" id="{AB3FE0EE-C48D-4706-BEF1-2F923A56BF0D}"/>
              </a:ext>
            </a:extLst>
          </p:cNvPr>
          <p:cNvSpPr>
            <a:spLocks noChangeArrowheads="1"/>
          </p:cNvSpPr>
          <p:nvPr/>
        </p:nvSpPr>
        <p:spPr bwMode="auto">
          <a:xfrm>
            <a:off x="6813343" y="4206343"/>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48</a:t>
            </a:r>
          </a:p>
        </p:txBody>
      </p:sp>
      <p:sp>
        <p:nvSpPr>
          <p:cNvPr id="80" name="Oval 8">
            <a:extLst>
              <a:ext uri="{FF2B5EF4-FFF2-40B4-BE49-F238E27FC236}">
                <a16:creationId xmlns:a16="http://schemas.microsoft.com/office/drawing/2014/main" id="{D27FDEBF-BD80-49E6-9536-896D0F4D6CA4}"/>
              </a:ext>
            </a:extLst>
          </p:cNvPr>
          <p:cNvSpPr>
            <a:spLocks noChangeArrowheads="1"/>
          </p:cNvSpPr>
          <p:nvPr/>
        </p:nvSpPr>
        <p:spPr bwMode="auto">
          <a:xfrm>
            <a:off x="7866299" y="4206343"/>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55</a:t>
            </a:r>
          </a:p>
        </p:txBody>
      </p:sp>
      <p:sp>
        <p:nvSpPr>
          <p:cNvPr id="81" name="Oval 9">
            <a:extLst>
              <a:ext uri="{FF2B5EF4-FFF2-40B4-BE49-F238E27FC236}">
                <a16:creationId xmlns:a16="http://schemas.microsoft.com/office/drawing/2014/main" id="{F60C69A5-C863-499D-8C56-188B6E49BC90}"/>
              </a:ext>
            </a:extLst>
          </p:cNvPr>
          <p:cNvSpPr>
            <a:spLocks noChangeArrowheads="1"/>
          </p:cNvSpPr>
          <p:nvPr/>
        </p:nvSpPr>
        <p:spPr bwMode="auto">
          <a:xfrm>
            <a:off x="9157790" y="4206343"/>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14</a:t>
            </a:r>
          </a:p>
        </p:txBody>
      </p:sp>
      <p:sp>
        <p:nvSpPr>
          <p:cNvPr id="82" name="Oval 10">
            <a:extLst>
              <a:ext uri="{FF2B5EF4-FFF2-40B4-BE49-F238E27FC236}">
                <a16:creationId xmlns:a16="http://schemas.microsoft.com/office/drawing/2014/main" id="{33554063-884E-4850-94DD-BDED703E6C74}"/>
              </a:ext>
            </a:extLst>
          </p:cNvPr>
          <p:cNvSpPr>
            <a:spLocks noChangeArrowheads="1"/>
          </p:cNvSpPr>
          <p:nvPr/>
        </p:nvSpPr>
        <p:spPr bwMode="auto">
          <a:xfrm>
            <a:off x="10290260" y="4206343"/>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77</a:t>
            </a:r>
          </a:p>
        </p:txBody>
      </p:sp>
      <p:cxnSp>
        <p:nvCxnSpPr>
          <p:cNvPr id="83" name="直接连接符 82">
            <a:extLst>
              <a:ext uri="{FF2B5EF4-FFF2-40B4-BE49-F238E27FC236}">
                <a16:creationId xmlns:a16="http://schemas.microsoft.com/office/drawing/2014/main" id="{D2F8471E-2FD9-4513-8F08-BE7F442D1A55}"/>
              </a:ext>
            </a:extLst>
          </p:cNvPr>
          <p:cNvCxnSpPr>
            <a:cxnSpLocks/>
            <a:stCxn id="77" idx="3"/>
            <a:endCxn id="79" idx="0"/>
          </p:cNvCxnSpPr>
          <p:nvPr/>
        </p:nvCxnSpPr>
        <p:spPr>
          <a:xfrm flipH="1">
            <a:off x="7079743" y="3543155"/>
            <a:ext cx="327327"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84" name="直接连接符 83">
            <a:extLst>
              <a:ext uri="{FF2B5EF4-FFF2-40B4-BE49-F238E27FC236}">
                <a16:creationId xmlns:a16="http://schemas.microsoft.com/office/drawing/2014/main" id="{583CCF17-5CEA-4829-AE52-6AFE586CF2B3}"/>
              </a:ext>
            </a:extLst>
          </p:cNvPr>
          <p:cNvCxnSpPr>
            <a:cxnSpLocks/>
            <a:stCxn id="77" idx="5"/>
            <a:endCxn id="80" idx="0"/>
          </p:cNvCxnSpPr>
          <p:nvPr/>
        </p:nvCxnSpPr>
        <p:spPr>
          <a:xfrm>
            <a:off x="7783816" y="3543155"/>
            <a:ext cx="348883"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85" name="直接连接符 84">
            <a:extLst>
              <a:ext uri="{FF2B5EF4-FFF2-40B4-BE49-F238E27FC236}">
                <a16:creationId xmlns:a16="http://schemas.microsoft.com/office/drawing/2014/main" id="{33C88C35-9183-4A19-BB5D-4FD3A63A6DF4}"/>
              </a:ext>
            </a:extLst>
          </p:cNvPr>
          <p:cNvCxnSpPr>
            <a:cxnSpLocks/>
            <a:stCxn id="78" idx="3"/>
            <a:endCxn id="81" idx="0"/>
          </p:cNvCxnSpPr>
          <p:nvPr/>
        </p:nvCxnSpPr>
        <p:spPr>
          <a:xfrm flipH="1">
            <a:off x="9424190" y="3543155"/>
            <a:ext cx="364439"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86" name="直接连接符 85">
            <a:extLst>
              <a:ext uri="{FF2B5EF4-FFF2-40B4-BE49-F238E27FC236}">
                <a16:creationId xmlns:a16="http://schemas.microsoft.com/office/drawing/2014/main" id="{82D6A8BE-00AE-40B4-BA3A-377D05CE29A4}"/>
              </a:ext>
            </a:extLst>
          </p:cNvPr>
          <p:cNvCxnSpPr>
            <a:cxnSpLocks/>
            <a:stCxn id="78" idx="5"/>
            <a:endCxn id="82" idx="0"/>
          </p:cNvCxnSpPr>
          <p:nvPr/>
        </p:nvCxnSpPr>
        <p:spPr>
          <a:xfrm>
            <a:off x="10165375" y="3543155"/>
            <a:ext cx="391285" cy="663188"/>
          </a:xfrm>
          <a:prstGeom prst="line">
            <a:avLst/>
          </a:prstGeom>
          <a:ln w="38100">
            <a:solidFill>
              <a:schemeClr val="tx1"/>
            </a:solidFill>
            <a:prstDash val="sysDot"/>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96189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anim calcmode="lin" valueType="num">
                                      <p:cBhvr>
                                        <p:cTn id="8" dur="500" fill="hold"/>
                                        <p:tgtEl>
                                          <p:spTgt spid="45"/>
                                        </p:tgtEl>
                                        <p:attrNameLst>
                                          <p:attrName>ppt_x</p:attrName>
                                        </p:attrNameLst>
                                      </p:cBhvr>
                                      <p:tavLst>
                                        <p:tav tm="0">
                                          <p:val>
                                            <p:strVal val="#ppt_x"/>
                                          </p:val>
                                        </p:tav>
                                        <p:tav tm="100000">
                                          <p:val>
                                            <p:strVal val="#ppt_x"/>
                                          </p:val>
                                        </p:tav>
                                      </p:tavLst>
                                    </p:anim>
                                    <p:anim calcmode="lin" valueType="num">
                                      <p:cBhvr>
                                        <p:cTn id="9" dur="500" fill="hold"/>
                                        <p:tgtEl>
                                          <p:spTgt spid="4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500"/>
                                        <p:tgtEl>
                                          <p:spTgt spid="75"/>
                                        </p:tgtEl>
                                      </p:cBhvr>
                                    </p:animEffect>
                                    <p:anim calcmode="lin" valueType="num">
                                      <p:cBhvr>
                                        <p:cTn id="13" dur="500" fill="hold"/>
                                        <p:tgtEl>
                                          <p:spTgt spid="75"/>
                                        </p:tgtEl>
                                        <p:attrNameLst>
                                          <p:attrName>ppt_x</p:attrName>
                                        </p:attrNameLst>
                                      </p:cBhvr>
                                      <p:tavLst>
                                        <p:tav tm="0">
                                          <p:val>
                                            <p:strVal val="#ppt_x"/>
                                          </p:val>
                                        </p:tav>
                                        <p:tav tm="100000">
                                          <p:val>
                                            <p:strVal val="#ppt_x"/>
                                          </p:val>
                                        </p:tav>
                                      </p:tavLst>
                                    </p:anim>
                                    <p:anim calcmode="lin" valueType="num">
                                      <p:cBhvr>
                                        <p:cTn id="14" dur="500" fill="hold"/>
                                        <p:tgtEl>
                                          <p:spTgt spid="7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fade">
                                      <p:cBhvr>
                                        <p:cTn id="17" dur="500"/>
                                        <p:tgtEl>
                                          <p:spTgt spid="76"/>
                                        </p:tgtEl>
                                      </p:cBhvr>
                                    </p:animEffect>
                                    <p:anim calcmode="lin" valueType="num">
                                      <p:cBhvr>
                                        <p:cTn id="18" dur="500" fill="hold"/>
                                        <p:tgtEl>
                                          <p:spTgt spid="76"/>
                                        </p:tgtEl>
                                        <p:attrNameLst>
                                          <p:attrName>ppt_x</p:attrName>
                                        </p:attrNameLst>
                                      </p:cBhvr>
                                      <p:tavLst>
                                        <p:tav tm="0">
                                          <p:val>
                                            <p:strVal val="#ppt_x"/>
                                          </p:val>
                                        </p:tav>
                                        <p:tav tm="100000">
                                          <p:val>
                                            <p:strVal val="#ppt_x"/>
                                          </p:val>
                                        </p:tav>
                                      </p:tavLst>
                                    </p:anim>
                                    <p:anim calcmode="lin" valueType="num">
                                      <p:cBhvr>
                                        <p:cTn id="19" dur="500" fill="hold"/>
                                        <p:tgtEl>
                                          <p:spTgt spid="7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7"/>
                                        </p:tgtEl>
                                        <p:attrNameLst>
                                          <p:attrName>style.visibility</p:attrName>
                                        </p:attrNameLst>
                                      </p:cBhvr>
                                      <p:to>
                                        <p:strVal val="visible"/>
                                      </p:to>
                                    </p:set>
                                    <p:animEffect transition="in" filter="fade">
                                      <p:cBhvr>
                                        <p:cTn id="22" dur="500"/>
                                        <p:tgtEl>
                                          <p:spTgt spid="77"/>
                                        </p:tgtEl>
                                      </p:cBhvr>
                                    </p:animEffect>
                                    <p:anim calcmode="lin" valueType="num">
                                      <p:cBhvr>
                                        <p:cTn id="23" dur="500" fill="hold"/>
                                        <p:tgtEl>
                                          <p:spTgt spid="77"/>
                                        </p:tgtEl>
                                        <p:attrNameLst>
                                          <p:attrName>ppt_x</p:attrName>
                                        </p:attrNameLst>
                                      </p:cBhvr>
                                      <p:tavLst>
                                        <p:tav tm="0">
                                          <p:val>
                                            <p:strVal val="#ppt_x"/>
                                          </p:val>
                                        </p:tav>
                                        <p:tav tm="100000">
                                          <p:val>
                                            <p:strVal val="#ppt_x"/>
                                          </p:val>
                                        </p:tav>
                                      </p:tavLst>
                                    </p:anim>
                                    <p:anim calcmode="lin" valueType="num">
                                      <p:cBhvr>
                                        <p:cTn id="24" dur="500" fill="hold"/>
                                        <p:tgtEl>
                                          <p:spTgt spid="7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fade">
                                      <p:cBhvr>
                                        <p:cTn id="27" dur="500"/>
                                        <p:tgtEl>
                                          <p:spTgt spid="78"/>
                                        </p:tgtEl>
                                      </p:cBhvr>
                                    </p:animEffect>
                                    <p:anim calcmode="lin" valueType="num">
                                      <p:cBhvr>
                                        <p:cTn id="28" dur="500" fill="hold"/>
                                        <p:tgtEl>
                                          <p:spTgt spid="78"/>
                                        </p:tgtEl>
                                        <p:attrNameLst>
                                          <p:attrName>ppt_x</p:attrName>
                                        </p:attrNameLst>
                                      </p:cBhvr>
                                      <p:tavLst>
                                        <p:tav tm="0">
                                          <p:val>
                                            <p:strVal val="#ppt_x"/>
                                          </p:val>
                                        </p:tav>
                                        <p:tav tm="100000">
                                          <p:val>
                                            <p:strVal val="#ppt_x"/>
                                          </p:val>
                                        </p:tav>
                                      </p:tavLst>
                                    </p:anim>
                                    <p:anim calcmode="lin" valueType="num">
                                      <p:cBhvr>
                                        <p:cTn id="29" dur="500" fill="hold"/>
                                        <p:tgtEl>
                                          <p:spTgt spid="7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9"/>
                                        </p:tgtEl>
                                        <p:attrNameLst>
                                          <p:attrName>style.visibility</p:attrName>
                                        </p:attrNameLst>
                                      </p:cBhvr>
                                      <p:to>
                                        <p:strVal val="visible"/>
                                      </p:to>
                                    </p:set>
                                    <p:animEffect transition="in" filter="fade">
                                      <p:cBhvr>
                                        <p:cTn id="32" dur="500"/>
                                        <p:tgtEl>
                                          <p:spTgt spid="79"/>
                                        </p:tgtEl>
                                      </p:cBhvr>
                                    </p:animEffect>
                                    <p:anim calcmode="lin" valueType="num">
                                      <p:cBhvr>
                                        <p:cTn id="33" dur="500" fill="hold"/>
                                        <p:tgtEl>
                                          <p:spTgt spid="79"/>
                                        </p:tgtEl>
                                        <p:attrNameLst>
                                          <p:attrName>ppt_x</p:attrName>
                                        </p:attrNameLst>
                                      </p:cBhvr>
                                      <p:tavLst>
                                        <p:tav tm="0">
                                          <p:val>
                                            <p:strVal val="#ppt_x"/>
                                          </p:val>
                                        </p:tav>
                                        <p:tav tm="100000">
                                          <p:val>
                                            <p:strVal val="#ppt_x"/>
                                          </p:val>
                                        </p:tav>
                                      </p:tavLst>
                                    </p:anim>
                                    <p:anim calcmode="lin" valueType="num">
                                      <p:cBhvr>
                                        <p:cTn id="34" dur="500" fill="hold"/>
                                        <p:tgtEl>
                                          <p:spTgt spid="7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80"/>
                                        </p:tgtEl>
                                        <p:attrNameLst>
                                          <p:attrName>style.visibility</p:attrName>
                                        </p:attrNameLst>
                                      </p:cBhvr>
                                      <p:to>
                                        <p:strVal val="visible"/>
                                      </p:to>
                                    </p:set>
                                    <p:animEffect transition="in" filter="fade">
                                      <p:cBhvr>
                                        <p:cTn id="37" dur="500"/>
                                        <p:tgtEl>
                                          <p:spTgt spid="80"/>
                                        </p:tgtEl>
                                      </p:cBhvr>
                                    </p:animEffect>
                                    <p:anim calcmode="lin" valueType="num">
                                      <p:cBhvr>
                                        <p:cTn id="38" dur="500" fill="hold"/>
                                        <p:tgtEl>
                                          <p:spTgt spid="80"/>
                                        </p:tgtEl>
                                        <p:attrNameLst>
                                          <p:attrName>ppt_x</p:attrName>
                                        </p:attrNameLst>
                                      </p:cBhvr>
                                      <p:tavLst>
                                        <p:tav tm="0">
                                          <p:val>
                                            <p:strVal val="#ppt_x"/>
                                          </p:val>
                                        </p:tav>
                                        <p:tav tm="100000">
                                          <p:val>
                                            <p:strVal val="#ppt_x"/>
                                          </p:val>
                                        </p:tav>
                                      </p:tavLst>
                                    </p:anim>
                                    <p:anim calcmode="lin" valueType="num">
                                      <p:cBhvr>
                                        <p:cTn id="39" dur="500" fill="hold"/>
                                        <p:tgtEl>
                                          <p:spTgt spid="8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81"/>
                                        </p:tgtEl>
                                        <p:attrNameLst>
                                          <p:attrName>style.visibility</p:attrName>
                                        </p:attrNameLst>
                                      </p:cBhvr>
                                      <p:to>
                                        <p:strVal val="visible"/>
                                      </p:to>
                                    </p:set>
                                    <p:animEffect transition="in" filter="fade">
                                      <p:cBhvr>
                                        <p:cTn id="42" dur="500"/>
                                        <p:tgtEl>
                                          <p:spTgt spid="81"/>
                                        </p:tgtEl>
                                      </p:cBhvr>
                                    </p:animEffect>
                                    <p:anim calcmode="lin" valueType="num">
                                      <p:cBhvr>
                                        <p:cTn id="43" dur="500" fill="hold"/>
                                        <p:tgtEl>
                                          <p:spTgt spid="81"/>
                                        </p:tgtEl>
                                        <p:attrNameLst>
                                          <p:attrName>ppt_x</p:attrName>
                                        </p:attrNameLst>
                                      </p:cBhvr>
                                      <p:tavLst>
                                        <p:tav tm="0">
                                          <p:val>
                                            <p:strVal val="#ppt_x"/>
                                          </p:val>
                                        </p:tav>
                                        <p:tav tm="100000">
                                          <p:val>
                                            <p:strVal val="#ppt_x"/>
                                          </p:val>
                                        </p:tav>
                                      </p:tavLst>
                                    </p:anim>
                                    <p:anim calcmode="lin" valueType="num">
                                      <p:cBhvr>
                                        <p:cTn id="44" dur="500" fill="hold"/>
                                        <p:tgtEl>
                                          <p:spTgt spid="8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82"/>
                                        </p:tgtEl>
                                        <p:attrNameLst>
                                          <p:attrName>style.visibility</p:attrName>
                                        </p:attrNameLst>
                                      </p:cBhvr>
                                      <p:to>
                                        <p:strVal val="visible"/>
                                      </p:to>
                                    </p:set>
                                    <p:animEffect transition="in" filter="fade">
                                      <p:cBhvr>
                                        <p:cTn id="47" dur="500"/>
                                        <p:tgtEl>
                                          <p:spTgt spid="82"/>
                                        </p:tgtEl>
                                      </p:cBhvr>
                                    </p:animEffect>
                                    <p:anim calcmode="lin" valueType="num">
                                      <p:cBhvr>
                                        <p:cTn id="48" dur="500" fill="hold"/>
                                        <p:tgtEl>
                                          <p:spTgt spid="82"/>
                                        </p:tgtEl>
                                        <p:attrNameLst>
                                          <p:attrName>ppt_x</p:attrName>
                                        </p:attrNameLst>
                                      </p:cBhvr>
                                      <p:tavLst>
                                        <p:tav tm="0">
                                          <p:val>
                                            <p:strVal val="#ppt_x"/>
                                          </p:val>
                                        </p:tav>
                                        <p:tav tm="100000">
                                          <p:val>
                                            <p:strVal val="#ppt_x"/>
                                          </p:val>
                                        </p:tav>
                                      </p:tavLst>
                                    </p:anim>
                                    <p:anim calcmode="lin" valueType="num">
                                      <p:cBhvr>
                                        <p:cTn id="49" dur="500" fill="hold"/>
                                        <p:tgtEl>
                                          <p:spTgt spid="82"/>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fade">
                                      <p:cBhvr>
                                        <p:cTn id="52" dur="500"/>
                                        <p:tgtEl>
                                          <p:spTgt spid="83"/>
                                        </p:tgtEl>
                                      </p:cBhvr>
                                    </p:animEffect>
                                    <p:anim calcmode="lin" valueType="num">
                                      <p:cBhvr>
                                        <p:cTn id="53" dur="500" fill="hold"/>
                                        <p:tgtEl>
                                          <p:spTgt spid="83"/>
                                        </p:tgtEl>
                                        <p:attrNameLst>
                                          <p:attrName>ppt_x</p:attrName>
                                        </p:attrNameLst>
                                      </p:cBhvr>
                                      <p:tavLst>
                                        <p:tav tm="0">
                                          <p:val>
                                            <p:strVal val="#ppt_x"/>
                                          </p:val>
                                        </p:tav>
                                        <p:tav tm="100000">
                                          <p:val>
                                            <p:strVal val="#ppt_x"/>
                                          </p:val>
                                        </p:tav>
                                      </p:tavLst>
                                    </p:anim>
                                    <p:anim calcmode="lin" valueType="num">
                                      <p:cBhvr>
                                        <p:cTn id="54" dur="500" fill="hold"/>
                                        <p:tgtEl>
                                          <p:spTgt spid="83"/>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84"/>
                                        </p:tgtEl>
                                        <p:attrNameLst>
                                          <p:attrName>style.visibility</p:attrName>
                                        </p:attrNameLst>
                                      </p:cBhvr>
                                      <p:to>
                                        <p:strVal val="visible"/>
                                      </p:to>
                                    </p:set>
                                    <p:animEffect transition="in" filter="fade">
                                      <p:cBhvr>
                                        <p:cTn id="57" dur="500"/>
                                        <p:tgtEl>
                                          <p:spTgt spid="84"/>
                                        </p:tgtEl>
                                      </p:cBhvr>
                                    </p:animEffect>
                                    <p:anim calcmode="lin" valueType="num">
                                      <p:cBhvr>
                                        <p:cTn id="58" dur="500" fill="hold"/>
                                        <p:tgtEl>
                                          <p:spTgt spid="84"/>
                                        </p:tgtEl>
                                        <p:attrNameLst>
                                          <p:attrName>ppt_x</p:attrName>
                                        </p:attrNameLst>
                                      </p:cBhvr>
                                      <p:tavLst>
                                        <p:tav tm="0">
                                          <p:val>
                                            <p:strVal val="#ppt_x"/>
                                          </p:val>
                                        </p:tav>
                                        <p:tav tm="100000">
                                          <p:val>
                                            <p:strVal val="#ppt_x"/>
                                          </p:val>
                                        </p:tav>
                                      </p:tavLst>
                                    </p:anim>
                                    <p:anim calcmode="lin" valueType="num">
                                      <p:cBhvr>
                                        <p:cTn id="59" dur="500" fill="hold"/>
                                        <p:tgtEl>
                                          <p:spTgt spid="84"/>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85"/>
                                        </p:tgtEl>
                                        <p:attrNameLst>
                                          <p:attrName>style.visibility</p:attrName>
                                        </p:attrNameLst>
                                      </p:cBhvr>
                                      <p:to>
                                        <p:strVal val="visible"/>
                                      </p:to>
                                    </p:set>
                                    <p:animEffect transition="in" filter="fade">
                                      <p:cBhvr>
                                        <p:cTn id="62" dur="500"/>
                                        <p:tgtEl>
                                          <p:spTgt spid="85"/>
                                        </p:tgtEl>
                                      </p:cBhvr>
                                    </p:animEffect>
                                    <p:anim calcmode="lin" valueType="num">
                                      <p:cBhvr>
                                        <p:cTn id="63" dur="500" fill="hold"/>
                                        <p:tgtEl>
                                          <p:spTgt spid="85"/>
                                        </p:tgtEl>
                                        <p:attrNameLst>
                                          <p:attrName>ppt_x</p:attrName>
                                        </p:attrNameLst>
                                      </p:cBhvr>
                                      <p:tavLst>
                                        <p:tav tm="0">
                                          <p:val>
                                            <p:strVal val="#ppt_x"/>
                                          </p:val>
                                        </p:tav>
                                        <p:tav tm="100000">
                                          <p:val>
                                            <p:strVal val="#ppt_x"/>
                                          </p:val>
                                        </p:tav>
                                      </p:tavLst>
                                    </p:anim>
                                    <p:anim calcmode="lin" valueType="num">
                                      <p:cBhvr>
                                        <p:cTn id="64" dur="500" fill="hold"/>
                                        <p:tgtEl>
                                          <p:spTgt spid="85"/>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86"/>
                                        </p:tgtEl>
                                        <p:attrNameLst>
                                          <p:attrName>style.visibility</p:attrName>
                                        </p:attrNameLst>
                                      </p:cBhvr>
                                      <p:to>
                                        <p:strVal val="visible"/>
                                      </p:to>
                                    </p:set>
                                    <p:animEffect transition="in" filter="fade">
                                      <p:cBhvr>
                                        <p:cTn id="67" dur="500"/>
                                        <p:tgtEl>
                                          <p:spTgt spid="86"/>
                                        </p:tgtEl>
                                      </p:cBhvr>
                                    </p:animEffect>
                                    <p:anim calcmode="lin" valueType="num">
                                      <p:cBhvr>
                                        <p:cTn id="68" dur="500" fill="hold"/>
                                        <p:tgtEl>
                                          <p:spTgt spid="86"/>
                                        </p:tgtEl>
                                        <p:attrNameLst>
                                          <p:attrName>ppt_x</p:attrName>
                                        </p:attrNameLst>
                                      </p:cBhvr>
                                      <p:tavLst>
                                        <p:tav tm="0">
                                          <p:val>
                                            <p:strVal val="#ppt_x"/>
                                          </p:val>
                                        </p:tav>
                                        <p:tav tm="100000">
                                          <p:val>
                                            <p:strVal val="#ppt_x"/>
                                          </p:val>
                                        </p:tav>
                                      </p:tavLst>
                                    </p:anim>
                                    <p:anim calcmode="lin" valueType="num">
                                      <p:cBhvr>
                                        <p:cTn id="69" dur="500" fill="hold"/>
                                        <p:tgtEl>
                                          <p:spTgt spid="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77" grpId="0" animBg="1"/>
      <p:bldP spid="78" grpId="0" animBg="1"/>
      <p:bldP spid="79" grpId="0" animBg="1"/>
      <p:bldP spid="80" grpId="0" animBg="1"/>
      <p:bldP spid="81" grpId="0" animBg="1"/>
      <p:bldP spid="8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A8ECEC-EE01-4A85-B91E-7B6BACE1B245}"/>
              </a:ext>
            </a:extLst>
          </p:cNvPr>
          <p:cNvSpPr>
            <a:spLocks noGrp="1"/>
          </p:cNvSpPr>
          <p:nvPr>
            <p:ph type="title"/>
          </p:nvPr>
        </p:nvSpPr>
        <p:spPr/>
        <p:txBody>
          <a:bodyPr/>
          <a:lstStyle/>
          <a:p>
            <a:r>
              <a:rPr lang="zh-CN" altLang="en-US" dirty="0"/>
              <a:t>选择类排序</a:t>
            </a:r>
            <a:r>
              <a:rPr lang="en-US" altLang="zh-CN" dirty="0"/>
              <a:t>-</a:t>
            </a:r>
            <a:r>
              <a:rPr lang="zh-CN" altLang="en-US" dirty="0"/>
              <a:t>堆排序</a:t>
            </a:r>
            <a:r>
              <a:rPr lang="en-US" altLang="zh-CN" dirty="0"/>
              <a:t>-</a:t>
            </a:r>
            <a:r>
              <a:rPr lang="zh-CN" altLang="en-US" dirty="0"/>
              <a:t>建立初始堆</a:t>
            </a:r>
          </a:p>
        </p:txBody>
      </p:sp>
      <p:sp>
        <p:nvSpPr>
          <p:cNvPr id="4" name="Oval 4">
            <a:extLst>
              <a:ext uri="{FF2B5EF4-FFF2-40B4-BE49-F238E27FC236}">
                <a16:creationId xmlns:a16="http://schemas.microsoft.com/office/drawing/2014/main" id="{997255C9-CBF6-4239-ACAC-084EFB78C746}"/>
              </a:ext>
            </a:extLst>
          </p:cNvPr>
          <p:cNvSpPr>
            <a:spLocks noChangeArrowheads="1"/>
          </p:cNvSpPr>
          <p:nvPr/>
        </p:nvSpPr>
        <p:spPr bwMode="auto">
          <a:xfrm>
            <a:off x="3380619" y="1882496"/>
            <a:ext cx="532800" cy="532064"/>
          </a:xfrm>
          <a:prstGeom prst="ellipse">
            <a:avLst/>
          </a:prstGeom>
          <a:solidFill>
            <a:schemeClr val="accent5">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48</a:t>
            </a:r>
          </a:p>
        </p:txBody>
      </p:sp>
      <p:cxnSp>
        <p:nvCxnSpPr>
          <p:cNvPr id="5" name="直接连接符 4">
            <a:extLst>
              <a:ext uri="{FF2B5EF4-FFF2-40B4-BE49-F238E27FC236}">
                <a16:creationId xmlns:a16="http://schemas.microsoft.com/office/drawing/2014/main" id="{C4EB4037-06B9-474D-A316-5E87E730988B}"/>
              </a:ext>
            </a:extLst>
          </p:cNvPr>
          <p:cNvCxnSpPr>
            <a:stCxn id="4" idx="2"/>
            <a:endCxn id="7" idx="0"/>
          </p:cNvCxnSpPr>
          <p:nvPr/>
        </p:nvCxnSpPr>
        <p:spPr>
          <a:xfrm flipH="1">
            <a:off x="2433365" y="2148528"/>
            <a:ext cx="947254" cy="47885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6" name="直接连接符 5">
            <a:extLst>
              <a:ext uri="{FF2B5EF4-FFF2-40B4-BE49-F238E27FC236}">
                <a16:creationId xmlns:a16="http://schemas.microsoft.com/office/drawing/2014/main" id="{FF06C2AB-B907-4D82-921E-EB11EA576DEA}"/>
              </a:ext>
            </a:extLst>
          </p:cNvPr>
          <p:cNvCxnSpPr>
            <a:cxnSpLocks/>
            <a:stCxn id="4" idx="6"/>
            <a:endCxn id="8" idx="0"/>
          </p:cNvCxnSpPr>
          <p:nvPr/>
        </p:nvCxnSpPr>
        <p:spPr>
          <a:xfrm>
            <a:off x="3913419" y="2148528"/>
            <a:ext cx="901505" cy="47885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7" name="Oval 5">
            <a:extLst>
              <a:ext uri="{FF2B5EF4-FFF2-40B4-BE49-F238E27FC236}">
                <a16:creationId xmlns:a16="http://schemas.microsoft.com/office/drawing/2014/main" id="{97DEC656-55D9-4455-A04E-979015896C85}"/>
              </a:ext>
            </a:extLst>
          </p:cNvPr>
          <p:cNvSpPr>
            <a:spLocks noChangeArrowheads="1"/>
          </p:cNvSpPr>
          <p:nvPr/>
        </p:nvSpPr>
        <p:spPr bwMode="auto">
          <a:xfrm>
            <a:off x="2166965" y="2627385"/>
            <a:ext cx="532800" cy="532064"/>
          </a:xfrm>
          <a:prstGeom prst="ellipse">
            <a:avLst/>
          </a:prstGeom>
          <a:solidFill>
            <a:schemeClr val="accent5">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62</a:t>
            </a:r>
          </a:p>
        </p:txBody>
      </p:sp>
      <p:sp>
        <p:nvSpPr>
          <p:cNvPr id="8" name="Oval 6">
            <a:extLst>
              <a:ext uri="{FF2B5EF4-FFF2-40B4-BE49-F238E27FC236}">
                <a16:creationId xmlns:a16="http://schemas.microsoft.com/office/drawing/2014/main" id="{BE7EB611-31AF-4DA7-85DD-D3BAAD1711D1}"/>
              </a:ext>
            </a:extLst>
          </p:cNvPr>
          <p:cNvSpPr>
            <a:spLocks noChangeArrowheads="1"/>
          </p:cNvSpPr>
          <p:nvPr/>
        </p:nvSpPr>
        <p:spPr bwMode="auto">
          <a:xfrm>
            <a:off x="4548524" y="2627385"/>
            <a:ext cx="532800" cy="532064"/>
          </a:xfrm>
          <a:prstGeom prst="ellipse">
            <a:avLst/>
          </a:prstGeom>
          <a:solidFill>
            <a:schemeClr val="accent5">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35</a:t>
            </a:r>
          </a:p>
        </p:txBody>
      </p:sp>
      <p:sp>
        <p:nvSpPr>
          <p:cNvPr id="9" name="Oval 7">
            <a:extLst>
              <a:ext uri="{FF2B5EF4-FFF2-40B4-BE49-F238E27FC236}">
                <a16:creationId xmlns:a16="http://schemas.microsoft.com/office/drawing/2014/main" id="{1CEE7001-1DA9-4AE0-BC66-E3CA2BB9EB14}"/>
              </a:ext>
            </a:extLst>
          </p:cNvPr>
          <p:cNvSpPr>
            <a:spLocks noChangeArrowheads="1"/>
          </p:cNvSpPr>
          <p:nvPr/>
        </p:nvSpPr>
        <p:spPr bwMode="auto">
          <a:xfrm>
            <a:off x="1651265" y="3744718"/>
            <a:ext cx="532800" cy="532064"/>
          </a:xfrm>
          <a:prstGeom prst="ellipse">
            <a:avLst/>
          </a:prstGeom>
          <a:solidFill>
            <a:schemeClr val="accent5">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77</a:t>
            </a:r>
          </a:p>
        </p:txBody>
      </p:sp>
      <p:sp>
        <p:nvSpPr>
          <p:cNvPr id="10" name="Oval 8">
            <a:extLst>
              <a:ext uri="{FF2B5EF4-FFF2-40B4-BE49-F238E27FC236}">
                <a16:creationId xmlns:a16="http://schemas.microsoft.com/office/drawing/2014/main" id="{B2A21262-5CBD-43A4-B345-550342E39C57}"/>
              </a:ext>
            </a:extLst>
          </p:cNvPr>
          <p:cNvSpPr>
            <a:spLocks noChangeArrowheads="1"/>
          </p:cNvSpPr>
          <p:nvPr/>
        </p:nvSpPr>
        <p:spPr bwMode="auto">
          <a:xfrm>
            <a:off x="2704221" y="3744718"/>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55</a:t>
            </a:r>
          </a:p>
        </p:txBody>
      </p:sp>
      <p:sp>
        <p:nvSpPr>
          <p:cNvPr id="11" name="Oval 9">
            <a:extLst>
              <a:ext uri="{FF2B5EF4-FFF2-40B4-BE49-F238E27FC236}">
                <a16:creationId xmlns:a16="http://schemas.microsoft.com/office/drawing/2014/main" id="{CFA649FA-F9D3-40EB-9F9E-7945349E0D17}"/>
              </a:ext>
            </a:extLst>
          </p:cNvPr>
          <p:cNvSpPr>
            <a:spLocks noChangeArrowheads="1"/>
          </p:cNvSpPr>
          <p:nvPr/>
        </p:nvSpPr>
        <p:spPr bwMode="auto">
          <a:xfrm>
            <a:off x="3995712" y="3744718"/>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14</a:t>
            </a:r>
          </a:p>
        </p:txBody>
      </p:sp>
      <p:sp>
        <p:nvSpPr>
          <p:cNvPr id="12" name="Oval 10">
            <a:extLst>
              <a:ext uri="{FF2B5EF4-FFF2-40B4-BE49-F238E27FC236}">
                <a16:creationId xmlns:a16="http://schemas.microsoft.com/office/drawing/2014/main" id="{E1637133-8294-43FB-9CE8-24BFF58A7506}"/>
              </a:ext>
            </a:extLst>
          </p:cNvPr>
          <p:cNvSpPr>
            <a:spLocks noChangeArrowheads="1"/>
          </p:cNvSpPr>
          <p:nvPr/>
        </p:nvSpPr>
        <p:spPr bwMode="auto">
          <a:xfrm>
            <a:off x="5128182" y="3744718"/>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u="sng"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35</a:t>
            </a:r>
          </a:p>
        </p:txBody>
      </p:sp>
      <p:cxnSp>
        <p:nvCxnSpPr>
          <p:cNvPr id="13" name="直接连接符 12">
            <a:extLst>
              <a:ext uri="{FF2B5EF4-FFF2-40B4-BE49-F238E27FC236}">
                <a16:creationId xmlns:a16="http://schemas.microsoft.com/office/drawing/2014/main" id="{E57FEAC8-06D1-44A3-9A75-C837E12C52BE}"/>
              </a:ext>
            </a:extLst>
          </p:cNvPr>
          <p:cNvCxnSpPr>
            <a:cxnSpLocks/>
            <a:stCxn id="7" idx="3"/>
            <a:endCxn id="9" idx="0"/>
          </p:cNvCxnSpPr>
          <p:nvPr/>
        </p:nvCxnSpPr>
        <p:spPr>
          <a:xfrm flipH="1">
            <a:off x="1917665" y="3081530"/>
            <a:ext cx="327327"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14" name="直接连接符 13">
            <a:extLst>
              <a:ext uri="{FF2B5EF4-FFF2-40B4-BE49-F238E27FC236}">
                <a16:creationId xmlns:a16="http://schemas.microsoft.com/office/drawing/2014/main" id="{463C3F0A-306F-4A04-80BE-C828DC2DC3A5}"/>
              </a:ext>
            </a:extLst>
          </p:cNvPr>
          <p:cNvCxnSpPr>
            <a:cxnSpLocks/>
            <a:stCxn id="7" idx="5"/>
            <a:endCxn id="10" idx="0"/>
          </p:cNvCxnSpPr>
          <p:nvPr/>
        </p:nvCxnSpPr>
        <p:spPr>
          <a:xfrm>
            <a:off x="2621738" y="3081530"/>
            <a:ext cx="348883"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15" name="直接连接符 14">
            <a:extLst>
              <a:ext uri="{FF2B5EF4-FFF2-40B4-BE49-F238E27FC236}">
                <a16:creationId xmlns:a16="http://schemas.microsoft.com/office/drawing/2014/main" id="{4B03C28F-E7AC-4FBA-818D-E922A7AE9861}"/>
              </a:ext>
            </a:extLst>
          </p:cNvPr>
          <p:cNvCxnSpPr>
            <a:cxnSpLocks/>
            <a:stCxn id="8" idx="3"/>
            <a:endCxn id="11" idx="0"/>
          </p:cNvCxnSpPr>
          <p:nvPr/>
        </p:nvCxnSpPr>
        <p:spPr>
          <a:xfrm flipH="1">
            <a:off x="4262112" y="3081530"/>
            <a:ext cx="364439"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16" name="直接连接符 15">
            <a:extLst>
              <a:ext uri="{FF2B5EF4-FFF2-40B4-BE49-F238E27FC236}">
                <a16:creationId xmlns:a16="http://schemas.microsoft.com/office/drawing/2014/main" id="{B7A80EC4-2C10-4A6F-AB92-420D6E10B5D6}"/>
              </a:ext>
            </a:extLst>
          </p:cNvPr>
          <p:cNvCxnSpPr>
            <a:cxnSpLocks/>
            <a:stCxn id="8" idx="5"/>
            <a:endCxn id="12" idx="0"/>
          </p:cNvCxnSpPr>
          <p:nvPr/>
        </p:nvCxnSpPr>
        <p:spPr>
          <a:xfrm>
            <a:off x="5003297" y="3081530"/>
            <a:ext cx="391285"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22" name="Oval 7">
            <a:extLst>
              <a:ext uri="{FF2B5EF4-FFF2-40B4-BE49-F238E27FC236}">
                <a16:creationId xmlns:a16="http://schemas.microsoft.com/office/drawing/2014/main" id="{FF471037-7B4B-49B2-88D5-33033484D78C}"/>
              </a:ext>
            </a:extLst>
          </p:cNvPr>
          <p:cNvSpPr>
            <a:spLocks noChangeArrowheads="1"/>
          </p:cNvSpPr>
          <p:nvPr/>
        </p:nvSpPr>
        <p:spPr bwMode="auto">
          <a:xfrm>
            <a:off x="1092026" y="4939970"/>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98</a:t>
            </a:r>
          </a:p>
        </p:txBody>
      </p:sp>
      <p:cxnSp>
        <p:nvCxnSpPr>
          <p:cNvPr id="25" name="直接连接符 24">
            <a:extLst>
              <a:ext uri="{FF2B5EF4-FFF2-40B4-BE49-F238E27FC236}">
                <a16:creationId xmlns:a16="http://schemas.microsoft.com/office/drawing/2014/main" id="{8831D963-1CDA-4420-A4E1-3F5C4A5596C1}"/>
              </a:ext>
            </a:extLst>
          </p:cNvPr>
          <p:cNvCxnSpPr>
            <a:cxnSpLocks/>
            <a:stCxn id="9" idx="3"/>
            <a:endCxn id="22" idx="0"/>
          </p:cNvCxnSpPr>
          <p:nvPr/>
        </p:nvCxnSpPr>
        <p:spPr>
          <a:xfrm flipH="1">
            <a:off x="1358426" y="4198863"/>
            <a:ext cx="370866" cy="74110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30" name="文本框 29">
            <a:extLst>
              <a:ext uri="{FF2B5EF4-FFF2-40B4-BE49-F238E27FC236}">
                <a16:creationId xmlns:a16="http://schemas.microsoft.com/office/drawing/2014/main" id="{E29D785A-E48D-4F42-822B-ADC8FFD9303B}"/>
              </a:ext>
            </a:extLst>
          </p:cNvPr>
          <p:cNvSpPr txBox="1"/>
          <p:nvPr/>
        </p:nvSpPr>
        <p:spPr>
          <a:xfrm>
            <a:off x="1204669" y="5663842"/>
            <a:ext cx="4672670" cy="369332"/>
          </a:xfrm>
          <a:prstGeom prst="rect">
            <a:avLst/>
          </a:prstGeom>
          <a:noFill/>
        </p:spPr>
        <p:txBody>
          <a:bodyPr wrap="square" rtlCol="0">
            <a:spAutoFit/>
          </a:bodyPr>
          <a:lstStyle/>
          <a:p>
            <a:pPr algn="ctr"/>
            <a:r>
              <a:rPr lang="zh-CN" altLang="en-US" dirty="0">
                <a:latin typeface="Fira Code" panose="020B0809050000020004" pitchFamily="49" charset="0"/>
                <a:ea typeface="Fira Code" panose="020B0809050000020004" pitchFamily="49" charset="0"/>
              </a:rPr>
              <a:t>原始序列 </a:t>
            </a:r>
            <a:r>
              <a:rPr lang="en-US" altLang="zh-CN" dirty="0">
                <a:latin typeface="Fira Code" panose="020B0809050000020004" pitchFamily="49" charset="0"/>
                <a:ea typeface="Fira Code" panose="020B0809050000020004" pitchFamily="49" charset="0"/>
              </a:rPr>
              <a:t>{48,62,35,77,55,14,</a:t>
            </a:r>
            <a:r>
              <a:rPr lang="en-US" altLang="zh-CN" u="sng" dirty="0">
                <a:latin typeface="Fira Code" panose="020B0809050000020004" pitchFamily="49" charset="0"/>
                <a:ea typeface="Fira Code" panose="020B0809050000020004" pitchFamily="49" charset="0"/>
              </a:rPr>
              <a:t>35</a:t>
            </a:r>
            <a:r>
              <a:rPr lang="en-US" altLang="zh-CN" dirty="0">
                <a:latin typeface="Fira Code" panose="020B0809050000020004" pitchFamily="49" charset="0"/>
                <a:ea typeface="Fira Code" panose="020B0809050000020004" pitchFamily="49" charset="0"/>
              </a:rPr>
              <a:t>,98}</a:t>
            </a:r>
            <a:endParaRPr lang="zh-CN" altLang="en-US" dirty="0">
              <a:latin typeface="Fira Code" panose="020B0809050000020004" pitchFamily="49" charset="0"/>
            </a:endParaRPr>
          </a:p>
        </p:txBody>
      </p:sp>
      <p:sp>
        <p:nvSpPr>
          <p:cNvPr id="31" name="Oval 4">
            <a:extLst>
              <a:ext uri="{FF2B5EF4-FFF2-40B4-BE49-F238E27FC236}">
                <a16:creationId xmlns:a16="http://schemas.microsoft.com/office/drawing/2014/main" id="{815A7767-0A2E-41F6-9356-5E4AEE920A3B}"/>
              </a:ext>
            </a:extLst>
          </p:cNvPr>
          <p:cNvSpPr>
            <a:spLocks noChangeArrowheads="1"/>
          </p:cNvSpPr>
          <p:nvPr/>
        </p:nvSpPr>
        <p:spPr bwMode="auto">
          <a:xfrm>
            <a:off x="8807150" y="1882496"/>
            <a:ext cx="532800" cy="532064"/>
          </a:xfrm>
          <a:prstGeom prst="ellipse">
            <a:avLst/>
          </a:prstGeom>
          <a:solidFill>
            <a:schemeClr val="accent5">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48</a:t>
            </a:r>
          </a:p>
        </p:txBody>
      </p:sp>
      <p:cxnSp>
        <p:nvCxnSpPr>
          <p:cNvPr id="32" name="直接连接符 31">
            <a:extLst>
              <a:ext uri="{FF2B5EF4-FFF2-40B4-BE49-F238E27FC236}">
                <a16:creationId xmlns:a16="http://schemas.microsoft.com/office/drawing/2014/main" id="{37D9ABF7-FB56-45BE-88BB-F20B4F625ECF}"/>
              </a:ext>
            </a:extLst>
          </p:cNvPr>
          <p:cNvCxnSpPr>
            <a:stCxn id="31" idx="2"/>
            <a:endCxn id="34" idx="0"/>
          </p:cNvCxnSpPr>
          <p:nvPr/>
        </p:nvCxnSpPr>
        <p:spPr>
          <a:xfrm flipH="1">
            <a:off x="7859896" y="2148528"/>
            <a:ext cx="947254" cy="47885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33" name="直接连接符 32">
            <a:extLst>
              <a:ext uri="{FF2B5EF4-FFF2-40B4-BE49-F238E27FC236}">
                <a16:creationId xmlns:a16="http://schemas.microsoft.com/office/drawing/2014/main" id="{B0120AB0-C586-42C2-9F76-56FD1D925E25}"/>
              </a:ext>
            </a:extLst>
          </p:cNvPr>
          <p:cNvCxnSpPr>
            <a:cxnSpLocks/>
            <a:stCxn id="31" idx="6"/>
            <a:endCxn id="35" idx="0"/>
          </p:cNvCxnSpPr>
          <p:nvPr/>
        </p:nvCxnSpPr>
        <p:spPr>
          <a:xfrm>
            <a:off x="9339950" y="2148528"/>
            <a:ext cx="901505" cy="47885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34" name="Oval 5">
            <a:extLst>
              <a:ext uri="{FF2B5EF4-FFF2-40B4-BE49-F238E27FC236}">
                <a16:creationId xmlns:a16="http://schemas.microsoft.com/office/drawing/2014/main" id="{27D0B4B0-6B88-4F5D-8E25-DB78C7582C44}"/>
              </a:ext>
            </a:extLst>
          </p:cNvPr>
          <p:cNvSpPr>
            <a:spLocks noChangeArrowheads="1"/>
          </p:cNvSpPr>
          <p:nvPr/>
        </p:nvSpPr>
        <p:spPr bwMode="auto">
          <a:xfrm>
            <a:off x="7593496" y="2627385"/>
            <a:ext cx="532800" cy="532064"/>
          </a:xfrm>
          <a:prstGeom prst="ellipse">
            <a:avLst/>
          </a:prstGeom>
          <a:solidFill>
            <a:schemeClr val="accent5">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62</a:t>
            </a:r>
          </a:p>
        </p:txBody>
      </p:sp>
      <p:sp>
        <p:nvSpPr>
          <p:cNvPr id="35" name="Oval 6">
            <a:extLst>
              <a:ext uri="{FF2B5EF4-FFF2-40B4-BE49-F238E27FC236}">
                <a16:creationId xmlns:a16="http://schemas.microsoft.com/office/drawing/2014/main" id="{D0712271-6B3D-4662-B6D8-A59A3D66E64E}"/>
              </a:ext>
            </a:extLst>
          </p:cNvPr>
          <p:cNvSpPr>
            <a:spLocks noChangeArrowheads="1"/>
          </p:cNvSpPr>
          <p:nvPr/>
        </p:nvSpPr>
        <p:spPr bwMode="auto">
          <a:xfrm>
            <a:off x="9975055" y="2627385"/>
            <a:ext cx="532800" cy="532064"/>
          </a:xfrm>
          <a:prstGeom prst="ellipse">
            <a:avLst/>
          </a:prstGeom>
          <a:solidFill>
            <a:schemeClr val="accent5">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35</a:t>
            </a:r>
          </a:p>
        </p:txBody>
      </p:sp>
      <p:sp>
        <p:nvSpPr>
          <p:cNvPr id="36" name="Oval 7">
            <a:extLst>
              <a:ext uri="{FF2B5EF4-FFF2-40B4-BE49-F238E27FC236}">
                <a16:creationId xmlns:a16="http://schemas.microsoft.com/office/drawing/2014/main" id="{28EBAC2A-9E3D-4DA8-833E-4948E74C5E87}"/>
              </a:ext>
            </a:extLst>
          </p:cNvPr>
          <p:cNvSpPr>
            <a:spLocks noChangeArrowheads="1"/>
          </p:cNvSpPr>
          <p:nvPr/>
        </p:nvSpPr>
        <p:spPr bwMode="auto">
          <a:xfrm>
            <a:off x="7077796" y="3744718"/>
            <a:ext cx="532800" cy="532064"/>
          </a:xfrm>
          <a:prstGeom prst="ellipse">
            <a:avLst/>
          </a:prstGeom>
          <a:solidFill>
            <a:schemeClr val="accent5">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98</a:t>
            </a:r>
          </a:p>
        </p:txBody>
      </p:sp>
      <p:sp>
        <p:nvSpPr>
          <p:cNvPr id="37" name="Oval 8">
            <a:extLst>
              <a:ext uri="{FF2B5EF4-FFF2-40B4-BE49-F238E27FC236}">
                <a16:creationId xmlns:a16="http://schemas.microsoft.com/office/drawing/2014/main" id="{072357A7-93B8-4C47-822B-7BE3ED9422FE}"/>
              </a:ext>
            </a:extLst>
          </p:cNvPr>
          <p:cNvSpPr>
            <a:spLocks noChangeArrowheads="1"/>
          </p:cNvSpPr>
          <p:nvPr/>
        </p:nvSpPr>
        <p:spPr bwMode="auto">
          <a:xfrm>
            <a:off x="8130752" y="3744718"/>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55</a:t>
            </a:r>
          </a:p>
        </p:txBody>
      </p:sp>
      <p:sp>
        <p:nvSpPr>
          <p:cNvPr id="38" name="Oval 9">
            <a:extLst>
              <a:ext uri="{FF2B5EF4-FFF2-40B4-BE49-F238E27FC236}">
                <a16:creationId xmlns:a16="http://schemas.microsoft.com/office/drawing/2014/main" id="{2EB66EAE-A1A4-4986-94CA-7BE58C58C629}"/>
              </a:ext>
            </a:extLst>
          </p:cNvPr>
          <p:cNvSpPr>
            <a:spLocks noChangeArrowheads="1"/>
          </p:cNvSpPr>
          <p:nvPr/>
        </p:nvSpPr>
        <p:spPr bwMode="auto">
          <a:xfrm>
            <a:off x="9422243" y="3744718"/>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14</a:t>
            </a:r>
          </a:p>
        </p:txBody>
      </p:sp>
      <p:sp>
        <p:nvSpPr>
          <p:cNvPr id="39" name="Oval 10">
            <a:extLst>
              <a:ext uri="{FF2B5EF4-FFF2-40B4-BE49-F238E27FC236}">
                <a16:creationId xmlns:a16="http://schemas.microsoft.com/office/drawing/2014/main" id="{825C7162-534D-42AE-A1EF-FB2234D3AD07}"/>
              </a:ext>
            </a:extLst>
          </p:cNvPr>
          <p:cNvSpPr>
            <a:spLocks noChangeArrowheads="1"/>
          </p:cNvSpPr>
          <p:nvPr/>
        </p:nvSpPr>
        <p:spPr bwMode="auto">
          <a:xfrm>
            <a:off x="10554713" y="3744718"/>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u="sng"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35</a:t>
            </a:r>
          </a:p>
        </p:txBody>
      </p:sp>
      <p:cxnSp>
        <p:nvCxnSpPr>
          <p:cNvPr id="40" name="直接连接符 39">
            <a:extLst>
              <a:ext uri="{FF2B5EF4-FFF2-40B4-BE49-F238E27FC236}">
                <a16:creationId xmlns:a16="http://schemas.microsoft.com/office/drawing/2014/main" id="{D7ECEB3E-C723-4431-B908-3F8CFEB6FB11}"/>
              </a:ext>
            </a:extLst>
          </p:cNvPr>
          <p:cNvCxnSpPr>
            <a:cxnSpLocks/>
            <a:stCxn id="34" idx="3"/>
            <a:endCxn id="36" idx="0"/>
          </p:cNvCxnSpPr>
          <p:nvPr/>
        </p:nvCxnSpPr>
        <p:spPr>
          <a:xfrm flipH="1">
            <a:off x="7344196" y="3081530"/>
            <a:ext cx="327327"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41" name="直接连接符 40">
            <a:extLst>
              <a:ext uri="{FF2B5EF4-FFF2-40B4-BE49-F238E27FC236}">
                <a16:creationId xmlns:a16="http://schemas.microsoft.com/office/drawing/2014/main" id="{26A32817-0E71-4EA2-B2B9-8BE00418A48B}"/>
              </a:ext>
            </a:extLst>
          </p:cNvPr>
          <p:cNvCxnSpPr>
            <a:cxnSpLocks/>
            <a:stCxn id="34" idx="5"/>
            <a:endCxn id="37" idx="0"/>
          </p:cNvCxnSpPr>
          <p:nvPr/>
        </p:nvCxnSpPr>
        <p:spPr>
          <a:xfrm>
            <a:off x="8048269" y="3081530"/>
            <a:ext cx="348883"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42" name="直接连接符 41">
            <a:extLst>
              <a:ext uri="{FF2B5EF4-FFF2-40B4-BE49-F238E27FC236}">
                <a16:creationId xmlns:a16="http://schemas.microsoft.com/office/drawing/2014/main" id="{33D58CC5-988A-4D09-9A32-DCA84040A896}"/>
              </a:ext>
            </a:extLst>
          </p:cNvPr>
          <p:cNvCxnSpPr>
            <a:cxnSpLocks/>
            <a:stCxn id="35" idx="3"/>
            <a:endCxn id="38" idx="0"/>
          </p:cNvCxnSpPr>
          <p:nvPr/>
        </p:nvCxnSpPr>
        <p:spPr>
          <a:xfrm flipH="1">
            <a:off x="9688643" y="3081530"/>
            <a:ext cx="364439"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43" name="直接连接符 42">
            <a:extLst>
              <a:ext uri="{FF2B5EF4-FFF2-40B4-BE49-F238E27FC236}">
                <a16:creationId xmlns:a16="http://schemas.microsoft.com/office/drawing/2014/main" id="{25306A08-F69D-45B5-8304-8711BC419DBD}"/>
              </a:ext>
            </a:extLst>
          </p:cNvPr>
          <p:cNvCxnSpPr>
            <a:cxnSpLocks/>
            <a:stCxn id="35" idx="5"/>
            <a:endCxn id="39" idx="0"/>
          </p:cNvCxnSpPr>
          <p:nvPr/>
        </p:nvCxnSpPr>
        <p:spPr>
          <a:xfrm>
            <a:off x="10429828" y="3081530"/>
            <a:ext cx="391285"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44" name="Oval 7">
            <a:extLst>
              <a:ext uri="{FF2B5EF4-FFF2-40B4-BE49-F238E27FC236}">
                <a16:creationId xmlns:a16="http://schemas.microsoft.com/office/drawing/2014/main" id="{3E68C50D-2FCB-4EC7-B6D9-30664DD93F03}"/>
              </a:ext>
            </a:extLst>
          </p:cNvPr>
          <p:cNvSpPr>
            <a:spLocks noChangeArrowheads="1"/>
          </p:cNvSpPr>
          <p:nvPr/>
        </p:nvSpPr>
        <p:spPr bwMode="auto">
          <a:xfrm>
            <a:off x="6518557" y="4939970"/>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77</a:t>
            </a:r>
          </a:p>
        </p:txBody>
      </p:sp>
      <p:cxnSp>
        <p:nvCxnSpPr>
          <p:cNvPr id="45" name="直接连接符 44">
            <a:extLst>
              <a:ext uri="{FF2B5EF4-FFF2-40B4-BE49-F238E27FC236}">
                <a16:creationId xmlns:a16="http://schemas.microsoft.com/office/drawing/2014/main" id="{7AAF9EEF-9D2E-423C-B795-5DD9704FA003}"/>
              </a:ext>
            </a:extLst>
          </p:cNvPr>
          <p:cNvCxnSpPr>
            <a:cxnSpLocks/>
            <a:stCxn id="36" idx="3"/>
            <a:endCxn id="44" idx="0"/>
          </p:cNvCxnSpPr>
          <p:nvPr/>
        </p:nvCxnSpPr>
        <p:spPr>
          <a:xfrm flipH="1">
            <a:off x="6784957" y="4198863"/>
            <a:ext cx="370866" cy="741107"/>
          </a:xfrm>
          <a:prstGeom prst="line">
            <a:avLst/>
          </a:prstGeom>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对话气泡: 圆角矩形 2">
            <a:extLst>
              <a:ext uri="{FF2B5EF4-FFF2-40B4-BE49-F238E27FC236}">
                <a16:creationId xmlns:a16="http://schemas.microsoft.com/office/drawing/2014/main" id="{20C70937-B0C7-4013-BF98-7D482F8C2DF9}"/>
              </a:ext>
            </a:extLst>
          </p:cNvPr>
          <p:cNvSpPr/>
          <p:nvPr/>
        </p:nvSpPr>
        <p:spPr>
          <a:xfrm>
            <a:off x="2061726" y="4546509"/>
            <a:ext cx="2285765" cy="585269"/>
          </a:xfrm>
          <a:prstGeom prst="wedgeRoundRectCallout">
            <a:avLst>
              <a:gd name="adj1" fmla="val -45028"/>
              <a:gd name="adj2" fmla="val -106193"/>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400" dirty="0"/>
              <a:t>从最后一个非叶结点开始倒推到根节点</a:t>
            </a:r>
          </a:p>
        </p:txBody>
      </p:sp>
    </p:spTree>
    <p:extLst>
      <p:ext uri="{BB962C8B-B14F-4D97-AF65-F5344CB8AC3E}">
        <p14:creationId xmlns:p14="http://schemas.microsoft.com/office/powerpoint/2010/main" val="273063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9"/>
                                        </p:tgtEl>
                                        <p:attrNameLst>
                                          <p:attrName>style.color</p:attrName>
                                        </p:attrNameLst>
                                      </p:cBhvr>
                                      <p:by>
                                        <p:hsl h="7200000" s="0" l="0"/>
                                      </p:by>
                                    </p:animClr>
                                    <p:animClr clrSpc="hsl" dir="cw">
                                      <p:cBhvr>
                                        <p:cTn id="7" dur="500" fill="hold"/>
                                        <p:tgtEl>
                                          <p:spTgt spid="9"/>
                                        </p:tgtEl>
                                        <p:attrNameLst>
                                          <p:attrName>fillcolor</p:attrName>
                                        </p:attrNameLst>
                                      </p:cBhvr>
                                      <p:by>
                                        <p:hsl h="7200000" s="0" l="0"/>
                                      </p:by>
                                    </p:animClr>
                                    <p:animClr clrSpc="hsl" dir="cw">
                                      <p:cBhvr>
                                        <p:cTn id="8" dur="500" fill="hold"/>
                                        <p:tgtEl>
                                          <p:spTgt spid="9"/>
                                        </p:tgtEl>
                                        <p:attrNameLst>
                                          <p:attrName>stroke.color</p:attrName>
                                        </p:attrNameLst>
                                      </p:cBhvr>
                                      <p:by>
                                        <p:hsl h="7200000" s="0" l="0"/>
                                      </p:by>
                                    </p:animClr>
                                    <p:set>
                                      <p:cBhvr>
                                        <p:cTn id="9" dur="500" fill="hold"/>
                                        <p:tgtEl>
                                          <p:spTgt spid="9"/>
                                        </p:tgtEl>
                                        <p:attrNameLst>
                                          <p:attrName>fill.type</p:attrName>
                                        </p:attrNameLst>
                                      </p:cBhvr>
                                      <p:to>
                                        <p:strVal val="solid"/>
                                      </p:to>
                                    </p:set>
                                  </p:childTnLst>
                                </p:cTn>
                              </p:par>
                              <p:par>
                                <p:cTn id="10" presetID="10"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anim calcmode="lin" valueType="num">
                                      <p:cBhvr>
                                        <p:cTn id="18" dur="500" fill="hold"/>
                                        <p:tgtEl>
                                          <p:spTgt spid="31"/>
                                        </p:tgtEl>
                                        <p:attrNameLst>
                                          <p:attrName>ppt_x</p:attrName>
                                        </p:attrNameLst>
                                      </p:cBhvr>
                                      <p:tavLst>
                                        <p:tav tm="0">
                                          <p:val>
                                            <p:strVal val="#ppt_x"/>
                                          </p:val>
                                        </p:tav>
                                        <p:tav tm="100000">
                                          <p:val>
                                            <p:strVal val="#ppt_x"/>
                                          </p:val>
                                        </p:tav>
                                      </p:tavLst>
                                    </p:anim>
                                    <p:anim calcmode="lin" valueType="num">
                                      <p:cBhvr>
                                        <p:cTn id="19" dur="500" fill="hold"/>
                                        <p:tgtEl>
                                          <p:spTgt spid="3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anim calcmode="lin" valueType="num">
                                      <p:cBhvr>
                                        <p:cTn id="23" dur="500" fill="hold"/>
                                        <p:tgtEl>
                                          <p:spTgt spid="32"/>
                                        </p:tgtEl>
                                        <p:attrNameLst>
                                          <p:attrName>ppt_x</p:attrName>
                                        </p:attrNameLst>
                                      </p:cBhvr>
                                      <p:tavLst>
                                        <p:tav tm="0">
                                          <p:val>
                                            <p:strVal val="#ppt_x"/>
                                          </p:val>
                                        </p:tav>
                                        <p:tav tm="100000">
                                          <p:val>
                                            <p:strVal val="#ppt_x"/>
                                          </p:val>
                                        </p:tav>
                                      </p:tavLst>
                                    </p:anim>
                                    <p:anim calcmode="lin" valueType="num">
                                      <p:cBhvr>
                                        <p:cTn id="24" dur="500" fill="hold"/>
                                        <p:tgtEl>
                                          <p:spTgt spid="3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anim calcmode="lin" valueType="num">
                                      <p:cBhvr>
                                        <p:cTn id="28" dur="500" fill="hold"/>
                                        <p:tgtEl>
                                          <p:spTgt spid="33"/>
                                        </p:tgtEl>
                                        <p:attrNameLst>
                                          <p:attrName>ppt_x</p:attrName>
                                        </p:attrNameLst>
                                      </p:cBhvr>
                                      <p:tavLst>
                                        <p:tav tm="0">
                                          <p:val>
                                            <p:strVal val="#ppt_x"/>
                                          </p:val>
                                        </p:tav>
                                        <p:tav tm="100000">
                                          <p:val>
                                            <p:strVal val="#ppt_x"/>
                                          </p:val>
                                        </p:tav>
                                      </p:tavLst>
                                    </p:anim>
                                    <p:anim calcmode="lin" valueType="num">
                                      <p:cBhvr>
                                        <p:cTn id="29" dur="500" fill="hold"/>
                                        <p:tgtEl>
                                          <p:spTgt spid="3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anim calcmode="lin" valueType="num">
                                      <p:cBhvr>
                                        <p:cTn id="33" dur="500" fill="hold"/>
                                        <p:tgtEl>
                                          <p:spTgt spid="34"/>
                                        </p:tgtEl>
                                        <p:attrNameLst>
                                          <p:attrName>ppt_x</p:attrName>
                                        </p:attrNameLst>
                                      </p:cBhvr>
                                      <p:tavLst>
                                        <p:tav tm="0">
                                          <p:val>
                                            <p:strVal val="#ppt_x"/>
                                          </p:val>
                                        </p:tav>
                                        <p:tav tm="100000">
                                          <p:val>
                                            <p:strVal val="#ppt_x"/>
                                          </p:val>
                                        </p:tav>
                                      </p:tavLst>
                                    </p:anim>
                                    <p:anim calcmode="lin" valueType="num">
                                      <p:cBhvr>
                                        <p:cTn id="34" dur="500" fill="hold"/>
                                        <p:tgtEl>
                                          <p:spTgt spid="3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anim calcmode="lin" valueType="num">
                                      <p:cBhvr>
                                        <p:cTn id="38" dur="500" fill="hold"/>
                                        <p:tgtEl>
                                          <p:spTgt spid="35"/>
                                        </p:tgtEl>
                                        <p:attrNameLst>
                                          <p:attrName>ppt_x</p:attrName>
                                        </p:attrNameLst>
                                      </p:cBhvr>
                                      <p:tavLst>
                                        <p:tav tm="0">
                                          <p:val>
                                            <p:strVal val="#ppt_x"/>
                                          </p:val>
                                        </p:tav>
                                        <p:tav tm="100000">
                                          <p:val>
                                            <p:strVal val="#ppt_x"/>
                                          </p:val>
                                        </p:tav>
                                      </p:tavLst>
                                    </p:anim>
                                    <p:anim calcmode="lin" valueType="num">
                                      <p:cBhvr>
                                        <p:cTn id="39" dur="500" fill="hold"/>
                                        <p:tgtEl>
                                          <p:spTgt spid="3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anim calcmode="lin" valueType="num">
                                      <p:cBhvr>
                                        <p:cTn id="43" dur="500" fill="hold"/>
                                        <p:tgtEl>
                                          <p:spTgt spid="36"/>
                                        </p:tgtEl>
                                        <p:attrNameLst>
                                          <p:attrName>ppt_x</p:attrName>
                                        </p:attrNameLst>
                                      </p:cBhvr>
                                      <p:tavLst>
                                        <p:tav tm="0">
                                          <p:val>
                                            <p:strVal val="#ppt_x"/>
                                          </p:val>
                                        </p:tav>
                                        <p:tav tm="100000">
                                          <p:val>
                                            <p:strVal val="#ppt_x"/>
                                          </p:val>
                                        </p:tav>
                                      </p:tavLst>
                                    </p:anim>
                                    <p:anim calcmode="lin" valueType="num">
                                      <p:cBhvr>
                                        <p:cTn id="44" dur="500" fill="hold"/>
                                        <p:tgtEl>
                                          <p:spTgt spid="3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500"/>
                                        <p:tgtEl>
                                          <p:spTgt spid="37"/>
                                        </p:tgtEl>
                                      </p:cBhvr>
                                    </p:animEffect>
                                    <p:anim calcmode="lin" valueType="num">
                                      <p:cBhvr>
                                        <p:cTn id="48" dur="500" fill="hold"/>
                                        <p:tgtEl>
                                          <p:spTgt spid="37"/>
                                        </p:tgtEl>
                                        <p:attrNameLst>
                                          <p:attrName>ppt_x</p:attrName>
                                        </p:attrNameLst>
                                      </p:cBhvr>
                                      <p:tavLst>
                                        <p:tav tm="0">
                                          <p:val>
                                            <p:strVal val="#ppt_x"/>
                                          </p:val>
                                        </p:tav>
                                        <p:tav tm="100000">
                                          <p:val>
                                            <p:strVal val="#ppt_x"/>
                                          </p:val>
                                        </p:tav>
                                      </p:tavLst>
                                    </p:anim>
                                    <p:anim calcmode="lin" valueType="num">
                                      <p:cBhvr>
                                        <p:cTn id="49" dur="500" fill="hold"/>
                                        <p:tgtEl>
                                          <p:spTgt spid="3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500"/>
                                        <p:tgtEl>
                                          <p:spTgt spid="38"/>
                                        </p:tgtEl>
                                      </p:cBhvr>
                                    </p:animEffect>
                                    <p:anim calcmode="lin" valueType="num">
                                      <p:cBhvr>
                                        <p:cTn id="53" dur="500" fill="hold"/>
                                        <p:tgtEl>
                                          <p:spTgt spid="38"/>
                                        </p:tgtEl>
                                        <p:attrNameLst>
                                          <p:attrName>ppt_x</p:attrName>
                                        </p:attrNameLst>
                                      </p:cBhvr>
                                      <p:tavLst>
                                        <p:tav tm="0">
                                          <p:val>
                                            <p:strVal val="#ppt_x"/>
                                          </p:val>
                                        </p:tav>
                                        <p:tav tm="100000">
                                          <p:val>
                                            <p:strVal val="#ppt_x"/>
                                          </p:val>
                                        </p:tav>
                                      </p:tavLst>
                                    </p:anim>
                                    <p:anim calcmode="lin" valueType="num">
                                      <p:cBhvr>
                                        <p:cTn id="54" dur="500" fill="hold"/>
                                        <p:tgtEl>
                                          <p:spTgt spid="3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anim calcmode="lin" valueType="num">
                                      <p:cBhvr>
                                        <p:cTn id="58" dur="500" fill="hold"/>
                                        <p:tgtEl>
                                          <p:spTgt spid="39"/>
                                        </p:tgtEl>
                                        <p:attrNameLst>
                                          <p:attrName>ppt_x</p:attrName>
                                        </p:attrNameLst>
                                      </p:cBhvr>
                                      <p:tavLst>
                                        <p:tav tm="0">
                                          <p:val>
                                            <p:strVal val="#ppt_x"/>
                                          </p:val>
                                        </p:tav>
                                        <p:tav tm="100000">
                                          <p:val>
                                            <p:strVal val="#ppt_x"/>
                                          </p:val>
                                        </p:tav>
                                      </p:tavLst>
                                    </p:anim>
                                    <p:anim calcmode="lin" valueType="num">
                                      <p:cBhvr>
                                        <p:cTn id="59" dur="500" fill="hold"/>
                                        <p:tgtEl>
                                          <p:spTgt spid="39"/>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anim calcmode="lin" valueType="num">
                                      <p:cBhvr>
                                        <p:cTn id="63" dur="500" fill="hold"/>
                                        <p:tgtEl>
                                          <p:spTgt spid="40"/>
                                        </p:tgtEl>
                                        <p:attrNameLst>
                                          <p:attrName>ppt_x</p:attrName>
                                        </p:attrNameLst>
                                      </p:cBhvr>
                                      <p:tavLst>
                                        <p:tav tm="0">
                                          <p:val>
                                            <p:strVal val="#ppt_x"/>
                                          </p:val>
                                        </p:tav>
                                        <p:tav tm="100000">
                                          <p:val>
                                            <p:strVal val="#ppt_x"/>
                                          </p:val>
                                        </p:tav>
                                      </p:tavLst>
                                    </p:anim>
                                    <p:anim calcmode="lin" valueType="num">
                                      <p:cBhvr>
                                        <p:cTn id="64" dur="500" fill="hold"/>
                                        <p:tgtEl>
                                          <p:spTgt spid="40"/>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fade">
                                      <p:cBhvr>
                                        <p:cTn id="67" dur="500"/>
                                        <p:tgtEl>
                                          <p:spTgt spid="41"/>
                                        </p:tgtEl>
                                      </p:cBhvr>
                                    </p:animEffect>
                                    <p:anim calcmode="lin" valueType="num">
                                      <p:cBhvr>
                                        <p:cTn id="68" dur="500" fill="hold"/>
                                        <p:tgtEl>
                                          <p:spTgt spid="41"/>
                                        </p:tgtEl>
                                        <p:attrNameLst>
                                          <p:attrName>ppt_x</p:attrName>
                                        </p:attrNameLst>
                                      </p:cBhvr>
                                      <p:tavLst>
                                        <p:tav tm="0">
                                          <p:val>
                                            <p:strVal val="#ppt_x"/>
                                          </p:val>
                                        </p:tav>
                                        <p:tav tm="100000">
                                          <p:val>
                                            <p:strVal val="#ppt_x"/>
                                          </p:val>
                                        </p:tav>
                                      </p:tavLst>
                                    </p:anim>
                                    <p:anim calcmode="lin" valueType="num">
                                      <p:cBhvr>
                                        <p:cTn id="69" dur="500" fill="hold"/>
                                        <p:tgtEl>
                                          <p:spTgt spid="41"/>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500"/>
                                        <p:tgtEl>
                                          <p:spTgt spid="42"/>
                                        </p:tgtEl>
                                      </p:cBhvr>
                                    </p:animEffect>
                                    <p:anim calcmode="lin" valueType="num">
                                      <p:cBhvr>
                                        <p:cTn id="73" dur="500" fill="hold"/>
                                        <p:tgtEl>
                                          <p:spTgt spid="42"/>
                                        </p:tgtEl>
                                        <p:attrNameLst>
                                          <p:attrName>ppt_x</p:attrName>
                                        </p:attrNameLst>
                                      </p:cBhvr>
                                      <p:tavLst>
                                        <p:tav tm="0">
                                          <p:val>
                                            <p:strVal val="#ppt_x"/>
                                          </p:val>
                                        </p:tav>
                                        <p:tav tm="100000">
                                          <p:val>
                                            <p:strVal val="#ppt_x"/>
                                          </p:val>
                                        </p:tav>
                                      </p:tavLst>
                                    </p:anim>
                                    <p:anim calcmode="lin" valueType="num">
                                      <p:cBhvr>
                                        <p:cTn id="74" dur="500" fill="hold"/>
                                        <p:tgtEl>
                                          <p:spTgt spid="42"/>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500"/>
                                        <p:tgtEl>
                                          <p:spTgt spid="43"/>
                                        </p:tgtEl>
                                      </p:cBhvr>
                                    </p:animEffect>
                                    <p:anim calcmode="lin" valueType="num">
                                      <p:cBhvr>
                                        <p:cTn id="78" dur="500" fill="hold"/>
                                        <p:tgtEl>
                                          <p:spTgt spid="43"/>
                                        </p:tgtEl>
                                        <p:attrNameLst>
                                          <p:attrName>ppt_x</p:attrName>
                                        </p:attrNameLst>
                                      </p:cBhvr>
                                      <p:tavLst>
                                        <p:tav tm="0">
                                          <p:val>
                                            <p:strVal val="#ppt_x"/>
                                          </p:val>
                                        </p:tav>
                                        <p:tav tm="100000">
                                          <p:val>
                                            <p:strVal val="#ppt_x"/>
                                          </p:val>
                                        </p:tav>
                                      </p:tavLst>
                                    </p:anim>
                                    <p:anim calcmode="lin" valueType="num">
                                      <p:cBhvr>
                                        <p:cTn id="79" dur="500" fill="hold"/>
                                        <p:tgtEl>
                                          <p:spTgt spid="43"/>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500"/>
                                        <p:tgtEl>
                                          <p:spTgt spid="44"/>
                                        </p:tgtEl>
                                      </p:cBhvr>
                                    </p:animEffect>
                                    <p:anim calcmode="lin" valueType="num">
                                      <p:cBhvr>
                                        <p:cTn id="83" dur="500" fill="hold"/>
                                        <p:tgtEl>
                                          <p:spTgt spid="44"/>
                                        </p:tgtEl>
                                        <p:attrNameLst>
                                          <p:attrName>ppt_x</p:attrName>
                                        </p:attrNameLst>
                                      </p:cBhvr>
                                      <p:tavLst>
                                        <p:tav tm="0">
                                          <p:val>
                                            <p:strVal val="#ppt_x"/>
                                          </p:val>
                                        </p:tav>
                                        <p:tav tm="100000">
                                          <p:val>
                                            <p:strVal val="#ppt_x"/>
                                          </p:val>
                                        </p:tav>
                                      </p:tavLst>
                                    </p:anim>
                                    <p:anim calcmode="lin" valueType="num">
                                      <p:cBhvr>
                                        <p:cTn id="84" dur="500" fill="hold"/>
                                        <p:tgtEl>
                                          <p:spTgt spid="44"/>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500"/>
                                        <p:tgtEl>
                                          <p:spTgt spid="45"/>
                                        </p:tgtEl>
                                      </p:cBhvr>
                                    </p:animEffect>
                                    <p:anim calcmode="lin" valueType="num">
                                      <p:cBhvr>
                                        <p:cTn id="88" dur="500" fill="hold"/>
                                        <p:tgtEl>
                                          <p:spTgt spid="45"/>
                                        </p:tgtEl>
                                        <p:attrNameLst>
                                          <p:attrName>ppt_x</p:attrName>
                                        </p:attrNameLst>
                                      </p:cBhvr>
                                      <p:tavLst>
                                        <p:tav tm="0">
                                          <p:val>
                                            <p:strVal val="#ppt_x"/>
                                          </p:val>
                                        </p:tav>
                                        <p:tav tm="100000">
                                          <p:val>
                                            <p:strVal val="#ppt_x"/>
                                          </p:val>
                                        </p:tav>
                                      </p:tavLst>
                                    </p:anim>
                                    <p:anim calcmode="lin" valueType="num">
                                      <p:cBhvr>
                                        <p:cTn id="89" dur="5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1" presetClass="emph" presetSubtype="0" fill="hold" grpId="1" nodeType="clickEffect">
                                  <p:stCondLst>
                                    <p:cond delay="0"/>
                                  </p:stCondLst>
                                  <p:childTnLst>
                                    <p:animClr clrSpc="hsl" dir="cw">
                                      <p:cBhvr override="childStyle">
                                        <p:cTn id="93" dur="500" fill="hold"/>
                                        <p:tgtEl>
                                          <p:spTgt spid="35"/>
                                        </p:tgtEl>
                                        <p:attrNameLst>
                                          <p:attrName>style.color</p:attrName>
                                        </p:attrNameLst>
                                      </p:cBhvr>
                                      <p:by>
                                        <p:hsl h="7200000" s="0" l="0"/>
                                      </p:by>
                                    </p:animClr>
                                    <p:animClr clrSpc="hsl" dir="cw">
                                      <p:cBhvr>
                                        <p:cTn id="94" dur="500" fill="hold"/>
                                        <p:tgtEl>
                                          <p:spTgt spid="35"/>
                                        </p:tgtEl>
                                        <p:attrNameLst>
                                          <p:attrName>fillcolor</p:attrName>
                                        </p:attrNameLst>
                                      </p:cBhvr>
                                      <p:by>
                                        <p:hsl h="7200000" s="0" l="0"/>
                                      </p:by>
                                    </p:animClr>
                                    <p:animClr clrSpc="hsl" dir="cw">
                                      <p:cBhvr>
                                        <p:cTn id="95" dur="500" fill="hold"/>
                                        <p:tgtEl>
                                          <p:spTgt spid="35"/>
                                        </p:tgtEl>
                                        <p:attrNameLst>
                                          <p:attrName>stroke.color</p:attrName>
                                        </p:attrNameLst>
                                      </p:cBhvr>
                                      <p:by>
                                        <p:hsl h="7200000" s="0" l="0"/>
                                      </p:by>
                                    </p:animClr>
                                    <p:set>
                                      <p:cBhvr>
                                        <p:cTn id="96" dur="500" fill="hold"/>
                                        <p:tgtEl>
                                          <p:spTgt spid="35"/>
                                        </p:tgtEl>
                                        <p:attrNameLst>
                                          <p:attrName>fill.type</p:attrName>
                                        </p:attrNameLst>
                                      </p:cBhvr>
                                      <p:to>
                                        <p:strVal val="solid"/>
                                      </p:to>
                                    </p:set>
                                  </p:childTnLst>
                                </p:cTn>
                              </p:par>
                            </p:childTnLst>
                          </p:cTn>
                        </p:par>
                      </p:childTnLst>
                    </p:cTn>
                  </p:par>
                  <p:par>
                    <p:cTn id="97" fill="hold">
                      <p:stCondLst>
                        <p:cond delay="indefinite"/>
                      </p:stCondLst>
                      <p:childTnLst>
                        <p:par>
                          <p:cTn id="98" fill="hold">
                            <p:stCondLst>
                              <p:cond delay="0"/>
                            </p:stCondLst>
                            <p:childTnLst>
                              <p:par>
                                <p:cTn id="99" presetID="21" presetClass="emph" presetSubtype="0" fill="hold" grpId="1" nodeType="clickEffect">
                                  <p:stCondLst>
                                    <p:cond delay="0"/>
                                  </p:stCondLst>
                                  <p:childTnLst>
                                    <p:animClr clrSpc="hsl" dir="cw">
                                      <p:cBhvr override="childStyle">
                                        <p:cTn id="100" dur="500" fill="hold"/>
                                        <p:tgtEl>
                                          <p:spTgt spid="34"/>
                                        </p:tgtEl>
                                        <p:attrNameLst>
                                          <p:attrName>style.color</p:attrName>
                                        </p:attrNameLst>
                                      </p:cBhvr>
                                      <p:by>
                                        <p:hsl h="7200000" s="0" l="0"/>
                                      </p:by>
                                    </p:animClr>
                                    <p:animClr clrSpc="hsl" dir="cw">
                                      <p:cBhvr>
                                        <p:cTn id="101" dur="500" fill="hold"/>
                                        <p:tgtEl>
                                          <p:spTgt spid="34"/>
                                        </p:tgtEl>
                                        <p:attrNameLst>
                                          <p:attrName>fillcolor</p:attrName>
                                        </p:attrNameLst>
                                      </p:cBhvr>
                                      <p:by>
                                        <p:hsl h="7200000" s="0" l="0"/>
                                      </p:by>
                                    </p:animClr>
                                    <p:animClr clrSpc="hsl" dir="cw">
                                      <p:cBhvr>
                                        <p:cTn id="102" dur="500" fill="hold"/>
                                        <p:tgtEl>
                                          <p:spTgt spid="34"/>
                                        </p:tgtEl>
                                        <p:attrNameLst>
                                          <p:attrName>stroke.color</p:attrName>
                                        </p:attrNameLst>
                                      </p:cBhvr>
                                      <p:by>
                                        <p:hsl h="7200000" s="0" l="0"/>
                                      </p:by>
                                    </p:animClr>
                                    <p:set>
                                      <p:cBhvr>
                                        <p:cTn id="103" dur="500" fill="hold"/>
                                        <p:tgtEl>
                                          <p:spTgt spid="3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1" grpId="0" animBg="1"/>
      <p:bldP spid="34" grpId="0" animBg="1"/>
      <p:bldP spid="34" grpId="1" animBg="1"/>
      <p:bldP spid="35" grpId="0" animBg="1"/>
      <p:bldP spid="35" grpId="1" animBg="1"/>
      <p:bldP spid="36" grpId="0" animBg="1"/>
      <p:bldP spid="37" grpId="0" animBg="1"/>
      <p:bldP spid="38" grpId="0" animBg="1"/>
      <p:bldP spid="39" grpId="0" animBg="1"/>
      <p:bldP spid="44" grpId="0" animBg="1"/>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A8ECEC-EE01-4A85-B91E-7B6BACE1B245}"/>
              </a:ext>
            </a:extLst>
          </p:cNvPr>
          <p:cNvSpPr>
            <a:spLocks noGrp="1"/>
          </p:cNvSpPr>
          <p:nvPr>
            <p:ph type="title"/>
          </p:nvPr>
        </p:nvSpPr>
        <p:spPr/>
        <p:txBody>
          <a:bodyPr/>
          <a:lstStyle/>
          <a:p>
            <a:r>
              <a:rPr lang="zh-CN" altLang="en-US" dirty="0"/>
              <a:t>选择类排序</a:t>
            </a:r>
            <a:r>
              <a:rPr lang="en-US" altLang="zh-CN" dirty="0"/>
              <a:t>-</a:t>
            </a:r>
            <a:r>
              <a:rPr lang="zh-CN" altLang="en-US" dirty="0"/>
              <a:t>堆排序</a:t>
            </a:r>
            <a:r>
              <a:rPr lang="en-US" altLang="zh-CN" dirty="0"/>
              <a:t>-</a:t>
            </a:r>
            <a:r>
              <a:rPr lang="zh-CN" altLang="en-US" dirty="0"/>
              <a:t>建立初始堆</a:t>
            </a:r>
          </a:p>
        </p:txBody>
      </p:sp>
      <p:sp>
        <p:nvSpPr>
          <p:cNvPr id="4" name="Oval 4">
            <a:extLst>
              <a:ext uri="{FF2B5EF4-FFF2-40B4-BE49-F238E27FC236}">
                <a16:creationId xmlns:a16="http://schemas.microsoft.com/office/drawing/2014/main" id="{997255C9-CBF6-4239-ACAC-084EFB78C746}"/>
              </a:ext>
            </a:extLst>
          </p:cNvPr>
          <p:cNvSpPr>
            <a:spLocks noChangeArrowheads="1"/>
          </p:cNvSpPr>
          <p:nvPr/>
        </p:nvSpPr>
        <p:spPr bwMode="auto">
          <a:xfrm>
            <a:off x="3380619" y="1882496"/>
            <a:ext cx="532800" cy="532064"/>
          </a:xfrm>
          <a:prstGeom prst="ellipse">
            <a:avLst/>
          </a:prstGeom>
          <a:solidFill>
            <a:schemeClr val="accent5">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48</a:t>
            </a:r>
          </a:p>
        </p:txBody>
      </p:sp>
      <p:cxnSp>
        <p:nvCxnSpPr>
          <p:cNvPr id="5" name="直接连接符 4">
            <a:extLst>
              <a:ext uri="{FF2B5EF4-FFF2-40B4-BE49-F238E27FC236}">
                <a16:creationId xmlns:a16="http://schemas.microsoft.com/office/drawing/2014/main" id="{C4EB4037-06B9-474D-A316-5E87E730988B}"/>
              </a:ext>
            </a:extLst>
          </p:cNvPr>
          <p:cNvCxnSpPr>
            <a:stCxn id="4" idx="2"/>
            <a:endCxn id="7" idx="0"/>
          </p:cNvCxnSpPr>
          <p:nvPr/>
        </p:nvCxnSpPr>
        <p:spPr>
          <a:xfrm flipH="1">
            <a:off x="2433365" y="2148528"/>
            <a:ext cx="947254" cy="47885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6" name="直接连接符 5">
            <a:extLst>
              <a:ext uri="{FF2B5EF4-FFF2-40B4-BE49-F238E27FC236}">
                <a16:creationId xmlns:a16="http://schemas.microsoft.com/office/drawing/2014/main" id="{FF06C2AB-B907-4D82-921E-EB11EA576DEA}"/>
              </a:ext>
            </a:extLst>
          </p:cNvPr>
          <p:cNvCxnSpPr>
            <a:cxnSpLocks/>
            <a:stCxn id="4" idx="6"/>
            <a:endCxn id="8" idx="0"/>
          </p:cNvCxnSpPr>
          <p:nvPr/>
        </p:nvCxnSpPr>
        <p:spPr>
          <a:xfrm>
            <a:off x="3913419" y="2148528"/>
            <a:ext cx="901505" cy="47885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7" name="Oval 5">
            <a:extLst>
              <a:ext uri="{FF2B5EF4-FFF2-40B4-BE49-F238E27FC236}">
                <a16:creationId xmlns:a16="http://schemas.microsoft.com/office/drawing/2014/main" id="{97DEC656-55D9-4455-A04E-979015896C85}"/>
              </a:ext>
            </a:extLst>
          </p:cNvPr>
          <p:cNvSpPr>
            <a:spLocks noChangeArrowheads="1"/>
          </p:cNvSpPr>
          <p:nvPr/>
        </p:nvSpPr>
        <p:spPr bwMode="auto">
          <a:xfrm>
            <a:off x="2166965" y="2627385"/>
            <a:ext cx="532800" cy="532064"/>
          </a:xfrm>
          <a:prstGeom prst="ellipse">
            <a:avLst/>
          </a:prstGeom>
          <a:solidFill>
            <a:schemeClr val="accent5">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98</a:t>
            </a:r>
          </a:p>
        </p:txBody>
      </p:sp>
      <p:sp>
        <p:nvSpPr>
          <p:cNvPr id="8" name="Oval 6">
            <a:extLst>
              <a:ext uri="{FF2B5EF4-FFF2-40B4-BE49-F238E27FC236}">
                <a16:creationId xmlns:a16="http://schemas.microsoft.com/office/drawing/2014/main" id="{BE7EB611-31AF-4DA7-85DD-D3BAAD1711D1}"/>
              </a:ext>
            </a:extLst>
          </p:cNvPr>
          <p:cNvSpPr>
            <a:spLocks noChangeArrowheads="1"/>
          </p:cNvSpPr>
          <p:nvPr/>
        </p:nvSpPr>
        <p:spPr bwMode="auto">
          <a:xfrm>
            <a:off x="4548524" y="2627385"/>
            <a:ext cx="532800" cy="532064"/>
          </a:xfrm>
          <a:prstGeom prst="ellipse">
            <a:avLst/>
          </a:prstGeom>
          <a:solidFill>
            <a:schemeClr val="accent5">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35</a:t>
            </a:r>
          </a:p>
        </p:txBody>
      </p:sp>
      <p:sp>
        <p:nvSpPr>
          <p:cNvPr id="9" name="Oval 7">
            <a:extLst>
              <a:ext uri="{FF2B5EF4-FFF2-40B4-BE49-F238E27FC236}">
                <a16:creationId xmlns:a16="http://schemas.microsoft.com/office/drawing/2014/main" id="{1CEE7001-1DA9-4AE0-BC66-E3CA2BB9EB14}"/>
              </a:ext>
            </a:extLst>
          </p:cNvPr>
          <p:cNvSpPr>
            <a:spLocks noChangeArrowheads="1"/>
          </p:cNvSpPr>
          <p:nvPr/>
        </p:nvSpPr>
        <p:spPr bwMode="auto">
          <a:xfrm>
            <a:off x="1651265" y="3744718"/>
            <a:ext cx="532800" cy="532064"/>
          </a:xfrm>
          <a:prstGeom prst="ellipse">
            <a:avLst/>
          </a:prstGeom>
          <a:solidFill>
            <a:schemeClr val="accent5">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77</a:t>
            </a:r>
          </a:p>
        </p:txBody>
      </p:sp>
      <p:sp>
        <p:nvSpPr>
          <p:cNvPr id="10" name="Oval 8">
            <a:extLst>
              <a:ext uri="{FF2B5EF4-FFF2-40B4-BE49-F238E27FC236}">
                <a16:creationId xmlns:a16="http://schemas.microsoft.com/office/drawing/2014/main" id="{B2A21262-5CBD-43A4-B345-550342E39C57}"/>
              </a:ext>
            </a:extLst>
          </p:cNvPr>
          <p:cNvSpPr>
            <a:spLocks noChangeArrowheads="1"/>
          </p:cNvSpPr>
          <p:nvPr/>
        </p:nvSpPr>
        <p:spPr bwMode="auto">
          <a:xfrm>
            <a:off x="2704221" y="3744718"/>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55</a:t>
            </a:r>
          </a:p>
        </p:txBody>
      </p:sp>
      <p:sp>
        <p:nvSpPr>
          <p:cNvPr id="11" name="Oval 9">
            <a:extLst>
              <a:ext uri="{FF2B5EF4-FFF2-40B4-BE49-F238E27FC236}">
                <a16:creationId xmlns:a16="http://schemas.microsoft.com/office/drawing/2014/main" id="{CFA649FA-F9D3-40EB-9F9E-7945349E0D17}"/>
              </a:ext>
            </a:extLst>
          </p:cNvPr>
          <p:cNvSpPr>
            <a:spLocks noChangeArrowheads="1"/>
          </p:cNvSpPr>
          <p:nvPr/>
        </p:nvSpPr>
        <p:spPr bwMode="auto">
          <a:xfrm>
            <a:off x="3995712" y="3744718"/>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14</a:t>
            </a:r>
          </a:p>
        </p:txBody>
      </p:sp>
      <p:sp>
        <p:nvSpPr>
          <p:cNvPr id="12" name="Oval 10">
            <a:extLst>
              <a:ext uri="{FF2B5EF4-FFF2-40B4-BE49-F238E27FC236}">
                <a16:creationId xmlns:a16="http://schemas.microsoft.com/office/drawing/2014/main" id="{E1637133-8294-43FB-9CE8-24BFF58A7506}"/>
              </a:ext>
            </a:extLst>
          </p:cNvPr>
          <p:cNvSpPr>
            <a:spLocks noChangeArrowheads="1"/>
          </p:cNvSpPr>
          <p:nvPr/>
        </p:nvSpPr>
        <p:spPr bwMode="auto">
          <a:xfrm>
            <a:off x="5128182" y="3744718"/>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u="sng"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35</a:t>
            </a:r>
          </a:p>
        </p:txBody>
      </p:sp>
      <p:cxnSp>
        <p:nvCxnSpPr>
          <p:cNvPr id="13" name="直接连接符 12">
            <a:extLst>
              <a:ext uri="{FF2B5EF4-FFF2-40B4-BE49-F238E27FC236}">
                <a16:creationId xmlns:a16="http://schemas.microsoft.com/office/drawing/2014/main" id="{E57FEAC8-06D1-44A3-9A75-C837E12C52BE}"/>
              </a:ext>
            </a:extLst>
          </p:cNvPr>
          <p:cNvCxnSpPr>
            <a:cxnSpLocks/>
            <a:stCxn id="7" idx="3"/>
            <a:endCxn id="9" idx="0"/>
          </p:cNvCxnSpPr>
          <p:nvPr/>
        </p:nvCxnSpPr>
        <p:spPr>
          <a:xfrm flipH="1">
            <a:off x="1917665" y="3081530"/>
            <a:ext cx="327327"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14" name="直接连接符 13">
            <a:extLst>
              <a:ext uri="{FF2B5EF4-FFF2-40B4-BE49-F238E27FC236}">
                <a16:creationId xmlns:a16="http://schemas.microsoft.com/office/drawing/2014/main" id="{463C3F0A-306F-4A04-80BE-C828DC2DC3A5}"/>
              </a:ext>
            </a:extLst>
          </p:cNvPr>
          <p:cNvCxnSpPr>
            <a:cxnSpLocks/>
            <a:stCxn id="7" idx="5"/>
            <a:endCxn id="10" idx="0"/>
          </p:cNvCxnSpPr>
          <p:nvPr/>
        </p:nvCxnSpPr>
        <p:spPr>
          <a:xfrm>
            <a:off x="2621738" y="3081530"/>
            <a:ext cx="348883"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15" name="直接连接符 14">
            <a:extLst>
              <a:ext uri="{FF2B5EF4-FFF2-40B4-BE49-F238E27FC236}">
                <a16:creationId xmlns:a16="http://schemas.microsoft.com/office/drawing/2014/main" id="{4B03C28F-E7AC-4FBA-818D-E922A7AE9861}"/>
              </a:ext>
            </a:extLst>
          </p:cNvPr>
          <p:cNvCxnSpPr>
            <a:cxnSpLocks/>
            <a:stCxn id="8" idx="3"/>
            <a:endCxn id="11" idx="0"/>
          </p:cNvCxnSpPr>
          <p:nvPr/>
        </p:nvCxnSpPr>
        <p:spPr>
          <a:xfrm flipH="1">
            <a:off x="4262112" y="3081530"/>
            <a:ext cx="364439"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16" name="直接连接符 15">
            <a:extLst>
              <a:ext uri="{FF2B5EF4-FFF2-40B4-BE49-F238E27FC236}">
                <a16:creationId xmlns:a16="http://schemas.microsoft.com/office/drawing/2014/main" id="{B7A80EC4-2C10-4A6F-AB92-420D6E10B5D6}"/>
              </a:ext>
            </a:extLst>
          </p:cNvPr>
          <p:cNvCxnSpPr>
            <a:cxnSpLocks/>
            <a:stCxn id="8" idx="5"/>
            <a:endCxn id="12" idx="0"/>
          </p:cNvCxnSpPr>
          <p:nvPr/>
        </p:nvCxnSpPr>
        <p:spPr>
          <a:xfrm>
            <a:off x="5003297" y="3081530"/>
            <a:ext cx="391285"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22" name="Oval 7">
            <a:extLst>
              <a:ext uri="{FF2B5EF4-FFF2-40B4-BE49-F238E27FC236}">
                <a16:creationId xmlns:a16="http://schemas.microsoft.com/office/drawing/2014/main" id="{FF471037-7B4B-49B2-88D5-33033484D78C}"/>
              </a:ext>
            </a:extLst>
          </p:cNvPr>
          <p:cNvSpPr>
            <a:spLocks noChangeArrowheads="1"/>
          </p:cNvSpPr>
          <p:nvPr/>
        </p:nvSpPr>
        <p:spPr bwMode="auto">
          <a:xfrm>
            <a:off x="1092026" y="4939970"/>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62</a:t>
            </a:r>
          </a:p>
        </p:txBody>
      </p:sp>
      <p:cxnSp>
        <p:nvCxnSpPr>
          <p:cNvPr id="25" name="直接连接符 24">
            <a:extLst>
              <a:ext uri="{FF2B5EF4-FFF2-40B4-BE49-F238E27FC236}">
                <a16:creationId xmlns:a16="http://schemas.microsoft.com/office/drawing/2014/main" id="{8831D963-1CDA-4420-A4E1-3F5C4A5596C1}"/>
              </a:ext>
            </a:extLst>
          </p:cNvPr>
          <p:cNvCxnSpPr>
            <a:cxnSpLocks/>
            <a:stCxn id="9" idx="3"/>
            <a:endCxn id="22" idx="0"/>
          </p:cNvCxnSpPr>
          <p:nvPr/>
        </p:nvCxnSpPr>
        <p:spPr>
          <a:xfrm flipH="1">
            <a:off x="1358426" y="4198863"/>
            <a:ext cx="370866" cy="74110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31" name="Oval 4">
            <a:extLst>
              <a:ext uri="{FF2B5EF4-FFF2-40B4-BE49-F238E27FC236}">
                <a16:creationId xmlns:a16="http://schemas.microsoft.com/office/drawing/2014/main" id="{815A7767-0A2E-41F6-9356-5E4AEE920A3B}"/>
              </a:ext>
            </a:extLst>
          </p:cNvPr>
          <p:cNvSpPr>
            <a:spLocks noChangeArrowheads="1"/>
          </p:cNvSpPr>
          <p:nvPr/>
        </p:nvSpPr>
        <p:spPr bwMode="auto">
          <a:xfrm>
            <a:off x="8807150" y="1882496"/>
            <a:ext cx="532800" cy="532064"/>
          </a:xfrm>
          <a:prstGeom prst="ellipse">
            <a:avLst/>
          </a:prstGeom>
          <a:solidFill>
            <a:schemeClr val="accent5">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98</a:t>
            </a:r>
          </a:p>
        </p:txBody>
      </p:sp>
      <p:cxnSp>
        <p:nvCxnSpPr>
          <p:cNvPr id="32" name="直接连接符 31">
            <a:extLst>
              <a:ext uri="{FF2B5EF4-FFF2-40B4-BE49-F238E27FC236}">
                <a16:creationId xmlns:a16="http://schemas.microsoft.com/office/drawing/2014/main" id="{37D9ABF7-FB56-45BE-88BB-F20B4F625ECF}"/>
              </a:ext>
            </a:extLst>
          </p:cNvPr>
          <p:cNvCxnSpPr>
            <a:stCxn id="31" idx="2"/>
            <a:endCxn id="34" idx="0"/>
          </p:cNvCxnSpPr>
          <p:nvPr/>
        </p:nvCxnSpPr>
        <p:spPr>
          <a:xfrm flipH="1">
            <a:off x="7859896" y="2148528"/>
            <a:ext cx="947254" cy="47885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33" name="直接连接符 32">
            <a:extLst>
              <a:ext uri="{FF2B5EF4-FFF2-40B4-BE49-F238E27FC236}">
                <a16:creationId xmlns:a16="http://schemas.microsoft.com/office/drawing/2014/main" id="{B0120AB0-C586-42C2-9F76-56FD1D925E25}"/>
              </a:ext>
            </a:extLst>
          </p:cNvPr>
          <p:cNvCxnSpPr>
            <a:cxnSpLocks/>
            <a:stCxn id="31" idx="6"/>
            <a:endCxn id="35" idx="0"/>
          </p:cNvCxnSpPr>
          <p:nvPr/>
        </p:nvCxnSpPr>
        <p:spPr>
          <a:xfrm>
            <a:off x="9339950" y="2148528"/>
            <a:ext cx="901505" cy="47885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34" name="Oval 5">
            <a:extLst>
              <a:ext uri="{FF2B5EF4-FFF2-40B4-BE49-F238E27FC236}">
                <a16:creationId xmlns:a16="http://schemas.microsoft.com/office/drawing/2014/main" id="{27D0B4B0-6B88-4F5D-8E25-DB78C7582C44}"/>
              </a:ext>
            </a:extLst>
          </p:cNvPr>
          <p:cNvSpPr>
            <a:spLocks noChangeArrowheads="1"/>
          </p:cNvSpPr>
          <p:nvPr/>
        </p:nvSpPr>
        <p:spPr bwMode="auto">
          <a:xfrm>
            <a:off x="7593496" y="2627385"/>
            <a:ext cx="532800" cy="532064"/>
          </a:xfrm>
          <a:prstGeom prst="ellipse">
            <a:avLst/>
          </a:prstGeom>
          <a:solidFill>
            <a:schemeClr val="accent5">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77</a:t>
            </a:r>
          </a:p>
        </p:txBody>
      </p:sp>
      <p:sp>
        <p:nvSpPr>
          <p:cNvPr id="35" name="Oval 6">
            <a:extLst>
              <a:ext uri="{FF2B5EF4-FFF2-40B4-BE49-F238E27FC236}">
                <a16:creationId xmlns:a16="http://schemas.microsoft.com/office/drawing/2014/main" id="{D0712271-6B3D-4662-B6D8-A59A3D66E64E}"/>
              </a:ext>
            </a:extLst>
          </p:cNvPr>
          <p:cNvSpPr>
            <a:spLocks noChangeArrowheads="1"/>
          </p:cNvSpPr>
          <p:nvPr/>
        </p:nvSpPr>
        <p:spPr bwMode="auto">
          <a:xfrm>
            <a:off x="9975055" y="2627385"/>
            <a:ext cx="532800" cy="532064"/>
          </a:xfrm>
          <a:prstGeom prst="ellipse">
            <a:avLst/>
          </a:prstGeom>
          <a:solidFill>
            <a:schemeClr val="accent5">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35</a:t>
            </a:r>
          </a:p>
        </p:txBody>
      </p:sp>
      <p:sp>
        <p:nvSpPr>
          <p:cNvPr id="36" name="Oval 7">
            <a:extLst>
              <a:ext uri="{FF2B5EF4-FFF2-40B4-BE49-F238E27FC236}">
                <a16:creationId xmlns:a16="http://schemas.microsoft.com/office/drawing/2014/main" id="{28EBAC2A-9E3D-4DA8-833E-4948E74C5E87}"/>
              </a:ext>
            </a:extLst>
          </p:cNvPr>
          <p:cNvSpPr>
            <a:spLocks noChangeArrowheads="1"/>
          </p:cNvSpPr>
          <p:nvPr/>
        </p:nvSpPr>
        <p:spPr bwMode="auto">
          <a:xfrm>
            <a:off x="7077796" y="3744718"/>
            <a:ext cx="532800" cy="532064"/>
          </a:xfrm>
          <a:prstGeom prst="ellipse">
            <a:avLst/>
          </a:prstGeom>
          <a:solidFill>
            <a:schemeClr val="accent5">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62</a:t>
            </a:r>
          </a:p>
        </p:txBody>
      </p:sp>
      <p:sp>
        <p:nvSpPr>
          <p:cNvPr id="37" name="Oval 8">
            <a:extLst>
              <a:ext uri="{FF2B5EF4-FFF2-40B4-BE49-F238E27FC236}">
                <a16:creationId xmlns:a16="http://schemas.microsoft.com/office/drawing/2014/main" id="{072357A7-93B8-4C47-822B-7BE3ED9422FE}"/>
              </a:ext>
            </a:extLst>
          </p:cNvPr>
          <p:cNvSpPr>
            <a:spLocks noChangeArrowheads="1"/>
          </p:cNvSpPr>
          <p:nvPr/>
        </p:nvSpPr>
        <p:spPr bwMode="auto">
          <a:xfrm>
            <a:off x="8130752" y="3744718"/>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55</a:t>
            </a:r>
          </a:p>
        </p:txBody>
      </p:sp>
      <p:sp>
        <p:nvSpPr>
          <p:cNvPr id="38" name="Oval 9">
            <a:extLst>
              <a:ext uri="{FF2B5EF4-FFF2-40B4-BE49-F238E27FC236}">
                <a16:creationId xmlns:a16="http://schemas.microsoft.com/office/drawing/2014/main" id="{2EB66EAE-A1A4-4986-94CA-7BE58C58C629}"/>
              </a:ext>
            </a:extLst>
          </p:cNvPr>
          <p:cNvSpPr>
            <a:spLocks noChangeArrowheads="1"/>
          </p:cNvSpPr>
          <p:nvPr/>
        </p:nvSpPr>
        <p:spPr bwMode="auto">
          <a:xfrm>
            <a:off x="9422243" y="3744718"/>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14</a:t>
            </a:r>
          </a:p>
        </p:txBody>
      </p:sp>
      <p:sp>
        <p:nvSpPr>
          <p:cNvPr id="39" name="Oval 10">
            <a:extLst>
              <a:ext uri="{FF2B5EF4-FFF2-40B4-BE49-F238E27FC236}">
                <a16:creationId xmlns:a16="http://schemas.microsoft.com/office/drawing/2014/main" id="{825C7162-534D-42AE-A1EF-FB2234D3AD07}"/>
              </a:ext>
            </a:extLst>
          </p:cNvPr>
          <p:cNvSpPr>
            <a:spLocks noChangeArrowheads="1"/>
          </p:cNvSpPr>
          <p:nvPr/>
        </p:nvSpPr>
        <p:spPr bwMode="auto">
          <a:xfrm>
            <a:off x="10554713" y="3744718"/>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u="sng"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35</a:t>
            </a:r>
          </a:p>
        </p:txBody>
      </p:sp>
      <p:cxnSp>
        <p:nvCxnSpPr>
          <p:cNvPr id="40" name="直接连接符 39">
            <a:extLst>
              <a:ext uri="{FF2B5EF4-FFF2-40B4-BE49-F238E27FC236}">
                <a16:creationId xmlns:a16="http://schemas.microsoft.com/office/drawing/2014/main" id="{D7ECEB3E-C723-4431-B908-3F8CFEB6FB11}"/>
              </a:ext>
            </a:extLst>
          </p:cNvPr>
          <p:cNvCxnSpPr>
            <a:cxnSpLocks/>
            <a:stCxn id="34" idx="3"/>
            <a:endCxn id="36" idx="0"/>
          </p:cNvCxnSpPr>
          <p:nvPr/>
        </p:nvCxnSpPr>
        <p:spPr>
          <a:xfrm flipH="1">
            <a:off x="7344196" y="3081530"/>
            <a:ext cx="327327"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41" name="直接连接符 40">
            <a:extLst>
              <a:ext uri="{FF2B5EF4-FFF2-40B4-BE49-F238E27FC236}">
                <a16:creationId xmlns:a16="http://schemas.microsoft.com/office/drawing/2014/main" id="{26A32817-0E71-4EA2-B2B9-8BE00418A48B}"/>
              </a:ext>
            </a:extLst>
          </p:cNvPr>
          <p:cNvCxnSpPr>
            <a:cxnSpLocks/>
            <a:stCxn id="34" idx="5"/>
            <a:endCxn id="37" idx="0"/>
          </p:cNvCxnSpPr>
          <p:nvPr/>
        </p:nvCxnSpPr>
        <p:spPr>
          <a:xfrm>
            <a:off x="8048269" y="3081530"/>
            <a:ext cx="348883"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42" name="直接连接符 41">
            <a:extLst>
              <a:ext uri="{FF2B5EF4-FFF2-40B4-BE49-F238E27FC236}">
                <a16:creationId xmlns:a16="http://schemas.microsoft.com/office/drawing/2014/main" id="{33D58CC5-988A-4D09-9A32-DCA84040A896}"/>
              </a:ext>
            </a:extLst>
          </p:cNvPr>
          <p:cNvCxnSpPr>
            <a:cxnSpLocks/>
            <a:stCxn id="35" idx="3"/>
            <a:endCxn id="38" idx="0"/>
          </p:cNvCxnSpPr>
          <p:nvPr/>
        </p:nvCxnSpPr>
        <p:spPr>
          <a:xfrm flipH="1">
            <a:off x="9688643" y="3081530"/>
            <a:ext cx="364439"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43" name="直接连接符 42">
            <a:extLst>
              <a:ext uri="{FF2B5EF4-FFF2-40B4-BE49-F238E27FC236}">
                <a16:creationId xmlns:a16="http://schemas.microsoft.com/office/drawing/2014/main" id="{25306A08-F69D-45B5-8304-8711BC419DBD}"/>
              </a:ext>
            </a:extLst>
          </p:cNvPr>
          <p:cNvCxnSpPr>
            <a:cxnSpLocks/>
            <a:stCxn id="35" idx="5"/>
            <a:endCxn id="39" idx="0"/>
          </p:cNvCxnSpPr>
          <p:nvPr/>
        </p:nvCxnSpPr>
        <p:spPr>
          <a:xfrm>
            <a:off x="10429828" y="3081530"/>
            <a:ext cx="391285" cy="663188"/>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44" name="Oval 7">
            <a:extLst>
              <a:ext uri="{FF2B5EF4-FFF2-40B4-BE49-F238E27FC236}">
                <a16:creationId xmlns:a16="http://schemas.microsoft.com/office/drawing/2014/main" id="{3E68C50D-2FCB-4EC7-B6D9-30664DD93F03}"/>
              </a:ext>
            </a:extLst>
          </p:cNvPr>
          <p:cNvSpPr>
            <a:spLocks noChangeArrowheads="1"/>
          </p:cNvSpPr>
          <p:nvPr/>
        </p:nvSpPr>
        <p:spPr bwMode="auto">
          <a:xfrm>
            <a:off x="6518557" y="4939970"/>
            <a:ext cx="532800" cy="532064"/>
          </a:xfrm>
          <a:prstGeom prst="ellipse">
            <a:avLst/>
          </a:prstGeom>
          <a:solidFill>
            <a:schemeClr val="accent6">
              <a:lumMod val="75000"/>
            </a:schemeClr>
          </a:solidFill>
          <a:ln w="38100">
            <a:solidFill>
              <a:schemeClr val="tx1"/>
            </a:soli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48</a:t>
            </a:r>
          </a:p>
        </p:txBody>
      </p:sp>
      <p:cxnSp>
        <p:nvCxnSpPr>
          <p:cNvPr id="45" name="直接连接符 44">
            <a:extLst>
              <a:ext uri="{FF2B5EF4-FFF2-40B4-BE49-F238E27FC236}">
                <a16:creationId xmlns:a16="http://schemas.microsoft.com/office/drawing/2014/main" id="{7AAF9EEF-9D2E-423C-B795-5DD9704FA003}"/>
              </a:ext>
            </a:extLst>
          </p:cNvPr>
          <p:cNvCxnSpPr>
            <a:cxnSpLocks/>
            <a:stCxn id="36" idx="3"/>
            <a:endCxn id="44" idx="0"/>
          </p:cNvCxnSpPr>
          <p:nvPr/>
        </p:nvCxnSpPr>
        <p:spPr>
          <a:xfrm flipH="1">
            <a:off x="6784957" y="4198863"/>
            <a:ext cx="370866" cy="741107"/>
          </a:xfrm>
          <a:prstGeom prst="line">
            <a:avLst/>
          </a:prstGeom>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95236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4"/>
                                        </p:tgtEl>
                                        <p:attrNameLst>
                                          <p:attrName>style.color</p:attrName>
                                        </p:attrNameLst>
                                      </p:cBhvr>
                                      <p:by>
                                        <p:hsl h="7200000" s="0" l="0"/>
                                      </p:by>
                                    </p:animClr>
                                    <p:animClr clrSpc="hsl" dir="cw">
                                      <p:cBhvr>
                                        <p:cTn id="7" dur="500" fill="hold"/>
                                        <p:tgtEl>
                                          <p:spTgt spid="4"/>
                                        </p:tgtEl>
                                        <p:attrNameLst>
                                          <p:attrName>fillcolor</p:attrName>
                                        </p:attrNameLst>
                                      </p:cBhvr>
                                      <p:by>
                                        <p:hsl h="7200000" s="0" l="0"/>
                                      </p:by>
                                    </p:animClr>
                                    <p:animClr clrSpc="hsl" dir="cw">
                                      <p:cBhvr>
                                        <p:cTn id="8" dur="500" fill="hold"/>
                                        <p:tgtEl>
                                          <p:spTgt spid="4"/>
                                        </p:tgtEl>
                                        <p:attrNameLst>
                                          <p:attrName>stroke.color</p:attrName>
                                        </p:attrNameLst>
                                      </p:cBhvr>
                                      <p:by>
                                        <p:hsl h="7200000" s="0" l="0"/>
                                      </p:by>
                                    </p:animClr>
                                    <p:set>
                                      <p:cBhvr>
                                        <p:cTn id="9" dur="500" fill="hold"/>
                                        <p:tgtEl>
                                          <p:spTgt spid="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500"/>
                                        <p:tgtEl>
                                          <p:spTgt spid="31"/>
                                        </p:tgtEl>
                                      </p:cBhvr>
                                    </p:animEffect>
                                    <p:anim calcmode="lin" valueType="num">
                                      <p:cBhvr>
                                        <p:cTn id="15" dur="500" fill="hold"/>
                                        <p:tgtEl>
                                          <p:spTgt spid="31"/>
                                        </p:tgtEl>
                                        <p:attrNameLst>
                                          <p:attrName>ppt_x</p:attrName>
                                        </p:attrNameLst>
                                      </p:cBhvr>
                                      <p:tavLst>
                                        <p:tav tm="0">
                                          <p:val>
                                            <p:strVal val="#ppt_x"/>
                                          </p:val>
                                        </p:tav>
                                        <p:tav tm="100000">
                                          <p:val>
                                            <p:strVal val="#ppt_x"/>
                                          </p:val>
                                        </p:tav>
                                      </p:tavLst>
                                    </p:anim>
                                    <p:anim calcmode="lin" valueType="num">
                                      <p:cBhvr>
                                        <p:cTn id="16" dur="500" fill="hold"/>
                                        <p:tgtEl>
                                          <p:spTgt spid="31"/>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anim calcmode="lin" valueType="num">
                                      <p:cBhvr>
                                        <p:cTn id="20" dur="500" fill="hold"/>
                                        <p:tgtEl>
                                          <p:spTgt spid="32"/>
                                        </p:tgtEl>
                                        <p:attrNameLst>
                                          <p:attrName>ppt_x</p:attrName>
                                        </p:attrNameLst>
                                      </p:cBhvr>
                                      <p:tavLst>
                                        <p:tav tm="0">
                                          <p:val>
                                            <p:strVal val="#ppt_x"/>
                                          </p:val>
                                        </p:tav>
                                        <p:tav tm="100000">
                                          <p:val>
                                            <p:strVal val="#ppt_x"/>
                                          </p:val>
                                        </p:tav>
                                      </p:tavLst>
                                    </p:anim>
                                    <p:anim calcmode="lin" valueType="num">
                                      <p:cBhvr>
                                        <p:cTn id="21" dur="500" fill="hold"/>
                                        <p:tgtEl>
                                          <p:spTgt spid="3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anim calcmode="lin" valueType="num">
                                      <p:cBhvr>
                                        <p:cTn id="25" dur="500" fill="hold"/>
                                        <p:tgtEl>
                                          <p:spTgt spid="33"/>
                                        </p:tgtEl>
                                        <p:attrNameLst>
                                          <p:attrName>ppt_x</p:attrName>
                                        </p:attrNameLst>
                                      </p:cBhvr>
                                      <p:tavLst>
                                        <p:tav tm="0">
                                          <p:val>
                                            <p:strVal val="#ppt_x"/>
                                          </p:val>
                                        </p:tav>
                                        <p:tav tm="100000">
                                          <p:val>
                                            <p:strVal val="#ppt_x"/>
                                          </p:val>
                                        </p:tav>
                                      </p:tavLst>
                                    </p:anim>
                                    <p:anim calcmode="lin" valueType="num">
                                      <p:cBhvr>
                                        <p:cTn id="26" dur="500" fill="hold"/>
                                        <p:tgtEl>
                                          <p:spTgt spid="3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anim calcmode="lin" valueType="num">
                                      <p:cBhvr>
                                        <p:cTn id="30" dur="500" fill="hold"/>
                                        <p:tgtEl>
                                          <p:spTgt spid="34"/>
                                        </p:tgtEl>
                                        <p:attrNameLst>
                                          <p:attrName>ppt_x</p:attrName>
                                        </p:attrNameLst>
                                      </p:cBhvr>
                                      <p:tavLst>
                                        <p:tav tm="0">
                                          <p:val>
                                            <p:strVal val="#ppt_x"/>
                                          </p:val>
                                        </p:tav>
                                        <p:tav tm="100000">
                                          <p:val>
                                            <p:strVal val="#ppt_x"/>
                                          </p:val>
                                        </p:tav>
                                      </p:tavLst>
                                    </p:anim>
                                    <p:anim calcmode="lin" valueType="num">
                                      <p:cBhvr>
                                        <p:cTn id="31" dur="500" fill="hold"/>
                                        <p:tgtEl>
                                          <p:spTgt spid="34"/>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anim calcmode="lin" valueType="num">
                                      <p:cBhvr>
                                        <p:cTn id="35" dur="500" fill="hold"/>
                                        <p:tgtEl>
                                          <p:spTgt spid="35"/>
                                        </p:tgtEl>
                                        <p:attrNameLst>
                                          <p:attrName>ppt_x</p:attrName>
                                        </p:attrNameLst>
                                      </p:cBhvr>
                                      <p:tavLst>
                                        <p:tav tm="0">
                                          <p:val>
                                            <p:strVal val="#ppt_x"/>
                                          </p:val>
                                        </p:tav>
                                        <p:tav tm="100000">
                                          <p:val>
                                            <p:strVal val="#ppt_x"/>
                                          </p:val>
                                        </p:tav>
                                      </p:tavLst>
                                    </p:anim>
                                    <p:anim calcmode="lin" valueType="num">
                                      <p:cBhvr>
                                        <p:cTn id="36" dur="500" fill="hold"/>
                                        <p:tgtEl>
                                          <p:spTgt spid="3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anim calcmode="lin" valueType="num">
                                      <p:cBhvr>
                                        <p:cTn id="40" dur="500" fill="hold"/>
                                        <p:tgtEl>
                                          <p:spTgt spid="36"/>
                                        </p:tgtEl>
                                        <p:attrNameLst>
                                          <p:attrName>ppt_x</p:attrName>
                                        </p:attrNameLst>
                                      </p:cBhvr>
                                      <p:tavLst>
                                        <p:tav tm="0">
                                          <p:val>
                                            <p:strVal val="#ppt_x"/>
                                          </p:val>
                                        </p:tav>
                                        <p:tav tm="100000">
                                          <p:val>
                                            <p:strVal val="#ppt_x"/>
                                          </p:val>
                                        </p:tav>
                                      </p:tavLst>
                                    </p:anim>
                                    <p:anim calcmode="lin" valueType="num">
                                      <p:cBhvr>
                                        <p:cTn id="41" dur="500" fill="hold"/>
                                        <p:tgtEl>
                                          <p:spTgt spid="36"/>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500"/>
                                        <p:tgtEl>
                                          <p:spTgt spid="37"/>
                                        </p:tgtEl>
                                      </p:cBhvr>
                                    </p:animEffect>
                                    <p:anim calcmode="lin" valueType="num">
                                      <p:cBhvr>
                                        <p:cTn id="45" dur="500" fill="hold"/>
                                        <p:tgtEl>
                                          <p:spTgt spid="37"/>
                                        </p:tgtEl>
                                        <p:attrNameLst>
                                          <p:attrName>ppt_x</p:attrName>
                                        </p:attrNameLst>
                                      </p:cBhvr>
                                      <p:tavLst>
                                        <p:tav tm="0">
                                          <p:val>
                                            <p:strVal val="#ppt_x"/>
                                          </p:val>
                                        </p:tav>
                                        <p:tav tm="100000">
                                          <p:val>
                                            <p:strVal val="#ppt_x"/>
                                          </p:val>
                                        </p:tav>
                                      </p:tavLst>
                                    </p:anim>
                                    <p:anim calcmode="lin" valueType="num">
                                      <p:cBhvr>
                                        <p:cTn id="46" dur="500" fill="hold"/>
                                        <p:tgtEl>
                                          <p:spTgt spid="37"/>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anim calcmode="lin" valueType="num">
                                      <p:cBhvr>
                                        <p:cTn id="50" dur="500" fill="hold"/>
                                        <p:tgtEl>
                                          <p:spTgt spid="38"/>
                                        </p:tgtEl>
                                        <p:attrNameLst>
                                          <p:attrName>ppt_x</p:attrName>
                                        </p:attrNameLst>
                                      </p:cBhvr>
                                      <p:tavLst>
                                        <p:tav tm="0">
                                          <p:val>
                                            <p:strVal val="#ppt_x"/>
                                          </p:val>
                                        </p:tav>
                                        <p:tav tm="100000">
                                          <p:val>
                                            <p:strVal val="#ppt_x"/>
                                          </p:val>
                                        </p:tav>
                                      </p:tavLst>
                                    </p:anim>
                                    <p:anim calcmode="lin" valueType="num">
                                      <p:cBhvr>
                                        <p:cTn id="51" dur="500" fill="hold"/>
                                        <p:tgtEl>
                                          <p:spTgt spid="3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anim calcmode="lin" valueType="num">
                                      <p:cBhvr>
                                        <p:cTn id="55" dur="500" fill="hold"/>
                                        <p:tgtEl>
                                          <p:spTgt spid="39"/>
                                        </p:tgtEl>
                                        <p:attrNameLst>
                                          <p:attrName>ppt_x</p:attrName>
                                        </p:attrNameLst>
                                      </p:cBhvr>
                                      <p:tavLst>
                                        <p:tav tm="0">
                                          <p:val>
                                            <p:strVal val="#ppt_x"/>
                                          </p:val>
                                        </p:tav>
                                        <p:tav tm="100000">
                                          <p:val>
                                            <p:strVal val="#ppt_x"/>
                                          </p:val>
                                        </p:tav>
                                      </p:tavLst>
                                    </p:anim>
                                    <p:anim calcmode="lin" valueType="num">
                                      <p:cBhvr>
                                        <p:cTn id="56" dur="500" fill="hold"/>
                                        <p:tgtEl>
                                          <p:spTgt spid="39"/>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500"/>
                                        <p:tgtEl>
                                          <p:spTgt spid="40"/>
                                        </p:tgtEl>
                                      </p:cBhvr>
                                    </p:animEffect>
                                    <p:anim calcmode="lin" valueType="num">
                                      <p:cBhvr>
                                        <p:cTn id="60" dur="500" fill="hold"/>
                                        <p:tgtEl>
                                          <p:spTgt spid="40"/>
                                        </p:tgtEl>
                                        <p:attrNameLst>
                                          <p:attrName>ppt_x</p:attrName>
                                        </p:attrNameLst>
                                      </p:cBhvr>
                                      <p:tavLst>
                                        <p:tav tm="0">
                                          <p:val>
                                            <p:strVal val="#ppt_x"/>
                                          </p:val>
                                        </p:tav>
                                        <p:tav tm="100000">
                                          <p:val>
                                            <p:strVal val="#ppt_x"/>
                                          </p:val>
                                        </p:tav>
                                      </p:tavLst>
                                    </p:anim>
                                    <p:anim calcmode="lin" valueType="num">
                                      <p:cBhvr>
                                        <p:cTn id="61" dur="500" fill="hold"/>
                                        <p:tgtEl>
                                          <p:spTgt spid="40"/>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500"/>
                                        <p:tgtEl>
                                          <p:spTgt spid="41"/>
                                        </p:tgtEl>
                                      </p:cBhvr>
                                    </p:animEffect>
                                    <p:anim calcmode="lin" valueType="num">
                                      <p:cBhvr>
                                        <p:cTn id="65" dur="500" fill="hold"/>
                                        <p:tgtEl>
                                          <p:spTgt spid="41"/>
                                        </p:tgtEl>
                                        <p:attrNameLst>
                                          <p:attrName>ppt_x</p:attrName>
                                        </p:attrNameLst>
                                      </p:cBhvr>
                                      <p:tavLst>
                                        <p:tav tm="0">
                                          <p:val>
                                            <p:strVal val="#ppt_x"/>
                                          </p:val>
                                        </p:tav>
                                        <p:tav tm="100000">
                                          <p:val>
                                            <p:strVal val="#ppt_x"/>
                                          </p:val>
                                        </p:tav>
                                      </p:tavLst>
                                    </p:anim>
                                    <p:anim calcmode="lin" valueType="num">
                                      <p:cBhvr>
                                        <p:cTn id="66" dur="500" fill="hold"/>
                                        <p:tgtEl>
                                          <p:spTgt spid="41"/>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42"/>
                                        </p:tgtEl>
                                        <p:attrNameLst>
                                          <p:attrName>style.visibility</p:attrName>
                                        </p:attrNameLst>
                                      </p:cBhvr>
                                      <p:to>
                                        <p:strVal val="visible"/>
                                      </p:to>
                                    </p:set>
                                    <p:animEffect transition="in" filter="fade">
                                      <p:cBhvr>
                                        <p:cTn id="69" dur="500"/>
                                        <p:tgtEl>
                                          <p:spTgt spid="42"/>
                                        </p:tgtEl>
                                      </p:cBhvr>
                                    </p:animEffect>
                                    <p:anim calcmode="lin" valueType="num">
                                      <p:cBhvr>
                                        <p:cTn id="70" dur="500" fill="hold"/>
                                        <p:tgtEl>
                                          <p:spTgt spid="42"/>
                                        </p:tgtEl>
                                        <p:attrNameLst>
                                          <p:attrName>ppt_x</p:attrName>
                                        </p:attrNameLst>
                                      </p:cBhvr>
                                      <p:tavLst>
                                        <p:tav tm="0">
                                          <p:val>
                                            <p:strVal val="#ppt_x"/>
                                          </p:val>
                                        </p:tav>
                                        <p:tav tm="100000">
                                          <p:val>
                                            <p:strVal val="#ppt_x"/>
                                          </p:val>
                                        </p:tav>
                                      </p:tavLst>
                                    </p:anim>
                                    <p:anim calcmode="lin" valueType="num">
                                      <p:cBhvr>
                                        <p:cTn id="71" dur="500" fill="hold"/>
                                        <p:tgtEl>
                                          <p:spTgt spid="42"/>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43"/>
                                        </p:tgtEl>
                                        <p:attrNameLst>
                                          <p:attrName>style.visibility</p:attrName>
                                        </p:attrNameLst>
                                      </p:cBhvr>
                                      <p:to>
                                        <p:strVal val="visible"/>
                                      </p:to>
                                    </p:set>
                                    <p:animEffect transition="in" filter="fade">
                                      <p:cBhvr>
                                        <p:cTn id="74" dur="500"/>
                                        <p:tgtEl>
                                          <p:spTgt spid="43"/>
                                        </p:tgtEl>
                                      </p:cBhvr>
                                    </p:animEffect>
                                    <p:anim calcmode="lin" valueType="num">
                                      <p:cBhvr>
                                        <p:cTn id="75" dur="500" fill="hold"/>
                                        <p:tgtEl>
                                          <p:spTgt spid="43"/>
                                        </p:tgtEl>
                                        <p:attrNameLst>
                                          <p:attrName>ppt_x</p:attrName>
                                        </p:attrNameLst>
                                      </p:cBhvr>
                                      <p:tavLst>
                                        <p:tav tm="0">
                                          <p:val>
                                            <p:strVal val="#ppt_x"/>
                                          </p:val>
                                        </p:tav>
                                        <p:tav tm="100000">
                                          <p:val>
                                            <p:strVal val="#ppt_x"/>
                                          </p:val>
                                        </p:tav>
                                      </p:tavLst>
                                    </p:anim>
                                    <p:anim calcmode="lin" valueType="num">
                                      <p:cBhvr>
                                        <p:cTn id="76" dur="500" fill="hold"/>
                                        <p:tgtEl>
                                          <p:spTgt spid="43"/>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44"/>
                                        </p:tgtEl>
                                        <p:attrNameLst>
                                          <p:attrName>style.visibility</p:attrName>
                                        </p:attrNameLst>
                                      </p:cBhvr>
                                      <p:to>
                                        <p:strVal val="visible"/>
                                      </p:to>
                                    </p:set>
                                    <p:animEffect transition="in" filter="fade">
                                      <p:cBhvr>
                                        <p:cTn id="79" dur="500"/>
                                        <p:tgtEl>
                                          <p:spTgt spid="44"/>
                                        </p:tgtEl>
                                      </p:cBhvr>
                                    </p:animEffect>
                                    <p:anim calcmode="lin" valueType="num">
                                      <p:cBhvr>
                                        <p:cTn id="80" dur="500" fill="hold"/>
                                        <p:tgtEl>
                                          <p:spTgt spid="44"/>
                                        </p:tgtEl>
                                        <p:attrNameLst>
                                          <p:attrName>ppt_x</p:attrName>
                                        </p:attrNameLst>
                                      </p:cBhvr>
                                      <p:tavLst>
                                        <p:tav tm="0">
                                          <p:val>
                                            <p:strVal val="#ppt_x"/>
                                          </p:val>
                                        </p:tav>
                                        <p:tav tm="100000">
                                          <p:val>
                                            <p:strVal val="#ppt_x"/>
                                          </p:val>
                                        </p:tav>
                                      </p:tavLst>
                                    </p:anim>
                                    <p:anim calcmode="lin" valueType="num">
                                      <p:cBhvr>
                                        <p:cTn id="81" dur="500" fill="hold"/>
                                        <p:tgtEl>
                                          <p:spTgt spid="44"/>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fade">
                                      <p:cBhvr>
                                        <p:cTn id="84" dur="500"/>
                                        <p:tgtEl>
                                          <p:spTgt spid="45"/>
                                        </p:tgtEl>
                                      </p:cBhvr>
                                    </p:animEffect>
                                    <p:anim calcmode="lin" valueType="num">
                                      <p:cBhvr>
                                        <p:cTn id="85" dur="500" fill="hold"/>
                                        <p:tgtEl>
                                          <p:spTgt spid="45"/>
                                        </p:tgtEl>
                                        <p:attrNameLst>
                                          <p:attrName>ppt_x</p:attrName>
                                        </p:attrNameLst>
                                      </p:cBhvr>
                                      <p:tavLst>
                                        <p:tav tm="0">
                                          <p:val>
                                            <p:strVal val="#ppt_x"/>
                                          </p:val>
                                        </p:tav>
                                        <p:tav tm="100000">
                                          <p:val>
                                            <p:strVal val="#ppt_x"/>
                                          </p:val>
                                        </p:tav>
                                      </p:tavLst>
                                    </p:anim>
                                    <p:anim calcmode="lin" valueType="num">
                                      <p:cBhvr>
                                        <p:cTn id="86" dur="5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1" grpId="0" animBg="1"/>
      <p:bldP spid="34" grpId="0" animBg="1"/>
      <p:bldP spid="35" grpId="0" animBg="1"/>
      <p:bldP spid="36" grpId="0" animBg="1"/>
      <p:bldP spid="37" grpId="0" animBg="1"/>
      <p:bldP spid="38" grpId="0" animBg="1"/>
      <p:bldP spid="39" grpId="0" animBg="1"/>
      <p:bldP spid="4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7377C4-5278-421E-B9B5-52C58C5FD860}"/>
              </a:ext>
            </a:extLst>
          </p:cNvPr>
          <p:cNvSpPr>
            <a:spLocks noGrp="1"/>
          </p:cNvSpPr>
          <p:nvPr>
            <p:ph type="title"/>
          </p:nvPr>
        </p:nvSpPr>
        <p:spPr/>
        <p:txBody>
          <a:bodyPr/>
          <a:lstStyle/>
          <a:p>
            <a:r>
              <a:rPr lang="zh-CN" altLang="en-US" dirty="0"/>
              <a:t>归并类排序</a:t>
            </a:r>
            <a:r>
              <a:rPr lang="en-US" altLang="zh-CN" dirty="0"/>
              <a:t>-</a:t>
            </a:r>
            <a:r>
              <a:rPr lang="zh-CN" altLang="en-US" dirty="0"/>
              <a:t>二路归并排序</a:t>
            </a:r>
          </a:p>
        </p:txBody>
      </p:sp>
      <p:sp>
        <p:nvSpPr>
          <p:cNvPr id="3" name="内容占位符 2">
            <a:extLst>
              <a:ext uri="{FF2B5EF4-FFF2-40B4-BE49-F238E27FC236}">
                <a16:creationId xmlns:a16="http://schemas.microsoft.com/office/drawing/2014/main" id="{1A94FACB-EB48-4789-8B8D-C3CF58BC53E9}"/>
              </a:ext>
            </a:extLst>
          </p:cNvPr>
          <p:cNvSpPr>
            <a:spLocks noGrp="1"/>
          </p:cNvSpPr>
          <p:nvPr>
            <p:ph idx="1"/>
          </p:nvPr>
        </p:nvSpPr>
        <p:spPr/>
        <p:txBody>
          <a:bodyPr/>
          <a:lstStyle/>
          <a:p>
            <a:pPr marL="0" indent="0" algn="just">
              <a:buNone/>
            </a:pPr>
            <a:r>
              <a:rPr lang="zh-CN" altLang="en-US" dirty="0">
                <a:solidFill>
                  <a:srgbClr val="3E8E4F"/>
                </a:solidFill>
                <a:latin typeface="Fira Code" panose="020B0809050000020004" pitchFamily="49" charset="0"/>
              </a:rPr>
              <a:t>基本思想</a:t>
            </a:r>
            <a:endParaRPr lang="en-US" altLang="zh-CN" dirty="0">
              <a:solidFill>
                <a:srgbClr val="3E8E4F"/>
              </a:solidFill>
              <a:latin typeface="Fira Code" panose="020B0809050000020004" pitchFamily="49" charset="0"/>
            </a:endParaRPr>
          </a:p>
          <a:p>
            <a:pPr marL="0" indent="0" algn="just">
              <a:buNone/>
            </a:pPr>
            <a:r>
              <a:rPr lang="zh-CN" altLang="en-US" dirty="0">
                <a:latin typeface="Fira Code" panose="020B0809050000020004" pitchFamily="49" charset="0"/>
              </a:rPr>
              <a:t>将两个或两个以上有序表合并成一个新的有序表。</a:t>
            </a:r>
            <a:endParaRPr lang="en-US" altLang="zh-CN" dirty="0">
              <a:latin typeface="Fira Code" panose="020B0809050000020004" pitchFamily="49" charset="0"/>
            </a:endParaRPr>
          </a:p>
          <a:p>
            <a:pPr marL="0" indent="0" algn="just">
              <a:buNone/>
            </a:pPr>
            <a:r>
              <a:rPr lang="zh-CN" altLang="en-US" dirty="0">
                <a:latin typeface="Fira Code" panose="020B0809050000020004" pitchFamily="49" charset="0"/>
              </a:rPr>
              <a:t>假设初始序列含有</a:t>
            </a:r>
            <a:r>
              <a:rPr lang="en-US" altLang="zh-CN" dirty="0">
                <a:latin typeface="Fira Code" panose="020B0809050000020004" pitchFamily="49" charset="0"/>
                <a:ea typeface="Fira Code" panose="020B0809050000020004" pitchFamily="49" charset="0"/>
              </a:rPr>
              <a:t>n</a:t>
            </a:r>
            <a:r>
              <a:rPr lang="zh-CN" altLang="en-US" dirty="0">
                <a:latin typeface="Fira Code" panose="020B0809050000020004" pitchFamily="49" charset="0"/>
              </a:rPr>
              <a:t>个记录，首先将这</a:t>
            </a:r>
            <a:r>
              <a:rPr lang="en-US" altLang="zh-CN" dirty="0">
                <a:latin typeface="Fira Code" panose="020B0809050000020004" pitchFamily="49" charset="0"/>
                <a:ea typeface="Fira Code" panose="020B0809050000020004" pitchFamily="49" charset="0"/>
              </a:rPr>
              <a:t>n</a:t>
            </a:r>
            <a:r>
              <a:rPr lang="zh-CN" altLang="en-US" dirty="0">
                <a:latin typeface="Fira Code" panose="020B0809050000020004" pitchFamily="49" charset="0"/>
              </a:rPr>
              <a:t>个记录看成</a:t>
            </a:r>
            <a:r>
              <a:rPr lang="en-US" altLang="zh-CN" dirty="0">
                <a:latin typeface="Fira Code" panose="020B0809050000020004" pitchFamily="49" charset="0"/>
                <a:ea typeface="Fira Code" panose="020B0809050000020004" pitchFamily="49" charset="0"/>
              </a:rPr>
              <a:t>n</a:t>
            </a:r>
            <a:r>
              <a:rPr lang="zh-CN" altLang="en-US" dirty="0">
                <a:latin typeface="Fira Code" panose="020B0809050000020004" pitchFamily="49" charset="0"/>
              </a:rPr>
              <a:t>个有序的子序列，每个子序列的长度为</a:t>
            </a:r>
            <a:r>
              <a:rPr lang="en-US" altLang="zh-CN" dirty="0">
                <a:latin typeface="Fira Code" panose="020B0809050000020004" pitchFamily="49" charset="0"/>
                <a:ea typeface="Fira Code" panose="020B0809050000020004" pitchFamily="49" charset="0"/>
              </a:rPr>
              <a:t>1</a:t>
            </a:r>
            <a:r>
              <a:rPr lang="zh-CN" altLang="en-US" dirty="0">
                <a:latin typeface="Fira Code" panose="020B0809050000020004" pitchFamily="49" charset="0"/>
              </a:rPr>
              <a:t>，然后两两归并，得到</a:t>
            </a:r>
            <a:r>
              <a:rPr lang="zh-CN" altLang="en-US" dirty="0">
                <a:latin typeface="Fira Code" panose="020B0809050000020004" pitchFamily="49" charset="0"/>
                <a:sym typeface="Symbol" panose="05050102010706020507" pitchFamily="18" charset="2"/>
              </a:rPr>
              <a:t></a:t>
            </a:r>
            <a:r>
              <a:rPr lang="en-US" altLang="zh-CN" dirty="0">
                <a:latin typeface="Fira Code" panose="020B0809050000020004" pitchFamily="49" charset="0"/>
                <a:ea typeface="Fira Code" panose="020B0809050000020004" pitchFamily="49" charset="0"/>
              </a:rPr>
              <a:t>n/2</a:t>
            </a:r>
            <a:r>
              <a:rPr lang="en-US" altLang="zh-CN" dirty="0">
                <a:latin typeface="Fira Code" panose="020B0809050000020004" pitchFamily="49" charset="0"/>
                <a:ea typeface="Fira Code" panose="020B0809050000020004" pitchFamily="49" charset="0"/>
                <a:sym typeface="Symbol" panose="05050102010706020507" pitchFamily="18" charset="2"/>
              </a:rPr>
              <a:t></a:t>
            </a:r>
            <a:r>
              <a:rPr lang="zh-CN" altLang="en-US" dirty="0">
                <a:latin typeface="Fira Code" panose="020B0809050000020004" pitchFamily="49" charset="0"/>
              </a:rPr>
              <a:t>个长度为</a:t>
            </a:r>
            <a:r>
              <a:rPr lang="en-US" altLang="zh-CN" dirty="0">
                <a:latin typeface="Fira Code" panose="020B0809050000020004" pitchFamily="49" charset="0"/>
                <a:ea typeface="Fira Code" panose="020B0809050000020004" pitchFamily="49" charset="0"/>
              </a:rPr>
              <a:t>2</a:t>
            </a:r>
            <a:r>
              <a:rPr lang="zh-CN" altLang="en-US" dirty="0">
                <a:latin typeface="Fira Code" panose="020B0809050000020004" pitchFamily="49" charset="0"/>
              </a:rPr>
              <a:t>（</a:t>
            </a:r>
            <a:r>
              <a:rPr lang="en-US" altLang="zh-CN" dirty="0">
                <a:latin typeface="Fira Code" panose="020B0809050000020004" pitchFamily="49" charset="0"/>
                <a:ea typeface="Fira Code" panose="020B0809050000020004" pitchFamily="49" charset="0"/>
              </a:rPr>
              <a:t>n</a:t>
            </a:r>
            <a:r>
              <a:rPr lang="zh-CN" altLang="en-US" dirty="0">
                <a:latin typeface="Fira Code" panose="020B0809050000020004" pitchFamily="49" charset="0"/>
              </a:rPr>
              <a:t>为奇数时，最后一个序列的长度为</a:t>
            </a:r>
            <a:r>
              <a:rPr lang="en-US" altLang="zh-CN" dirty="0">
                <a:latin typeface="Fira Code" panose="020B0809050000020004" pitchFamily="49" charset="0"/>
                <a:ea typeface="Fira Code" panose="020B0809050000020004" pitchFamily="49" charset="0"/>
              </a:rPr>
              <a:t>1</a:t>
            </a:r>
            <a:r>
              <a:rPr lang="zh-CN" altLang="en-US" dirty="0">
                <a:latin typeface="Fira Code" panose="020B0809050000020004" pitchFamily="49" charset="0"/>
              </a:rPr>
              <a:t>）的有序子序列。</a:t>
            </a:r>
            <a:endParaRPr lang="en-US" altLang="zh-CN" dirty="0">
              <a:latin typeface="Fira Code" panose="020B0809050000020004" pitchFamily="49" charset="0"/>
            </a:endParaRPr>
          </a:p>
          <a:p>
            <a:pPr marL="0" indent="0" algn="just">
              <a:buNone/>
            </a:pPr>
            <a:r>
              <a:rPr lang="zh-CN" altLang="en-US" dirty="0">
                <a:latin typeface="Fira Code" panose="020B0809050000020004" pitchFamily="49" charset="0"/>
              </a:rPr>
              <a:t>在此基础上，再进行两两归并，如此重复，直至得到一个长度为</a:t>
            </a:r>
            <a:r>
              <a:rPr lang="en-US" altLang="zh-CN" dirty="0">
                <a:latin typeface="Fira Code" panose="020B0809050000020004" pitchFamily="49" charset="0"/>
                <a:ea typeface="Fira Code" panose="020B0809050000020004" pitchFamily="49" charset="0"/>
              </a:rPr>
              <a:t>n</a:t>
            </a:r>
            <a:r>
              <a:rPr lang="zh-CN" altLang="en-US" dirty="0">
                <a:latin typeface="Fira Code" panose="020B0809050000020004" pitchFamily="49" charset="0"/>
              </a:rPr>
              <a:t>的有序序列为止。</a:t>
            </a:r>
            <a:endParaRPr lang="en-US" altLang="zh-CN" dirty="0">
              <a:latin typeface="Fira Code" panose="020B0809050000020004" pitchFamily="49" charset="0"/>
            </a:endParaRPr>
          </a:p>
          <a:p>
            <a:pPr marL="0" indent="0" algn="just">
              <a:buNone/>
            </a:pPr>
            <a:r>
              <a:rPr lang="zh-CN" altLang="en-US" dirty="0">
                <a:latin typeface="Fira Code" panose="020B0809050000020004" pitchFamily="49" charset="0"/>
              </a:rPr>
              <a:t>这种方法被称作</a:t>
            </a:r>
            <a:r>
              <a:rPr lang="en-US" altLang="zh-CN" dirty="0">
                <a:latin typeface="Fira Code" panose="020B0809050000020004" pitchFamily="49" charset="0"/>
                <a:ea typeface="Fira Code" panose="020B0809050000020004" pitchFamily="49" charset="0"/>
              </a:rPr>
              <a:t>2-</a:t>
            </a:r>
            <a:r>
              <a:rPr lang="zh-CN" altLang="en-US" dirty="0">
                <a:latin typeface="Fira Code" panose="020B0809050000020004" pitchFamily="49" charset="0"/>
              </a:rPr>
              <a:t>路归并排序。 </a:t>
            </a:r>
          </a:p>
        </p:txBody>
      </p:sp>
    </p:spTree>
    <p:extLst>
      <p:ext uri="{BB962C8B-B14F-4D97-AF65-F5344CB8AC3E}">
        <p14:creationId xmlns:p14="http://schemas.microsoft.com/office/powerpoint/2010/main" val="39789180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7377C4-5278-421E-B9B5-52C58C5FD860}"/>
              </a:ext>
            </a:extLst>
          </p:cNvPr>
          <p:cNvSpPr>
            <a:spLocks noGrp="1"/>
          </p:cNvSpPr>
          <p:nvPr>
            <p:ph type="title"/>
          </p:nvPr>
        </p:nvSpPr>
        <p:spPr/>
        <p:txBody>
          <a:bodyPr/>
          <a:lstStyle/>
          <a:p>
            <a:r>
              <a:rPr lang="zh-CN" altLang="en-US" dirty="0"/>
              <a:t>归并类排序</a:t>
            </a:r>
            <a:r>
              <a:rPr lang="en-US" altLang="zh-CN" dirty="0"/>
              <a:t>-</a:t>
            </a:r>
            <a:r>
              <a:rPr lang="zh-CN" altLang="en-US" dirty="0"/>
              <a:t>二路归并排序</a:t>
            </a:r>
          </a:p>
        </p:txBody>
      </p:sp>
      <p:sp>
        <p:nvSpPr>
          <p:cNvPr id="7" name="Text Box 24">
            <a:extLst>
              <a:ext uri="{FF2B5EF4-FFF2-40B4-BE49-F238E27FC236}">
                <a16:creationId xmlns:a16="http://schemas.microsoft.com/office/drawing/2014/main" id="{3B74E466-4384-4B93-A326-6F2B9381D395}"/>
              </a:ext>
            </a:extLst>
          </p:cNvPr>
          <p:cNvSpPr txBox="1">
            <a:spLocks noChangeArrowheads="1"/>
          </p:cNvSpPr>
          <p:nvPr/>
        </p:nvSpPr>
        <p:spPr bwMode="auto">
          <a:xfrm>
            <a:off x="2368550" y="2578100"/>
            <a:ext cx="79248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Fira Code" panose="020B0809050000020004" pitchFamily="49" charset="0"/>
                <a:ea typeface="Fira Code" panose="020B0809050000020004" pitchFamily="49" charset="0"/>
                <a:cs typeface="Times New Roman" panose="02020603050405020304" pitchFamily="18" charset="0"/>
              </a:rPr>
              <a:t>(19)   (13)   (05)   (27)   (01)   (26)   (31)    (16)</a:t>
            </a:r>
          </a:p>
        </p:txBody>
      </p:sp>
      <p:grpSp>
        <p:nvGrpSpPr>
          <p:cNvPr id="8" name="Group 49">
            <a:extLst>
              <a:ext uri="{FF2B5EF4-FFF2-40B4-BE49-F238E27FC236}">
                <a16:creationId xmlns:a16="http://schemas.microsoft.com/office/drawing/2014/main" id="{47E3A997-3519-4C54-83A5-96719B24C865}"/>
              </a:ext>
            </a:extLst>
          </p:cNvPr>
          <p:cNvGrpSpPr>
            <a:grpSpLocks/>
          </p:cNvGrpSpPr>
          <p:nvPr/>
        </p:nvGrpSpPr>
        <p:grpSpPr bwMode="auto">
          <a:xfrm>
            <a:off x="2673350" y="2959100"/>
            <a:ext cx="1066800" cy="457200"/>
            <a:chOff x="720" y="1488"/>
            <a:chExt cx="672" cy="288"/>
          </a:xfrm>
        </p:grpSpPr>
        <p:grpSp>
          <p:nvGrpSpPr>
            <p:cNvPr id="56" name="Group 28">
              <a:extLst>
                <a:ext uri="{FF2B5EF4-FFF2-40B4-BE49-F238E27FC236}">
                  <a16:creationId xmlns:a16="http://schemas.microsoft.com/office/drawing/2014/main" id="{9E80919C-7E78-4461-AA83-D0C02611F480}"/>
                </a:ext>
              </a:extLst>
            </p:cNvPr>
            <p:cNvGrpSpPr>
              <a:grpSpLocks/>
            </p:cNvGrpSpPr>
            <p:nvPr/>
          </p:nvGrpSpPr>
          <p:grpSpPr bwMode="auto">
            <a:xfrm>
              <a:off x="720" y="1488"/>
              <a:ext cx="672" cy="144"/>
              <a:chOff x="720" y="1488"/>
              <a:chExt cx="672" cy="144"/>
            </a:xfrm>
          </p:grpSpPr>
          <p:sp>
            <p:nvSpPr>
              <p:cNvPr id="62" name="Line 25">
                <a:extLst>
                  <a:ext uri="{FF2B5EF4-FFF2-40B4-BE49-F238E27FC236}">
                    <a16:creationId xmlns:a16="http://schemas.microsoft.com/office/drawing/2014/main" id="{60274E60-060A-4577-9A3E-EE5CBB7D56B8}"/>
                  </a:ext>
                </a:extLst>
              </p:cNvPr>
              <p:cNvSpPr>
                <a:spLocks noChangeShapeType="1"/>
              </p:cNvSpPr>
              <p:nvPr/>
            </p:nvSpPr>
            <p:spPr bwMode="auto">
              <a:xfrm>
                <a:off x="720" y="1632"/>
                <a:ext cx="67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Fira Code" panose="020B0809050000020004" pitchFamily="49" charset="0"/>
                  <a:cs typeface="Times New Roman" panose="02020603050405020304" pitchFamily="18" charset="0"/>
                </a:endParaRPr>
              </a:p>
            </p:txBody>
          </p:sp>
          <p:sp>
            <p:nvSpPr>
              <p:cNvPr id="63" name="Line 26">
                <a:extLst>
                  <a:ext uri="{FF2B5EF4-FFF2-40B4-BE49-F238E27FC236}">
                    <a16:creationId xmlns:a16="http://schemas.microsoft.com/office/drawing/2014/main" id="{FC31B8CE-145E-4B1E-87C5-0CB75569BFD6}"/>
                  </a:ext>
                </a:extLst>
              </p:cNvPr>
              <p:cNvSpPr>
                <a:spLocks noChangeShapeType="1"/>
              </p:cNvSpPr>
              <p:nvPr/>
            </p:nvSpPr>
            <p:spPr bwMode="auto">
              <a:xfrm flipV="1">
                <a:off x="720" y="14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Fira Code" panose="020B0809050000020004" pitchFamily="49" charset="0"/>
                  <a:cs typeface="Times New Roman" panose="02020603050405020304" pitchFamily="18" charset="0"/>
                </a:endParaRPr>
              </a:p>
            </p:txBody>
          </p:sp>
          <p:sp>
            <p:nvSpPr>
              <p:cNvPr id="64" name="Line 27">
                <a:extLst>
                  <a:ext uri="{FF2B5EF4-FFF2-40B4-BE49-F238E27FC236}">
                    <a16:creationId xmlns:a16="http://schemas.microsoft.com/office/drawing/2014/main" id="{C80BF9E9-7183-4753-8BE1-AA1E2F4D1B99}"/>
                  </a:ext>
                </a:extLst>
              </p:cNvPr>
              <p:cNvSpPr>
                <a:spLocks noChangeShapeType="1"/>
              </p:cNvSpPr>
              <p:nvPr/>
            </p:nvSpPr>
            <p:spPr bwMode="auto">
              <a:xfrm flipV="1">
                <a:off x="1392" y="14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Fira Code" panose="020B0809050000020004" pitchFamily="49" charset="0"/>
                  <a:cs typeface="Times New Roman" panose="02020603050405020304" pitchFamily="18" charset="0"/>
                </a:endParaRPr>
              </a:p>
            </p:txBody>
          </p:sp>
        </p:grpSp>
        <p:grpSp>
          <p:nvGrpSpPr>
            <p:cNvPr id="57" name="Group 29">
              <a:extLst>
                <a:ext uri="{FF2B5EF4-FFF2-40B4-BE49-F238E27FC236}">
                  <a16:creationId xmlns:a16="http://schemas.microsoft.com/office/drawing/2014/main" id="{BB483EA4-334E-4542-AF27-431607132458}"/>
                </a:ext>
              </a:extLst>
            </p:cNvPr>
            <p:cNvGrpSpPr>
              <a:grpSpLocks/>
            </p:cNvGrpSpPr>
            <p:nvPr/>
          </p:nvGrpSpPr>
          <p:grpSpPr bwMode="auto">
            <a:xfrm>
              <a:off x="720" y="1488"/>
              <a:ext cx="672" cy="144"/>
              <a:chOff x="720" y="1488"/>
              <a:chExt cx="672" cy="144"/>
            </a:xfrm>
          </p:grpSpPr>
          <p:sp>
            <p:nvSpPr>
              <p:cNvPr id="59" name="Line 30">
                <a:extLst>
                  <a:ext uri="{FF2B5EF4-FFF2-40B4-BE49-F238E27FC236}">
                    <a16:creationId xmlns:a16="http://schemas.microsoft.com/office/drawing/2014/main" id="{F95151EF-EF78-442F-8B35-BCD7A5D2E0C6}"/>
                  </a:ext>
                </a:extLst>
              </p:cNvPr>
              <p:cNvSpPr>
                <a:spLocks noChangeShapeType="1"/>
              </p:cNvSpPr>
              <p:nvPr/>
            </p:nvSpPr>
            <p:spPr bwMode="auto">
              <a:xfrm>
                <a:off x="720" y="1632"/>
                <a:ext cx="67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Fira Code" panose="020B0809050000020004" pitchFamily="49" charset="0"/>
                  <a:cs typeface="Times New Roman" panose="02020603050405020304" pitchFamily="18" charset="0"/>
                </a:endParaRPr>
              </a:p>
            </p:txBody>
          </p:sp>
          <p:sp>
            <p:nvSpPr>
              <p:cNvPr id="60" name="Line 31">
                <a:extLst>
                  <a:ext uri="{FF2B5EF4-FFF2-40B4-BE49-F238E27FC236}">
                    <a16:creationId xmlns:a16="http://schemas.microsoft.com/office/drawing/2014/main" id="{E66BFB44-EF43-431A-BC6C-9905A2565982}"/>
                  </a:ext>
                </a:extLst>
              </p:cNvPr>
              <p:cNvSpPr>
                <a:spLocks noChangeShapeType="1"/>
              </p:cNvSpPr>
              <p:nvPr/>
            </p:nvSpPr>
            <p:spPr bwMode="auto">
              <a:xfrm flipV="1">
                <a:off x="720" y="14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Fira Code" panose="020B0809050000020004" pitchFamily="49" charset="0"/>
                  <a:cs typeface="Times New Roman" panose="02020603050405020304" pitchFamily="18" charset="0"/>
                </a:endParaRPr>
              </a:p>
            </p:txBody>
          </p:sp>
          <p:sp>
            <p:nvSpPr>
              <p:cNvPr id="61" name="Line 32">
                <a:extLst>
                  <a:ext uri="{FF2B5EF4-FFF2-40B4-BE49-F238E27FC236}">
                    <a16:creationId xmlns:a16="http://schemas.microsoft.com/office/drawing/2014/main" id="{4A17BD7A-6944-4945-BAFA-161EDB29CAB4}"/>
                  </a:ext>
                </a:extLst>
              </p:cNvPr>
              <p:cNvSpPr>
                <a:spLocks noChangeShapeType="1"/>
              </p:cNvSpPr>
              <p:nvPr/>
            </p:nvSpPr>
            <p:spPr bwMode="auto">
              <a:xfrm flipV="1">
                <a:off x="1392" y="14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Fira Code" panose="020B0809050000020004" pitchFamily="49" charset="0"/>
                  <a:cs typeface="Times New Roman" panose="02020603050405020304" pitchFamily="18" charset="0"/>
                </a:endParaRPr>
              </a:p>
            </p:txBody>
          </p:sp>
        </p:grpSp>
        <p:sp>
          <p:nvSpPr>
            <p:cNvPr id="58" name="Line 45">
              <a:extLst>
                <a:ext uri="{FF2B5EF4-FFF2-40B4-BE49-F238E27FC236}">
                  <a16:creationId xmlns:a16="http://schemas.microsoft.com/office/drawing/2014/main" id="{1C47A6F7-8CF1-4AD7-A87E-98EBAC8B5989}"/>
                </a:ext>
              </a:extLst>
            </p:cNvPr>
            <p:cNvSpPr>
              <a:spLocks noChangeShapeType="1"/>
            </p:cNvSpPr>
            <p:nvPr/>
          </p:nvSpPr>
          <p:spPr bwMode="auto">
            <a:xfrm>
              <a:off x="1008" y="1632"/>
              <a:ext cx="0" cy="1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Fira Code" panose="020B0809050000020004" pitchFamily="49" charset="0"/>
                <a:cs typeface="Times New Roman" panose="02020603050405020304" pitchFamily="18" charset="0"/>
              </a:endParaRPr>
            </a:p>
          </p:txBody>
        </p:sp>
      </p:grpSp>
      <p:grpSp>
        <p:nvGrpSpPr>
          <p:cNvPr id="9" name="Group 50">
            <a:extLst>
              <a:ext uri="{FF2B5EF4-FFF2-40B4-BE49-F238E27FC236}">
                <a16:creationId xmlns:a16="http://schemas.microsoft.com/office/drawing/2014/main" id="{4E391F48-7D06-43DD-87EC-02A7E045B4B2}"/>
              </a:ext>
            </a:extLst>
          </p:cNvPr>
          <p:cNvGrpSpPr>
            <a:grpSpLocks/>
          </p:cNvGrpSpPr>
          <p:nvPr/>
        </p:nvGrpSpPr>
        <p:grpSpPr bwMode="auto">
          <a:xfrm>
            <a:off x="4730750" y="2959100"/>
            <a:ext cx="1066800" cy="457200"/>
            <a:chOff x="2016" y="1488"/>
            <a:chExt cx="672" cy="288"/>
          </a:xfrm>
        </p:grpSpPr>
        <p:grpSp>
          <p:nvGrpSpPr>
            <p:cNvPr id="51" name="Group 33">
              <a:extLst>
                <a:ext uri="{FF2B5EF4-FFF2-40B4-BE49-F238E27FC236}">
                  <a16:creationId xmlns:a16="http://schemas.microsoft.com/office/drawing/2014/main" id="{F0ABC63A-CFF2-431A-866B-A7C291CD47AB}"/>
                </a:ext>
              </a:extLst>
            </p:cNvPr>
            <p:cNvGrpSpPr>
              <a:grpSpLocks/>
            </p:cNvGrpSpPr>
            <p:nvPr/>
          </p:nvGrpSpPr>
          <p:grpSpPr bwMode="auto">
            <a:xfrm>
              <a:off x="2016" y="1488"/>
              <a:ext cx="672" cy="144"/>
              <a:chOff x="720" y="1488"/>
              <a:chExt cx="672" cy="144"/>
            </a:xfrm>
          </p:grpSpPr>
          <p:sp>
            <p:nvSpPr>
              <p:cNvPr id="53" name="Line 34">
                <a:extLst>
                  <a:ext uri="{FF2B5EF4-FFF2-40B4-BE49-F238E27FC236}">
                    <a16:creationId xmlns:a16="http://schemas.microsoft.com/office/drawing/2014/main" id="{04256CC2-AF28-49E0-81A3-F4832C31C202}"/>
                  </a:ext>
                </a:extLst>
              </p:cNvPr>
              <p:cNvSpPr>
                <a:spLocks noChangeShapeType="1"/>
              </p:cNvSpPr>
              <p:nvPr/>
            </p:nvSpPr>
            <p:spPr bwMode="auto">
              <a:xfrm>
                <a:off x="720" y="1632"/>
                <a:ext cx="67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Fira Code" panose="020B0809050000020004" pitchFamily="49" charset="0"/>
                  <a:cs typeface="Times New Roman" panose="02020603050405020304" pitchFamily="18" charset="0"/>
                </a:endParaRPr>
              </a:p>
            </p:txBody>
          </p:sp>
          <p:sp>
            <p:nvSpPr>
              <p:cNvPr id="54" name="Line 35">
                <a:extLst>
                  <a:ext uri="{FF2B5EF4-FFF2-40B4-BE49-F238E27FC236}">
                    <a16:creationId xmlns:a16="http://schemas.microsoft.com/office/drawing/2014/main" id="{14D764DA-7A58-428C-BE8D-7A0E38DA6F8B}"/>
                  </a:ext>
                </a:extLst>
              </p:cNvPr>
              <p:cNvSpPr>
                <a:spLocks noChangeShapeType="1"/>
              </p:cNvSpPr>
              <p:nvPr/>
            </p:nvSpPr>
            <p:spPr bwMode="auto">
              <a:xfrm flipV="1">
                <a:off x="720" y="14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Fira Code" panose="020B0809050000020004" pitchFamily="49" charset="0"/>
                  <a:cs typeface="Times New Roman" panose="02020603050405020304" pitchFamily="18" charset="0"/>
                </a:endParaRPr>
              </a:p>
            </p:txBody>
          </p:sp>
          <p:sp>
            <p:nvSpPr>
              <p:cNvPr id="55" name="Line 36">
                <a:extLst>
                  <a:ext uri="{FF2B5EF4-FFF2-40B4-BE49-F238E27FC236}">
                    <a16:creationId xmlns:a16="http://schemas.microsoft.com/office/drawing/2014/main" id="{5BED16A6-AC5C-43B8-807E-93E66BB3E836}"/>
                  </a:ext>
                </a:extLst>
              </p:cNvPr>
              <p:cNvSpPr>
                <a:spLocks noChangeShapeType="1"/>
              </p:cNvSpPr>
              <p:nvPr/>
            </p:nvSpPr>
            <p:spPr bwMode="auto">
              <a:xfrm flipV="1">
                <a:off x="1392" y="14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Fira Code" panose="020B0809050000020004" pitchFamily="49" charset="0"/>
                  <a:cs typeface="Times New Roman" panose="02020603050405020304" pitchFamily="18" charset="0"/>
                </a:endParaRPr>
              </a:p>
            </p:txBody>
          </p:sp>
        </p:grpSp>
        <p:sp>
          <p:nvSpPr>
            <p:cNvPr id="52" name="Line 46">
              <a:extLst>
                <a:ext uri="{FF2B5EF4-FFF2-40B4-BE49-F238E27FC236}">
                  <a16:creationId xmlns:a16="http://schemas.microsoft.com/office/drawing/2014/main" id="{664E4115-E831-462A-8AC2-EA1E89D09C8F}"/>
                </a:ext>
              </a:extLst>
            </p:cNvPr>
            <p:cNvSpPr>
              <a:spLocks noChangeShapeType="1"/>
            </p:cNvSpPr>
            <p:nvPr/>
          </p:nvSpPr>
          <p:spPr bwMode="auto">
            <a:xfrm>
              <a:off x="2352" y="1632"/>
              <a:ext cx="0" cy="1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Fira Code" panose="020B0809050000020004" pitchFamily="49" charset="0"/>
                <a:cs typeface="Times New Roman" panose="02020603050405020304" pitchFamily="18" charset="0"/>
              </a:endParaRPr>
            </a:p>
          </p:txBody>
        </p:sp>
      </p:grpSp>
      <p:grpSp>
        <p:nvGrpSpPr>
          <p:cNvPr id="10" name="Group 51">
            <a:extLst>
              <a:ext uri="{FF2B5EF4-FFF2-40B4-BE49-F238E27FC236}">
                <a16:creationId xmlns:a16="http://schemas.microsoft.com/office/drawing/2014/main" id="{815E59E7-8127-44A3-B313-80607E1CE4B7}"/>
              </a:ext>
            </a:extLst>
          </p:cNvPr>
          <p:cNvGrpSpPr>
            <a:grpSpLocks/>
          </p:cNvGrpSpPr>
          <p:nvPr/>
        </p:nvGrpSpPr>
        <p:grpSpPr bwMode="auto">
          <a:xfrm>
            <a:off x="6711950" y="2959100"/>
            <a:ext cx="1066800" cy="457200"/>
            <a:chOff x="3264" y="1488"/>
            <a:chExt cx="672" cy="288"/>
          </a:xfrm>
        </p:grpSpPr>
        <p:grpSp>
          <p:nvGrpSpPr>
            <p:cNvPr id="46" name="Group 37">
              <a:extLst>
                <a:ext uri="{FF2B5EF4-FFF2-40B4-BE49-F238E27FC236}">
                  <a16:creationId xmlns:a16="http://schemas.microsoft.com/office/drawing/2014/main" id="{80C3BA67-629D-4FB7-A5B5-836616C6B87A}"/>
                </a:ext>
              </a:extLst>
            </p:cNvPr>
            <p:cNvGrpSpPr>
              <a:grpSpLocks/>
            </p:cNvGrpSpPr>
            <p:nvPr/>
          </p:nvGrpSpPr>
          <p:grpSpPr bwMode="auto">
            <a:xfrm>
              <a:off x="3264" y="1488"/>
              <a:ext cx="672" cy="144"/>
              <a:chOff x="720" y="1488"/>
              <a:chExt cx="672" cy="144"/>
            </a:xfrm>
          </p:grpSpPr>
          <p:sp>
            <p:nvSpPr>
              <p:cNvPr id="48" name="Line 38">
                <a:extLst>
                  <a:ext uri="{FF2B5EF4-FFF2-40B4-BE49-F238E27FC236}">
                    <a16:creationId xmlns:a16="http://schemas.microsoft.com/office/drawing/2014/main" id="{8B983488-5DAA-4E49-A27A-45263A9FA3FE}"/>
                  </a:ext>
                </a:extLst>
              </p:cNvPr>
              <p:cNvSpPr>
                <a:spLocks noChangeShapeType="1"/>
              </p:cNvSpPr>
              <p:nvPr/>
            </p:nvSpPr>
            <p:spPr bwMode="auto">
              <a:xfrm>
                <a:off x="720" y="1632"/>
                <a:ext cx="67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Fira Code" panose="020B0809050000020004" pitchFamily="49" charset="0"/>
                  <a:cs typeface="Times New Roman" panose="02020603050405020304" pitchFamily="18" charset="0"/>
                </a:endParaRPr>
              </a:p>
            </p:txBody>
          </p:sp>
          <p:sp>
            <p:nvSpPr>
              <p:cNvPr id="49" name="Line 39">
                <a:extLst>
                  <a:ext uri="{FF2B5EF4-FFF2-40B4-BE49-F238E27FC236}">
                    <a16:creationId xmlns:a16="http://schemas.microsoft.com/office/drawing/2014/main" id="{E183B748-748D-4047-88C4-1110D673F224}"/>
                  </a:ext>
                </a:extLst>
              </p:cNvPr>
              <p:cNvSpPr>
                <a:spLocks noChangeShapeType="1"/>
              </p:cNvSpPr>
              <p:nvPr/>
            </p:nvSpPr>
            <p:spPr bwMode="auto">
              <a:xfrm flipV="1">
                <a:off x="720" y="14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Fira Code" panose="020B0809050000020004" pitchFamily="49" charset="0"/>
                  <a:cs typeface="Times New Roman" panose="02020603050405020304" pitchFamily="18" charset="0"/>
                </a:endParaRPr>
              </a:p>
            </p:txBody>
          </p:sp>
          <p:sp>
            <p:nvSpPr>
              <p:cNvPr id="50" name="Line 40">
                <a:extLst>
                  <a:ext uri="{FF2B5EF4-FFF2-40B4-BE49-F238E27FC236}">
                    <a16:creationId xmlns:a16="http://schemas.microsoft.com/office/drawing/2014/main" id="{FAFCD16E-9016-469E-A7A3-EFF6972FB989}"/>
                  </a:ext>
                </a:extLst>
              </p:cNvPr>
              <p:cNvSpPr>
                <a:spLocks noChangeShapeType="1"/>
              </p:cNvSpPr>
              <p:nvPr/>
            </p:nvSpPr>
            <p:spPr bwMode="auto">
              <a:xfrm flipV="1">
                <a:off x="1392" y="14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Fira Code" panose="020B0809050000020004" pitchFamily="49" charset="0"/>
                  <a:cs typeface="Times New Roman" panose="02020603050405020304" pitchFamily="18" charset="0"/>
                </a:endParaRPr>
              </a:p>
            </p:txBody>
          </p:sp>
        </p:grpSp>
        <p:sp>
          <p:nvSpPr>
            <p:cNvPr id="47" name="Line 47">
              <a:extLst>
                <a:ext uri="{FF2B5EF4-FFF2-40B4-BE49-F238E27FC236}">
                  <a16:creationId xmlns:a16="http://schemas.microsoft.com/office/drawing/2014/main" id="{C00FD498-5FF9-4B77-8193-95C3A467811D}"/>
                </a:ext>
              </a:extLst>
            </p:cNvPr>
            <p:cNvSpPr>
              <a:spLocks noChangeShapeType="1"/>
            </p:cNvSpPr>
            <p:nvPr/>
          </p:nvSpPr>
          <p:spPr bwMode="auto">
            <a:xfrm>
              <a:off x="3648" y="1632"/>
              <a:ext cx="0" cy="1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Fira Code" panose="020B0809050000020004" pitchFamily="49" charset="0"/>
                <a:cs typeface="Times New Roman" panose="02020603050405020304" pitchFamily="18" charset="0"/>
              </a:endParaRPr>
            </a:p>
          </p:txBody>
        </p:sp>
      </p:grpSp>
      <p:grpSp>
        <p:nvGrpSpPr>
          <p:cNvPr id="11" name="Group 52">
            <a:extLst>
              <a:ext uri="{FF2B5EF4-FFF2-40B4-BE49-F238E27FC236}">
                <a16:creationId xmlns:a16="http://schemas.microsoft.com/office/drawing/2014/main" id="{FD950B54-9377-4DD1-B4D8-7A8EBD895F80}"/>
              </a:ext>
            </a:extLst>
          </p:cNvPr>
          <p:cNvGrpSpPr>
            <a:grpSpLocks/>
          </p:cNvGrpSpPr>
          <p:nvPr/>
        </p:nvGrpSpPr>
        <p:grpSpPr bwMode="auto">
          <a:xfrm>
            <a:off x="8693150" y="2959100"/>
            <a:ext cx="1066800" cy="457200"/>
            <a:chOff x="4512" y="1488"/>
            <a:chExt cx="672" cy="288"/>
          </a:xfrm>
        </p:grpSpPr>
        <p:grpSp>
          <p:nvGrpSpPr>
            <p:cNvPr id="41" name="Group 41">
              <a:extLst>
                <a:ext uri="{FF2B5EF4-FFF2-40B4-BE49-F238E27FC236}">
                  <a16:creationId xmlns:a16="http://schemas.microsoft.com/office/drawing/2014/main" id="{24AFB8A9-2DA3-4EC3-9F21-8C7D673E4841}"/>
                </a:ext>
              </a:extLst>
            </p:cNvPr>
            <p:cNvGrpSpPr>
              <a:grpSpLocks/>
            </p:cNvGrpSpPr>
            <p:nvPr/>
          </p:nvGrpSpPr>
          <p:grpSpPr bwMode="auto">
            <a:xfrm>
              <a:off x="4512" y="1488"/>
              <a:ext cx="672" cy="144"/>
              <a:chOff x="720" y="1488"/>
              <a:chExt cx="672" cy="144"/>
            </a:xfrm>
          </p:grpSpPr>
          <p:sp>
            <p:nvSpPr>
              <p:cNvPr id="43" name="Line 42">
                <a:extLst>
                  <a:ext uri="{FF2B5EF4-FFF2-40B4-BE49-F238E27FC236}">
                    <a16:creationId xmlns:a16="http://schemas.microsoft.com/office/drawing/2014/main" id="{87CF63F3-03B3-4695-81C2-559609CAC064}"/>
                  </a:ext>
                </a:extLst>
              </p:cNvPr>
              <p:cNvSpPr>
                <a:spLocks noChangeShapeType="1"/>
              </p:cNvSpPr>
              <p:nvPr/>
            </p:nvSpPr>
            <p:spPr bwMode="auto">
              <a:xfrm>
                <a:off x="720" y="1632"/>
                <a:ext cx="67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Fira Code" panose="020B0809050000020004" pitchFamily="49" charset="0"/>
                  <a:cs typeface="Times New Roman" panose="02020603050405020304" pitchFamily="18" charset="0"/>
                </a:endParaRPr>
              </a:p>
            </p:txBody>
          </p:sp>
          <p:sp>
            <p:nvSpPr>
              <p:cNvPr id="44" name="Line 43">
                <a:extLst>
                  <a:ext uri="{FF2B5EF4-FFF2-40B4-BE49-F238E27FC236}">
                    <a16:creationId xmlns:a16="http://schemas.microsoft.com/office/drawing/2014/main" id="{E068FCB9-E7D5-408D-8A5E-0F81AAFB8DEB}"/>
                  </a:ext>
                </a:extLst>
              </p:cNvPr>
              <p:cNvSpPr>
                <a:spLocks noChangeShapeType="1"/>
              </p:cNvSpPr>
              <p:nvPr/>
            </p:nvSpPr>
            <p:spPr bwMode="auto">
              <a:xfrm flipV="1">
                <a:off x="720" y="14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Fira Code" panose="020B0809050000020004" pitchFamily="49" charset="0"/>
                  <a:cs typeface="Times New Roman" panose="02020603050405020304" pitchFamily="18" charset="0"/>
                </a:endParaRPr>
              </a:p>
            </p:txBody>
          </p:sp>
          <p:sp>
            <p:nvSpPr>
              <p:cNvPr id="45" name="Line 44">
                <a:extLst>
                  <a:ext uri="{FF2B5EF4-FFF2-40B4-BE49-F238E27FC236}">
                    <a16:creationId xmlns:a16="http://schemas.microsoft.com/office/drawing/2014/main" id="{33B755D3-EAEE-4B1D-865C-A75D9ED43101}"/>
                  </a:ext>
                </a:extLst>
              </p:cNvPr>
              <p:cNvSpPr>
                <a:spLocks noChangeShapeType="1"/>
              </p:cNvSpPr>
              <p:nvPr/>
            </p:nvSpPr>
            <p:spPr bwMode="auto">
              <a:xfrm flipV="1">
                <a:off x="1392" y="14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Fira Code" panose="020B0809050000020004" pitchFamily="49" charset="0"/>
                  <a:cs typeface="Times New Roman" panose="02020603050405020304" pitchFamily="18" charset="0"/>
                </a:endParaRPr>
              </a:p>
            </p:txBody>
          </p:sp>
        </p:grpSp>
        <p:sp>
          <p:nvSpPr>
            <p:cNvPr id="42" name="Line 48">
              <a:extLst>
                <a:ext uri="{FF2B5EF4-FFF2-40B4-BE49-F238E27FC236}">
                  <a16:creationId xmlns:a16="http://schemas.microsoft.com/office/drawing/2014/main" id="{96474F62-A02A-4188-A63A-5ACE799C6345}"/>
                </a:ext>
              </a:extLst>
            </p:cNvPr>
            <p:cNvSpPr>
              <a:spLocks noChangeShapeType="1"/>
            </p:cNvSpPr>
            <p:nvPr/>
          </p:nvSpPr>
          <p:spPr bwMode="auto">
            <a:xfrm>
              <a:off x="4848" y="1632"/>
              <a:ext cx="0" cy="1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Fira Code" panose="020B0809050000020004" pitchFamily="49" charset="0"/>
                <a:cs typeface="Times New Roman" panose="02020603050405020304" pitchFamily="18" charset="0"/>
              </a:endParaRPr>
            </a:p>
          </p:txBody>
        </p:sp>
      </p:grpSp>
      <p:sp>
        <p:nvSpPr>
          <p:cNvPr id="12" name="Text Box 53">
            <a:extLst>
              <a:ext uri="{FF2B5EF4-FFF2-40B4-BE49-F238E27FC236}">
                <a16:creationId xmlns:a16="http://schemas.microsoft.com/office/drawing/2014/main" id="{8E4134CF-58C0-406E-A249-B751F220E351}"/>
              </a:ext>
            </a:extLst>
          </p:cNvPr>
          <p:cNvSpPr txBox="1">
            <a:spLocks noChangeArrowheads="1"/>
          </p:cNvSpPr>
          <p:nvPr/>
        </p:nvSpPr>
        <p:spPr bwMode="auto">
          <a:xfrm>
            <a:off x="2292350" y="3568700"/>
            <a:ext cx="80772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Fira Code" panose="020B0809050000020004" pitchFamily="49" charset="0"/>
                <a:ea typeface="Fira Code" panose="020B0809050000020004" pitchFamily="49" charset="0"/>
                <a:cs typeface="Times New Roman" panose="02020603050405020304" pitchFamily="18" charset="0"/>
              </a:rPr>
              <a:t>  (13,19)        (05,27)        (01,26)      (16,31)</a:t>
            </a:r>
          </a:p>
        </p:txBody>
      </p:sp>
      <p:grpSp>
        <p:nvGrpSpPr>
          <p:cNvPr id="13" name="Group 54">
            <a:extLst>
              <a:ext uri="{FF2B5EF4-FFF2-40B4-BE49-F238E27FC236}">
                <a16:creationId xmlns:a16="http://schemas.microsoft.com/office/drawing/2014/main" id="{BB9E3D7B-103D-47AD-8206-3DCB0EBCE73C}"/>
              </a:ext>
            </a:extLst>
          </p:cNvPr>
          <p:cNvGrpSpPr>
            <a:grpSpLocks/>
          </p:cNvGrpSpPr>
          <p:nvPr/>
        </p:nvGrpSpPr>
        <p:grpSpPr bwMode="auto">
          <a:xfrm>
            <a:off x="3130550" y="4025900"/>
            <a:ext cx="2057400" cy="381000"/>
            <a:chOff x="720" y="1488"/>
            <a:chExt cx="672" cy="288"/>
          </a:xfrm>
        </p:grpSpPr>
        <p:grpSp>
          <p:nvGrpSpPr>
            <p:cNvPr id="32" name="Group 55">
              <a:extLst>
                <a:ext uri="{FF2B5EF4-FFF2-40B4-BE49-F238E27FC236}">
                  <a16:creationId xmlns:a16="http://schemas.microsoft.com/office/drawing/2014/main" id="{DE921620-2871-46DB-AE83-0B1CB17163F5}"/>
                </a:ext>
              </a:extLst>
            </p:cNvPr>
            <p:cNvGrpSpPr>
              <a:grpSpLocks/>
            </p:cNvGrpSpPr>
            <p:nvPr/>
          </p:nvGrpSpPr>
          <p:grpSpPr bwMode="auto">
            <a:xfrm>
              <a:off x="720" y="1488"/>
              <a:ext cx="672" cy="144"/>
              <a:chOff x="720" y="1488"/>
              <a:chExt cx="672" cy="144"/>
            </a:xfrm>
          </p:grpSpPr>
          <p:sp>
            <p:nvSpPr>
              <p:cNvPr id="38" name="Line 56">
                <a:extLst>
                  <a:ext uri="{FF2B5EF4-FFF2-40B4-BE49-F238E27FC236}">
                    <a16:creationId xmlns:a16="http://schemas.microsoft.com/office/drawing/2014/main" id="{5536DC66-3D9E-436F-BA89-B50FE314B374}"/>
                  </a:ext>
                </a:extLst>
              </p:cNvPr>
              <p:cNvSpPr>
                <a:spLocks noChangeShapeType="1"/>
              </p:cNvSpPr>
              <p:nvPr/>
            </p:nvSpPr>
            <p:spPr bwMode="auto">
              <a:xfrm>
                <a:off x="720" y="1632"/>
                <a:ext cx="67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Fira Code" panose="020B0809050000020004" pitchFamily="49" charset="0"/>
                  <a:cs typeface="Times New Roman" panose="02020603050405020304" pitchFamily="18" charset="0"/>
                </a:endParaRPr>
              </a:p>
            </p:txBody>
          </p:sp>
          <p:sp>
            <p:nvSpPr>
              <p:cNvPr id="39" name="Line 57">
                <a:extLst>
                  <a:ext uri="{FF2B5EF4-FFF2-40B4-BE49-F238E27FC236}">
                    <a16:creationId xmlns:a16="http://schemas.microsoft.com/office/drawing/2014/main" id="{0E973A07-7C1A-42A9-B25A-CA7F7D60F711}"/>
                  </a:ext>
                </a:extLst>
              </p:cNvPr>
              <p:cNvSpPr>
                <a:spLocks noChangeShapeType="1"/>
              </p:cNvSpPr>
              <p:nvPr/>
            </p:nvSpPr>
            <p:spPr bwMode="auto">
              <a:xfrm flipV="1">
                <a:off x="720" y="14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Fira Code" panose="020B0809050000020004" pitchFamily="49" charset="0"/>
                  <a:cs typeface="Times New Roman" panose="02020603050405020304" pitchFamily="18" charset="0"/>
                </a:endParaRPr>
              </a:p>
            </p:txBody>
          </p:sp>
          <p:sp>
            <p:nvSpPr>
              <p:cNvPr id="40" name="Line 58">
                <a:extLst>
                  <a:ext uri="{FF2B5EF4-FFF2-40B4-BE49-F238E27FC236}">
                    <a16:creationId xmlns:a16="http://schemas.microsoft.com/office/drawing/2014/main" id="{79321976-CBE9-4C7E-BA3E-F8A10CCE067A}"/>
                  </a:ext>
                </a:extLst>
              </p:cNvPr>
              <p:cNvSpPr>
                <a:spLocks noChangeShapeType="1"/>
              </p:cNvSpPr>
              <p:nvPr/>
            </p:nvSpPr>
            <p:spPr bwMode="auto">
              <a:xfrm flipV="1">
                <a:off x="1392" y="14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Fira Code" panose="020B0809050000020004" pitchFamily="49" charset="0"/>
                  <a:cs typeface="Times New Roman" panose="02020603050405020304" pitchFamily="18" charset="0"/>
                </a:endParaRPr>
              </a:p>
            </p:txBody>
          </p:sp>
        </p:grpSp>
        <p:grpSp>
          <p:nvGrpSpPr>
            <p:cNvPr id="33" name="Group 59">
              <a:extLst>
                <a:ext uri="{FF2B5EF4-FFF2-40B4-BE49-F238E27FC236}">
                  <a16:creationId xmlns:a16="http://schemas.microsoft.com/office/drawing/2014/main" id="{EFC934BE-ED54-4422-9F0F-1D6F83D81A7C}"/>
                </a:ext>
              </a:extLst>
            </p:cNvPr>
            <p:cNvGrpSpPr>
              <a:grpSpLocks/>
            </p:cNvGrpSpPr>
            <p:nvPr/>
          </p:nvGrpSpPr>
          <p:grpSpPr bwMode="auto">
            <a:xfrm>
              <a:off x="720" y="1488"/>
              <a:ext cx="672" cy="144"/>
              <a:chOff x="720" y="1488"/>
              <a:chExt cx="672" cy="144"/>
            </a:xfrm>
          </p:grpSpPr>
          <p:sp>
            <p:nvSpPr>
              <p:cNvPr id="35" name="Line 60">
                <a:extLst>
                  <a:ext uri="{FF2B5EF4-FFF2-40B4-BE49-F238E27FC236}">
                    <a16:creationId xmlns:a16="http://schemas.microsoft.com/office/drawing/2014/main" id="{1855DABF-0C8F-4873-99D8-213E8930270E}"/>
                  </a:ext>
                </a:extLst>
              </p:cNvPr>
              <p:cNvSpPr>
                <a:spLocks noChangeShapeType="1"/>
              </p:cNvSpPr>
              <p:nvPr/>
            </p:nvSpPr>
            <p:spPr bwMode="auto">
              <a:xfrm>
                <a:off x="720" y="1632"/>
                <a:ext cx="67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Fira Code" panose="020B0809050000020004" pitchFamily="49" charset="0"/>
                  <a:cs typeface="Times New Roman" panose="02020603050405020304" pitchFamily="18" charset="0"/>
                </a:endParaRPr>
              </a:p>
            </p:txBody>
          </p:sp>
          <p:sp>
            <p:nvSpPr>
              <p:cNvPr id="36" name="Line 61">
                <a:extLst>
                  <a:ext uri="{FF2B5EF4-FFF2-40B4-BE49-F238E27FC236}">
                    <a16:creationId xmlns:a16="http://schemas.microsoft.com/office/drawing/2014/main" id="{4DC1D98C-5E6B-4A22-9376-FECE9D0BA39A}"/>
                  </a:ext>
                </a:extLst>
              </p:cNvPr>
              <p:cNvSpPr>
                <a:spLocks noChangeShapeType="1"/>
              </p:cNvSpPr>
              <p:nvPr/>
            </p:nvSpPr>
            <p:spPr bwMode="auto">
              <a:xfrm flipV="1">
                <a:off x="720" y="14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Fira Code" panose="020B0809050000020004" pitchFamily="49" charset="0"/>
                  <a:cs typeface="Times New Roman" panose="02020603050405020304" pitchFamily="18" charset="0"/>
                </a:endParaRPr>
              </a:p>
            </p:txBody>
          </p:sp>
          <p:sp>
            <p:nvSpPr>
              <p:cNvPr id="37" name="Line 62">
                <a:extLst>
                  <a:ext uri="{FF2B5EF4-FFF2-40B4-BE49-F238E27FC236}">
                    <a16:creationId xmlns:a16="http://schemas.microsoft.com/office/drawing/2014/main" id="{7DD2EE60-B7EE-4565-B02C-2529CDD49728}"/>
                  </a:ext>
                </a:extLst>
              </p:cNvPr>
              <p:cNvSpPr>
                <a:spLocks noChangeShapeType="1"/>
              </p:cNvSpPr>
              <p:nvPr/>
            </p:nvSpPr>
            <p:spPr bwMode="auto">
              <a:xfrm flipV="1">
                <a:off x="1392" y="14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Fira Code" panose="020B0809050000020004" pitchFamily="49" charset="0"/>
                  <a:cs typeface="Times New Roman" panose="02020603050405020304" pitchFamily="18" charset="0"/>
                </a:endParaRPr>
              </a:p>
            </p:txBody>
          </p:sp>
        </p:grpSp>
        <p:sp>
          <p:nvSpPr>
            <p:cNvPr id="34" name="Line 63">
              <a:extLst>
                <a:ext uri="{FF2B5EF4-FFF2-40B4-BE49-F238E27FC236}">
                  <a16:creationId xmlns:a16="http://schemas.microsoft.com/office/drawing/2014/main" id="{418AB272-237C-4F1F-A2E7-E94EF4EEA0DF}"/>
                </a:ext>
              </a:extLst>
            </p:cNvPr>
            <p:cNvSpPr>
              <a:spLocks noChangeShapeType="1"/>
            </p:cNvSpPr>
            <p:nvPr/>
          </p:nvSpPr>
          <p:spPr bwMode="auto">
            <a:xfrm>
              <a:off x="1008" y="1632"/>
              <a:ext cx="0" cy="1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Fira Code" panose="020B0809050000020004" pitchFamily="49" charset="0"/>
                <a:cs typeface="Times New Roman" panose="02020603050405020304" pitchFamily="18" charset="0"/>
              </a:endParaRPr>
            </a:p>
          </p:txBody>
        </p:sp>
      </p:grpSp>
      <p:grpSp>
        <p:nvGrpSpPr>
          <p:cNvPr id="14" name="Group 64">
            <a:extLst>
              <a:ext uri="{FF2B5EF4-FFF2-40B4-BE49-F238E27FC236}">
                <a16:creationId xmlns:a16="http://schemas.microsoft.com/office/drawing/2014/main" id="{044E4802-CB41-40FE-9364-A2D6E108BA8C}"/>
              </a:ext>
            </a:extLst>
          </p:cNvPr>
          <p:cNvGrpSpPr>
            <a:grpSpLocks/>
          </p:cNvGrpSpPr>
          <p:nvPr/>
        </p:nvGrpSpPr>
        <p:grpSpPr bwMode="auto">
          <a:xfrm>
            <a:off x="7092950" y="4025900"/>
            <a:ext cx="2286000" cy="457200"/>
            <a:chOff x="720" y="1488"/>
            <a:chExt cx="672" cy="288"/>
          </a:xfrm>
        </p:grpSpPr>
        <p:grpSp>
          <p:nvGrpSpPr>
            <p:cNvPr id="23" name="Group 65">
              <a:extLst>
                <a:ext uri="{FF2B5EF4-FFF2-40B4-BE49-F238E27FC236}">
                  <a16:creationId xmlns:a16="http://schemas.microsoft.com/office/drawing/2014/main" id="{2C47E83A-C7BC-42F1-A791-0A1C4A965409}"/>
                </a:ext>
              </a:extLst>
            </p:cNvPr>
            <p:cNvGrpSpPr>
              <a:grpSpLocks/>
            </p:cNvGrpSpPr>
            <p:nvPr/>
          </p:nvGrpSpPr>
          <p:grpSpPr bwMode="auto">
            <a:xfrm>
              <a:off x="720" y="1488"/>
              <a:ext cx="672" cy="144"/>
              <a:chOff x="720" y="1488"/>
              <a:chExt cx="672" cy="144"/>
            </a:xfrm>
          </p:grpSpPr>
          <p:sp>
            <p:nvSpPr>
              <p:cNvPr id="29" name="Line 66">
                <a:extLst>
                  <a:ext uri="{FF2B5EF4-FFF2-40B4-BE49-F238E27FC236}">
                    <a16:creationId xmlns:a16="http://schemas.microsoft.com/office/drawing/2014/main" id="{3068DEAB-EC38-4C26-8A16-BB64F20EEF7D}"/>
                  </a:ext>
                </a:extLst>
              </p:cNvPr>
              <p:cNvSpPr>
                <a:spLocks noChangeShapeType="1"/>
              </p:cNvSpPr>
              <p:nvPr/>
            </p:nvSpPr>
            <p:spPr bwMode="auto">
              <a:xfrm>
                <a:off x="720" y="1632"/>
                <a:ext cx="67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Fira Code" panose="020B0809050000020004" pitchFamily="49" charset="0"/>
                  <a:cs typeface="Times New Roman" panose="02020603050405020304" pitchFamily="18" charset="0"/>
                </a:endParaRPr>
              </a:p>
            </p:txBody>
          </p:sp>
          <p:sp>
            <p:nvSpPr>
              <p:cNvPr id="30" name="Line 67">
                <a:extLst>
                  <a:ext uri="{FF2B5EF4-FFF2-40B4-BE49-F238E27FC236}">
                    <a16:creationId xmlns:a16="http://schemas.microsoft.com/office/drawing/2014/main" id="{F765ECCD-42D4-431D-BC87-212E9CE710B4}"/>
                  </a:ext>
                </a:extLst>
              </p:cNvPr>
              <p:cNvSpPr>
                <a:spLocks noChangeShapeType="1"/>
              </p:cNvSpPr>
              <p:nvPr/>
            </p:nvSpPr>
            <p:spPr bwMode="auto">
              <a:xfrm flipV="1">
                <a:off x="720" y="14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Fira Code" panose="020B0809050000020004" pitchFamily="49" charset="0"/>
                  <a:cs typeface="Times New Roman" panose="02020603050405020304" pitchFamily="18" charset="0"/>
                </a:endParaRPr>
              </a:p>
            </p:txBody>
          </p:sp>
          <p:sp>
            <p:nvSpPr>
              <p:cNvPr id="31" name="Line 68">
                <a:extLst>
                  <a:ext uri="{FF2B5EF4-FFF2-40B4-BE49-F238E27FC236}">
                    <a16:creationId xmlns:a16="http://schemas.microsoft.com/office/drawing/2014/main" id="{CD5C2D84-B15B-4FB0-808E-E991C6B25D4F}"/>
                  </a:ext>
                </a:extLst>
              </p:cNvPr>
              <p:cNvSpPr>
                <a:spLocks noChangeShapeType="1"/>
              </p:cNvSpPr>
              <p:nvPr/>
            </p:nvSpPr>
            <p:spPr bwMode="auto">
              <a:xfrm flipV="1">
                <a:off x="1392" y="14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Fira Code" panose="020B0809050000020004" pitchFamily="49" charset="0"/>
                  <a:cs typeface="Times New Roman" panose="02020603050405020304" pitchFamily="18" charset="0"/>
                </a:endParaRPr>
              </a:p>
            </p:txBody>
          </p:sp>
        </p:grpSp>
        <p:grpSp>
          <p:nvGrpSpPr>
            <p:cNvPr id="24" name="Group 69">
              <a:extLst>
                <a:ext uri="{FF2B5EF4-FFF2-40B4-BE49-F238E27FC236}">
                  <a16:creationId xmlns:a16="http://schemas.microsoft.com/office/drawing/2014/main" id="{D15BE5E3-7257-439F-8DC9-120F3D9C5EDB}"/>
                </a:ext>
              </a:extLst>
            </p:cNvPr>
            <p:cNvGrpSpPr>
              <a:grpSpLocks/>
            </p:cNvGrpSpPr>
            <p:nvPr/>
          </p:nvGrpSpPr>
          <p:grpSpPr bwMode="auto">
            <a:xfrm>
              <a:off x="720" y="1488"/>
              <a:ext cx="672" cy="144"/>
              <a:chOff x="720" y="1488"/>
              <a:chExt cx="672" cy="144"/>
            </a:xfrm>
          </p:grpSpPr>
          <p:sp>
            <p:nvSpPr>
              <p:cNvPr id="26" name="Line 70">
                <a:extLst>
                  <a:ext uri="{FF2B5EF4-FFF2-40B4-BE49-F238E27FC236}">
                    <a16:creationId xmlns:a16="http://schemas.microsoft.com/office/drawing/2014/main" id="{17E25BEF-6072-4660-9AFB-138DC9D0D753}"/>
                  </a:ext>
                </a:extLst>
              </p:cNvPr>
              <p:cNvSpPr>
                <a:spLocks noChangeShapeType="1"/>
              </p:cNvSpPr>
              <p:nvPr/>
            </p:nvSpPr>
            <p:spPr bwMode="auto">
              <a:xfrm>
                <a:off x="720" y="1632"/>
                <a:ext cx="67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Fira Code" panose="020B0809050000020004" pitchFamily="49" charset="0"/>
                  <a:cs typeface="Times New Roman" panose="02020603050405020304" pitchFamily="18" charset="0"/>
                </a:endParaRPr>
              </a:p>
            </p:txBody>
          </p:sp>
          <p:sp>
            <p:nvSpPr>
              <p:cNvPr id="27" name="Line 71">
                <a:extLst>
                  <a:ext uri="{FF2B5EF4-FFF2-40B4-BE49-F238E27FC236}">
                    <a16:creationId xmlns:a16="http://schemas.microsoft.com/office/drawing/2014/main" id="{E7E7278C-61C9-463A-B9C5-939D7DF549E6}"/>
                  </a:ext>
                </a:extLst>
              </p:cNvPr>
              <p:cNvSpPr>
                <a:spLocks noChangeShapeType="1"/>
              </p:cNvSpPr>
              <p:nvPr/>
            </p:nvSpPr>
            <p:spPr bwMode="auto">
              <a:xfrm flipV="1">
                <a:off x="720" y="14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Fira Code" panose="020B0809050000020004" pitchFamily="49" charset="0"/>
                  <a:cs typeface="Times New Roman" panose="02020603050405020304" pitchFamily="18" charset="0"/>
                </a:endParaRPr>
              </a:p>
            </p:txBody>
          </p:sp>
          <p:sp>
            <p:nvSpPr>
              <p:cNvPr id="28" name="Line 72">
                <a:extLst>
                  <a:ext uri="{FF2B5EF4-FFF2-40B4-BE49-F238E27FC236}">
                    <a16:creationId xmlns:a16="http://schemas.microsoft.com/office/drawing/2014/main" id="{2656F844-8C38-481A-84ED-FB547640113F}"/>
                  </a:ext>
                </a:extLst>
              </p:cNvPr>
              <p:cNvSpPr>
                <a:spLocks noChangeShapeType="1"/>
              </p:cNvSpPr>
              <p:nvPr/>
            </p:nvSpPr>
            <p:spPr bwMode="auto">
              <a:xfrm flipV="1">
                <a:off x="1392" y="14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Fira Code" panose="020B0809050000020004" pitchFamily="49" charset="0"/>
                  <a:cs typeface="Times New Roman" panose="02020603050405020304" pitchFamily="18" charset="0"/>
                </a:endParaRPr>
              </a:p>
            </p:txBody>
          </p:sp>
        </p:grpSp>
        <p:sp>
          <p:nvSpPr>
            <p:cNvPr id="25" name="Line 73">
              <a:extLst>
                <a:ext uri="{FF2B5EF4-FFF2-40B4-BE49-F238E27FC236}">
                  <a16:creationId xmlns:a16="http://schemas.microsoft.com/office/drawing/2014/main" id="{A6B7B05B-B47B-4F11-AA40-5052BA393C4F}"/>
                </a:ext>
              </a:extLst>
            </p:cNvPr>
            <p:cNvSpPr>
              <a:spLocks noChangeShapeType="1"/>
            </p:cNvSpPr>
            <p:nvPr/>
          </p:nvSpPr>
          <p:spPr bwMode="auto">
            <a:xfrm>
              <a:off x="1008" y="1632"/>
              <a:ext cx="0" cy="1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Fira Code" panose="020B0809050000020004" pitchFamily="49" charset="0"/>
                <a:cs typeface="Times New Roman" panose="02020603050405020304" pitchFamily="18" charset="0"/>
              </a:endParaRPr>
            </a:p>
          </p:txBody>
        </p:sp>
      </p:grpSp>
      <p:sp>
        <p:nvSpPr>
          <p:cNvPr id="15" name="Text Box 74">
            <a:extLst>
              <a:ext uri="{FF2B5EF4-FFF2-40B4-BE49-F238E27FC236}">
                <a16:creationId xmlns:a16="http://schemas.microsoft.com/office/drawing/2014/main" id="{7B78011A-A484-468E-A665-D3F6BCC73E02}"/>
              </a:ext>
            </a:extLst>
          </p:cNvPr>
          <p:cNvSpPr txBox="1">
            <a:spLocks noChangeArrowheads="1"/>
          </p:cNvSpPr>
          <p:nvPr/>
        </p:nvSpPr>
        <p:spPr bwMode="auto">
          <a:xfrm>
            <a:off x="2292350" y="4559300"/>
            <a:ext cx="77724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Fira Code" panose="020B0809050000020004" pitchFamily="49" charset="0"/>
                <a:ea typeface="Fira Code" panose="020B0809050000020004" pitchFamily="49" charset="0"/>
                <a:cs typeface="Times New Roman" panose="02020603050405020304" pitchFamily="18" charset="0"/>
              </a:rPr>
              <a:t>      (05,13,19,27)               (01,16,26,31)</a:t>
            </a:r>
          </a:p>
        </p:txBody>
      </p:sp>
      <p:grpSp>
        <p:nvGrpSpPr>
          <p:cNvPr id="16" name="Group 75">
            <a:extLst>
              <a:ext uri="{FF2B5EF4-FFF2-40B4-BE49-F238E27FC236}">
                <a16:creationId xmlns:a16="http://schemas.microsoft.com/office/drawing/2014/main" id="{E6A63C73-241C-41CE-BBD5-290912951847}"/>
              </a:ext>
            </a:extLst>
          </p:cNvPr>
          <p:cNvGrpSpPr>
            <a:grpSpLocks/>
          </p:cNvGrpSpPr>
          <p:nvPr/>
        </p:nvGrpSpPr>
        <p:grpSpPr bwMode="auto">
          <a:xfrm>
            <a:off x="3892550" y="5168900"/>
            <a:ext cx="4419600" cy="457200"/>
            <a:chOff x="2016" y="1488"/>
            <a:chExt cx="672" cy="288"/>
          </a:xfrm>
        </p:grpSpPr>
        <p:grpSp>
          <p:nvGrpSpPr>
            <p:cNvPr id="18" name="Group 76">
              <a:extLst>
                <a:ext uri="{FF2B5EF4-FFF2-40B4-BE49-F238E27FC236}">
                  <a16:creationId xmlns:a16="http://schemas.microsoft.com/office/drawing/2014/main" id="{E4CB51FA-3445-4D2C-9213-88733C259B24}"/>
                </a:ext>
              </a:extLst>
            </p:cNvPr>
            <p:cNvGrpSpPr>
              <a:grpSpLocks/>
            </p:cNvGrpSpPr>
            <p:nvPr/>
          </p:nvGrpSpPr>
          <p:grpSpPr bwMode="auto">
            <a:xfrm>
              <a:off x="2016" y="1488"/>
              <a:ext cx="672" cy="144"/>
              <a:chOff x="720" y="1488"/>
              <a:chExt cx="672" cy="144"/>
            </a:xfrm>
          </p:grpSpPr>
          <p:sp>
            <p:nvSpPr>
              <p:cNvPr id="20" name="Line 77">
                <a:extLst>
                  <a:ext uri="{FF2B5EF4-FFF2-40B4-BE49-F238E27FC236}">
                    <a16:creationId xmlns:a16="http://schemas.microsoft.com/office/drawing/2014/main" id="{2EA033C5-0C8F-443E-9D86-26489DB82F8B}"/>
                  </a:ext>
                </a:extLst>
              </p:cNvPr>
              <p:cNvSpPr>
                <a:spLocks noChangeShapeType="1"/>
              </p:cNvSpPr>
              <p:nvPr/>
            </p:nvSpPr>
            <p:spPr bwMode="auto">
              <a:xfrm>
                <a:off x="720" y="1632"/>
                <a:ext cx="67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Fira Code" panose="020B0809050000020004" pitchFamily="49" charset="0"/>
                  <a:cs typeface="Times New Roman" panose="02020603050405020304" pitchFamily="18" charset="0"/>
                </a:endParaRPr>
              </a:p>
            </p:txBody>
          </p:sp>
          <p:sp>
            <p:nvSpPr>
              <p:cNvPr id="21" name="Line 78">
                <a:extLst>
                  <a:ext uri="{FF2B5EF4-FFF2-40B4-BE49-F238E27FC236}">
                    <a16:creationId xmlns:a16="http://schemas.microsoft.com/office/drawing/2014/main" id="{44E8583D-9081-4E71-ABCE-6C0F87418A2C}"/>
                  </a:ext>
                </a:extLst>
              </p:cNvPr>
              <p:cNvSpPr>
                <a:spLocks noChangeShapeType="1"/>
              </p:cNvSpPr>
              <p:nvPr/>
            </p:nvSpPr>
            <p:spPr bwMode="auto">
              <a:xfrm flipV="1">
                <a:off x="720" y="14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Fira Code" panose="020B0809050000020004" pitchFamily="49" charset="0"/>
                  <a:cs typeface="Times New Roman" panose="02020603050405020304" pitchFamily="18" charset="0"/>
                </a:endParaRPr>
              </a:p>
            </p:txBody>
          </p:sp>
          <p:sp>
            <p:nvSpPr>
              <p:cNvPr id="22" name="Line 79">
                <a:extLst>
                  <a:ext uri="{FF2B5EF4-FFF2-40B4-BE49-F238E27FC236}">
                    <a16:creationId xmlns:a16="http://schemas.microsoft.com/office/drawing/2014/main" id="{E3D97444-45E5-4C43-B25E-4DC9BF616B92}"/>
                  </a:ext>
                </a:extLst>
              </p:cNvPr>
              <p:cNvSpPr>
                <a:spLocks noChangeShapeType="1"/>
              </p:cNvSpPr>
              <p:nvPr/>
            </p:nvSpPr>
            <p:spPr bwMode="auto">
              <a:xfrm flipV="1">
                <a:off x="1392" y="14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Fira Code" panose="020B0809050000020004" pitchFamily="49" charset="0"/>
                  <a:cs typeface="Times New Roman" panose="02020603050405020304" pitchFamily="18" charset="0"/>
                </a:endParaRPr>
              </a:p>
            </p:txBody>
          </p:sp>
        </p:grpSp>
        <p:sp>
          <p:nvSpPr>
            <p:cNvPr id="19" name="Line 80">
              <a:extLst>
                <a:ext uri="{FF2B5EF4-FFF2-40B4-BE49-F238E27FC236}">
                  <a16:creationId xmlns:a16="http://schemas.microsoft.com/office/drawing/2014/main" id="{C4432EF2-C775-4C00-8A98-7890A7D866BC}"/>
                </a:ext>
              </a:extLst>
            </p:cNvPr>
            <p:cNvSpPr>
              <a:spLocks noChangeShapeType="1"/>
            </p:cNvSpPr>
            <p:nvPr/>
          </p:nvSpPr>
          <p:spPr bwMode="auto">
            <a:xfrm>
              <a:off x="2352" y="1632"/>
              <a:ext cx="0" cy="1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Fira Code" panose="020B0809050000020004" pitchFamily="49" charset="0"/>
                <a:cs typeface="Times New Roman" panose="02020603050405020304" pitchFamily="18" charset="0"/>
              </a:endParaRPr>
            </a:p>
          </p:txBody>
        </p:sp>
      </p:grpSp>
      <p:sp>
        <p:nvSpPr>
          <p:cNvPr id="17" name="Text Box 81">
            <a:extLst>
              <a:ext uri="{FF2B5EF4-FFF2-40B4-BE49-F238E27FC236}">
                <a16:creationId xmlns:a16="http://schemas.microsoft.com/office/drawing/2014/main" id="{2FC77CE1-019E-449F-8B4F-2ECBA7883AFA}"/>
              </a:ext>
            </a:extLst>
          </p:cNvPr>
          <p:cNvSpPr txBox="1">
            <a:spLocks noChangeArrowheads="1"/>
          </p:cNvSpPr>
          <p:nvPr/>
        </p:nvSpPr>
        <p:spPr bwMode="auto">
          <a:xfrm>
            <a:off x="2520950" y="5778500"/>
            <a:ext cx="71628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Fira Code" panose="020B0809050000020004" pitchFamily="49" charset="0"/>
                <a:ea typeface="Fira Code" panose="020B0809050000020004" pitchFamily="49" charset="0"/>
                <a:cs typeface="Times New Roman" panose="02020603050405020304" pitchFamily="18" charset="0"/>
              </a:rPr>
              <a:t>             (01,05,13,16,19,26,27,31)</a:t>
            </a:r>
          </a:p>
        </p:txBody>
      </p:sp>
      <p:sp>
        <p:nvSpPr>
          <p:cNvPr id="65" name="Text Box 24">
            <a:extLst>
              <a:ext uri="{FF2B5EF4-FFF2-40B4-BE49-F238E27FC236}">
                <a16:creationId xmlns:a16="http://schemas.microsoft.com/office/drawing/2014/main" id="{2DD87F6E-BE9D-4EDC-AAE8-2CA806CBE1FA}"/>
              </a:ext>
            </a:extLst>
          </p:cNvPr>
          <p:cNvSpPr txBox="1">
            <a:spLocks noChangeArrowheads="1"/>
          </p:cNvSpPr>
          <p:nvPr/>
        </p:nvSpPr>
        <p:spPr bwMode="auto">
          <a:xfrm>
            <a:off x="2368550" y="1898649"/>
            <a:ext cx="76962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b="1" dirty="0">
                <a:latin typeface="Fira Code" panose="020B0809050000020004" pitchFamily="49" charset="0"/>
                <a:ea typeface="Fira Code" panose="020B0809050000020004" pitchFamily="49" charset="0"/>
                <a:cs typeface="Times New Roman" panose="02020603050405020304" pitchFamily="18" charset="0"/>
              </a:rPr>
              <a:t>(19,13,05,27,01,26,31,16)</a:t>
            </a:r>
          </a:p>
        </p:txBody>
      </p:sp>
    </p:spTree>
    <p:extLst>
      <p:ext uri="{BB962C8B-B14F-4D97-AF65-F5344CB8AC3E}">
        <p14:creationId xmlns:p14="http://schemas.microsoft.com/office/powerpoint/2010/main" val="40314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par>
                                <p:cTn id="13" presetID="22" presetClass="entr" presetSubtype="1"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par>
                                <p:cTn id="16" presetID="22" presetClass="entr" presetSubtype="1"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par>
                                <p:cTn id="19" presetID="22" presetClass="entr" presetSubtype="1"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up)">
                                      <p:cBhvr>
                                        <p:cTn id="29" dur="500"/>
                                        <p:tgtEl>
                                          <p:spTgt spid="13"/>
                                        </p:tgtEl>
                                      </p:cBhvr>
                                    </p:animEffect>
                                  </p:childTnLst>
                                </p:cTn>
                              </p:par>
                              <p:par>
                                <p:cTn id="30" presetID="22" presetClass="entr" presetSubtype="1"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up)">
                                      <p:cBhvr>
                                        <p:cTn id="32" dur="500"/>
                                        <p:tgtEl>
                                          <p:spTgt spid="14"/>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up)">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up)">
                                      <p:cBhvr>
                                        <p:cTn id="4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5" grpId="0"/>
      <p:bldP spid="1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2649BF-4E14-4FDA-8D38-4D2544B89158}"/>
              </a:ext>
            </a:extLst>
          </p:cNvPr>
          <p:cNvSpPr>
            <a:spLocks noGrp="1"/>
          </p:cNvSpPr>
          <p:nvPr>
            <p:ph type="title"/>
          </p:nvPr>
        </p:nvSpPr>
        <p:spPr/>
        <p:txBody>
          <a:bodyPr/>
          <a:lstStyle/>
          <a:p>
            <a:r>
              <a:rPr lang="zh-CN" altLang="en-US" dirty="0"/>
              <a:t>分配类排序</a:t>
            </a:r>
            <a:r>
              <a:rPr lang="en-US" altLang="zh-CN" dirty="0"/>
              <a:t>-</a:t>
            </a:r>
            <a:r>
              <a:rPr lang="zh-CN" altLang="en-US" dirty="0"/>
              <a:t>链式基数排序</a:t>
            </a:r>
          </a:p>
        </p:txBody>
      </p:sp>
      <p:sp>
        <p:nvSpPr>
          <p:cNvPr id="3" name="内容占位符 2">
            <a:extLst>
              <a:ext uri="{FF2B5EF4-FFF2-40B4-BE49-F238E27FC236}">
                <a16:creationId xmlns:a16="http://schemas.microsoft.com/office/drawing/2014/main" id="{9487F004-B239-45F6-AA31-8B94DAF5582A}"/>
              </a:ext>
            </a:extLst>
          </p:cNvPr>
          <p:cNvSpPr>
            <a:spLocks noGrp="1"/>
          </p:cNvSpPr>
          <p:nvPr>
            <p:ph idx="1"/>
          </p:nvPr>
        </p:nvSpPr>
        <p:spPr/>
        <p:txBody>
          <a:bodyPr/>
          <a:lstStyle/>
          <a:p>
            <a:pPr>
              <a:lnSpc>
                <a:spcPct val="100000"/>
              </a:lnSpc>
            </a:pPr>
            <a:r>
              <a:rPr lang="zh-CN" altLang="en-US" dirty="0"/>
              <a:t>多关键字排序</a:t>
            </a:r>
            <a:endParaRPr lang="en-US" altLang="zh-CN" dirty="0"/>
          </a:p>
          <a:p>
            <a:pPr marL="0" indent="0">
              <a:lnSpc>
                <a:spcPct val="100000"/>
              </a:lnSpc>
              <a:spcBef>
                <a:spcPct val="50000"/>
              </a:spcBef>
              <a:buNone/>
            </a:pPr>
            <a:r>
              <a:rPr lang="zh-CN" altLang="en-US" dirty="0"/>
              <a:t>例如：我们可以将一副扑克牌的排序过程看成由花色和面值两个关键字进行排序的问题。若规定花色和面值的顺序如下：</a:t>
            </a:r>
            <a:endParaRPr lang="en-US" altLang="zh-CN" dirty="0"/>
          </a:p>
          <a:p>
            <a:pPr>
              <a:lnSpc>
                <a:spcPct val="100000"/>
              </a:lnSpc>
              <a:spcBef>
                <a:spcPct val="50000"/>
              </a:spcBef>
            </a:pPr>
            <a:r>
              <a:rPr lang="zh-CN" altLang="en-US" dirty="0"/>
              <a:t>花色：梅花 </a:t>
            </a:r>
            <a:r>
              <a:rPr lang="en-US" altLang="zh-CN" dirty="0"/>
              <a:t>&lt; </a:t>
            </a:r>
            <a:r>
              <a:rPr lang="zh-CN" altLang="en-US" dirty="0"/>
              <a:t>方块 </a:t>
            </a:r>
            <a:r>
              <a:rPr lang="en-US" altLang="zh-CN" dirty="0"/>
              <a:t>&lt; </a:t>
            </a:r>
            <a:r>
              <a:rPr lang="zh-CN" altLang="en-US" dirty="0"/>
              <a:t>红桃 </a:t>
            </a:r>
            <a:r>
              <a:rPr lang="en-US" altLang="zh-CN" dirty="0"/>
              <a:t>&lt; </a:t>
            </a:r>
            <a:r>
              <a:rPr lang="zh-CN" altLang="en-US" dirty="0"/>
              <a:t>黑桃</a:t>
            </a:r>
          </a:p>
          <a:p>
            <a:pPr algn="just">
              <a:lnSpc>
                <a:spcPct val="100000"/>
              </a:lnSpc>
              <a:spcBef>
                <a:spcPct val="50000"/>
              </a:spcBef>
            </a:pPr>
            <a:r>
              <a:rPr lang="zh-CN" altLang="en-US" dirty="0"/>
              <a:t>面值：</a:t>
            </a:r>
            <a:r>
              <a:rPr lang="en-US" altLang="zh-CN" dirty="0"/>
              <a:t>A&lt;2&lt;3&lt;…&lt;10&lt;J&lt;Q&lt;K</a:t>
            </a:r>
          </a:p>
          <a:p>
            <a:pPr>
              <a:lnSpc>
                <a:spcPct val="100000"/>
              </a:lnSpc>
              <a:spcBef>
                <a:spcPct val="50000"/>
              </a:spcBef>
            </a:pPr>
            <a:r>
              <a:rPr lang="zh-CN" altLang="en-US" dirty="0">
                <a:latin typeface="宋体" panose="02010600030101010101" pitchFamily="2" charset="-122"/>
              </a:rPr>
              <a:t>花色的优先级高于面值</a:t>
            </a:r>
            <a:endParaRPr lang="zh-CN" altLang="en-US" dirty="0"/>
          </a:p>
        </p:txBody>
      </p:sp>
    </p:spTree>
    <p:extLst>
      <p:ext uri="{BB962C8B-B14F-4D97-AF65-F5344CB8AC3E}">
        <p14:creationId xmlns:p14="http://schemas.microsoft.com/office/powerpoint/2010/main" val="36968398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2649BF-4E14-4FDA-8D38-4D2544B89158}"/>
              </a:ext>
            </a:extLst>
          </p:cNvPr>
          <p:cNvSpPr>
            <a:spLocks noGrp="1"/>
          </p:cNvSpPr>
          <p:nvPr>
            <p:ph type="title"/>
          </p:nvPr>
        </p:nvSpPr>
        <p:spPr/>
        <p:txBody>
          <a:bodyPr/>
          <a:lstStyle/>
          <a:p>
            <a:r>
              <a:rPr lang="zh-CN" altLang="en-US" dirty="0"/>
              <a:t>分配类排序</a:t>
            </a:r>
            <a:r>
              <a:rPr lang="en-US" altLang="zh-CN" dirty="0"/>
              <a:t>-</a:t>
            </a:r>
            <a:r>
              <a:rPr lang="zh-CN" altLang="en-US" dirty="0"/>
              <a:t>链式基数排序</a:t>
            </a:r>
          </a:p>
        </p:txBody>
      </p:sp>
      <p:sp>
        <p:nvSpPr>
          <p:cNvPr id="3" name="内容占位符 2">
            <a:extLst>
              <a:ext uri="{FF2B5EF4-FFF2-40B4-BE49-F238E27FC236}">
                <a16:creationId xmlns:a16="http://schemas.microsoft.com/office/drawing/2014/main" id="{9487F004-B239-45F6-AA31-8B94DAF5582A}"/>
              </a:ext>
            </a:extLst>
          </p:cNvPr>
          <p:cNvSpPr>
            <a:spLocks noGrp="1"/>
          </p:cNvSpPr>
          <p:nvPr>
            <p:ph idx="1"/>
          </p:nvPr>
        </p:nvSpPr>
        <p:spPr/>
        <p:txBody>
          <a:bodyPr/>
          <a:lstStyle/>
          <a:p>
            <a:pPr marL="0" indent="0">
              <a:lnSpc>
                <a:spcPct val="100000"/>
              </a:lnSpc>
              <a:buNone/>
            </a:pPr>
            <a:r>
              <a:rPr lang="zh-CN" altLang="en-US" dirty="0">
                <a:solidFill>
                  <a:srgbClr val="396B3E"/>
                </a:solidFill>
                <a:latin typeface="Fira Code" panose="020B0809050000020004" pitchFamily="49" charset="0"/>
              </a:rPr>
              <a:t>分配与收集交替进行方法</a:t>
            </a:r>
            <a:endParaRPr lang="en-US" altLang="zh-CN" dirty="0">
              <a:solidFill>
                <a:srgbClr val="396B3E"/>
              </a:solidFill>
              <a:latin typeface="Fira Code" panose="020B0809050000020004" pitchFamily="49" charset="0"/>
              <a:ea typeface="Fira Code" panose="020B0809050000020004" pitchFamily="49" charset="0"/>
            </a:endParaRPr>
          </a:p>
          <a:p>
            <a:pPr marL="514350" indent="-514350">
              <a:lnSpc>
                <a:spcPct val="100000"/>
              </a:lnSpc>
              <a:buFont typeface="+mj-lt"/>
              <a:buAutoNum type="arabicPeriod"/>
            </a:pPr>
            <a:r>
              <a:rPr lang="zh-CN" altLang="en-US" dirty="0">
                <a:latin typeface="Fira Code" panose="020B0809050000020004" pitchFamily="49" charset="0"/>
              </a:rPr>
              <a:t>首先按</a:t>
            </a:r>
            <a:r>
              <a:rPr lang="zh-CN" altLang="en-US" b="1" dirty="0">
                <a:solidFill>
                  <a:srgbClr val="FF0000"/>
                </a:solidFill>
                <a:latin typeface="Fira Code" panose="020B0809050000020004" pitchFamily="49" charset="0"/>
              </a:rPr>
              <a:t>面值</a:t>
            </a:r>
            <a:r>
              <a:rPr lang="zh-CN" altLang="en-US" dirty="0">
                <a:latin typeface="Fira Code" panose="020B0809050000020004" pitchFamily="49" charset="0"/>
              </a:rPr>
              <a:t>从小到大把牌摆成</a:t>
            </a:r>
            <a:r>
              <a:rPr lang="en-US" altLang="zh-CN" dirty="0">
                <a:latin typeface="Fira Code" panose="020B0809050000020004" pitchFamily="49" charset="0"/>
                <a:ea typeface="Fira Code" panose="020B0809050000020004" pitchFamily="49" charset="0"/>
              </a:rPr>
              <a:t>13</a:t>
            </a:r>
            <a:r>
              <a:rPr lang="zh-CN" altLang="en-US" dirty="0">
                <a:latin typeface="Fira Code" panose="020B0809050000020004" pitchFamily="49" charset="0"/>
              </a:rPr>
              <a:t>叠（每叠</a:t>
            </a:r>
            <a:r>
              <a:rPr lang="en-US" altLang="zh-CN" dirty="0">
                <a:latin typeface="Fira Code" panose="020B0809050000020004" pitchFamily="49" charset="0"/>
                <a:ea typeface="Fira Code" panose="020B0809050000020004" pitchFamily="49" charset="0"/>
              </a:rPr>
              <a:t>4</a:t>
            </a:r>
            <a:r>
              <a:rPr lang="zh-CN" altLang="en-US" dirty="0">
                <a:latin typeface="Fira Code" panose="020B0809050000020004" pitchFamily="49" charset="0"/>
              </a:rPr>
              <a:t>张牌），然后将每叠牌按面值的次序收集到一起</a:t>
            </a:r>
            <a:endParaRPr lang="en-US" altLang="zh-CN" dirty="0">
              <a:latin typeface="Fira Code" panose="020B0809050000020004" pitchFamily="49" charset="0"/>
            </a:endParaRPr>
          </a:p>
          <a:p>
            <a:pPr marL="514350" indent="-514350">
              <a:lnSpc>
                <a:spcPct val="100000"/>
              </a:lnSpc>
              <a:buFont typeface="+mj-lt"/>
              <a:buAutoNum type="arabicPeriod"/>
            </a:pPr>
            <a:r>
              <a:rPr lang="zh-CN" altLang="en-US" dirty="0">
                <a:latin typeface="Fira Code" panose="020B0809050000020004" pitchFamily="49" charset="0"/>
              </a:rPr>
              <a:t>再对这些牌按</a:t>
            </a:r>
            <a:r>
              <a:rPr lang="zh-CN" altLang="en-US" b="1" dirty="0">
                <a:solidFill>
                  <a:srgbClr val="FF0000"/>
                </a:solidFill>
                <a:latin typeface="Fira Code" panose="020B0809050000020004" pitchFamily="49" charset="0"/>
              </a:rPr>
              <a:t>花色</a:t>
            </a:r>
            <a:r>
              <a:rPr lang="zh-CN" altLang="en-US" dirty="0">
                <a:latin typeface="Fira Code" panose="020B0809050000020004" pitchFamily="49" charset="0"/>
              </a:rPr>
              <a:t>摆成</a:t>
            </a:r>
            <a:r>
              <a:rPr lang="en-US" altLang="zh-CN" dirty="0">
                <a:latin typeface="Fira Code" panose="020B0809050000020004" pitchFamily="49" charset="0"/>
                <a:ea typeface="Fira Code" panose="020B0809050000020004" pitchFamily="49" charset="0"/>
              </a:rPr>
              <a:t>4</a:t>
            </a:r>
            <a:r>
              <a:rPr lang="zh-CN" altLang="en-US" dirty="0">
                <a:latin typeface="Fira Code" panose="020B0809050000020004" pitchFamily="49" charset="0"/>
              </a:rPr>
              <a:t>叠，每叠有</a:t>
            </a:r>
            <a:r>
              <a:rPr lang="en-US" altLang="zh-CN" dirty="0">
                <a:latin typeface="Fira Code" panose="020B0809050000020004" pitchFamily="49" charset="0"/>
                <a:ea typeface="Fira Code" panose="020B0809050000020004" pitchFamily="49" charset="0"/>
              </a:rPr>
              <a:t>13</a:t>
            </a:r>
            <a:r>
              <a:rPr lang="zh-CN" altLang="en-US" dirty="0">
                <a:latin typeface="Fira Code" panose="020B0809050000020004" pitchFamily="49" charset="0"/>
              </a:rPr>
              <a:t>张牌，最后把这</a:t>
            </a:r>
            <a:r>
              <a:rPr lang="en-US" altLang="zh-CN" dirty="0">
                <a:latin typeface="Fira Code" panose="020B0809050000020004" pitchFamily="49" charset="0"/>
                <a:ea typeface="Fira Code" panose="020B0809050000020004" pitchFamily="49" charset="0"/>
              </a:rPr>
              <a:t>4</a:t>
            </a:r>
            <a:r>
              <a:rPr lang="zh-CN" altLang="en-US" dirty="0">
                <a:latin typeface="Fira Code" panose="020B0809050000020004" pitchFamily="49" charset="0"/>
              </a:rPr>
              <a:t>叠牌按花色的次序收集到一起，于是就得到了有序序列。</a:t>
            </a:r>
            <a:endParaRPr lang="en-US" altLang="zh-CN" dirty="0">
              <a:latin typeface="Fira Code" panose="020B0809050000020004" pitchFamily="49" charset="0"/>
            </a:endParaRPr>
          </a:p>
          <a:p>
            <a:pPr marL="0" indent="0">
              <a:lnSpc>
                <a:spcPct val="100000"/>
              </a:lnSpc>
              <a:buNone/>
            </a:pPr>
            <a:r>
              <a:rPr lang="zh-CN" altLang="en-US" dirty="0">
                <a:latin typeface="Fira Code" panose="020B0809050000020004" pitchFamily="49" charset="0"/>
              </a:rPr>
              <a:t>该方法称为“低位优先”排序法。</a:t>
            </a:r>
          </a:p>
        </p:txBody>
      </p:sp>
    </p:spTree>
    <p:extLst>
      <p:ext uri="{BB962C8B-B14F-4D97-AF65-F5344CB8AC3E}">
        <p14:creationId xmlns:p14="http://schemas.microsoft.com/office/powerpoint/2010/main" val="41267998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2649BF-4E14-4FDA-8D38-4D2544B89158}"/>
              </a:ext>
            </a:extLst>
          </p:cNvPr>
          <p:cNvSpPr>
            <a:spLocks noGrp="1"/>
          </p:cNvSpPr>
          <p:nvPr>
            <p:ph type="title"/>
          </p:nvPr>
        </p:nvSpPr>
        <p:spPr/>
        <p:txBody>
          <a:bodyPr/>
          <a:lstStyle/>
          <a:p>
            <a:r>
              <a:rPr lang="zh-CN" altLang="en-US" dirty="0"/>
              <a:t>分配类排序</a:t>
            </a:r>
            <a:r>
              <a:rPr lang="en-US" altLang="zh-CN" dirty="0"/>
              <a:t>-</a:t>
            </a:r>
            <a:r>
              <a:rPr lang="zh-CN" altLang="en-US" dirty="0"/>
              <a:t>链式基数排序</a:t>
            </a:r>
          </a:p>
        </p:txBody>
      </p:sp>
      <p:sp>
        <p:nvSpPr>
          <p:cNvPr id="3" name="内容占位符 2">
            <a:extLst>
              <a:ext uri="{FF2B5EF4-FFF2-40B4-BE49-F238E27FC236}">
                <a16:creationId xmlns:a16="http://schemas.microsoft.com/office/drawing/2014/main" id="{9487F004-B239-45F6-AA31-8B94DAF5582A}"/>
              </a:ext>
            </a:extLst>
          </p:cNvPr>
          <p:cNvSpPr>
            <a:spLocks noGrp="1"/>
          </p:cNvSpPr>
          <p:nvPr>
            <p:ph idx="1"/>
          </p:nvPr>
        </p:nvSpPr>
        <p:spPr/>
        <p:txBody>
          <a:bodyPr/>
          <a:lstStyle/>
          <a:p>
            <a:pPr marL="0" indent="0" algn="just">
              <a:lnSpc>
                <a:spcPct val="100000"/>
              </a:lnSpc>
              <a:buNone/>
            </a:pPr>
            <a:r>
              <a:rPr lang="zh-CN" altLang="en-US" dirty="0">
                <a:solidFill>
                  <a:srgbClr val="396B3E"/>
                </a:solidFill>
                <a:latin typeface="Fira Code" panose="020B0809050000020004" pitchFamily="49" charset="0"/>
              </a:rPr>
              <a:t>链式基数排序</a:t>
            </a:r>
            <a:endParaRPr lang="en-US" altLang="zh-CN" dirty="0">
              <a:solidFill>
                <a:srgbClr val="396B3E"/>
              </a:solidFill>
              <a:latin typeface="Fira Code" panose="020B0809050000020004" pitchFamily="49" charset="0"/>
            </a:endParaRPr>
          </a:p>
          <a:p>
            <a:pPr algn="just">
              <a:lnSpc>
                <a:spcPct val="100000"/>
              </a:lnSpc>
            </a:pPr>
            <a:r>
              <a:rPr lang="zh-CN" altLang="en-US" dirty="0">
                <a:latin typeface="宋体" panose="02010600030101010101" pitchFamily="2" charset="-122"/>
              </a:rPr>
              <a:t>基数排序属于上述</a:t>
            </a:r>
            <a:r>
              <a:rPr lang="zh-CN" altLang="en-US" dirty="0"/>
              <a:t>“</a:t>
            </a:r>
            <a:r>
              <a:rPr lang="zh-CN" altLang="en-US" dirty="0">
                <a:latin typeface="宋体" panose="02010600030101010101" pitchFamily="2" charset="-122"/>
              </a:rPr>
              <a:t>低位优先</a:t>
            </a:r>
            <a:r>
              <a:rPr lang="zh-CN" altLang="en-US" dirty="0"/>
              <a:t>”</a:t>
            </a:r>
            <a:r>
              <a:rPr lang="zh-CN" altLang="en-US" dirty="0">
                <a:latin typeface="宋体" panose="02010600030101010101" pitchFamily="2" charset="-122"/>
              </a:rPr>
              <a:t>排序法，通过反复进行分配与收集操作完成排序。</a:t>
            </a:r>
            <a:endParaRPr lang="en-US" altLang="zh-CN" dirty="0">
              <a:latin typeface="宋体" panose="02010600030101010101" pitchFamily="2" charset="-122"/>
            </a:endParaRPr>
          </a:p>
          <a:p>
            <a:pPr algn="just">
              <a:lnSpc>
                <a:spcPct val="100000"/>
              </a:lnSpc>
            </a:pPr>
            <a:r>
              <a:rPr lang="zh-CN" altLang="en-US" dirty="0">
                <a:latin typeface="宋体" panose="02010600030101010101" pitchFamily="2" charset="-122"/>
              </a:rPr>
              <a:t>排序时先按最低位的值对记录进行初步排序，在此基础上再按次低位的值进行进一步排序。依此类推，由低位到高位，每一趟都是在前一趟的基础上，根据关键字的某一位对所有记录进行排序，直至最高位，这样就完成了基数排序的全过程。</a:t>
            </a:r>
            <a:endParaRPr lang="zh-CN" altLang="en-US" dirty="0">
              <a:latin typeface="Fira Code" panose="020B0809050000020004" pitchFamily="49" charset="0"/>
            </a:endParaRPr>
          </a:p>
        </p:txBody>
      </p:sp>
    </p:spTree>
    <p:extLst>
      <p:ext uri="{BB962C8B-B14F-4D97-AF65-F5344CB8AC3E}">
        <p14:creationId xmlns:p14="http://schemas.microsoft.com/office/powerpoint/2010/main" val="492908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0B9B5BE5-1BF4-4BCD-B3D3-3F63BFC839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2650" y="210368"/>
            <a:ext cx="4216400" cy="6426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3">
            <a:extLst>
              <a:ext uri="{FF2B5EF4-FFF2-40B4-BE49-F238E27FC236}">
                <a16:creationId xmlns:a16="http://schemas.microsoft.com/office/drawing/2014/main" id="{F723603C-F7B6-426C-9F6E-3335EB2790B7}"/>
              </a:ext>
            </a:extLst>
          </p:cNvPr>
          <p:cNvSpPr txBox="1">
            <a:spLocks noChangeArrowheads="1"/>
          </p:cNvSpPr>
          <p:nvPr/>
        </p:nvSpPr>
        <p:spPr bwMode="auto">
          <a:xfrm>
            <a:off x="1574800" y="946150"/>
            <a:ext cx="33528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latin typeface="Fira Code" panose="020B0809050000020004" pitchFamily="49" charset="0"/>
                <a:ea typeface="Fira Code" panose="020B0809050000020004" pitchFamily="49" charset="0"/>
              </a:rPr>
              <a:t>(a)</a:t>
            </a:r>
            <a:r>
              <a:rPr lang="zh-CN" altLang="en-US" dirty="0">
                <a:latin typeface="Fira Code" panose="020B0809050000020004" pitchFamily="49" charset="0"/>
              </a:rPr>
              <a:t>初始状态 </a:t>
            </a:r>
          </a:p>
          <a:p>
            <a:pPr>
              <a:spcBef>
                <a:spcPct val="50000"/>
              </a:spcBef>
            </a:pPr>
            <a:r>
              <a:rPr lang="en-US" altLang="zh-CN" dirty="0">
                <a:latin typeface="Fira Code" panose="020B0809050000020004" pitchFamily="49" charset="0"/>
                <a:ea typeface="Fira Code" panose="020B0809050000020004" pitchFamily="49" charset="0"/>
              </a:rPr>
              <a:t>(b)</a:t>
            </a:r>
            <a:r>
              <a:rPr lang="zh-CN" altLang="en-US" dirty="0">
                <a:latin typeface="Fira Code" panose="020B0809050000020004" pitchFamily="49" charset="0"/>
              </a:rPr>
              <a:t>第一趟分配之后 </a:t>
            </a:r>
          </a:p>
          <a:p>
            <a:pPr>
              <a:spcBef>
                <a:spcPct val="50000"/>
              </a:spcBef>
            </a:pPr>
            <a:r>
              <a:rPr lang="en-US" altLang="zh-CN" dirty="0">
                <a:latin typeface="Fira Code" panose="020B0809050000020004" pitchFamily="49" charset="0"/>
                <a:ea typeface="Fira Code" panose="020B0809050000020004" pitchFamily="49" charset="0"/>
              </a:rPr>
              <a:t>(c)</a:t>
            </a:r>
            <a:r>
              <a:rPr lang="zh-CN" altLang="en-US" dirty="0">
                <a:latin typeface="Fira Code" panose="020B0809050000020004" pitchFamily="49" charset="0"/>
              </a:rPr>
              <a:t>第一趟收集之后 </a:t>
            </a:r>
          </a:p>
          <a:p>
            <a:pPr>
              <a:spcBef>
                <a:spcPct val="50000"/>
              </a:spcBef>
            </a:pPr>
            <a:r>
              <a:rPr lang="en-US" altLang="zh-CN" dirty="0">
                <a:latin typeface="Fira Code" panose="020B0809050000020004" pitchFamily="49" charset="0"/>
                <a:ea typeface="Fira Code" panose="020B0809050000020004" pitchFamily="49" charset="0"/>
              </a:rPr>
              <a:t>(d)</a:t>
            </a:r>
            <a:r>
              <a:rPr lang="zh-CN" altLang="en-US" dirty="0">
                <a:latin typeface="Fira Code" panose="020B0809050000020004" pitchFamily="49" charset="0"/>
              </a:rPr>
              <a:t>第二趟分配之后 </a:t>
            </a:r>
          </a:p>
          <a:p>
            <a:pPr>
              <a:spcBef>
                <a:spcPct val="50000"/>
              </a:spcBef>
            </a:pPr>
            <a:r>
              <a:rPr lang="en-US" altLang="zh-CN" dirty="0">
                <a:latin typeface="Fira Code" panose="020B0809050000020004" pitchFamily="49" charset="0"/>
                <a:ea typeface="Fira Code" panose="020B0809050000020004" pitchFamily="49" charset="0"/>
              </a:rPr>
              <a:t>(e)</a:t>
            </a:r>
            <a:r>
              <a:rPr lang="zh-CN" altLang="en-US" dirty="0">
                <a:latin typeface="Fira Code" panose="020B0809050000020004" pitchFamily="49" charset="0"/>
              </a:rPr>
              <a:t>第二趟收集之后 </a:t>
            </a:r>
          </a:p>
          <a:p>
            <a:pPr>
              <a:spcBef>
                <a:spcPct val="50000"/>
              </a:spcBef>
            </a:pPr>
            <a:r>
              <a:rPr lang="en-US" altLang="zh-CN" dirty="0">
                <a:latin typeface="Fira Code" panose="020B0809050000020004" pitchFamily="49" charset="0"/>
                <a:ea typeface="Fira Code" panose="020B0809050000020004" pitchFamily="49" charset="0"/>
              </a:rPr>
              <a:t>(f)</a:t>
            </a:r>
            <a:r>
              <a:rPr lang="zh-CN" altLang="en-US" dirty="0">
                <a:latin typeface="Fira Code" panose="020B0809050000020004" pitchFamily="49" charset="0"/>
              </a:rPr>
              <a:t>第三趟分配之后 </a:t>
            </a:r>
          </a:p>
          <a:p>
            <a:pPr>
              <a:spcBef>
                <a:spcPct val="50000"/>
              </a:spcBef>
            </a:pPr>
            <a:r>
              <a:rPr lang="en-US" altLang="zh-CN" dirty="0">
                <a:latin typeface="Fira Code" panose="020B0809050000020004" pitchFamily="49" charset="0"/>
                <a:ea typeface="Fira Code" panose="020B0809050000020004" pitchFamily="49" charset="0"/>
              </a:rPr>
              <a:t>(g)</a:t>
            </a:r>
            <a:r>
              <a:rPr lang="zh-CN" altLang="en-US" dirty="0">
                <a:latin typeface="Fira Code" panose="020B0809050000020004" pitchFamily="49" charset="0"/>
              </a:rPr>
              <a:t>第三趟收集之后的有序序列</a:t>
            </a:r>
          </a:p>
        </p:txBody>
      </p:sp>
      <p:sp>
        <p:nvSpPr>
          <p:cNvPr id="6" name="Text Box 3">
            <a:extLst>
              <a:ext uri="{FF2B5EF4-FFF2-40B4-BE49-F238E27FC236}">
                <a16:creationId xmlns:a16="http://schemas.microsoft.com/office/drawing/2014/main" id="{43C64A2A-34BC-4C3D-B806-B9CEBE94A63A}"/>
              </a:ext>
            </a:extLst>
          </p:cNvPr>
          <p:cNvSpPr txBox="1">
            <a:spLocks noChangeArrowheads="1"/>
          </p:cNvSpPr>
          <p:nvPr/>
        </p:nvSpPr>
        <p:spPr bwMode="auto">
          <a:xfrm>
            <a:off x="1638300" y="4341872"/>
            <a:ext cx="3352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dirty="0">
                <a:latin typeface="Fira Code" panose="020B0809050000020004" pitchFamily="49" charset="0"/>
              </a:rPr>
              <a:t>数的最大值有几位，则要分配和收集几次。</a:t>
            </a:r>
          </a:p>
        </p:txBody>
      </p:sp>
    </p:spTree>
    <p:extLst>
      <p:ext uri="{BB962C8B-B14F-4D97-AF65-F5344CB8AC3E}">
        <p14:creationId xmlns:p14="http://schemas.microsoft.com/office/powerpoint/2010/main" val="1954195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2649BF-4E14-4FDA-8D38-4D2544B89158}"/>
              </a:ext>
            </a:extLst>
          </p:cNvPr>
          <p:cNvSpPr>
            <a:spLocks noGrp="1"/>
          </p:cNvSpPr>
          <p:nvPr>
            <p:ph type="title"/>
          </p:nvPr>
        </p:nvSpPr>
        <p:spPr/>
        <p:txBody>
          <a:bodyPr/>
          <a:lstStyle/>
          <a:p>
            <a:r>
              <a:rPr lang="zh-CN" altLang="en-US" dirty="0"/>
              <a:t>分配类排序</a:t>
            </a:r>
            <a:r>
              <a:rPr lang="en-US" altLang="zh-CN" dirty="0"/>
              <a:t>-</a:t>
            </a:r>
            <a:r>
              <a:rPr lang="zh-CN" altLang="en-US" dirty="0"/>
              <a:t>链式基数排序</a:t>
            </a:r>
          </a:p>
        </p:txBody>
      </p:sp>
      <p:graphicFrame>
        <p:nvGraphicFramePr>
          <p:cNvPr id="4" name="表格 3">
            <a:extLst>
              <a:ext uri="{FF2B5EF4-FFF2-40B4-BE49-F238E27FC236}">
                <a16:creationId xmlns:a16="http://schemas.microsoft.com/office/drawing/2014/main" id="{73A17E20-CCF1-4A82-98BC-91248BB46CCC}"/>
              </a:ext>
            </a:extLst>
          </p:cNvPr>
          <p:cNvGraphicFramePr>
            <a:graphicFrameLocks noGrp="1"/>
          </p:cNvGraphicFramePr>
          <p:nvPr>
            <p:extLst>
              <p:ext uri="{D42A27DB-BD31-4B8C-83A1-F6EECF244321}">
                <p14:modId xmlns:p14="http://schemas.microsoft.com/office/powerpoint/2010/main" val="3903341070"/>
              </p:ext>
            </p:extLst>
          </p:nvPr>
        </p:nvGraphicFramePr>
        <p:xfrm>
          <a:off x="5311773" y="3026410"/>
          <a:ext cx="723900" cy="1247140"/>
        </p:xfrm>
        <a:graphic>
          <a:graphicData uri="http://schemas.openxmlformats.org/drawingml/2006/table">
            <a:tbl>
              <a:tblPr>
                <a:tableStyleId>{5940675A-B579-460E-94D1-54222C63F5DA}</a:tableStyleId>
              </a:tblPr>
              <a:tblGrid>
                <a:gridCol w="723900">
                  <a:extLst>
                    <a:ext uri="{9D8B030D-6E8A-4147-A177-3AD203B41FA5}">
                      <a16:colId xmlns:a16="http://schemas.microsoft.com/office/drawing/2014/main" val="1701013342"/>
                    </a:ext>
                  </a:extLst>
                </a:gridCol>
              </a:tblGrid>
              <a:tr h="623570">
                <a:tc>
                  <a:txBody>
                    <a:bodyPr/>
                    <a:lstStyle/>
                    <a:p>
                      <a:pPr algn="ctr"/>
                      <a:r>
                        <a:rPr lang="en-US" altLang="zh-CN" dirty="0">
                          <a:latin typeface="Fira Code" panose="020B0809050000020004" pitchFamily="49" charset="0"/>
                          <a:ea typeface="Fira Code" panose="020B0809050000020004" pitchFamily="49" charset="0"/>
                        </a:rPr>
                        <a:t>930</a:t>
                      </a:r>
                      <a:endParaRPr lang="zh-CN" altLang="en-US" dirty="0">
                        <a:latin typeface="Fira Code" panose="020B0809050000020004" pitchFamily="49" charset="0"/>
                      </a:endParaRPr>
                    </a:p>
                  </a:txBody>
                  <a:tcPr anchor="ctr">
                    <a:solidFill>
                      <a:schemeClr val="accent6">
                        <a:lumMod val="20000"/>
                        <a:lumOff val="80000"/>
                      </a:schemeClr>
                    </a:solidFill>
                  </a:tcPr>
                </a:tc>
                <a:extLst>
                  <a:ext uri="{0D108BD9-81ED-4DB2-BD59-A6C34878D82A}">
                    <a16:rowId xmlns:a16="http://schemas.microsoft.com/office/drawing/2014/main" val="518737196"/>
                  </a:ext>
                </a:extLst>
              </a:tr>
              <a:tr h="623570">
                <a:tc>
                  <a:txBody>
                    <a:bodyPr/>
                    <a:lstStyle/>
                    <a:p>
                      <a:pPr algn="ctr"/>
                      <a:r>
                        <a:rPr lang="en-US" altLang="zh-CN" dirty="0">
                          <a:latin typeface="Fira Code" panose="020B0809050000020004" pitchFamily="49" charset="0"/>
                        </a:rPr>
                        <a:t>0</a:t>
                      </a:r>
                      <a:endParaRPr lang="zh-CN" altLang="en-US" dirty="0">
                        <a:latin typeface="Fira Code" panose="020B0809050000020004" pitchFamily="49" charset="0"/>
                      </a:endParaRPr>
                    </a:p>
                  </a:txBody>
                  <a:tcPr anchor="ctr">
                    <a:solidFill>
                      <a:schemeClr val="accent5">
                        <a:lumMod val="20000"/>
                        <a:lumOff val="80000"/>
                      </a:schemeClr>
                    </a:solidFill>
                  </a:tcPr>
                </a:tc>
                <a:extLst>
                  <a:ext uri="{0D108BD9-81ED-4DB2-BD59-A6C34878D82A}">
                    <a16:rowId xmlns:a16="http://schemas.microsoft.com/office/drawing/2014/main" val="871883171"/>
                  </a:ext>
                </a:extLst>
              </a:tr>
            </a:tbl>
          </a:graphicData>
        </a:graphic>
      </p:graphicFrame>
      <p:sp>
        <p:nvSpPr>
          <p:cNvPr id="5" name="矩形 4">
            <a:extLst>
              <a:ext uri="{FF2B5EF4-FFF2-40B4-BE49-F238E27FC236}">
                <a16:creationId xmlns:a16="http://schemas.microsoft.com/office/drawing/2014/main" id="{26E46334-DF7A-46B1-A787-A9638ECFC85E}"/>
              </a:ext>
            </a:extLst>
          </p:cNvPr>
          <p:cNvSpPr/>
          <p:nvPr/>
        </p:nvSpPr>
        <p:spPr>
          <a:xfrm>
            <a:off x="5311773" y="3026410"/>
            <a:ext cx="723900" cy="12471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Fira Code" panose="020B0809050000020004" pitchFamily="49" charset="0"/>
            </a:endParaRPr>
          </a:p>
        </p:txBody>
      </p:sp>
      <p:graphicFrame>
        <p:nvGraphicFramePr>
          <p:cNvPr id="6" name="表格 5">
            <a:extLst>
              <a:ext uri="{FF2B5EF4-FFF2-40B4-BE49-F238E27FC236}">
                <a16:creationId xmlns:a16="http://schemas.microsoft.com/office/drawing/2014/main" id="{BE992485-7B84-4D4C-8C71-11293E66447C}"/>
              </a:ext>
            </a:extLst>
          </p:cNvPr>
          <p:cNvGraphicFramePr>
            <a:graphicFrameLocks noGrp="1"/>
          </p:cNvGraphicFramePr>
          <p:nvPr>
            <p:extLst>
              <p:ext uri="{D42A27DB-BD31-4B8C-83A1-F6EECF244321}">
                <p14:modId xmlns:p14="http://schemas.microsoft.com/office/powerpoint/2010/main" val="11415007"/>
              </p:ext>
            </p:extLst>
          </p:nvPr>
        </p:nvGraphicFramePr>
        <p:xfrm>
          <a:off x="4587873" y="3026410"/>
          <a:ext cx="723900" cy="1247140"/>
        </p:xfrm>
        <a:graphic>
          <a:graphicData uri="http://schemas.openxmlformats.org/drawingml/2006/table">
            <a:tbl>
              <a:tblPr>
                <a:tableStyleId>{5940675A-B579-460E-94D1-54222C63F5DA}</a:tableStyleId>
              </a:tblPr>
              <a:tblGrid>
                <a:gridCol w="723900">
                  <a:extLst>
                    <a:ext uri="{9D8B030D-6E8A-4147-A177-3AD203B41FA5}">
                      <a16:colId xmlns:a16="http://schemas.microsoft.com/office/drawing/2014/main" val="1701013342"/>
                    </a:ext>
                  </a:extLst>
                </a:gridCol>
              </a:tblGrid>
              <a:tr h="623570">
                <a:tc>
                  <a:txBody>
                    <a:bodyPr/>
                    <a:lstStyle/>
                    <a:p>
                      <a:pPr algn="ctr"/>
                      <a:endParaRPr lang="zh-CN" altLang="en-US" dirty="0">
                        <a:latin typeface="Fira Code" panose="020B0809050000020004" pitchFamily="49" charset="0"/>
                      </a:endParaRPr>
                    </a:p>
                  </a:txBody>
                  <a:tcPr anchor="ctr">
                    <a:solidFill>
                      <a:schemeClr val="accent6">
                        <a:lumMod val="20000"/>
                        <a:lumOff val="80000"/>
                      </a:schemeClr>
                    </a:solidFill>
                  </a:tcPr>
                </a:tc>
                <a:extLst>
                  <a:ext uri="{0D108BD9-81ED-4DB2-BD59-A6C34878D82A}">
                    <a16:rowId xmlns:a16="http://schemas.microsoft.com/office/drawing/2014/main" val="518737196"/>
                  </a:ext>
                </a:extLst>
              </a:tr>
              <a:tr h="623570">
                <a:tc>
                  <a:txBody>
                    <a:bodyPr/>
                    <a:lstStyle/>
                    <a:p>
                      <a:pPr algn="ctr"/>
                      <a:r>
                        <a:rPr lang="en-US" altLang="zh-CN" dirty="0">
                          <a:latin typeface="Fira Code" panose="020B0809050000020004" pitchFamily="49" charset="0"/>
                        </a:rPr>
                        <a:t>4</a:t>
                      </a:r>
                      <a:endParaRPr lang="zh-CN" altLang="en-US" dirty="0">
                        <a:latin typeface="Fira Code" panose="020B0809050000020004" pitchFamily="49" charset="0"/>
                      </a:endParaRPr>
                    </a:p>
                  </a:txBody>
                  <a:tcPr anchor="ctr">
                    <a:solidFill>
                      <a:schemeClr val="accent5">
                        <a:lumMod val="20000"/>
                        <a:lumOff val="80000"/>
                      </a:schemeClr>
                    </a:solidFill>
                  </a:tcPr>
                </a:tc>
                <a:extLst>
                  <a:ext uri="{0D108BD9-81ED-4DB2-BD59-A6C34878D82A}">
                    <a16:rowId xmlns:a16="http://schemas.microsoft.com/office/drawing/2014/main" val="871883171"/>
                  </a:ext>
                </a:extLst>
              </a:tr>
            </a:tbl>
          </a:graphicData>
        </a:graphic>
      </p:graphicFrame>
      <p:sp>
        <p:nvSpPr>
          <p:cNvPr id="7" name="矩形 6">
            <a:extLst>
              <a:ext uri="{FF2B5EF4-FFF2-40B4-BE49-F238E27FC236}">
                <a16:creationId xmlns:a16="http://schemas.microsoft.com/office/drawing/2014/main" id="{9C4B3FDA-D076-4E26-B5DE-EB88DF6FAF0A}"/>
              </a:ext>
            </a:extLst>
          </p:cNvPr>
          <p:cNvSpPr/>
          <p:nvPr/>
        </p:nvSpPr>
        <p:spPr>
          <a:xfrm>
            <a:off x="4587873" y="3026410"/>
            <a:ext cx="723900" cy="12471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Fira Code" panose="020B0809050000020004" pitchFamily="49" charset="0"/>
            </a:endParaRPr>
          </a:p>
        </p:txBody>
      </p:sp>
      <p:graphicFrame>
        <p:nvGraphicFramePr>
          <p:cNvPr id="8" name="表格 7">
            <a:extLst>
              <a:ext uri="{FF2B5EF4-FFF2-40B4-BE49-F238E27FC236}">
                <a16:creationId xmlns:a16="http://schemas.microsoft.com/office/drawing/2014/main" id="{8946AA2C-9C09-44A2-ABC5-BD3A797E2715}"/>
              </a:ext>
            </a:extLst>
          </p:cNvPr>
          <p:cNvGraphicFramePr>
            <a:graphicFrameLocks noGrp="1"/>
          </p:cNvGraphicFramePr>
          <p:nvPr>
            <p:extLst>
              <p:ext uri="{D42A27DB-BD31-4B8C-83A1-F6EECF244321}">
                <p14:modId xmlns:p14="http://schemas.microsoft.com/office/powerpoint/2010/main" val="3056079237"/>
              </p:ext>
            </p:extLst>
          </p:nvPr>
        </p:nvGraphicFramePr>
        <p:xfrm>
          <a:off x="6029323" y="3026410"/>
          <a:ext cx="723900" cy="1247140"/>
        </p:xfrm>
        <a:graphic>
          <a:graphicData uri="http://schemas.openxmlformats.org/drawingml/2006/table">
            <a:tbl>
              <a:tblPr>
                <a:tableStyleId>{5940675A-B579-460E-94D1-54222C63F5DA}</a:tableStyleId>
              </a:tblPr>
              <a:tblGrid>
                <a:gridCol w="723900">
                  <a:extLst>
                    <a:ext uri="{9D8B030D-6E8A-4147-A177-3AD203B41FA5}">
                      <a16:colId xmlns:a16="http://schemas.microsoft.com/office/drawing/2014/main" val="1701013342"/>
                    </a:ext>
                  </a:extLst>
                </a:gridCol>
              </a:tblGrid>
              <a:tr h="623570">
                <a:tc>
                  <a:txBody>
                    <a:bodyPr/>
                    <a:lstStyle/>
                    <a:p>
                      <a:pPr algn="ctr"/>
                      <a:r>
                        <a:rPr lang="en-US" altLang="zh-CN" dirty="0">
                          <a:latin typeface="Fira Code" panose="020B0809050000020004" pitchFamily="49" charset="0"/>
                          <a:ea typeface="Fira Code" panose="020B0809050000020004" pitchFamily="49" charset="0"/>
                        </a:rPr>
                        <a:t>109</a:t>
                      </a:r>
                      <a:endParaRPr lang="zh-CN" altLang="en-US" dirty="0">
                        <a:latin typeface="Fira Code" panose="020B0809050000020004" pitchFamily="49" charset="0"/>
                      </a:endParaRPr>
                    </a:p>
                  </a:txBody>
                  <a:tcPr anchor="ctr">
                    <a:solidFill>
                      <a:schemeClr val="accent6">
                        <a:lumMod val="20000"/>
                        <a:lumOff val="80000"/>
                      </a:schemeClr>
                    </a:solidFill>
                  </a:tcPr>
                </a:tc>
                <a:extLst>
                  <a:ext uri="{0D108BD9-81ED-4DB2-BD59-A6C34878D82A}">
                    <a16:rowId xmlns:a16="http://schemas.microsoft.com/office/drawing/2014/main" val="518737196"/>
                  </a:ext>
                </a:extLst>
              </a:tr>
              <a:tr h="623570">
                <a:tc>
                  <a:txBody>
                    <a:bodyPr/>
                    <a:lstStyle/>
                    <a:p>
                      <a:pPr algn="ctr"/>
                      <a:r>
                        <a:rPr lang="en-US" altLang="zh-CN" dirty="0">
                          <a:latin typeface="Fira Code" panose="020B0809050000020004" pitchFamily="49" charset="0"/>
                        </a:rPr>
                        <a:t>6</a:t>
                      </a:r>
                      <a:endParaRPr lang="zh-CN" altLang="en-US" dirty="0">
                        <a:latin typeface="Fira Code" panose="020B0809050000020004" pitchFamily="49" charset="0"/>
                      </a:endParaRPr>
                    </a:p>
                  </a:txBody>
                  <a:tcPr anchor="ctr">
                    <a:solidFill>
                      <a:schemeClr val="accent5">
                        <a:lumMod val="20000"/>
                        <a:lumOff val="80000"/>
                      </a:schemeClr>
                    </a:solidFill>
                  </a:tcPr>
                </a:tc>
                <a:extLst>
                  <a:ext uri="{0D108BD9-81ED-4DB2-BD59-A6C34878D82A}">
                    <a16:rowId xmlns:a16="http://schemas.microsoft.com/office/drawing/2014/main" val="871883171"/>
                  </a:ext>
                </a:extLst>
              </a:tr>
            </a:tbl>
          </a:graphicData>
        </a:graphic>
      </p:graphicFrame>
      <p:sp>
        <p:nvSpPr>
          <p:cNvPr id="9" name="矩形 8">
            <a:extLst>
              <a:ext uri="{FF2B5EF4-FFF2-40B4-BE49-F238E27FC236}">
                <a16:creationId xmlns:a16="http://schemas.microsoft.com/office/drawing/2014/main" id="{9659154E-D028-4C42-9041-C5ECC60A0F03}"/>
              </a:ext>
            </a:extLst>
          </p:cNvPr>
          <p:cNvSpPr/>
          <p:nvPr/>
        </p:nvSpPr>
        <p:spPr>
          <a:xfrm>
            <a:off x="6029323" y="3026410"/>
            <a:ext cx="723900" cy="12471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Fira Code" panose="020B0809050000020004" pitchFamily="49" charset="0"/>
            </a:endParaRPr>
          </a:p>
        </p:txBody>
      </p:sp>
      <p:graphicFrame>
        <p:nvGraphicFramePr>
          <p:cNvPr id="10" name="表格 9">
            <a:extLst>
              <a:ext uri="{FF2B5EF4-FFF2-40B4-BE49-F238E27FC236}">
                <a16:creationId xmlns:a16="http://schemas.microsoft.com/office/drawing/2014/main" id="{CEE7B941-E6A6-4236-9816-988E6F39A45D}"/>
              </a:ext>
            </a:extLst>
          </p:cNvPr>
          <p:cNvGraphicFramePr>
            <a:graphicFrameLocks noGrp="1"/>
          </p:cNvGraphicFramePr>
          <p:nvPr>
            <p:extLst>
              <p:ext uri="{D42A27DB-BD31-4B8C-83A1-F6EECF244321}">
                <p14:modId xmlns:p14="http://schemas.microsoft.com/office/powerpoint/2010/main" val="3061191901"/>
              </p:ext>
            </p:extLst>
          </p:nvPr>
        </p:nvGraphicFramePr>
        <p:xfrm>
          <a:off x="6753223" y="3026410"/>
          <a:ext cx="723900" cy="1247140"/>
        </p:xfrm>
        <a:graphic>
          <a:graphicData uri="http://schemas.openxmlformats.org/drawingml/2006/table">
            <a:tbl>
              <a:tblPr>
                <a:tableStyleId>{5940675A-B579-460E-94D1-54222C63F5DA}</a:tableStyleId>
              </a:tblPr>
              <a:tblGrid>
                <a:gridCol w="723900">
                  <a:extLst>
                    <a:ext uri="{9D8B030D-6E8A-4147-A177-3AD203B41FA5}">
                      <a16:colId xmlns:a16="http://schemas.microsoft.com/office/drawing/2014/main" val="1701013342"/>
                    </a:ext>
                  </a:extLst>
                </a:gridCol>
              </a:tblGrid>
              <a:tr h="623570">
                <a:tc>
                  <a:txBody>
                    <a:bodyPr/>
                    <a:lstStyle/>
                    <a:p>
                      <a:pPr algn="ctr"/>
                      <a:r>
                        <a:rPr lang="en-US" altLang="zh-CN" dirty="0">
                          <a:latin typeface="Fira Code" panose="020B0809050000020004" pitchFamily="49" charset="0"/>
                          <a:ea typeface="Fira Code" panose="020B0809050000020004" pitchFamily="49" charset="0"/>
                        </a:rPr>
                        <a:t>589</a:t>
                      </a:r>
                      <a:endParaRPr lang="zh-CN" altLang="en-US" dirty="0">
                        <a:latin typeface="Fira Code" panose="020B0809050000020004" pitchFamily="49" charset="0"/>
                      </a:endParaRPr>
                    </a:p>
                  </a:txBody>
                  <a:tcPr anchor="ctr">
                    <a:solidFill>
                      <a:schemeClr val="accent6">
                        <a:lumMod val="20000"/>
                        <a:lumOff val="80000"/>
                      </a:schemeClr>
                    </a:solidFill>
                  </a:tcPr>
                </a:tc>
                <a:extLst>
                  <a:ext uri="{0D108BD9-81ED-4DB2-BD59-A6C34878D82A}">
                    <a16:rowId xmlns:a16="http://schemas.microsoft.com/office/drawing/2014/main" val="518737196"/>
                  </a:ext>
                </a:extLst>
              </a:tr>
              <a:tr h="623570">
                <a:tc>
                  <a:txBody>
                    <a:bodyPr/>
                    <a:lstStyle/>
                    <a:p>
                      <a:pPr algn="ctr"/>
                      <a:r>
                        <a:rPr lang="en-US" altLang="zh-CN" dirty="0">
                          <a:latin typeface="Fira Code" panose="020B0809050000020004" pitchFamily="49" charset="0"/>
                        </a:rPr>
                        <a:t>1</a:t>
                      </a:r>
                      <a:endParaRPr lang="zh-CN" altLang="en-US" dirty="0">
                        <a:latin typeface="Fira Code" panose="020B0809050000020004" pitchFamily="49" charset="0"/>
                      </a:endParaRPr>
                    </a:p>
                  </a:txBody>
                  <a:tcPr anchor="ctr">
                    <a:solidFill>
                      <a:schemeClr val="accent5">
                        <a:lumMod val="20000"/>
                        <a:lumOff val="80000"/>
                      </a:schemeClr>
                    </a:solidFill>
                  </a:tcPr>
                </a:tc>
                <a:extLst>
                  <a:ext uri="{0D108BD9-81ED-4DB2-BD59-A6C34878D82A}">
                    <a16:rowId xmlns:a16="http://schemas.microsoft.com/office/drawing/2014/main" val="871883171"/>
                  </a:ext>
                </a:extLst>
              </a:tr>
            </a:tbl>
          </a:graphicData>
        </a:graphic>
      </p:graphicFrame>
      <p:sp>
        <p:nvSpPr>
          <p:cNvPr id="11" name="矩形 10">
            <a:extLst>
              <a:ext uri="{FF2B5EF4-FFF2-40B4-BE49-F238E27FC236}">
                <a16:creationId xmlns:a16="http://schemas.microsoft.com/office/drawing/2014/main" id="{3FD08B80-3216-4B22-81BD-BDDC7F4D1B1B}"/>
              </a:ext>
            </a:extLst>
          </p:cNvPr>
          <p:cNvSpPr/>
          <p:nvPr/>
        </p:nvSpPr>
        <p:spPr>
          <a:xfrm>
            <a:off x="6753223" y="3026410"/>
            <a:ext cx="723900" cy="12471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Fira Code" panose="020B0809050000020004" pitchFamily="49" charset="0"/>
            </a:endParaRPr>
          </a:p>
        </p:txBody>
      </p:sp>
      <p:graphicFrame>
        <p:nvGraphicFramePr>
          <p:cNvPr id="12" name="表格 11">
            <a:extLst>
              <a:ext uri="{FF2B5EF4-FFF2-40B4-BE49-F238E27FC236}">
                <a16:creationId xmlns:a16="http://schemas.microsoft.com/office/drawing/2014/main" id="{2B73FC9B-9F98-4298-9F81-3A56A8CE99E0}"/>
              </a:ext>
            </a:extLst>
          </p:cNvPr>
          <p:cNvGraphicFramePr>
            <a:graphicFrameLocks noGrp="1"/>
          </p:cNvGraphicFramePr>
          <p:nvPr>
            <p:extLst>
              <p:ext uri="{D42A27DB-BD31-4B8C-83A1-F6EECF244321}">
                <p14:modId xmlns:p14="http://schemas.microsoft.com/office/powerpoint/2010/main" val="383925676"/>
              </p:ext>
            </p:extLst>
          </p:nvPr>
        </p:nvGraphicFramePr>
        <p:xfrm>
          <a:off x="7470773" y="3026410"/>
          <a:ext cx="723900" cy="1247140"/>
        </p:xfrm>
        <a:graphic>
          <a:graphicData uri="http://schemas.openxmlformats.org/drawingml/2006/table">
            <a:tbl>
              <a:tblPr>
                <a:tableStyleId>{5940675A-B579-460E-94D1-54222C63F5DA}</a:tableStyleId>
              </a:tblPr>
              <a:tblGrid>
                <a:gridCol w="723900">
                  <a:extLst>
                    <a:ext uri="{9D8B030D-6E8A-4147-A177-3AD203B41FA5}">
                      <a16:colId xmlns:a16="http://schemas.microsoft.com/office/drawing/2014/main" val="1701013342"/>
                    </a:ext>
                  </a:extLst>
                </a:gridCol>
              </a:tblGrid>
              <a:tr h="623570">
                <a:tc>
                  <a:txBody>
                    <a:bodyPr/>
                    <a:lstStyle/>
                    <a:p>
                      <a:pPr algn="ctr"/>
                      <a:r>
                        <a:rPr lang="en-US" altLang="zh-CN" dirty="0">
                          <a:latin typeface="Fira Code" panose="020B0809050000020004" pitchFamily="49" charset="0"/>
                          <a:ea typeface="Fira Code" panose="020B0809050000020004" pitchFamily="49" charset="0"/>
                        </a:rPr>
                        <a:t>008</a:t>
                      </a:r>
                      <a:endParaRPr lang="zh-CN" altLang="en-US" dirty="0">
                        <a:latin typeface="Fira Code" panose="020B0809050000020004" pitchFamily="49" charset="0"/>
                      </a:endParaRPr>
                    </a:p>
                  </a:txBody>
                  <a:tcPr anchor="ctr">
                    <a:solidFill>
                      <a:schemeClr val="accent6">
                        <a:lumMod val="20000"/>
                        <a:lumOff val="80000"/>
                      </a:schemeClr>
                    </a:solidFill>
                  </a:tcPr>
                </a:tc>
                <a:extLst>
                  <a:ext uri="{0D108BD9-81ED-4DB2-BD59-A6C34878D82A}">
                    <a16:rowId xmlns:a16="http://schemas.microsoft.com/office/drawing/2014/main" val="518737196"/>
                  </a:ext>
                </a:extLst>
              </a:tr>
              <a:tr h="623570">
                <a:tc>
                  <a:txBody>
                    <a:bodyPr/>
                    <a:lstStyle/>
                    <a:p>
                      <a:pPr algn="ctr"/>
                      <a:r>
                        <a:rPr lang="en-US" altLang="zh-CN" dirty="0">
                          <a:latin typeface="Fira Code" panose="020B0809050000020004" pitchFamily="49" charset="0"/>
                        </a:rPr>
                        <a:t>5</a:t>
                      </a:r>
                      <a:endParaRPr lang="zh-CN" altLang="en-US" dirty="0">
                        <a:latin typeface="Fira Code" panose="020B0809050000020004" pitchFamily="49" charset="0"/>
                      </a:endParaRPr>
                    </a:p>
                  </a:txBody>
                  <a:tcPr anchor="ctr">
                    <a:solidFill>
                      <a:schemeClr val="accent5">
                        <a:lumMod val="20000"/>
                        <a:lumOff val="80000"/>
                      </a:schemeClr>
                    </a:solidFill>
                  </a:tcPr>
                </a:tc>
                <a:extLst>
                  <a:ext uri="{0D108BD9-81ED-4DB2-BD59-A6C34878D82A}">
                    <a16:rowId xmlns:a16="http://schemas.microsoft.com/office/drawing/2014/main" val="871883171"/>
                  </a:ext>
                </a:extLst>
              </a:tr>
            </a:tbl>
          </a:graphicData>
        </a:graphic>
      </p:graphicFrame>
      <p:sp>
        <p:nvSpPr>
          <p:cNvPr id="13" name="矩形 12">
            <a:extLst>
              <a:ext uri="{FF2B5EF4-FFF2-40B4-BE49-F238E27FC236}">
                <a16:creationId xmlns:a16="http://schemas.microsoft.com/office/drawing/2014/main" id="{06ACB623-C877-4AFD-B0B2-87C3D988C306}"/>
              </a:ext>
            </a:extLst>
          </p:cNvPr>
          <p:cNvSpPr/>
          <p:nvPr/>
        </p:nvSpPr>
        <p:spPr>
          <a:xfrm>
            <a:off x="7470773" y="3026410"/>
            <a:ext cx="723900" cy="12471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Fira Code" panose="020B0809050000020004" pitchFamily="49" charset="0"/>
            </a:endParaRPr>
          </a:p>
        </p:txBody>
      </p:sp>
      <p:graphicFrame>
        <p:nvGraphicFramePr>
          <p:cNvPr id="14" name="表格 13">
            <a:extLst>
              <a:ext uri="{FF2B5EF4-FFF2-40B4-BE49-F238E27FC236}">
                <a16:creationId xmlns:a16="http://schemas.microsoft.com/office/drawing/2014/main" id="{4E634B15-68EB-4BAC-8054-A41C71C9D0A9}"/>
              </a:ext>
            </a:extLst>
          </p:cNvPr>
          <p:cNvGraphicFramePr>
            <a:graphicFrameLocks noGrp="1"/>
          </p:cNvGraphicFramePr>
          <p:nvPr>
            <p:extLst>
              <p:ext uri="{D42A27DB-BD31-4B8C-83A1-F6EECF244321}">
                <p14:modId xmlns:p14="http://schemas.microsoft.com/office/powerpoint/2010/main" val="2829673004"/>
              </p:ext>
            </p:extLst>
          </p:nvPr>
        </p:nvGraphicFramePr>
        <p:xfrm>
          <a:off x="8194673" y="3026410"/>
          <a:ext cx="723900" cy="1247140"/>
        </p:xfrm>
        <a:graphic>
          <a:graphicData uri="http://schemas.openxmlformats.org/drawingml/2006/table">
            <a:tbl>
              <a:tblPr>
                <a:tableStyleId>{5940675A-B579-460E-94D1-54222C63F5DA}</a:tableStyleId>
              </a:tblPr>
              <a:tblGrid>
                <a:gridCol w="723900">
                  <a:extLst>
                    <a:ext uri="{9D8B030D-6E8A-4147-A177-3AD203B41FA5}">
                      <a16:colId xmlns:a16="http://schemas.microsoft.com/office/drawing/2014/main" val="1701013342"/>
                    </a:ext>
                  </a:extLst>
                </a:gridCol>
              </a:tblGrid>
              <a:tr h="623570">
                <a:tc>
                  <a:txBody>
                    <a:bodyPr/>
                    <a:lstStyle/>
                    <a:p>
                      <a:pPr algn="ctr"/>
                      <a:r>
                        <a:rPr lang="en-US" altLang="zh-CN" dirty="0">
                          <a:latin typeface="Fira Code" panose="020B0809050000020004" pitchFamily="49" charset="0"/>
                          <a:ea typeface="Fira Code" panose="020B0809050000020004" pitchFamily="49" charset="0"/>
                        </a:rPr>
                        <a:t>083</a:t>
                      </a:r>
                      <a:endParaRPr lang="zh-CN" altLang="en-US" dirty="0">
                        <a:latin typeface="Fira Code" panose="020B0809050000020004" pitchFamily="49" charset="0"/>
                      </a:endParaRPr>
                    </a:p>
                  </a:txBody>
                  <a:tcPr anchor="ctr">
                    <a:solidFill>
                      <a:schemeClr val="accent6">
                        <a:lumMod val="20000"/>
                        <a:lumOff val="80000"/>
                      </a:schemeClr>
                    </a:solidFill>
                  </a:tcPr>
                </a:tc>
                <a:extLst>
                  <a:ext uri="{0D108BD9-81ED-4DB2-BD59-A6C34878D82A}">
                    <a16:rowId xmlns:a16="http://schemas.microsoft.com/office/drawing/2014/main" val="518737196"/>
                  </a:ext>
                </a:extLst>
              </a:tr>
              <a:tr h="623570">
                <a:tc>
                  <a:txBody>
                    <a:bodyPr/>
                    <a:lstStyle/>
                    <a:p>
                      <a:pPr algn="ctr"/>
                      <a:r>
                        <a:rPr lang="en-US" altLang="zh-CN" dirty="0">
                          <a:latin typeface="Fira Code" panose="020B0809050000020004" pitchFamily="49" charset="0"/>
                        </a:rPr>
                        <a:t>2</a:t>
                      </a:r>
                      <a:endParaRPr lang="zh-CN" altLang="en-US" dirty="0">
                        <a:latin typeface="Fira Code" panose="020B0809050000020004" pitchFamily="49" charset="0"/>
                      </a:endParaRPr>
                    </a:p>
                  </a:txBody>
                  <a:tcPr anchor="ctr">
                    <a:solidFill>
                      <a:schemeClr val="accent5">
                        <a:lumMod val="20000"/>
                        <a:lumOff val="80000"/>
                      </a:schemeClr>
                    </a:solidFill>
                  </a:tcPr>
                </a:tc>
                <a:extLst>
                  <a:ext uri="{0D108BD9-81ED-4DB2-BD59-A6C34878D82A}">
                    <a16:rowId xmlns:a16="http://schemas.microsoft.com/office/drawing/2014/main" val="871883171"/>
                  </a:ext>
                </a:extLst>
              </a:tr>
            </a:tbl>
          </a:graphicData>
        </a:graphic>
      </p:graphicFrame>
      <p:sp>
        <p:nvSpPr>
          <p:cNvPr id="15" name="矩形 14">
            <a:extLst>
              <a:ext uri="{FF2B5EF4-FFF2-40B4-BE49-F238E27FC236}">
                <a16:creationId xmlns:a16="http://schemas.microsoft.com/office/drawing/2014/main" id="{3C6D0FBC-D80E-4ED3-8164-5DAEE6B2353A}"/>
              </a:ext>
            </a:extLst>
          </p:cNvPr>
          <p:cNvSpPr/>
          <p:nvPr/>
        </p:nvSpPr>
        <p:spPr>
          <a:xfrm>
            <a:off x="8194673" y="3026410"/>
            <a:ext cx="723900" cy="12471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Fira Code" panose="020B0809050000020004" pitchFamily="49" charset="0"/>
            </a:endParaRPr>
          </a:p>
        </p:txBody>
      </p:sp>
      <p:graphicFrame>
        <p:nvGraphicFramePr>
          <p:cNvPr id="16" name="表格 15">
            <a:extLst>
              <a:ext uri="{FF2B5EF4-FFF2-40B4-BE49-F238E27FC236}">
                <a16:creationId xmlns:a16="http://schemas.microsoft.com/office/drawing/2014/main" id="{43C49A7F-E7CF-448A-8DF5-C864E4756DE3}"/>
              </a:ext>
            </a:extLst>
          </p:cNvPr>
          <p:cNvGraphicFramePr>
            <a:graphicFrameLocks noGrp="1"/>
          </p:cNvGraphicFramePr>
          <p:nvPr>
            <p:extLst>
              <p:ext uri="{D42A27DB-BD31-4B8C-83A1-F6EECF244321}">
                <p14:modId xmlns:p14="http://schemas.microsoft.com/office/powerpoint/2010/main" val="2596834595"/>
              </p:ext>
            </p:extLst>
          </p:nvPr>
        </p:nvGraphicFramePr>
        <p:xfrm>
          <a:off x="8912223" y="3026410"/>
          <a:ext cx="723900" cy="1247140"/>
        </p:xfrm>
        <a:graphic>
          <a:graphicData uri="http://schemas.openxmlformats.org/drawingml/2006/table">
            <a:tbl>
              <a:tblPr>
                <a:tableStyleId>{5940675A-B579-460E-94D1-54222C63F5DA}</a:tableStyleId>
              </a:tblPr>
              <a:tblGrid>
                <a:gridCol w="723900">
                  <a:extLst>
                    <a:ext uri="{9D8B030D-6E8A-4147-A177-3AD203B41FA5}">
                      <a16:colId xmlns:a16="http://schemas.microsoft.com/office/drawing/2014/main" val="1701013342"/>
                    </a:ext>
                  </a:extLst>
                </a:gridCol>
              </a:tblGrid>
              <a:tr h="623570">
                <a:tc>
                  <a:txBody>
                    <a:bodyPr/>
                    <a:lstStyle/>
                    <a:p>
                      <a:pPr algn="ctr"/>
                      <a:r>
                        <a:rPr lang="en-US" altLang="zh-CN" dirty="0">
                          <a:latin typeface="Fira Code" panose="020B0809050000020004" pitchFamily="49" charset="0"/>
                          <a:ea typeface="Fira Code" panose="020B0809050000020004" pitchFamily="49" charset="0"/>
                        </a:rPr>
                        <a:t>278</a:t>
                      </a:r>
                      <a:endParaRPr lang="zh-CN" altLang="en-US" dirty="0">
                        <a:latin typeface="Fira Code" panose="020B0809050000020004" pitchFamily="49" charset="0"/>
                      </a:endParaRPr>
                    </a:p>
                  </a:txBody>
                  <a:tcPr anchor="ctr">
                    <a:solidFill>
                      <a:schemeClr val="accent6">
                        <a:lumMod val="20000"/>
                        <a:lumOff val="80000"/>
                      </a:schemeClr>
                    </a:solidFill>
                  </a:tcPr>
                </a:tc>
                <a:extLst>
                  <a:ext uri="{0D108BD9-81ED-4DB2-BD59-A6C34878D82A}">
                    <a16:rowId xmlns:a16="http://schemas.microsoft.com/office/drawing/2014/main" val="518737196"/>
                  </a:ext>
                </a:extLst>
              </a:tr>
              <a:tr h="623570">
                <a:tc>
                  <a:txBody>
                    <a:bodyPr/>
                    <a:lstStyle/>
                    <a:p>
                      <a:pPr algn="ctr"/>
                      <a:r>
                        <a:rPr lang="en-US" altLang="zh-CN" dirty="0">
                          <a:latin typeface="Fira Code" panose="020B0809050000020004" pitchFamily="49" charset="0"/>
                        </a:rPr>
                        <a:t>3</a:t>
                      </a:r>
                      <a:endParaRPr lang="zh-CN" altLang="en-US" dirty="0">
                        <a:latin typeface="Fira Code" panose="020B0809050000020004" pitchFamily="49" charset="0"/>
                      </a:endParaRPr>
                    </a:p>
                  </a:txBody>
                  <a:tcPr anchor="ctr">
                    <a:solidFill>
                      <a:schemeClr val="accent5">
                        <a:lumMod val="20000"/>
                        <a:lumOff val="80000"/>
                      </a:schemeClr>
                    </a:solidFill>
                  </a:tcPr>
                </a:tc>
                <a:extLst>
                  <a:ext uri="{0D108BD9-81ED-4DB2-BD59-A6C34878D82A}">
                    <a16:rowId xmlns:a16="http://schemas.microsoft.com/office/drawing/2014/main" val="871883171"/>
                  </a:ext>
                </a:extLst>
              </a:tr>
            </a:tbl>
          </a:graphicData>
        </a:graphic>
      </p:graphicFrame>
      <p:sp>
        <p:nvSpPr>
          <p:cNvPr id="17" name="矩形 16">
            <a:extLst>
              <a:ext uri="{FF2B5EF4-FFF2-40B4-BE49-F238E27FC236}">
                <a16:creationId xmlns:a16="http://schemas.microsoft.com/office/drawing/2014/main" id="{1A8DE587-A66C-47EA-9977-764F89A60CA3}"/>
              </a:ext>
            </a:extLst>
          </p:cNvPr>
          <p:cNvSpPr/>
          <p:nvPr/>
        </p:nvSpPr>
        <p:spPr>
          <a:xfrm>
            <a:off x="8912223" y="3026410"/>
            <a:ext cx="723900" cy="12471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Fira Code" panose="020B0809050000020004" pitchFamily="49" charset="0"/>
            </a:endParaRPr>
          </a:p>
        </p:txBody>
      </p:sp>
      <p:graphicFrame>
        <p:nvGraphicFramePr>
          <p:cNvPr id="18" name="表格 17">
            <a:extLst>
              <a:ext uri="{FF2B5EF4-FFF2-40B4-BE49-F238E27FC236}">
                <a16:creationId xmlns:a16="http://schemas.microsoft.com/office/drawing/2014/main" id="{E27B1BB1-2606-43E8-A5E6-C7CA6286A3D7}"/>
              </a:ext>
            </a:extLst>
          </p:cNvPr>
          <p:cNvGraphicFramePr>
            <a:graphicFrameLocks noGrp="1"/>
          </p:cNvGraphicFramePr>
          <p:nvPr>
            <p:extLst>
              <p:ext uri="{D42A27DB-BD31-4B8C-83A1-F6EECF244321}">
                <p14:modId xmlns:p14="http://schemas.microsoft.com/office/powerpoint/2010/main" val="994955071"/>
              </p:ext>
            </p:extLst>
          </p:nvPr>
        </p:nvGraphicFramePr>
        <p:xfrm>
          <a:off x="4587873" y="2588102"/>
          <a:ext cx="5048253" cy="370840"/>
        </p:xfrm>
        <a:graphic>
          <a:graphicData uri="http://schemas.openxmlformats.org/drawingml/2006/table">
            <a:tbl>
              <a:tblPr firstCol="1">
                <a:tableStyleId>{2D5ABB26-0587-4C30-8999-92F81FD0307C}</a:tableStyleId>
              </a:tblPr>
              <a:tblGrid>
                <a:gridCol w="721179">
                  <a:extLst>
                    <a:ext uri="{9D8B030D-6E8A-4147-A177-3AD203B41FA5}">
                      <a16:colId xmlns:a16="http://schemas.microsoft.com/office/drawing/2014/main" val="583896565"/>
                    </a:ext>
                  </a:extLst>
                </a:gridCol>
                <a:gridCol w="721179">
                  <a:extLst>
                    <a:ext uri="{9D8B030D-6E8A-4147-A177-3AD203B41FA5}">
                      <a16:colId xmlns:a16="http://schemas.microsoft.com/office/drawing/2014/main" val="4285826155"/>
                    </a:ext>
                  </a:extLst>
                </a:gridCol>
                <a:gridCol w="721179">
                  <a:extLst>
                    <a:ext uri="{9D8B030D-6E8A-4147-A177-3AD203B41FA5}">
                      <a16:colId xmlns:a16="http://schemas.microsoft.com/office/drawing/2014/main" val="2649065192"/>
                    </a:ext>
                  </a:extLst>
                </a:gridCol>
                <a:gridCol w="721179">
                  <a:extLst>
                    <a:ext uri="{9D8B030D-6E8A-4147-A177-3AD203B41FA5}">
                      <a16:colId xmlns:a16="http://schemas.microsoft.com/office/drawing/2014/main" val="3941260226"/>
                    </a:ext>
                  </a:extLst>
                </a:gridCol>
                <a:gridCol w="721179">
                  <a:extLst>
                    <a:ext uri="{9D8B030D-6E8A-4147-A177-3AD203B41FA5}">
                      <a16:colId xmlns:a16="http://schemas.microsoft.com/office/drawing/2014/main" val="1635187970"/>
                    </a:ext>
                  </a:extLst>
                </a:gridCol>
                <a:gridCol w="721179">
                  <a:extLst>
                    <a:ext uri="{9D8B030D-6E8A-4147-A177-3AD203B41FA5}">
                      <a16:colId xmlns:a16="http://schemas.microsoft.com/office/drawing/2014/main" val="450043458"/>
                    </a:ext>
                  </a:extLst>
                </a:gridCol>
                <a:gridCol w="721179">
                  <a:extLst>
                    <a:ext uri="{9D8B030D-6E8A-4147-A177-3AD203B41FA5}">
                      <a16:colId xmlns:a16="http://schemas.microsoft.com/office/drawing/2014/main" val="3000215006"/>
                    </a:ext>
                  </a:extLst>
                </a:gridCol>
              </a:tblGrid>
              <a:tr h="370840">
                <a:tc>
                  <a:txBody>
                    <a:bodyPr/>
                    <a:lstStyle/>
                    <a:p>
                      <a:pPr algn="ctr"/>
                      <a:r>
                        <a:rPr lang="en-US" altLang="zh-CN" dirty="0">
                          <a:solidFill>
                            <a:schemeClr val="bg1">
                              <a:lumMod val="65000"/>
                            </a:schemeClr>
                          </a:solidFill>
                        </a:rPr>
                        <a:t>0</a:t>
                      </a:r>
                      <a:endParaRPr lang="zh-CN" altLang="en-US" dirty="0">
                        <a:solidFill>
                          <a:schemeClr val="bg1">
                            <a:lumMod val="65000"/>
                          </a:schemeClr>
                        </a:solidFill>
                      </a:endParaRPr>
                    </a:p>
                  </a:txBody>
                  <a:tcPr anchor="ctr"/>
                </a:tc>
                <a:tc>
                  <a:txBody>
                    <a:bodyPr/>
                    <a:lstStyle/>
                    <a:p>
                      <a:pPr algn="ctr"/>
                      <a:r>
                        <a:rPr lang="en-US" altLang="zh-CN" dirty="0">
                          <a:solidFill>
                            <a:schemeClr val="bg1">
                              <a:lumMod val="65000"/>
                            </a:schemeClr>
                          </a:solidFill>
                        </a:rPr>
                        <a:t>1</a:t>
                      </a:r>
                      <a:endParaRPr lang="zh-CN" altLang="en-US" dirty="0">
                        <a:solidFill>
                          <a:schemeClr val="bg1">
                            <a:lumMod val="65000"/>
                          </a:schemeClr>
                        </a:solidFill>
                      </a:endParaRPr>
                    </a:p>
                  </a:txBody>
                  <a:tcPr anchor="ctr"/>
                </a:tc>
                <a:tc>
                  <a:txBody>
                    <a:bodyPr/>
                    <a:lstStyle/>
                    <a:p>
                      <a:pPr algn="ctr"/>
                      <a:r>
                        <a:rPr lang="en-US" altLang="zh-CN" dirty="0">
                          <a:solidFill>
                            <a:schemeClr val="bg1">
                              <a:lumMod val="65000"/>
                            </a:schemeClr>
                          </a:solidFill>
                        </a:rPr>
                        <a:t>2</a:t>
                      </a:r>
                      <a:endParaRPr lang="zh-CN" altLang="en-US" dirty="0">
                        <a:solidFill>
                          <a:schemeClr val="bg1">
                            <a:lumMod val="65000"/>
                          </a:schemeClr>
                        </a:solidFill>
                      </a:endParaRPr>
                    </a:p>
                  </a:txBody>
                  <a:tcPr anchor="ctr"/>
                </a:tc>
                <a:tc>
                  <a:txBody>
                    <a:bodyPr/>
                    <a:lstStyle/>
                    <a:p>
                      <a:pPr algn="ctr"/>
                      <a:r>
                        <a:rPr lang="en-US" altLang="zh-CN" dirty="0">
                          <a:solidFill>
                            <a:schemeClr val="bg1">
                              <a:lumMod val="65000"/>
                            </a:schemeClr>
                          </a:solidFill>
                        </a:rPr>
                        <a:t>3</a:t>
                      </a:r>
                      <a:endParaRPr lang="zh-CN" altLang="en-US" dirty="0">
                        <a:solidFill>
                          <a:schemeClr val="bg1">
                            <a:lumMod val="65000"/>
                          </a:schemeClr>
                        </a:solidFill>
                      </a:endParaRPr>
                    </a:p>
                  </a:txBody>
                  <a:tcPr anchor="ctr"/>
                </a:tc>
                <a:tc>
                  <a:txBody>
                    <a:bodyPr/>
                    <a:lstStyle/>
                    <a:p>
                      <a:pPr algn="ctr"/>
                      <a:r>
                        <a:rPr lang="en-US" altLang="zh-CN" dirty="0">
                          <a:solidFill>
                            <a:schemeClr val="bg1">
                              <a:lumMod val="65000"/>
                            </a:schemeClr>
                          </a:solidFill>
                        </a:rPr>
                        <a:t>4</a:t>
                      </a:r>
                      <a:endParaRPr lang="zh-CN" altLang="en-US" dirty="0">
                        <a:solidFill>
                          <a:schemeClr val="bg1">
                            <a:lumMod val="65000"/>
                          </a:schemeClr>
                        </a:solidFill>
                      </a:endParaRPr>
                    </a:p>
                  </a:txBody>
                  <a:tcPr anchor="ctr"/>
                </a:tc>
                <a:tc>
                  <a:txBody>
                    <a:bodyPr/>
                    <a:lstStyle/>
                    <a:p>
                      <a:pPr algn="ctr"/>
                      <a:r>
                        <a:rPr lang="en-US" altLang="zh-CN" dirty="0">
                          <a:solidFill>
                            <a:schemeClr val="bg1">
                              <a:lumMod val="65000"/>
                            </a:schemeClr>
                          </a:solidFill>
                        </a:rPr>
                        <a:t>5</a:t>
                      </a:r>
                      <a:endParaRPr lang="zh-CN" altLang="en-US" dirty="0">
                        <a:solidFill>
                          <a:schemeClr val="bg1">
                            <a:lumMod val="65000"/>
                          </a:schemeClr>
                        </a:solidFill>
                      </a:endParaRPr>
                    </a:p>
                  </a:txBody>
                  <a:tcPr anchor="ctr"/>
                </a:tc>
                <a:tc>
                  <a:txBody>
                    <a:bodyPr/>
                    <a:lstStyle/>
                    <a:p>
                      <a:pPr algn="ctr"/>
                      <a:r>
                        <a:rPr lang="en-US" altLang="zh-CN" dirty="0">
                          <a:solidFill>
                            <a:schemeClr val="bg1">
                              <a:lumMod val="65000"/>
                            </a:schemeClr>
                          </a:solidFill>
                        </a:rPr>
                        <a:t>6</a:t>
                      </a:r>
                      <a:endParaRPr lang="zh-CN" altLang="en-US" dirty="0">
                        <a:solidFill>
                          <a:schemeClr val="bg1">
                            <a:lumMod val="65000"/>
                          </a:schemeClr>
                        </a:solidFill>
                      </a:endParaRPr>
                    </a:p>
                  </a:txBody>
                  <a:tcPr anchor="ctr"/>
                </a:tc>
                <a:extLst>
                  <a:ext uri="{0D108BD9-81ED-4DB2-BD59-A6C34878D82A}">
                    <a16:rowId xmlns:a16="http://schemas.microsoft.com/office/drawing/2014/main" val="1983320280"/>
                  </a:ext>
                </a:extLst>
              </a:tr>
            </a:tbl>
          </a:graphicData>
        </a:graphic>
      </p:graphicFrame>
      <p:graphicFrame>
        <p:nvGraphicFramePr>
          <p:cNvPr id="19" name="表格 18">
            <a:extLst>
              <a:ext uri="{FF2B5EF4-FFF2-40B4-BE49-F238E27FC236}">
                <a16:creationId xmlns:a16="http://schemas.microsoft.com/office/drawing/2014/main" id="{C987E1A9-B3E2-446E-94C5-3AF3046F0CC6}"/>
              </a:ext>
            </a:extLst>
          </p:cNvPr>
          <p:cNvGraphicFramePr>
            <a:graphicFrameLocks noGrp="1"/>
          </p:cNvGraphicFramePr>
          <p:nvPr>
            <p:extLst>
              <p:ext uri="{D42A27DB-BD31-4B8C-83A1-F6EECF244321}">
                <p14:modId xmlns:p14="http://schemas.microsoft.com/office/powerpoint/2010/main" val="4141400970"/>
              </p:ext>
            </p:extLst>
          </p:nvPr>
        </p:nvGraphicFramePr>
        <p:xfrm>
          <a:off x="3932463" y="4859496"/>
          <a:ext cx="4327074" cy="365760"/>
        </p:xfrm>
        <a:graphic>
          <a:graphicData uri="http://schemas.openxmlformats.org/drawingml/2006/table">
            <a:tbl>
              <a:tblPr firstCol="1">
                <a:tableStyleId>{2D5ABB26-0587-4C30-8999-92F81FD0307C}</a:tableStyleId>
              </a:tblPr>
              <a:tblGrid>
                <a:gridCol w="721179">
                  <a:extLst>
                    <a:ext uri="{9D8B030D-6E8A-4147-A177-3AD203B41FA5}">
                      <a16:colId xmlns:a16="http://schemas.microsoft.com/office/drawing/2014/main" val="583896565"/>
                    </a:ext>
                  </a:extLst>
                </a:gridCol>
                <a:gridCol w="721179">
                  <a:extLst>
                    <a:ext uri="{9D8B030D-6E8A-4147-A177-3AD203B41FA5}">
                      <a16:colId xmlns:a16="http://schemas.microsoft.com/office/drawing/2014/main" val="4285826155"/>
                    </a:ext>
                  </a:extLst>
                </a:gridCol>
                <a:gridCol w="721179">
                  <a:extLst>
                    <a:ext uri="{9D8B030D-6E8A-4147-A177-3AD203B41FA5}">
                      <a16:colId xmlns:a16="http://schemas.microsoft.com/office/drawing/2014/main" val="2649065192"/>
                    </a:ext>
                  </a:extLst>
                </a:gridCol>
                <a:gridCol w="721179">
                  <a:extLst>
                    <a:ext uri="{9D8B030D-6E8A-4147-A177-3AD203B41FA5}">
                      <a16:colId xmlns:a16="http://schemas.microsoft.com/office/drawing/2014/main" val="3941260226"/>
                    </a:ext>
                  </a:extLst>
                </a:gridCol>
                <a:gridCol w="721179">
                  <a:extLst>
                    <a:ext uri="{9D8B030D-6E8A-4147-A177-3AD203B41FA5}">
                      <a16:colId xmlns:a16="http://schemas.microsoft.com/office/drawing/2014/main" val="1635187970"/>
                    </a:ext>
                  </a:extLst>
                </a:gridCol>
                <a:gridCol w="721179">
                  <a:extLst>
                    <a:ext uri="{9D8B030D-6E8A-4147-A177-3AD203B41FA5}">
                      <a16:colId xmlns:a16="http://schemas.microsoft.com/office/drawing/2014/main" val="450043458"/>
                    </a:ext>
                  </a:extLst>
                </a:gridCol>
              </a:tblGrid>
              <a:tr h="342106">
                <a:tc>
                  <a:txBody>
                    <a:bodyPr/>
                    <a:lstStyle/>
                    <a:p>
                      <a:pPr algn="ctr"/>
                      <a:r>
                        <a:rPr lang="en-US" altLang="zh-CN" dirty="0">
                          <a:solidFill>
                            <a:schemeClr val="tx1"/>
                          </a:solidFill>
                          <a:latin typeface="Fira Code" panose="020B0809050000020004" pitchFamily="49" charset="0"/>
                          <a:ea typeface="Fira Code" panose="020B0809050000020004" pitchFamily="49" charset="0"/>
                        </a:rPr>
                        <a:t>008</a:t>
                      </a:r>
                      <a:endParaRPr lang="zh-CN" altLang="en-US" dirty="0">
                        <a:solidFill>
                          <a:schemeClr val="tx1"/>
                        </a:solidFill>
                        <a:latin typeface="Fira Code" panose="020B0809050000020004" pitchFamily="49" charset="0"/>
                      </a:endParaRPr>
                    </a:p>
                  </a:txBody>
                  <a:tcPr anchor="ctr"/>
                </a:tc>
                <a:tc>
                  <a:txBody>
                    <a:bodyPr/>
                    <a:lstStyle/>
                    <a:p>
                      <a:pPr algn="ctr"/>
                      <a:r>
                        <a:rPr lang="en-US" altLang="zh-CN" dirty="0">
                          <a:solidFill>
                            <a:schemeClr val="tx1"/>
                          </a:solidFill>
                          <a:latin typeface="Fira Code" panose="020B0809050000020004" pitchFamily="49" charset="0"/>
                          <a:ea typeface="Fira Code" panose="020B0809050000020004" pitchFamily="49" charset="0"/>
                        </a:rPr>
                        <a:t>083</a:t>
                      </a:r>
                      <a:endParaRPr lang="zh-CN" altLang="en-US" dirty="0">
                        <a:solidFill>
                          <a:schemeClr val="tx1"/>
                        </a:solidFill>
                        <a:latin typeface="Fira Code" panose="020B0809050000020004" pitchFamily="49" charset="0"/>
                      </a:endParaRPr>
                    </a:p>
                  </a:txBody>
                  <a:tcPr anchor="ctr"/>
                </a:tc>
                <a:tc>
                  <a:txBody>
                    <a:bodyPr/>
                    <a:lstStyle/>
                    <a:p>
                      <a:pPr algn="ctr"/>
                      <a:r>
                        <a:rPr lang="en-US" altLang="zh-CN" dirty="0">
                          <a:solidFill>
                            <a:schemeClr val="tx1"/>
                          </a:solidFill>
                          <a:latin typeface="Fira Code" panose="020B0809050000020004" pitchFamily="49" charset="0"/>
                          <a:ea typeface="Fira Code" panose="020B0809050000020004" pitchFamily="49" charset="0"/>
                        </a:rPr>
                        <a:t>109</a:t>
                      </a:r>
                      <a:endParaRPr lang="zh-CN" altLang="en-US" dirty="0">
                        <a:solidFill>
                          <a:schemeClr val="tx1"/>
                        </a:solidFill>
                        <a:latin typeface="Fira Code" panose="020B0809050000020004" pitchFamily="49" charset="0"/>
                      </a:endParaRPr>
                    </a:p>
                  </a:txBody>
                  <a:tcPr anchor="ctr"/>
                </a:tc>
                <a:tc>
                  <a:txBody>
                    <a:bodyPr/>
                    <a:lstStyle/>
                    <a:p>
                      <a:pPr algn="ctr"/>
                      <a:r>
                        <a:rPr lang="en-US" altLang="zh-CN" dirty="0">
                          <a:solidFill>
                            <a:schemeClr val="tx1"/>
                          </a:solidFill>
                          <a:latin typeface="Fira Code" panose="020B0809050000020004" pitchFamily="49" charset="0"/>
                          <a:ea typeface="Fira Code" panose="020B0809050000020004" pitchFamily="49" charset="0"/>
                        </a:rPr>
                        <a:t>278</a:t>
                      </a:r>
                      <a:endParaRPr lang="zh-CN" altLang="en-US" dirty="0">
                        <a:solidFill>
                          <a:schemeClr val="tx1"/>
                        </a:solidFill>
                        <a:latin typeface="Fira Code" panose="020B0809050000020004" pitchFamily="49" charset="0"/>
                      </a:endParaRPr>
                    </a:p>
                  </a:txBody>
                  <a:tcPr anchor="ctr"/>
                </a:tc>
                <a:tc>
                  <a:txBody>
                    <a:bodyPr/>
                    <a:lstStyle/>
                    <a:p>
                      <a:pPr algn="ctr"/>
                      <a:r>
                        <a:rPr lang="en-US" altLang="zh-CN" dirty="0">
                          <a:solidFill>
                            <a:schemeClr val="tx1"/>
                          </a:solidFill>
                          <a:latin typeface="Fira Code" panose="020B0809050000020004" pitchFamily="49" charset="0"/>
                          <a:ea typeface="Fira Code" panose="020B0809050000020004" pitchFamily="49" charset="0"/>
                        </a:rPr>
                        <a:t>589</a:t>
                      </a:r>
                      <a:endParaRPr lang="zh-CN" altLang="en-US" dirty="0">
                        <a:solidFill>
                          <a:schemeClr val="tx1"/>
                        </a:solidFill>
                        <a:latin typeface="Fira Code" panose="020B0809050000020004" pitchFamily="49" charset="0"/>
                      </a:endParaRPr>
                    </a:p>
                  </a:txBody>
                  <a:tcPr anchor="ctr"/>
                </a:tc>
                <a:tc>
                  <a:txBody>
                    <a:bodyPr/>
                    <a:lstStyle/>
                    <a:p>
                      <a:pPr algn="ctr"/>
                      <a:r>
                        <a:rPr lang="en-US" altLang="zh-CN" dirty="0">
                          <a:solidFill>
                            <a:schemeClr val="tx1"/>
                          </a:solidFill>
                          <a:latin typeface="Fira Code" panose="020B0809050000020004" pitchFamily="49" charset="0"/>
                          <a:ea typeface="Fira Code" panose="020B0809050000020004" pitchFamily="49" charset="0"/>
                        </a:rPr>
                        <a:t>930</a:t>
                      </a:r>
                      <a:endParaRPr lang="zh-CN" altLang="en-US" dirty="0">
                        <a:solidFill>
                          <a:schemeClr val="tx1"/>
                        </a:solidFill>
                        <a:latin typeface="Fira Code" panose="020B0809050000020004" pitchFamily="49" charset="0"/>
                      </a:endParaRPr>
                    </a:p>
                  </a:txBody>
                  <a:tcPr anchor="ctr"/>
                </a:tc>
                <a:extLst>
                  <a:ext uri="{0D108BD9-81ED-4DB2-BD59-A6C34878D82A}">
                    <a16:rowId xmlns:a16="http://schemas.microsoft.com/office/drawing/2014/main" val="1983320280"/>
                  </a:ext>
                </a:extLst>
              </a:tr>
            </a:tbl>
          </a:graphicData>
        </a:graphic>
      </p:graphicFrame>
      <p:graphicFrame>
        <p:nvGraphicFramePr>
          <p:cNvPr id="20" name="表格 19">
            <a:extLst>
              <a:ext uri="{FF2B5EF4-FFF2-40B4-BE49-F238E27FC236}">
                <a16:creationId xmlns:a16="http://schemas.microsoft.com/office/drawing/2014/main" id="{C4A85C2B-0051-4E79-84ED-C2CF8CA75E8F}"/>
              </a:ext>
            </a:extLst>
          </p:cNvPr>
          <p:cNvGraphicFramePr>
            <a:graphicFrameLocks noGrp="1"/>
          </p:cNvGraphicFramePr>
          <p:nvPr>
            <p:extLst>
              <p:ext uri="{D42A27DB-BD31-4B8C-83A1-F6EECF244321}">
                <p14:modId xmlns:p14="http://schemas.microsoft.com/office/powerpoint/2010/main" val="908183019"/>
              </p:ext>
            </p:extLst>
          </p:nvPr>
        </p:nvGraphicFramePr>
        <p:xfrm>
          <a:off x="2933696" y="3026410"/>
          <a:ext cx="723900" cy="1247140"/>
        </p:xfrm>
        <a:graphic>
          <a:graphicData uri="http://schemas.openxmlformats.org/drawingml/2006/table">
            <a:tbl>
              <a:tblPr>
                <a:tableStyleId>{5940675A-B579-460E-94D1-54222C63F5DA}</a:tableStyleId>
              </a:tblPr>
              <a:tblGrid>
                <a:gridCol w="723900">
                  <a:extLst>
                    <a:ext uri="{9D8B030D-6E8A-4147-A177-3AD203B41FA5}">
                      <a16:colId xmlns:a16="http://schemas.microsoft.com/office/drawing/2014/main" val="1701013342"/>
                    </a:ext>
                  </a:extLst>
                </a:gridCol>
              </a:tblGrid>
              <a:tr h="623570">
                <a:tc>
                  <a:txBody>
                    <a:bodyPr/>
                    <a:lstStyle/>
                    <a:p>
                      <a:pPr algn="ctr"/>
                      <a:r>
                        <a:rPr lang="en-US" altLang="zh-CN" sz="1600" dirty="0">
                          <a:latin typeface="Fira Code" panose="020B0809050000020004" pitchFamily="49" charset="0"/>
                        </a:rPr>
                        <a:t>key</a:t>
                      </a:r>
                      <a:endParaRPr lang="zh-CN" altLang="en-US" sz="1600" dirty="0">
                        <a:latin typeface="Fira Code" panose="020B0809050000020004" pitchFamily="49" charset="0"/>
                      </a:endParaRPr>
                    </a:p>
                  </a:txBody>
                  <a:tcPr anchor="ctr">
                    <a:solidFill>
                      <a:schemeClr val="accent6">
                        <a:lumMod val="20000"/>
                        <a:lumOff val="80000"/>
                      </a:schemeClr>
                    </a:solidFill>
                  </a:tcPr>
                </a:tc>
                <a:extLst>
                  <a:ext uri="{0D108BD9-81ED-4DB2-BD59-A6C34878D82A}">
                    <a16:rowId xmlns:a16="http://schemas.microsoft.com/office/drawing/2014/main" val="518737196"/>
                  </a:ext>
                </a:extLst>
              </a:tr>
              <a:tr h="623570">
                <a:tc>
                  <a:txBody>
                    <a:bodyPr/>
                    <a:lstStyle/>
                    <a:p>
                      <a:pPr algn="ctr"/>
                      <a:r>
                        <a:rPr lang="en-US" altLang="zh-CN" sz="1600" dirty="0">
                          <a:latin typeface="Fira Code" panose="020B0809050000020004" pitchFamily="49" charset="0"/>
                        </a:rPr>
                        <a:t>next</a:t>
                      </a:r>
                      <a:endParaRPr lang="zh-CN" altLang="en-US" sz="1600" dirty="0">
                        <a:latin typeface="Fira Code" panose="020B0809050000020004" pitchFamily="49" charset="0"/>
                      </a:endParaRPr>
                    </a:p>
                  </a:txBody>
                  <a:tcPr anchor="ctr">
                    <a:solidFill>
                      <a:schemeClr val="accent5">
                        <a:lumMod val="20000"/>
                        <a:lumOff val="80000"/>
                      </a:schemeClr>
                    </a:solidFill>
                  </a:tcPr>
                </a:tc>
                <a:extLst>
                  <a:ext uri="{0D108BD9-81ED-4DB2-BD59-A6C34878D82A}">
                    <a16:rowId xmlns:a16="http://schemas.microsoft.com/office/drawing/2014/main" val="871883171"/>
                  </a:ext>
                </a:extLst>
              </a:tr>
            </a:tbl>
          </a:graphicData>
        </a:graphic>
      </p:graphicFrame>
      <p:sp>
        <p:nvSpPr>
          <p:cNvPr id="21" name="矩形 20">
            <a:extLst>
              <a:ext uri="{FF2B5EF4-FFF2-40B4-BE49-F238E27FC236}">
                <a16:creationId xmlns:a16="http://schemas.microsoft.com/office/drawing/2014/main" id="{5146D7EF-F358-4048-98C8-031A4EB9E206}"/>
              </a:ext>
            </a:extLst>
          </p:cNvPr>
          <p:cNvSpPr/>
          <p:nvPr/>
        </p:nvSpPr>
        <p:spPr>
          <a:xfrm>
            <a:off x="2933696" y="3026410"/>
            <a:ext cx="723900" cy="12471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Fira Code" panose="020B0809050000020004" pitchFamily="49" charset="0"/>
            </a:endParaRPr>
          </a:p>
        </p:txBody>
      </p:sp>
      <p:sp>
        <p:nvSpPr>
          <p:cNvPr id="24" name="文本框 23">
            <a:extLst>
              <a:ext uri="{FF2B5EF4-FFF2-40B4-BE49-F238E27FC236}">
                <a16:creationId xmlns:a16="http://schemas.microsoft.com/office/drawing/2014/main" id="{BC4E43DD-115F-44D9-9CF9-E17460B6C0E0}"/>
              </a:ext>
            </a:extLst>
          </p:cNvPr>
          <p:cNvSpPr txBox="1"/>
          <p:nvPr/>
        </p:nvSpPr>
        <p:spPr>
          <a:xfrm>
            <a:off x="5199888" y="2000370"/>
            <a:ext cx="1792224" cy="369332"/>
          </a:xfrm>
          <a:prstGeom prst="rect">
            <a:avLst/>
          </a:prstGeom>
          <a:noFill/>
        </p:spPr>
        <p:txBody>
          <a:bodyPr wrap="square" rtlCol="0">
            <a:spAutoFit/>
          </a:bodyPr>
          <a:lstStyle/>
          <a:p>
            <a:pPr algn="ctr"/>
            <a:r>
              <a:rPr lang="zh-CN" altLang="en-US" dirty="0"/>
              <a:t>静态链表的结构</a:t>
            </a:r>
          </a:p>
        </p:txBody>
      </p:sp>
      <p:sp>
        <p:nvSpPr>
          <p:cNvPr id="26" name="矩形 25">
            <a:extLst>
              <a:ext uri="{FF2B5EF4-FFF2-40B4-BE49-F238E27FC236}">
                <a16:creationId xmlns:a16="http://schemas.microsoft.com/office/drawing/2014/main" id="{3BF4D645-770C-4376-9B0B-356B021670F6}"/>
              </a:ext>
            </a:extLst>
          </p:cNvPr>
          <p:cNvSpPr/>
          <p:nvPr/>
        </p:nvSpPr>
        <p:spPr>
          <a:xfrm>
            <a:off x="4587873" y="3026411"/>
            <a:ext cx="5048250" cy="124384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478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par>
                                <p:cTn id="46" presetID="10" presetClass="entr" presetSubtype="0" fill="hold"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par>
                                <p:cTn id="58" presetID="10" presetClass="entr" presetSubtype="0" fill="hold"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P spid="13" grpId="0" animBg="1"/>
      <p:bldP spid="15" grpId="0" animBg="1"/>
      <p:bldP spid="17" grpId="0" animBg="1"/>
      <p:bldP spid="21" grpId="0" animBg="1"/>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3C7932-3454-45D1-A9F7-795906465330}"/>
              </a:ext>
            </a:extLst>
          </p:cNvPr>
          <p:cNvSpPr>
            <a:spLocks noGrp="1"/>
          </p:cNvSpPr>
          <p:nvPr>
            <p:ph type="title"/>
          </p:nvPr>
        </p:nvSpPr>
        <p:spPr/>
        <p:txBody>
          <a:bodyPr/>
          <a:lstStyle/>
          <a:p>
            <a:r>
              <a:rPr lang="zh-CN" altLang="en-US" dirty="0"/>
              <a:t>基本概念</a:t>
            </a:r>
          </a:p>
        </p:txBody>
      </p:sp>
      <p:sp>
        <p:nvSpPr>
          <p:cNvPr id="3" name="内容占位符 2">
            <a:extLst>
              <a:ext uri="{FF2B5EF4-FFF2-40B4-BE49-F238E27FC236}">
                <a16:creationId xmlns:a16="http://schemas.microsoft.com/office/drawing/2014/main" id="{9B2C62ED-FC46-4498-9F24-5EE57A2BE4E5}"/>
              </a:ext>
            </a:extLst>
          </p:cNvPr>
          <p:cNvSpPr>
            <a:spLocks noGrp="1"/>
          </p:cNvSpPr>
          <p:nvPr>
            <p:ph idx="1"/>
          </p:nvPr>
        </p:nvSpPr>
        <p:spPr/>
        <p:txBody>
          <a:bodyPr>
            <a:normAutofit/>
          </a:bodyPr>
          <a:lstStyle/>
          <a:p>
            <a:pPr marL="0" indent="0">
              <a:lnSpc>
                <a:spcPct val="110000"/>
              </a:lnSpc>
              <a:buNone/>
            </a:pPr>
            <a:r>
              <a:rPr lang="zh-CN" altLang="en-US" dirty="0">
                <a:latin typeface="Fira Code" panose="020B0809050000020004" pitchFamily="49" charset="0"/>
              </a:rPr>
              <a:t>在排序过程中，一般进行两种基本操作</a:t>
            </a:r>
            <a:endParaRPr lang="en-US" altLang="zh-CN" dirty="0">
              <a:latin typeface="Fira Code" panose="020B0809050000020004" pitchFamily="49" charset="0"/>
              <a:ea typeface="Fira Code" panose="020B0809050000020004" pitchFamily="49" charset="0"/>
            </a:endParaRPr>
          </a:p>
          <a:p>
            <a:pPr marL="0" indent="0">
              <a:spcBef>
                <a:spcPct val="50000"/>
              </a:spcBef>
              <a:buNone/>
            </a:pPr>
            <a:r>
              <a:rPr lang="zh-CN" altLang="en-US" dirty="0">
                <a:latin typeface="Fira Code" panose="020B0809050000020004" pitchFamily="49" charset="0"/>
              </a:rPr>
              <a:t>（</a:t>
            </a:r>
            <a:r>
              <a:rPr lang="en-US" altLang="zh-CN" dirty="0">
                <a:latin typeface="Fira Code" panose="020B0809050000020004" pitchFamily="49" charset="0"/>
                <a:ea typeface="Fira Code" panose="020B0809050000020004" pitchFamily="49" charset="0"/>
              </a:rPr>
              <a:t>1</a:t>
            </a:r>
            <a:r>
              <a:rPr lang="zh-CN" altLang="en-US" dirty="0">
                <a:latin typeface="Fira Code" panose="020B0809050000020004" pitchFamily="49" charset="0"/>
              </a:rPr>
              <a:t>）</a:t>
            </a:r>
            <a:r>
              <a:rPr lang="zh-CN" altLang="en-US" b="1" dirty="0">
                <a:solidFill>
                  <a:srgbClr val="FF0000"/>
                </a:solidFill>
                <a:latin typeface="Fira Code" panose="020B0809050000020004" pitchFamily="49" charset="0"/>
              </a:rPr>
              <a:t>比较</a:t>
            </a:r>
            <a:r>
              <a:rPr lang="zh-CN" altLang="en-US" dirty="0">
                <a:latin typeface="Fira Code" panose="020B0809050000020004" pitchFamily="49" charset="0"/>
              </a:rPr>
              <a:t>两个关键字的大小； </a:t>
            </a:r>
          </a:p>
          <a:p>
            <a:pPr marL="0" indent="0">
              <a:spcBef>
                <a:spcPct val="50000"/>
              </a:spcBef>
              <a:buNone/>
            </a:pPr>
            <a:r>
              <a:rPr lang="zh-CN" altLang="en-US" dirty="0">
                <a:latin typeface="Fira Code" panose="020B0809050000020004" pitchFamily="49" charset="0"/>
              </a:rPr>
              <a:t>（</a:t>
            </a:r>
            <a:r>
              <a:rPr lang="en-US" altLang="zh-CN" dirty="0">
                <a:latin typeface="Fira Code" panose="020B0809050000020004" pitchFamily="49" charset="0"/>
                <a:ea typeface="Fira Code" panose="020B0809050000020004" pitchFamily="49" charset="0"/>
              </a:rPr>
              <a:t>2</a:t>
            </a:r>
            <a:r>
              <a:rPr lang="zh-CN" altLang="en-US" dirty="0">
                <a:latin typeface="Fira Code" panose="020B0809050000020004" pitchFamily="49" charset="0"/>
              </a:rPr>
              <a:t>）将记录从一个位置</a:t>
            </a:r>
            <a:r>
              <a:rPr lang="zh-CN" altLang="en-US" b="1" dirty="0">
                <a:solidFill>
                  <a:srgbClr val="FF0000"/>
                </a:solidFill>
                <a:latin typeface="Fira Code" panose="020B0809050000020004" pitchFamily="49" charset="0"/>
              </a:rPr>
              <a:t>移动</a:t>
            </a:r>
            <a:r>
              <a:rPr lang="zh-CN" altLang="en-US" dirty="0">
                <a:latin typeface="Fira Code" panose="020B0809050000020004" pitchFamily="49" charset="0"/>
              </a:rPr>
              <a:t>到另一个位置。 </a:t>
            </a:r>
          </a:p>
        </p:txBody>
      </p:sp>
    </p:spTree>
    <p:extLst>
      <p:ext uri="{BB962C8B-B14F-4D97-AF65-F5344CB8AC3E}">
        <p14:creationId xmlns:p14="http://schemas.microsoft.com/office/powerpoint/2010/main" val="4090296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1B7908-1EED-4793-8D05-586440A77D37}"/>
              </a:ext>
            </a:extLst>
          </p:cNvPr>
          <p:cNvSpPr>
            <a:spLocks noGrp="1"/>
          </p:cNvSpPr>
          <p:nvPr>
            <p:ph type="title"/>
          </p:nvPr>
        </p:nvSpPr>
        <p:spPr/>
        <p:txBody>
          <a:bodyPr/>
          <a:lstStyle/>
          <a:p>
            <a:r>
              <a:rPr lang="zh-CN" altLang="en-US" dirty="0"/>
              <a:t>排序法的比较</a:t>
            </a:r>
          </a:p>
        </p:txBody>
      </p:sp>
      <p:graphicFrame>
        <p:nvGraphicFramePr>
          <p:cNvPr id="4" name="Group 48">
            <a:extLst>
              <a:ext uri="{FF2B5EF4-FFF2-40B4-BE49-F238E27FC236}">
                <a16:creationId xmlns:a16="http://schemas.microsoft.com/office/drawing/2014/main" id="{052E5EA2-E03C-47BC-9AE4-52F5534ECCA0}"/>
              </a:ext>
            </a:extLst>
          </p:cNvPr>
          <p:cNvGraphicFramePr>
            <a:graphicFrameLocks noGrp="1"/>
          </p:cNvGraphicFramePr>
          <p:nvPr>
            <p:extLst>
              <p:ext uri="{D42A27DB-BD31-4B8C-83A1-F6EECF244321}">
                <p14:modId xmlns:p14="http://schemas.microsoft.com/office/powerpoint/2010/main" val="2932794507"/>
              </p:ext>
            </p:extLst>
          </p:nvPr>
        </p:nvGraphicFramePr>
        <p:xfrm>
          <a:off x="1009465" y="1690688"/>
          <a:ext cx="10173070" cy="4359952"/>
        </p:xfrm>
        <a:graphic>
          <a:graphicData uri="http://schemas.openxmlformats.org/drawingml/2006/table">
            <a:tbl>
              <a:tblPr firstRow="1" firstCol="1" bandRow="1">
                <a:tableStyleId>{93296810-A885-4BE3-A3E7-6D5BEEA58F35}</a:tableStyleId>
              </a:tblPr>
              <a:tblGrid>
                <a:gridCol w="1571450">
                  <a:extLst>
                    <a:ext uri="{9D8B030D-6E8A-4147-A177-3AD203B41FA5}">
                      <a16:colId xmlns:a16="http://schemas.microsoft.com/office/drawing/2014/main" val="2962075721"/>
                    </a:ext>
                  </a:extLst>
                </a:gridCol>
                <a:gridCol w="2150405">
                  <a:extLst>
                    <a:ext uri="{9D8B030D-6E8A-4147-A177-3AD203B41FA5}">
                      <a16:colId xmlns:a16="http://schemas.microsoft.com/office/drawing/2014/main" val="1559175892"/>
                    </a:ext>
                  </a:extLst>
                </a:gridCol>
                <a:gridCol w="2150405">
                  <a:extLst>
                    <a:ext uri="{9D8B030D-6E8A-4147-A177-3AD203B41FA5}">
                      <a16:colId xmlns:a16="http://schemas.microsoft.com/office/drawing/2014/main" val="2046691202"/>
                    </a:ext>
                  </a:extLst>
                </a:gridCol>
                <a:gridCol w="2150405">
                  <a:extLst>
                    <a:ext uri="{9D8B030D-6E8A-4147-A177-3AD203B41FA5}">
                      <a16:colId xmlns:a16="http://schemas.microsoft.com/office/drawing/2014/main" val="3419038482"/>
                    </a:ext>
                  </a:extLst>
                </a:gridCol>
                <a:gridCol w="2150405">
                  <a:extLst>
                    <a:ext uri="{9D8B030D-6E8A-4147-A177-3AD203B41FA5}">
                      <a16:colId xmlns:a16="http://schemas.microsoft.com/office/drawing/2014/main" val="1041253596"/>
                    </a:ext>
                  </a:extLst>
                </a:gridCol>
              </a:tblGrid>
              <a:tr h="486328">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800" u="none" strike="noStrike" cap="none" normalizeH="0" baseline="0" dirty="0">
                          <a:ln>
                            <a:noFill/>
                          </a:ln>
                          <a:solidFill>
                            <a:schemeClr val="bg1"/>
                          </a:solidFill>
                          <a:effectLst/>
                          <a:latin typeface="等线" panose="02010600030101010101" pitchFamily="2" charset="-122"/>
                          <a:ea typeface="等线" panose="02010600030101010101" pitchFamily="2" charset="-122"/>
                        </a:rPr>
                        <a:t>排序方法</a:t>
                      </a:r>
                      <a:endParaRPr kumimoji="1" lang="zh-CN" altLang="en-US" sz="1800" b="1" i="0" u="none" strike="noStrike" cap="none" normalizeH="0" baseline="0" dirty="0">
                        <a:ln>
                          <a:noFill/>
                        </a:ln>
                        <a:solidFill>
                          <a:schemeClr val="bg1"/>
                        </a:solidFill>
                        <a:effectLst/>
                        <a:latin typeface="等线" panose="02010600030101010101" pitchFamily="2" charset="-122"/>
                        <a:ea typeface="等线" panose="02010600030101010101" pitchFamily="2" charset="-122"/>
                      </a:endParaRPr>
                    </a:p>
                  </a:txBody>
                  <a:tcPr anchor="ctr" horzOverflow="overflow"/>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800" u="none" strike="noStrike" cap="none" normalizeH="0" baseline="0" dirty="0">
                          <a:ln>
                            <a:noFill/>
                          </a:ln>
                          <a:solidFill>
                            <a:schemeClr val="bg1"/>
                          </a:solidFill>
                          <a:effectLst/>
                          <a:latin typeface="等线" panose="02010600030101010101" pitchFamily="2" charset="-122"/>
                          <a:ea typeface="等线" panose="02010600030101010101" pitchFamily="2" charset="-122"/>
                        </a:rPr>
                        <a:t>平均时间复杂度</a:t>
                      </a:r>
                      <a:endParaRPr kumimoji="1" lang="zh-CN" altLang="en-US" sz="1800" b="1" i="0" u="none" strike="noStrike" cap="none" normalizeH="0" baseline="0" dirty="0">
                        <a:ln>
                          <a:noFill/>
                        </a:ln>
                        <a:solidFill>
                          <a:schemeClr val="bg1"/>
                        </a:solidFill>
                        <a:effectLst/>
                        <a:latin typeface="等线" panose="02010600030101010101" pitchFamily="2" charset="-122"/>
                        <a:ea typeface="等线" panose="02010600030101010101" pitchFamily="2" charset="-122"/>
                      </a:endParaRPr>
                    </a:p>
                  </a:txBody>
                  <a:tcPr anchor="ctr" horzOverflow="overflow"/>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800" u="none" strike="noStrike" cap="none" normalizeH="0" baseline="0" dirty="0">
                          <a:ln>
                            <a:noFill/>
                          </a:ln>
                          <a:solidFill>
                            <a:schemeClr val="bg1"/>
                          </a:solidFill>
                          <a:effectLst/>
                          <a:latin typeface="等线" panose="02010600030101010101" pitchFamily="2" charset="-122"/>
                          <a:ea typeface="等线" panose="02010600030101010101" pitchFamily="2" charset="-122"/>
                        </a:rPr>
                        <a:t>最坏时间复杂度</a:t>
                      </a:r>
                      <a:endParaRPr kumimoji="1" lang="zh-CN" altLang="en-US" sz="1800" b="1" i="0" u="none" strike="noStrike" cap="none" normalizeH="0" baseline="0" dirty="0">
                        <a:ln>
                          <a:noFill/>
                        </a:ln>
                        <a:solidFill>
                          <a:schemeClr val="bg1"/>
                        </a:solidFill>
                        <a:effectLst/>
                        <a:latin typeface="等线" panose="02010600030101010101" pitchFamily="2" charset="-122"/>
                        <a:ea typeface="等线" panose="02010600030101010101" pitchFamily="2" charset="-122"/>
                      </a:endParaRPr>
                    </a:p>
                  </a:txBody>
                  <a:tcPr anchor="ctr" horzOverflow="overflow"/>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800" u="none" strike="noStrike" cap="none" normalizeH="0" baseline="0" dirty="0">
                          <a:ln>
                            <a:noFill/>
                          </a:ln>
                          <a:solidFill>
                            <a:schemeClr val="bg1"/>
                          </a:solidFill>
                          <a:effectLst/>
                          <a:latin typeface="等线" panose="02010600030101010101" pitchFamily="2" charset="-122"/>
                          <a:ea typeface="等线" panose="02010600030101010101" pitchFamily="2" charset="-122"/>
                        </a:rPr>
                        <a:t>辅助存储空间</a:t>
                      </a:r>
                      <a:endParaRPr kumimoji="1" lang="zh-CN" altLang="en-US" sz="1800" b="1" i="0" u="none" strike="noStrike" cap="none" normalizeH="0" baseline="0" dirty="0">
                        <a:ln>
                          <a:noFill/>
                        </a:ln>
                        <a:solidFill>
                          <a:schemeClr val="bg1"/>
                        </a:solidFill>
                        <a:effectLst/>
                        <a:latin typeface="等线" panose="02010600030101010101" pitchFamily="2" charset="-122"/>
                        <a:ea typeface="等线" panose="02010600030101010101" pitchFamily="2"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800" u="none" strike="noStrike" cap="none" normalizeH="0" baseline="0" dirty="0">
                          <a:ln>
                            <a:noFill/>
                          </a:ln>
                          <a:effectLst/>
                          <a:latin typeface="+mn-lt"/>
                        </a:rPr>
                        <a:t>稳定性</a:t>
                      </a:r>
                      <a:endParaRPr kumimoji="1" lang="zh-CN" altLang="en-US" sz="1800" b="1" i="0" u="none" strike="noStrike" cap="none" normalizeH="0" baseline="0" dirty="0">
                        <a:ln>
                          <a:noFill/>
                        </a:ln>
                        <a:solidFill>
                          <a:schemeClr val="tx1"/>
                        </a:solidFill>
                        <a:effectLst/>
                        <a:latin typeface="+mn-lt"/>
                        <a:ea typeface="宋体" panose="02010600030101010101" pitchFamily="2" charset="-122"/>
                      </a:endParaRPr>
                    </a:p>
                  </a:txBody>
                  <a:tcPr anchor="ctr" horzOverflow="overflow"/>
                </a:tc>
                <a:extLst>
                  <a:ext uri="{0D108BD9-81ED-4DB2-BD59-A6C34878D82A}">
                    <a16:rowId xmlns:a16="http://schemas.microsoft.com/office/drawing/2014/main" val="3432736863"/>
                  </a:ext>
                </a:extLst>
              </a:tr>
              <a:tr h="482928">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800" u="none" strike="noStrike" cap="none" normalizeH="0" baseline="0" dirty="0">
                          <a:ln>
                            <a:noFill/>
                          </a:ln>
                          <a:solidFill>
                            <a:schemeClr val="bg1"/>
                          </a:solidFill>
                          <a:effectLst/>
                          <a:latin typeface="+mn-lt"/>
                        </a:rPr>
                        <a:t>直接插入排序</a:t>
                      </a:r>
                      <a:endParaRPr kumimoji="1" lang="zh-CN" altLang="en-US" sz="1800" b="1" i="0" u="none" strike="noStrike" cap="none" normalizeH="0" baseline="0" dirty="0">
                        <a:ln>
                          <a:noFill/>
                        </a:ln>
                        <a:solidFill>
                          <a:schemeClr val="bg1"/>
                        </a:solidFill>
                        <a:effectLst/>
                        <a:latin typeface="+mn-lt"/>
                        <a:ea typeface="宋体" panose="02010600030101010101" pitchFamily="2" charset="-122"/>
                      </a:endParaRPr>
                    </a:p>
                  </a:txBody>
                  <a:tcPr anchor="ctr" horzOverflow="overflow"/>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800" u="none" strike="noStrike" cap="none" normalizeH="0" baseline="0" dirty="0">
                          <a:ln>
                            <a:noFill/>
                          </a:ln>
                          <a:effectLst/>
                          <a:latin typeface="Fira Code" panose="020B0809050000020004" pitchFamily="49" charset="0"/>
                          <a:ea typeface="Fira Code" panose="020B0809050000020004" pitchFamily="49" charset="0"/>
                        </a:rPr>
                        <a:t>O(n</a:t>
                      </a:r>
                      <a:r>
                        <a:rPr kumimoji="1" lang="en-US" altLang="zh-CN" sz="1800" u="none" strike="noStrike" cap="none" normalizeH="0" baseline="30000" dirty="0">
                          <a:ln>
                            <a:noFill/>
                          </a:ln>
                          <a:effectLst/>
                          <a:latin typeface="Fira Code" panose="020B0809050000020004" pitchFamily="49" charset="0"/>
                          <a:ea typeface="Fira Code" panose="020B0809050000020004" pitchFamily="49" charset="0"/>
                        </a:rPr>
                        <a:t>2</a:t>
                      </a:r>
                      <a:r>
                        <a:rPr kumimoji="1" lang="en-US" altLang="zh-CN" sz="1800" u="none" strike="noStrike" cap="none" normalizeH="0" baseline="0" dirty="0">
                          <a:ln>
                            <a:noFill/>
                          </a:ln>
                          <a:effectLst/>
                          <a:latin typeface="Fira Code" panose="020B0809050000020004" pitchFamily="49" charset="0"/>
                          <a:ea typeface="Fira Code" panose="020B0809050000020004" pitchFamily="49" charset="0"/>
                        </a:rPr>
                        <a:t>) </a:t>
                      </a:r>
                      <a:endParaRPr kumimoji="1" lang="en-US" altLang="zh-CN" sz="1800" b="1" i="0" u="none" strike="noStrike" cap="none" normalizeH="0" baseline="0" dirty="0">
                        <a:ln>
                          <a:noFill/>
                        </a:ln>
                        <a:solidFill>
                          <a:schemeClr val="tx1"/>
                        </a:solidFill>
                        <a:effectLst/>
                        <a:latin typeface="Fira Code" panose="020B0809050000020004" pitchFamily="49" charset="0"/>
                        <a:ea typeface="Fira Code" panose="020B0809050000020004" pitchFamily="49" charset="0"/>
                      </a:endParaRPr>
                    </a:p>
                  </a:txBody>
                  <a:tcPr anchor="ctr" horzOverflow="overflow"/>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800" u="none" strike="noStrike" cap="none" normalizeH="0" baseline="0" dirty="0">
                          <a:ln>
                            <a:noFill/>
                          </a:ln>
                          <a:effectLst/>
                          <a:latin typeface="Fira Code" panose="020B0809050000020004" pitchFamily="49" charset="0"/>
                          <a:ea typeface="Fira Code" panose="020B0809050000020004" pitchFamily="49" charset="0"/>
                        </a:rPr>
                        <a:t>O(n</a:t>
                      </a:r>
                      <a:r>
                        <a:rPr kumimoji="1" lang="en-US" altLang="zh-CN" sz="1800" u="none" strike="noStrike" cap="none" normalizeH="0" baseline="30000" dirty="0">
                          <a:ln>
                            <a:noFill/>
                          </a:ln>
                          <a:effectLst/>
                          <a:latin typeface="Fira Code" panose="020B0809050000020004" pitchFamily="49" charset="0"/>
                          <a:ea typeface="Fira Code" panose="020B0809050000020004" pitchFamily="49" charset="0"/>
                        </a:rPr>
                        <a:t>2</a:t>
                      </a:r>
                      <a:r>
                        <a:rPr kumimoji="1" lang="en-US" altLang="zh-CN" sz="1800" u="none" strike="noStrike" cap="none" normalizeH="0" baseline="0" dirty="0">
                          <a:ln>
                            <a:noFill/>
                          </a:ln>
                          <a:effectLst/>
                          <a:latin typeface="Fira Code" panose="020B0809050000020004" pitchFamily="49" charset="0"/>
                          <a:ea typeface="Fira Code" panose="020B0809050000020004" pitchFamily="49" charset="0"/>
                        </a:rPr>
                        <a:t>) </a:t>
                      </a:r>
                      <a:endParaRPr kumimoji="1" lang="en-US" altLang="zh-CN" sz="1800" b="1" i="0" u="none" strike="noStrike" cap="none" normalizeH="0" baseline="0" dirty="0">
                        <a:ln>
                          <a:noFill/>
                        </a:ln>
                        <a:solidFill>
                          <a:schemeClr val="tx1"/>
                        </a:solidFill>
                        <a:effectLst/>
                        <a:latin typeface="Fira Code" panose="020B0809050000020004" pitchFamily="49" charset="0"/>
                        <a:ea typeface="Fira Code" panose="020B0809050000020004" pitchFamily="49" charset="0"/>
                      </a:endParaRPr>
                    </a:p>
                  </a:txBody>
                  <a:tcPr anchor="ctr" horzOverflow="overflow"/>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800" u="none" strike="noStrike" cap="none" normalizeH="0" baseline="0" dirty="0">
                          <a:ln>
                            <a:noFill/>
                          </a:ln>
                          <a:effectLst/>
                          <a:latin typeface="Fira Code" panose="020B0809050000020004" pitchFamily="49" charset="0"/>
                          <a:ea typeface="Fira Code" panose="020B0809050000020004" pitchFamily="49" charset="0"/>
                        </a:rPr>
                        <a:t>O(1) </a:t>
                      </a:r>
                      <a:endParaRPr kumimoji="1" lang="en-US" altLang="zh-CN" sz="1800" b="1" i="0" u="none" strike="noStrike" cap="none" normalizeH="0" baseline="0" dirty="0">
                        <a:ln>
                          <a:noFill/>
                        </a:ln>
                        <a:solidFill>
                          <a:schemeClr val="tx1"/>
                        </a:solidFill>
                        <a:effectLst/>
                        <a:latin typeface="Fira Code" panose="020B0809050000020004" pitchFamily="49" charset="0"/>
                        <a:ea typeface="Fira Code" panose="020B08090500000200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800" u="none" strike="noStrike" cap="none" normalizeH="0" baseline="0" dirty="0">
                          <a:ln>
                            <a:noFill/>
                          </a:ln>
                          <a:effectLst/>
                          <a:latin typeface="+mn-lt"/>
                        </a:rPr>
                        <a:t>是</a:t>
                      </a:r>
                      <a:endParaRPr kumimoji="1" lang="en-US" altLang="zh-CN" sz="1800" b="1" i="0" u="none" strike="noStrike" cap="none" normalizeH="0" baseline="0" dirty="0">
                        <a:ln>
                          <a:noFill/>
                        </a:ln>
                        <a:solidFill>
                          <a:schemeClr val="tx1"/>
                        </a:solidFill>
                        <a:effectLst/>
                        <a:latin typeface="+mn-lt"/>
                        <a:ea typeface="Fira Code" panose="020B0809050000020004" pitchFamily="49" charset="0"/>
                      </a:endParaRPr>
                    </a:p>
                  </a:txBody>
                  <a:tcPr anchor="ctr" horzOverflow="overflow"/>
                </a:tc>
                <a:extLst>
                  <a:ext uri="{0D108BD9-81ED-4DB2-BD59-A6C34878D82A}">
                    <a16:rowId xmlns:a16="http://schemas.microsoft.com/office/drawing/2014/main" val="1121547575"/>
                  </a:ext>
                </a:extLst>
              </a:tr>
              <a:tr h="482928">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800" b="1" u="none" strike="noStrike" kern="1200" cap="none" normalizeH="0" baseline="0" dirty="0">
                          <a:ln>
                            <a:noFill/>
                          </a:ln>
                          <a:solidFill>
                            <a:schemeClr val="bg1"/>
                          </a:solidFill>
                          <a:effectLst/>
                          <a:latin typeface="+mn-lt"/>
                          <a:ea typeface="+mn-ea"/>
                          <a:cs typeface="+mn-cs"/>
                        </a:rPr>
                        <a:t>冒泡排序</a:t>
                      </a:r>
                    </a:p>
                  </a:txBody>
                  <a:tcPr anchor="ctr" horzOverflow="overflow"/>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800" u="none" strike="noStrike" cap="none" normalizeH="0" baseline="0" dirty="0">
                          <a:ln>
                            <a:noFill/>
                          </a:ln>
                          <a:effectLst/>
                          <a:latin typeface="Fira Code" panose="020B0809050000020004" pitchFamily="49" charset="0"/>
                          <a:ea typeface="Fira Code" panose="020B0809050000020004" pitchFamily="49" charset="0"/>
                        </a:rPr>
                        <a:t>O(n</a:t>
                      </a:r>
                      <a:r>
                        <a:rPr kumimoji="1" lang="en-US" altLang="zh-CN" sz="1800" u="none" strike="noStrike" cap="none" normalizeH="0" baseline="30000" dirty="0">
                          <a:ln>
                            <a:noFill/>
                          </a:ln>
                          <a:effectLst/>
                          <a:latin typeface="Fira Code" panose="020B0809050000020004" pitchFamily="49" charset="0"/>
                          <a:ea typeface="Fira Code" panose="020B0809050000020004" pitchFamily="49" charset="0"/>
                        </a:rPr>
                        <a:t>2</a:t>
                      </a:r>
                      <a:r>
                        <a:rPr kumimoji="1" lang="en-US" altLang="zh-CN" sz="1800" u="none" strike="noStrike" cap="none" normalizeH="0" baseline="0" dirty="0">
                          <a:ln>
                            <a:noFill/>
                          </a:ln>
                          <a:effectLst/>
                          <a:latin typeface="Fira Code" panose="020B0809050000020004" pitchFamily="49" charset="0"/>
                          <a:ea typeface="Fira Code" panose="020B0809050000020004" pitchFamily="49" charset="0"/>
                        </a:rPr>
                        <a:t>) </a:t>
                      </a:r>
                      <a:endParaRPr kumimoji="1" lang="en-US" altLang="zh-CN" sz="1800" b="1" i="0" u="none" strike="noStrike" cap="none" normalizeH="0" baseline="0" dirty="0">
                        <a:ln>
                          <a:noFill/>
                        </a:ln>
                        <a:solidFill>
                          <a:schemeClr val="tx1"/>
                        </a:solidFill>
                        <a:effectLst/>
                        <a:latin typeface="Fira Code" panose="020B0809050000020004" pitchFamily="49" charset="0"/>
                        <a:ea typeface="Fira Code" panose="020B0809050000020004" pitchFamily="49" charset="0"/>
                      </a:endParaRPr>
                    </a:p>
                  </a:txBody>
                  <a:tcPr anchor="ctr" horzOverflow="overflow"/>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800" u="none" strike="noStrike" cap="none" normalizeH="0" baseline="0" dirty="0">
                          <a:ln>
                            <a:noFill/>
                          </a:ln>
                          <a:effectLst/>
                          <a:latin typeface="Fira Code" panose="020B0809050000020004" pitchFamily="49" charset="0"/>
                          <a:ea typeface="Fira Code" panose="020B0809050000020004" pitchFamily="49" charset="0"/>
                        </a:rPr>
                        <a:t>O(n</a:t>
                      </a:r>
                      <a:r>
                        <a:rPr kumimoji="1" lang="en-US" altLang="zh-CN" sz="1800" u="none" strike="noStrike" cap="none" normalizeH="0" baseline="30000" dirty="0">
                          <a:ln>
                            <a:noFill/>
                          </a:ln>
                          <a:effectLst/>
                          <a:latin typeface="Fira Code" panose="020B0809050000020004" pitchFamily="49" charset="0"/>
                          <a:ea typeface="Fira Code" panose="020B0809050000020004" pitchFamily="49" charset="0"/>
                        </a:rPr>
                        <a:t>2</a:t>
                      </a:r>
                      <a:r>
                        <a:rPr kumimoji="1" lang="en-US" altLang="zh-CN" sz="1800" u="none" strike="noStrike" cap="none" normalizeH="0" baseline="0" dirty="0">
                          <a:ln>
                            <a:noFill/>
                          </a:ln>
                          <a:effectLst/>
                          <a:latin typeface="Fira Code" panose="020B0809050000020004" pitchFamily="49" charset="0"/>
                          <a:ea typeface="Fira Code" panose="020B0809050000020004" pitchFamily="49" charset="0"/>
                        </a:rPr>
                        <a:t>) </a:t>
                      </a:r>
                      <a:endParaRPr kumimoji="1" lang="en-US" altLang="zh-CN" sz="1800" b="1" i="0" u="none" strike="noStrike" cap="none" normalizeH="0" baseline="0" dirty="0">
                        <a:ln>
                          <a:noFill/>
                        </a:ln>
                        <a:solidFill>
                          <a:schemeClr val="tx1"/>
                        </a:solidFill>
                        <a:effectLst/>
                        <a:latin typeface="Fira Code" panose="020B0809050000020004" pitchFamily="49" charset="0"/>
                        <a:ea typeface="Fira Code" panose="020B0809050000020004" pitchFamily="49" charset="0"/>
                      </a:endParaRPr>
                    </a:p>
                  </a:txBody>
                  <a:tcPr anchor="ctr" horzOverflow="overflow"/>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800" u="none" strike="noStrike" cap="none" normalizeH="0" baseline="0" dirty="0">
                          <a:ln>
                            <a:noFill/>
                          </a:ln>
                          <a:effectLst/>
                          <a:latin typeface="Fira Code" panose="020B0809050000020004" pitchFamily="49" charset="0"/>
                          <a:ea typeface="Fira Code" panose="020B0809050000020004" pitchFamily="49" charset="0"/>
                        </a:rPr>
                        <a:t>O(1) </a:t>
                      </a:r>
                      <a:endParaRPr kumimoji="1" lang="en-US" altLang="zh-CN" sz="1800" b="1" i="0" u="none" strike="noStrike" cap="none" normalizeH="0" baseline="0" dirty="0">
                        <a:ln>
                          <a:noFill/>
                        </a:ln>
                        <a:solidFill>
                          <a:schemeClr val="tx1"/>
                        </a:solidFill>
                        <a:effectLst/>
                        <a:latin typeface="Fira Code" panose="020B0809050000020004" pitchFamily="49" charset="0"/>
                        <a:ea typeface="Fira Code" panose="020B08090500000200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800" u="none" strike="noStrike" cap="none" normalizeH="0" baseline="0" dirty="0">
                          <a:ln>
                            <a:noFill/>
                          </a:ln>
                          <a:effectLst/>
                          <a:latin typeface="+mn-lt"/>
                        </a:rPr>
                        <a:t>是</a:t>
                      </a:r>
                      <a:endParaRPr kumimoji="1" lang="en-US" altLang="zh-CN" sz="1800" b="1" i="0" u="none" strike="noStrike" cap="none" normalizeH="0" baseline="0" dirty="0">
                        <a:ln>
                          <a:noFill/>
                        </a:ln>
                        <a:solidFill>
                          <a:schemeClr val="tx1"/>
                        </a:solidFill>
                        <a:effectLst/>
                        <a:latin typeface="+mn-lt"/>
                        <a:ea typeface="Fira Code" panose="020B0809050000020004" pitchFamily="49" charset="0"/>
                      </a:endParaRPr>
                    </a:p>
                  </a:txBody>
                  <a:tcPr anchor="ctr" horzOverflow="overflow"/>
                </a:tc>
                <a:extLst>
                  <a:ext uri="{0D108BD9-81ED-4DB2-BD59-A6C34878D82A}">
                    <a16:rowId xmlns:a16="http://schemas.microsoft.com/office/drawing/2014/main" val="3940756980"/>
                  </a:ext>
                </a:extLst>
              </a:tr>
              <a:tr h="482928">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800" b="1" u="none" strike="noStrike" kern="1200" cap="none" normalizeH="0" baseline="0" dirty="0">
                          <a:ln>
                            <a:noFill/>
                          </a:ln>
                          <a:solidFill>
                            <a:schemeClr val="bg1"/>
                          </a:solidFill>
                          <a:effectLst/>
                          <a:latin typeface="+mn-lt"/>
                          <a:ea typeface="+mn-ea"/>
                          <a:cs typeface="+mn-cs"/>
                        </a:rPr>
                        <a:t>简单选择排序</a:t>
                      </a:r>
                    </a:p>
                  </a:txBody>
                  <a:tcPr anchor="ctr" horzOverflow="overflow"/>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800" u="none" strike="noStrike" cap="none" normalizeH="0" baseline="0" dirty="0">
                          <a:ln>
                            <a:noFill/>
                          </a:ln>
                          <a:effectLst/>
                          <a:latin typeface="Fira Code" panose="020B0809050000020004" pitchFamily="49" charset="0"/>
                          <a:ea typeface="Fira Code" panose="020B0809050000020004" pitchFamily="49" charset="0"/>
                        </a:rPr>
                        <a:t>O(n</a:t>
                      </a:r>
                      <a:r>
                        <a:rPr kumimoji="1" lang="en-US" altLang="zh-CN" sz="1800" u="none" strike="noStrike" cap="none" normalizeH="0" baseline="30000" dirty="0">
                          <a:ln>
                            <a:noFill/>
                          </a:ln>
                          <a:effectLst/>
                          <a:latin typeface="Fira Code" panose="020B0809050000020004" pitchFamily="49" charset="0"/>
                          <a:ea typeface="Fira Code" panose="020B0809050000020004" pitchFamily="49" charset="0"/>
                        </a:rPr>
                        <a:t>2</a:t>
                      </a:r>
                      <a:r>
                        <a:rPr kumimoji="1" lang="en-US" altLang="zh-CN" sz="1800" u="none" strike="noStrike" cap="none" normalizeH="0" baseline="0" dirty="0">
                          <a:ln>
                            <a:noFill/>
                          </a:ln>
                          <a:effectLst/>
                          <a:latin typeface="Fira Code" panose="020B0809050000020004" pitchFamily="49" charset="0"/>
                          <a:ea typeface="Fira Code" panose="020B0809050000020004" pitchFamily="49" charset="0"/>
                        </a:rPr>
                        <a:t>) </a:t>
                      </a:r>
                      <a:endParaRPr kumimoji="1" lang="en-US" altLang="zh-CN" sz="1800" b="1" i="0" u="none" strike="noStrike" cap="none" normalizeH="0" baseline="0" dirty="0">
                        <a:ln>
                          <a:noFill/>
                        </a:ln>
                        <a:solidFill>
                          <a:schemeClr val="tx1"/>
                        </a:solidFill>
                        <a:effectLst/>
                        <a:latin typeface="Fira Code" panose="020B0809050000020004" pitchFamily="49" charset="0"/>
                        <a:ea typeface="Fira Code" panose="020B0809050000020004" pitchFamily="49" charset="0"/>
                      </a:endParaRPr>
                    </a:p>
                  </a:txBody>
                  <a:tcPr anchor="ctr" horzOverflow="overflow"/>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800" u="none" strike="noStrike" cap="none" normalizeH="0" baseline="0" dirty="0">
                          <a:ln>
                            <a:noFill/>
                          </a:ln>
                          <a:effectLst/>
                          <a:latin typeface="Fira Code" panose="020B0809050000020004" pitchFamily="49" charset="0"/>
                          <a:ea typeface="Fira Code" panose="020B0809050000020004" pitchFamily="49" charset="0"/>
                        </a:rPr>
                        <a:t>O(n</a:t>
                      </a:r>
                      <a:r>
                        <a:rPr kumimoji="1" lang="en-US" altLang="zh-CN" sz="1800" u="none" strike="noStrike" cap="none" normalizeH="0" baseline="30000" dirty="0">
                          <a:ln>
                            <a:noFill/>
                          </a:ln>
                          <a:effectLst/>
                          <a:latin typeface="Fira Code" panose="020B0809050000020004" pitchFamily="49" charset="0"/>
                          <a:ea typeface="Fira Code" panose="020B0809050000020004" pitchFamily="49" charset="0"/>
                        </a:rPr>
                        <a:t>2</a:t>
                      </a:r>
                      <a:r>
                        <a:rPr kumimoji="1" lang="en-US" altLang="zh-CN" sz="1800" u="none" strike="noStrike" cap="none" normalizeH="0" baseline="0" dirty="0">
                          <a:ln>
                            <a:noFill/>
                          </a:ln>
                          <a:effectLst/>
                          <a:latin typeface="Fira Code" panose="020B0809050000020004" pitchFamily="49" charset="0"/>
                          <a:ea typeface="Fira Code" panose="020B0809050000020004" pitchFamily="49" charset="0"/>
                        </a:rPr>
                        <a:t>) </a:t>
                      </a:r>
                      <a:endParaRPr kumimoji="1" lang="en-US" altLang="zh-CN" sz="1800" b="1" i="0" u="none" strike="noStrike" cap="none" normalizeH="0" baseline="0" dirty="0">
                        <a:ln>
                          <a:noFill/>
                        </a:ln>
                        <a:solidFill>
                          <a:schemeClr val="tx1"/>
                        </a:solidFill>
                        <a:effectLst/>
                        <a:latin typeface="Fira Code" panose="020B0809050000020004" pitchFamily="49" charset="0"/>
                        <a:ea typeface="Fira Code" panose="020B0809050000020004" pitchFamily="49" charset="0"/>
                      </a:endParaRPr>
                    </a:p>
                  </a:txBody>
                  <a:tcPr anchor="ctr" horzOverflow="overflow"/>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800" u="none" strike="noStrike" cap="none" normalizeH="0" baseline="0" dirty="0">
                          <a:ln>
                            <a:noFill/>
                          </a:ln>
                          <a:effectLst/>
                          <a:latin typeface="Fira Code" panose="020B0809050000020004" pitchFamily="49" charset="0"/>
                          <a:ea typeface="Fira Code" panose="020B0809050000020004" pitchFamily="49" charset="0"/>
                        </a:rPr>
                        <a:t>O(1) </a:t>
                      </a:r>
                      <a:endParaRPr kumimoji="1" lang="en-US" altLang="zh-CN" sz="1800" b="1" i="0" u="none" strike="noStrike" cap="none" normalizeH="0" baseline="0" dirty="0">
                        <a:ln>
                          <a:noFill/>
                        </a:ln>
                        <a:solidFill>
                          <a:schemeClr val="tx1"/>
                        </a:solidFill>
                        <a:effectLst/>
                        <a:latin typeface="Fira Code" panose="020B0809050000020004" pitchFamily="49" charset="0"/>
                        <a:ea typeface="Fira Code" panose="020B08090500000200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800" u="none" strike="noStrike" cap="none" normalizeH="0" baseline="0" dirty="0">
                          <a:ln>
                            <a:noFill/>
                          </a:ln>
                          <a:effectLst/>
                          <a:latin typeface="+mn-lt"/>
                        </a:rPr>
                        <a:t>否</a:t>
                      </a:r>
                      <a:endParaRPr kumimoji="1" lang="en-US" altLang="zh-CN" sz="1800" b="1" i="0" u="none" strike="noStrike" cap="none" normalizeH="0" baseline="0" dirty="0">
                        <a:ln>
                          <a:noFill/>
                        </a:ln>
                        <a:solidFill>
                          <a:schemeClr val="tx1"/>
                        </a:solidFill>
                        <a:effectLst/>
                        <a:latin typeface="+mn-lt"/>
                        <a:ea typeface="Fira Code" panose="020B0809050000020004" pitchFamily="49" charset="0"/>
                      </a:endParaRPr>
                    </a:p>
                  </a:txBody>
                  <a:tcPr anchor="ctr" horzOverflow="overflow"/>
                </a:tc>
                <a:extLst>
                  <a:ext uri="{0D108BD9-81ED-4DB2-BD59-A6C34878D82A}">
                    <a16:rowId xmlns:a16="http://schemas.microsoft.com/office/drawing/2014/main" val="4023025617"/>
                  </a:ext>
                </a:extLst>
              </a:tr>
              <a:tr h="482928">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800" b="1" u="none" strike="noStrike" kern="1200" cap="none" normalizeH="0" baseline="0" dirty="0">
                          <a:ln>
                            <a:noFill/>
                          </a:ln>
                          <a:solidFill>
                            <a:schemeClr val="bg1"/>
                          </a:solidFill>
                          <a:effectLst/>
                          <a:latin typeface="+mn-lt"/>
                          <a:ea typeface="+mn-ea"/>
                          <a:cs typeface="+mn-cs"/>
                        </a:rPr>
                        <a:t>希尔排序</a:t>
                      </a:r>
                    </a:p>
                  </a:txBody>
                  <a:tcPr anchor="ctr" horzOverflow="overflow"/>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800" u="none" strike="noStrike" cap="none" normalizeH="0" baseline="0" dirty="0">
                          <a:ln>
                            <a:noFill/>
                          </a:ln>
                          <a:effectLst/>
                          <a:latin typeface="Fira Code" panose="020B0809050000020004" pitchFamily="49" charset="0"/>
                          <a:ea typeface="Fira Code" panose="020B0809050000020004" pitchFamily="49" charset="0"/>
                        </a:rPr>
                        <a:t>O(n</a:t>
                      </a:r>
                      <a:r>
                        <a:rPr kumimoji="1" lang="en-US" altLang="zh-CN" sz="1800" u="none" strike="noStrike" cap="none" normalizeH="0" baseline="30000" dirty="0">
                          <a:ln>
                            <a:noFill/>
                          </a:ln>
                          <a:effectLst/>
                          <a:latin typeface="Fira Code" panose="020B0809050000020004" pitchFamily="49" charset="0"/>
                          <a:ea typeface="Fira Code" panose="020B0809050000020004" pitchFamily="49" charset="0"/>
                        </a:rPr>
                        <a:t>1.5</a:t>
                      </a:r>
                      <a:r>
                        <a:rPr kumimoji="1" lang="en-US" altLang="zh-CN" sz="1800" u="none" strike="noStrike" cap="none" normalizeH="0" baseline="0" dirty="0">
                          <a:ln>
                            <a:noFill/>
                          </a:ln>
                          <a:effectLst/>
                          <a:latin typeface="Fira Code" panose="020B0809050000020004" pitchFamily="49" charset="0"/>
                          <a:ea typeface="Fira Code" panose="020B0809050000020004" pitchFamily="49" charset="0"/>
                        </a:rPr>
                        <a:t>) </a:t>
                      </a:r>
                      <a:endParaRPr kumimoji="1" lang="en-US" altLang="zh-CN" sz="1800" b="1" i="0" u="none" strike="noStrike" cap="none" normalizeH="0" baseline="0" dirty="0">
                        <a:ln>
                          <a:noFill/>
                        </a:ln>
                        <a:solidFill>
                          <a:schemeClr val="tx1"/>
                        </a:solidFill>
                        <a:effectLst/>
                        <a:latin typeface="Fira Code" panose="020B0809050000020004" pitchFamily="49" charset="0"/>
                        <a:ea typeface="Fira Code" panose="020B0809050000020004" pitchFamily="49" charset="0"/>
                      </a:endParaRPr>
                    </a:p>
                  </a:txBody>
                  <a:tcPr anchor="ctr" horzOverflow="overflow"/>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800" u="none" strike="noStrike" cap="none" normalizeH="0" baseline="0" dirty="0">
                          <a:ln>
                            <a:noFill/>
                          </a:ln>
                          <a:effectLst/>
                          <a:latin typeface="Fira Code" panose="020B0809050000020004" pitchFamily="49" charset="0"/>
                          <a:ea typeface="Fira Code" panose="020B0809050000020004" pitchFamily="49" charset="0"/>
                        </a:rPr>
                        <a:t>O(n</a:t>
                      </a:r>
                      <a:r>
                        <a:rPr kumimoji="1" lang="en-US" altLang="zh-CN" sz="1800" u="none" strike="noStrike" cap="none" normalizeH="0" baseline="30000" dirty="0">
                          <a:ln>
                            <a:noFill/>
                          </a:ln>
                          <a:effectLst/>
                          <a:latin typeface="Fira Code" panose="020B0809050000020004" pitchFamily="49" charset="0"/>
                          <a:ea typeface="Fira Code" panose="020B0809050000020004" pitchFamily="49" charset="0"/>
                        </a:rPr>
                        <a:t>1.5</a:t>
                      </a:r>
                      <a:r>
                        <a:rPr kumimoji="1" lang="en-US" altLang="zh-CN" sz="1800" u="none" strike="noStrike" cap="none" normalizeH="0" baseline="0" dirty="0">
                          <a:ln>
                            <a:noFill/>
                          </a:ln>
                          <a:effectLst/>
                          <a:latin typeface="Fira Code" panose="020B0809050000020004" pitchFamily="49" charset="0"/>
                          <a:ea typeface="Fira Code" panose="020B0809050000020004" pitchFamily="49" charset="0"/>
                        </a:rPr>
                        <a:t>) </a:t>
                      </a:r>
                      <a:endParaRPr kumimoji="1" lang="en-US" altLang="zh-CN" sz="1800" b="1" i="0" u="none" strike="noStrike" cap="none" normalizeH="0" baseline="0" dirty="0">
                        <a:ln>
                          <a:noFill/>
                        </a:ln>
                        <a:solidFill>
                          <a:schemeClr val="tx1"/>
                        </a:solidFill>
                        <a:effectLst/>
                        <a:latin typeface="Fira Code" panose="020B0809050000020004" pitchFamily="49" charset="0"/>
                        <a:ea typeface="Fira Code" panose="020B0809050000020004" pitchFamily="49" charset="0"/>
                      </a:endParaRPr>
                    </a:p>
                  </a:txBody>
                  <a:tcPr anchor="ctr" horzOverflow="overflow"/>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800" u="none" strike="noStrike" cap="none" normalizeH="0" baseline="0" dirty="0">
                          <a:ln>
                            <a:noFill/>
                          </a:ln>
                          <a:effectLst/>
                          <a:latin typeface="Fira Code" panose="020B0809050000020004" pitchFamily="49" charset="0"/>
                          <a:ea typeface="Fira Code" panose="020B0809050000020004" pitchFamily="49" charset="0"/>
                        </a:rPr>
                        <a:t>O(1) </a:t>
                      </a:r>
                      <a:endParaRPr kumimoji="1" lang="en-US" altLang="zh-CN" sz="1800" b="1" i="0" u="none" strike="noStrike" cap="none" normalizeH="0" baseline="0" dirty="0">
                        <a:ln>
                          <a:noFill/>
                        </a:ln>
                        <a:solidFill>
                          <a:schemeClr val="tx1"/>
                        </a:solidFill>
                        <a:effectLst/>
                        <a:latin typeface="Fira Code" panose="020B0809050000020004" pitchFamily="49" charset="0"/>
                        <a:ea typeface="Fira Code" panose="020B08090500000200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800" u="none" strike="noStrike" cap="none" normalizeH="0" baseline="0" dirty="0">
                          <a:ln>
                            <a:noFill/>
                          </a:ln>
                          <a:effectLst/>
                          <a:latin typeface="+mn-lt"/>
                        </a:rPr>
                        <a:t>否</a:t>
                      </a:r>
                      <a:endParaRPr kumimoji="1" lang="en-US" altLang="zh-CN" sz="1800" b="1" i="0" u="none" strike="noStrike" cap="none" normalizeH="0" baseline="0" dirty="0">
                        <a:ln>
                          <a:noFill/>
                        </a:ln>
                        <a:solidFill>
                          <a:schemeClr val="tx1"/>
                        </a:solidFill>
                        <a:effectLst/>
                        <a:latin typeface="+mn-lt"/>
                        <a:ea typeface="Fira Code" panose="020B0809050000020004" pitchFamily="49" charset="0"/>
                      </a:endParaRPr>
                    </a:p>
                  </a:txBody>
                  <a:tcPr anchor="ctr" horzOverflow="overflow"/>
                </a:tc>
                <a:extLst>
                  <a:ext uri="{0D108BD9-81ED-4DB2-BD59-A6C34878D82A}">
                    <a16:rowId xmlns:a16="http://schemas.microsoft.com/office/drawing/2014/main" val="3384130071"/>
                  </a:ext>
                </a:extLst>
              </a:tr>
              <a:tr h="486328">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800" b="1" u="none" strike="noStrike" kern="1200" cap="none" normalizeH="0" baseline="0">
                          <a:ln>
                            <a:noFill/>
                          </a:ln>
                          <a:solidFill>
                            <a:schemeClr val="bg1"/>
                          </a:solidFill>
                          <a:effectLst/>
                          <a:latin typeface="+mn-lt"/>
                          <a:ea typeface="+mn-ea"/>
                          <a:cs typeface="+mn-cs"/>
                        </a:rPr>
                        <a:t>快速排序</a:t>
                      </a:r>
                    </a:p>
                  </a:txBody>
                  <a:tcPr anchor="ctr" horzOverflow="overflow"/>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800" u="none" strike="noStrike" cap="none" normalizeH="0" baseline="0" dirty="0">
                          <a:ln>
                            <a:noFill/>
                          </a:ln>
                          <a:effectLst/>
                          <a:latin typeface="Fira Code" panose="020B0809050000020004" pitchFamily="49" charset="0"/>
                          <a:ea typeface="Fira Code" panose="020B0809050000020004" pitchFamily="49" charset="0"/>
                        </a:rPr>
                        <a:t>O(</a:t>
                      </a:r>
                      <a:r>
                        <a:rPr kumimoji="1" lang="en-US" altLang="zh-CN" sz="1800" u="none" strike="noStrike" cap="none" normalizeH="0" baseline="0" dirty="0" err="1">
                          <a:ln>
                            <a:noFill/>
                          </a:ln>
                          <a:effectLst/>
                          <a:latin typeface="Fira Code" panose="020B0809050000020004" pitchFamily="49" charset="0"/>
                          <a:ea typeface="Fira Code" panose="020B0809050000020004" pitchFamily="49" charset="0"/>
                        </a:rPr>
                        <a:t>nlogn</a:t>
                      </a:r>
                      <a:r>
                        <a:rPr kumimoji="1" lang="en-US" altLang="zh-CN" sz="1800" u="none" strike="noStrike" cap="none" normalizeH="0" baseline="0" dirty="0">
                          <a:ln>
                            <a:noFill/>
                          </a:ln>
                          <a:effectLst/>
                          <a:latin typeface="Fira Code" panose="020B0809050000020004" pitchFamily="49" charset="0"/>
                          <a:ea typeface="Fira Code" panose="020B0809050000020004" pitchFamily="49" charset="0"/>
                        </a:rPr>
                        <a:t>) </a:t>
                      </a:r>
                      <a:endParaRPr kumimoji="1" lang="en-US" altLang="zh-CN" sz="1800" b="1" i="0" u="none" strike="noStrike" cap="none" normalizeH="0" baseline="0" dirty="0">
                        <a:ln>
                          <a:noFill/>
                        </a:ln>
                        <a:solidFill>
                          <a:schemeClr val="tx1"/>
                        </a:solidFill>
                        <a:effectLst/>
                        <a:latin typeface="Fira Code" panose="020B0809050000020004" pitchFamily="49" charset="0"/>
                        <a:ea typeface="Fira Code" panose="020B0809050000020004" pitchFamily="49" charset="0"/>
                      </a:endParaRPr>
                    </a:p>
                  </a:txBody>
                  <a:tcPr anchor="ctr" horzOverflow="overflow"/>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800" u="none" strike="noStrike" cap="none" normalizeH="0" baseline="0">
                          <a:ln>
                            <a:noFill/>
                          </a:ln>
                          <a:effectLst/>
                          <a:latin typeface="Fira Code" panose="020B0809050000020004" pitchFamily="49" charset="0"/>
                          <a:ea typeface="Fira Code" panose="020B0809050000020004" pitchFamily="49" charset="0"/>
                        </a:rPr>
                        <a:t>O(n</a:t>
                      </a:r>
                      <a:r>
                        <a:rPr kumimoji="1" lang="en-US" altLang="zh-CN" sz="1800" u="none" strike="noStrike" cap="none" normalizeH="0" baseline="30000">
                          <a:ln>
                            <a:noFill/>
                          </a:ln>
                          <a:effectLst/>
                          <a:latin typeface="Fira Code" panose="020B0809050000020004" pitchFamily="49" charset="0"/>
                          <a:ea typeface="Fira Code" panose="020B0809050000020004" pitchFamily="49" charset="0"/>
                        </a:rPr>
                        <a:t>2</a:t>
                      </a:r>
                      <a:r>
                        <a:rPr kumimoji="1" lang="en-US" altLang="zh-CN" sz="1800" u="none" strike="noStrike" cap="none" normalizeH="0" baseline="0">
                          <a:ln>
                            <a:noFill/>
                          </a:ln>
                          <a:effectLst/>
                          <a:latin typeface="Fira Code" panose="020B0809050000020004" pitchFamily="49" charset="0"/>
                          <a:ea typeface="Fira Code" panose="020B0809050000020004" pitchFamily="49" charset="0"/>
                        </a:rPr>
                        <a:t>) </a:t>
                      </a:r>
                      <a:endParaRPr kumimoji="1" lang="en-US" altLang="zh-CN" sz="1800" b="1" i="0" u="none" strike="noStrike" cap="none" normalizeH="0" baseline="0">
                        <a:ln>
                          <a:noFill/>
                        </a:ln>
                        <a:solidFill>
                          <a:schemeClr val="tx1"/>
                        </a:solidFill>
                        <a:effectLst/>
                        <a:latin typeface="Fira Code" panose="020B0809050000020004" pitchFamily="49" charset="0"/>
                        <a:ea typeface="Fira Code" panose="020B0809050000020004" pitchFamily="49" charset="0"/>
                      </a:endParaRPr>
                    </a:p>
                  </a:txBody>
                  <a:tcPr anchor="ctr" horzOverflow="overflow"/>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800" u="none" strike="noStrike" cap="none" normalizeH="0" baseline="0" dirty="0">
                          <a:ln>
                            <a:noFill/>
                          </a:ln>
                          <a:effectLst/>
                          <a:latin typeface="Fira Code" panose="020B0809050000020004" pitchFamily="49" charset="0"/>
                          <a:ea typeface="Fira Code" panose="020B0809050000020004" pitchFamily="49" charset="0"/>
                        </a:rPr>
                        <a:t>O(</a:t>
                      </a:r>
                      <a:r>
                        <a:rPr kumimoji="1" lang="en-US" altLang="zh-CN" sz="1800" u="none" strike="noStrike" cap="none" normalizeH="0" baseline="0" dirty="0" err="1">
                          <a:ln>
                            <a:noFill/>
                          </a:ln>
                          <a:effectLst/>
                          <a:latin typeface="Fira Code" panose="020B0809050000020004" pitchFamily="49" charset="0"/>
                          <a:ea typeface="Fira Code" panose="020B0809050000020004" pitchFamily="49" charset="0"/>
                        </a:rPr>
                        <a:t>logn</a:t>
                      </a:r>
                      <a:r>
                        <a:rPr kumimoji="1" lang="en-US" altLang="zh-CN" sz="1800" u="none" strike="noStrike" cap="none" normalizeH="0" baseline="0" dirty="0">
                          <a:ln>
                            <a:noFill/>
                          </a:ln>
                          <a:effectLst/>
                          <a:latin typeface="Fira Code" panose="020B0809050000020004" pitchFamily="49" charset="0"/>
                          <a:ea typeface="Fira Code" panose="020B0809050000020004" pitchFamily="49" charset="0"/>
                        </a:rPr>
                        <a:t>) </a:t>
                      </a:r>
                      <a:endParaRPr kumimoji="1" lang="en-US" altLang="zh-CN" sz="1800" b="1" i="0" u="none" strike="noStrike" cap="none" normalizeH="0" baseline="0" dirty="0">
                        <a:ln>
                          <a:noFill/>
                        </a:ln>
                        <a:solidFill>
                          <a:schemeClr val="tx1"/>
                        </a:solidFill>
                        <a:effectLst/>
                        <a:latin typeface="Fira Code" panose="020B0809050000020004" pitchFamily="49" charset="0"/>
                        <a:ea typeface="Fira Code" panose="020B08090500000200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800" u="none" strike="noStrike" cap="none" normalizeH="0" baseline="0" dirty="0">
                          <a:ln>
                            <a:noFill/>
                          </a:ln>
                          <a:effectLst/>
                          <a:latin typeface="+mn-lt"/>
                        </a:rPr>
                        <a:t>否</a:t>
                      </a:r>
                      <a:endParaRPr kumimoji="1" lang="en-US" altLang="zh-CN" sz="1800" b="1" i="0" u="none" strike="noStrike" cap="none" normalizeH="0" baseline="0" dirty="0">
                        <a:ln>
                          <a:noFill/>
                        </a:ln>
                        <a:solidFill>
                          <a:schemeClr val="tx1"/>
                        </a:solidFill>
                        <a:effectLst/>
                        <a:latin typeface="+mn-lt"/>
                        <a:ea typeface="Fira Code" panose="020B0809050000020004" pitchFamily="49" charset="0"/>
                      </a:endParaRPr>
                    </a:p>
                  </a:txBody>
                  <a:tcPr anchor="ctr" horzOverflow="overflow"/>
                </a:tc>
                <a:extLst>
                  <a:ext uri="{0D108BD9-81ED-4DB2-BD59-A6C34878D82A}">
                    <a16:rowId xmlns:a16="http://schemas.microsoft.com/office/drawing/2014/main" val="4205000898"/>
                  </a:ext>
                </a:extLst>
              </a:tr>
              <a:tr h="486328">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800" b="1" u="none" strike="noStrike" kern="1200" cap="none" normalizeH="0" baseline="0">
                          <a:ln>
                            <a:noFill/>
                          </a:ln>
                          <a:solidFill>
                            <a:schemeClr val="bg1"/>
                          </a:solidFill>
                          <a:effectLst/>
                          <a:latin typeface="+mn-lt"/>
                          <a:ea typeface="+mn-ea"/>
                          <a:cs typeface="+mn-cs"/>
                        </a:rPr>
                        <a:t>堆排序</a:t>
                      </a:r>
                    </a:p>
                  </a:txBody>
                  <a:tcPr anchor="ctr" horzOverflow="overflow"/>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800" u="none" strike="noStrike" cap="none" normalizeH="0" baseline="0">
                          <a:ln>
                            <a:noFill/>
                          </a:ln>
                          <a:effectLst/>
                          <a:latin typeface="Fira Code" panose="020B0809050000020004" pitchFamily="49" charset="0"/>
                          <a:ea typeface="Fira Code" panose="020B0809050000020004" pitchFamily="49" charset="0"/>
                        </a:rPr>
                        <a:t>O(nlogn) </a:t>
                      </a:r>
                      <a:endParaRPr kumimoji="1" lang="en-US" altLang="zh-CN" sz="1800" b="1" i="0" u="none" strike="noStrike" cap="none" normalizeH="0" baseline="0">
                        <a:ln>
                          <a:noFill/>
                        </a:ln>
                        <a:solidFill>
                          <a:schemeClr val="tx1"/>
                        </a:solidFill>
                        <a:effectLst/>
                        <a:latin typeface="Fira Code" panose="020B0809050000020004" pitchFamily="49" charset="0"/>
                        <a:ea typeface="Fira Code" panose="020B0809050000020004" pitchFamily="49" charset="0"/>
                      </a:endParaRPr>
                    </a:p>
                  </a:txBody>
                  <a:tcPr anchor="ctr" horzOverflow="overflow"/>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800" u="none" strike="noStrike" cap="none" normalizeH="0" baseline="0">
                          <a:ln>
                            <a:noFill/>
                          </a:ln>
                          <a:effectLst/>
                          <a:latin typeface="Fira Code" panose="020B0809050000020004" pitchFamily="49" charset="0"/>
                          <a:ea typeface="Fira Code" panose="020B0809050000020004" pitchFamily="49" charset="0"/>
                        </a:rPr>
                        <a:t>O(nlogn) </a:t>
                      </a:r>
                      <a:endParaRPr kumimoji="1" lang="en-US" altLang="zh-CN" sz="1800" b="1" i="0" u="none" strike="noStrike" cap="none" normalizeH="0" baseline="0">
                        <a:ln>
                          <a:noFill/>
                        </a:ln>
                        <a:solidFill>
                          <a:schemeClr val="tx1"/>
                        </a:solidFill>
                        <a:effectLst/>
                        <a:latin typeface="Fira Code" panose="020B0809050000020004" pitchFamily="49" charset="0"/>
                        <a:ea typeface="Fira Code" panose="020B0809050000020004" pitchFamily="49" charset="0"/>
                      </a:endParaRPr>
                    </a:p>
                  </a:txBody>
                  <a:tcPr anchor="ctr" horzOverflow="overflow"/>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800" u="none" strike="noStrike" cap="none" normalizeH="0" baseline="0" dirty="0">
                          <a:ln>
                            <a:noFill/>
                          </a:ln>
                          <a:effectLst/>
                          <a:latin typeface="Fira Code" panose="020B0809050000020004" pitchFamily="49" charset="0"/>
                          <a:ea typeface="Fira Code" panose="020B0809050000020004" pitchFamily="49" charset="0"/>
                        </a:rPr>
                        <a:t>O(1) </a:t>
                      </a:r>
                      <a:endParaRPr kumimoji="1" lang="en-US" altLang="zh-CN" sz="1800" b="1" i="0" u="none" strike="noStrike" cap="none" normalizeH="0" baseline="0" dirty="0">
                        <a:ln>
                          <a:noFill/>
                        </a:ln>
                        <a:solidFill>
                          <a:schemeClr val="tx1"/>
                        </a:solidFill>
                        <a:effectLst/>
                        <a:latin typeface="Fira Code" panose="020B0809050000020004" pitchFamily="49" charset="0"/>
                        <a:ea typeface="Fira Code" panose="020B08090500000200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800" u="none" strike="noStrike" cap="none" normalizeH="0" baseline="0" dirty="0">
                          <a:ln>
                            <a:noFill/>
                          </a:ln>
                          <a:effectLst/>
                          <a:latin typeface="+mn-lt"/>
                        </a:rPr>
                        <a:t>否</a:t>
                      </a:r>
                      <a:endParaRPr kumimoji="1" lang="en-US" altLang="zh-CN" sz="1800" b="1" i="0" u="none" strike="noStrike" cap="none" normalizeH="0" baseline="0" dirty="0">
                        <a:ln>
                          <a:noFill/>
                        </a:ln>
                        <a:solidFill>
                          <a:schemeClr val="tx1"/>
                        </a:solidFill>
                        <a:effectLst/>
                        <a:latin typeface="+mn-lt"/>
                        <a:ea typeface="Fira Code" panose="020B0809050000020004" pitchFamily="49" charset="0"/>
                      </a:endParaRPr>
                    </a:p>
                  </a:txBody>
                  <a:tcPr anchor="ctr" horzOverflow="overflow"/>
                </a:tc>
                <a:extLst>
                  <a:ext uri="{0D108BD9-81ED-4DB2-BD59-A6C34878D82A}">
                    <a16:rowId xmlns:a16="http://schemas.microsoft.com/office/drawing/2014/main" val="3980546293"/>
                  </a:ext>
                </a:extLst>
              </a:tr>
              <a:tr h="482928">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800" b="1" u="none" strike="noStrike" kern="1200" cap="none" normalizeH="0" baseline="0">
                          <a:ln>
                            <a:noFill/>
                          </a:ln>
                          <a:solidFill>
                            <a:schemeClr val="bg1"/>
                          </a:solidFill>
                          <a:effectLst/>
                          <a:latin typeface="+mn-lt"/>
                          <a:ea typeface="+mn-ea"/>
                          <a:cs typeface="+mn-cs"/>
                        </a:rPr>
                        <a:t>归并排序</a:t>
                      </a:r>
                    </a:p>
                  </a:txBody>
                  <a:tcPr anchor="ctr" horzOverflow="overflow"/>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800" u="none" strike="noStrike" cap="none" normalizeH="0" baseline="0">
                          <a:ln>
                            <a:noFill/>
                          </a:ln>
                          <a:effectLst/>
                          <a:latin typeface="Fira Code" panose="020B0809050000020004" pitchFamily="49" charset="0"/>
                          <a:ea typeface="Fira Code" panose="020B0809050000020004" pitchFamily="49" charset="0"/>
                        </a:rPr>
                        <a:t>O(nlogn) </a:t>
                      </a:r>
                      <a:endParaRPr kumimoji="1" lang="en-US" altLang="zh-CN" sz="1800" b="1" i="0" u="none" strike="noStrike" cap="none" normalizeH="0" baseline="0">
                        <a:ln>
                          <a:noFill/>
                        </a:ln>
                        <a:solidFill>
                          <a:schemeClr val="tx1"/>
                        </a:solidFill>
                        <a:effectLst/>
                        <a:latin typeface="Fira Code" panose="020B0809050000020004" pitchFamily="49" charset="0"/>
                        <a:ea typeface="Fira Code" panose="020B0809050000020004" pitchFamily="49" charset="0"/>
                      </a:endParaRPr>
                    </a:p>
                  </a:txBody>
                  <a:tcPr anchor="ctr" horzOverflow="overflow"/>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800" u="none" strike="noStrike" cap="none" normalizeH="0" baseline="0">
                          <a:ln>
                            <a:noFill/>
                          </a:ln>
                          <a:effectLst/>
                          <a:latin typeface="Fira Code" panose="020B0809050000020004" pitchFamily="49" charset="0"/>
                          <a:ea typeface="Fira Code" panose="020B0809050000020004" pitchFamily="49" charset="0"/>
                        </a:rPr>
                        <a:t>O(nlogn) </a:t>
                      </a:r>
                      <a:endParaRPr kumimoji="1" lang="en-US" altLang="zh-CN" sz="1800" b="1" i="0" u="none" strike="noStrike" cap="none" normalizeH="0" baseline="0">
                        <a:ln>
                          <a:noFill/>
                        </a:ln>
                        <a:solidFill>
                          <a:schemeClr val="tx1"/>
                        </a:solidFill>
                        <a:effectLst/>
                        <a:latin typeface="Fira Code" panose="020B0809050000020004" pitchFamily="49" charset="0"/>
                        <a:ea typeface="Fira Code" panose="020B0809050000020004" pitchFamily="49" charset="0"/>
                      </a:endParaRPr>
                    </a:p>
                  </a:txBody>
                  <a:tcPr anchor="ctr" horzOverflow="overflow"/>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800" u="none" strike="noStrike" cap="none" normalizeH="0" baseline="0" dirty="0">
                          <a:ln>
                            <a:noFill/>
                          </a:ln>
                          <a:effectLst/>
                          <a:latin typeface="Fira Code" panose="020B0809050000020004" pitchFamily="49" charset="0"/>
                          <a:ea typeface="Fira Code" panose="020B0809050000020004" pitchFamily="49" charset="0"/>
                        </a:rPr>
                        <a:t>O(n) </a:t>
                      </a:r>
                      <a:endParaRPr kumimoji="1" lang="en-US" altLang="zh-CN" sz="1800" b="1" i="0" u="none" strike="noStrike" cap="none" normalizeH="0" baseline="0" dirty="0">
                        <a:ln>
                          <a:noFill/>
                        </a:ln>
                        <a:solidFill>
                          <a:schemeClr val="tx1"/>
                        </a:solidFill>
                        <a:effectLst/>
                        <a:latin typeface="Fira Code" panose="020B0809050000020004" pitchFamily="49" charset="0"/>
                        <a:ea typeface="Fira Code" panose="020B08090500000200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defRPr/>
                      </a:pPr>
                      <a:r>
                        <a:rPr kumimoji="1" lang="zh-CN" altLang="en-US" sz="1800" u="none" strike="noStrike" cap="none" normalizeH="0" baseline="0" dirty="0">
                          <a:ln>
                            <a:noFill/>
                          </a:ln>
                          <a:effectLst/>
                          <a:latin typeface="+mn-lt"/>
                        </a:rPr>
                        <a:t>是</a:t>
                      </a:r>
                      <a:endParaRPr kumimoji="1" lang="en-US" altLang="zh-CN" sz="1800" b="1" i="0" u="none" strike="noStrike" cap="none" normalizeH="0" baseline="0" dirty="0">
                        <a:ln>
                          <a:noFill/>
                        </a:ln>
                        <a:solidFill>
                          <a:schemeClr val="tx1"/>
                        </a:solidFill>
                        <a:effectLst/>
                        <a:latin typeface="+mn-lt"/>
                        <a:ea typeface="Fira Code" panose="020B0809050000020004" pitchFamily="49" charset="0"/>
                      </a:endParaRPr>
                    </a:p>
                  </a:txBody>
                  <a:tcPr anchor="ctr" horzOverflow="overflow"/>
                </a:tc>
                <a:extLst>
                  <a:ext uri="{0D108BD9-81ED-4DB2-BD59-A6C34878D82A}">
                    <a16:rowId xmlns:a16="http://schemas.microsoft.com/office/drawing/2014/main" val="2837261515"/>
                  </a:ext>
                </a:extLst>
              </a:tr>
              <a:tr h="486328">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800" b="1" u="none" strike="noStrike" kern="1200" cap="none" normalizeH="0" baseline="0" dirty="0">
                          <a:ln>
                            <a:noFill/>
                          </a:ln>
                          <a:solidFill>
                            <a:schemeClr val="bg1"/>
                          </a:solidFill>
                          <a:effectLst/>
                          <a:latin typeface="+mn-lt"/>
                          <a:ea typeface="+mn-ea"/>
                          <a:cs typeface="+mn-cs"/>
                        </a:rPr>
                        <a:t>基数排序</a:t>
                      </a:r>
                    </a:p>
                  </a:txBody>
                  <a:tcPr anchor="ctr" horzOverflow="overflow"/>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800" u="none" strike="noStrike" cap="none" normalizeH="0" baseline="0" dirty="0">
                          <a:ln>
                            <a:noFill/>
                          </a:ln>
                          <a:effectLst/>
                          <a:latin typeface="Fira Code" panose="020B0809050000020004" pitchFamily="49" charset="0"/>
                          <a:ea typeface="Fira Code" panose="020B0809050000020004" pitchFamily="49" charset="0"/>
                        </a:rPr>
                        <a:t>O(d(</a:t>
                      </a:r>
                      <a:r>
                        <a:rPr kumimoji="1" lang="en-US" altLang="zh-CN" sz="1800" u="none" strike="noStrike" cap="none" normalizeH="0" baseline="0" dirty="0" err="1">
                          <a:ln>
                            <a:noFill/>
                          </a:ln>
                          <a:effectLst/>
                          <a:latin typeface="Fira Code" panose="020B0809050000020004" pitchFamily="49" charset="0"/>
                          <a:ea typeface="Fira Code" panose="020B0809050000020004" pitchFamily="49" charset="0"/>
                        </a:rPr>
                        <a:t>n+rd</a:t>
                      </a:r>
                      <a:r>
                        <a:rPr kumimoji="1" lang="en-US" altLang="zh-CN" sz="1800" u="none" strike="noStrike" cap="none" normalizeH="0" baseline="0" dirty="0">
                          <a:ln>
                            <a:noFill/>
                          </a:ln>
                          <a:effectLst/>
                          <a:latin typeface="Fira Code" panose="020B0809050000020004" pitchFamily="49" charset="0"/>
                          <a:ea typeface="Fira Code" panose="020B0809050000020004" pitchFamily="49" charset="0"/>
                        </a:rPr>
                        <a:t>)) </a:t>
                      </a:r>
                      <a:endParaRPr kumimoji="1" lang="en-US" altLang="zh-CN" sz="1800" b="1" i="0" u="none" strike="noStrike" cap="none" normalizeH="0" baseline="0" dirty="0">
                        <a:ln>
                          <a:noFill/>
                        </a:ln>
                        <a:solidFill>
                          <a:schemeClr val="tx1"/>
                        </a:solidFill>
                        <a:effectLst/>
                        <a:latin typeface="Fira Code" panose="020B0809050000020004" pitchFamily="49" charset="0"/>
                        <a:ea typeface="Fira Code" panose="020B0809050000020004" pitchFamily="49" charset="0"/>
                      </a:endParaRPr>
                    </a:p>
                  </a:txBody>
                  <a:tcPr anchor="ctr" horzOverflow="overflow"/>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800" u="none" strike="noStrike" cap="none" normalizeH="0" baseline="0" dirty="0">
                          <a:ln>
                            <a:noFill/>
                          </a:ln>
                          <a:effectLst/>
                          <a:latin typeface="Fira Code" panose="020B0809050000020004" pitchFamily="49" charset="0"/>
                          <a:ea typeface="Fira Code" panose="020B0809050000020004" pitchFamily="49" charset="0"/>
                        </a:rPr>
                        <a:t>O(d(</a:t>
                      </a:r>
                      <a:r>
                        <a:rPr kumimoji="1" lang="en-US" altLang="zh-CN" sz="1800" u="none" strike="noStrike" cap="none" normalizeH="0" baseline="0" dirty="0" err="1">
                          <a:ln>
                            <a:noFill/>
                          </a:ln>
                          <a:effectLst/>
                          <a:latin typeface="Fira Code" panose="020B0809050000020004" pitchFamily="49" charset="0"/>
                          <a:ea typeface="Fira Code" panose="020B0809050000020004" pitchFamily="49" charset="0"/>
                        </a:rPr>
                        <a:t>n+rd</a:t>
                      </a:r>
                      <a:r>
                        <a:rPr kumimoji="1" lang="en-US" altLang="zh-CN" sz="1800" u="none" strike="noStrike" cap="none" normalizeH="0" baseline="0" dirty="0">
                          <a:ln>
                            <a:noFill/>
                          </a:ln>
                          <a:effectLst/>
                          <a:latin typeface="Fira Code" panose="020B0809050000020004" pitchFamily="49" charset="0"/>
                          <a:ea typeface="Fira Code" panose="020B0809050000020004" pitchFamily="49" charset="0"/>
                        </a:rPr>
                        <a:t>)) </a:t>
                      </a:r>
                      <a:endParaRPr kumimoji="1" lang="en-US" altLang="zh-CN" sz="1800" b="1" i="0" u="none" strike="noStrike" cap="none" normalizeH="0" baseline="0" dirty="0">
                        <a:ln>
                          <a:noFill/>
                        </a:ln>
                        <a:solidFill>
                          <a:schemeClr val="tx1"/>
                        </a:solidFill>
                        <a:effectLst/>
                        <a:latin typeface="Fira Code" panose="020B0809050000020004" pitchFamily="49" charset="0"/>
                        <a:ea typeface="Fira Code" panose="020B0809050000020004" pitchFamily="49" charset="0"/>
                      </a:endParaRPr>
                    </a:p>
                  </a:txBody>
                  <a:tcPr anchor="ctr" horzOverflow="overflow"/>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800" u="none" strike="noStrike" cap="none" normalizeH="0" baseline="0" dirty="0">
                          <a:ln>
                            <a:noFill/>
                          </a:ln>
                          <a:effectLst/>
                          <a:latin typeface="Fira Code" panose="020B0809050000020004" pitchFamily="49" charset="0"/>
                          <a:ea typeface="Fira Code" panose="020B0809050000020004" pitchFamily="49" charset="0"/>
                        </a:rPr>
                        <a:t>O(</a:t>
                      </a:r>
                      <a:r>
                        <a:rPr kumimoji="1" lang="en-US" altLang="zh-CN" sz="1800" u="none" strike="noStrike" cap="none" normalizeH="0" baseline="0" dirty="0" err="1">
                          <a:ln>
                            <a:noFill/>
                          </a:ln>
                          <a:effectLst/>
                          <a:latin typeface="Fira Code" panose="020B0809050000020004" pitchFamily="49" charset="0"/>
                          <a:ea typeface="Fira Code" panose="020B0809050000020004" pitchFamily="49" charset="0"/>
                        </a:rPr>
                        <a:t>rd</a:t>
                      </a:r>
                      <a:r>
                        <a:rPr kumimoji="1" lang="en-US" altLang="zh-CN" sz="1800" u="none" strike="noStrike" cap="none" normalizeH="0" baseline="0" dirty="0">
                          <a:ln>
                            <a:noFill/>
                          </a:ln>
                          <a:effectLst/>
                          <a:latin typeface="Fira Code" panose="020B0809050000020004" pitchFamily="49" charset="0"/>
                          <a:ea typeface="Fira Code" panose="020B0809050000020004" pitchFamily="49" charset="0"/>
                        </a:rPr>
                        <a:t>) </a:t>
                      </a:r>
                      <a:endParaRPr kumimoji="1" lang="en-US" altLang="zh-CN" sz="1800" b="1" i="0" u="none" strike="noStrike" cap="none" normalizeH="0" baseline="0" dirty="0">
                        <a:ln>
                          <a:noFill/>
                        </a:ln>
                        <a:solidFill>
                          <a:schemeClr val="tx1"/>
                        </a:solidFill>
                        <a:effectLst/>
                        <a:latin typeface="Fira Code" panose="020B0809050000020004" pitchFamily="49" charset="0"/>
                        <a:ea typeface="Fira Code" panose="020B08090500000200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defRPr/>
                      </a:pPr>
                      <a:r>
                        <a:rPr kumimoji="1" lang="zh-CN" altLang="en-US" sz="1800" u="none" strike="noStrike" cap="none" normalizeH="0" baseline="0" dirty="0">
                          <a:ln>
                            <a:noFill/>
                          </a:ln>
                          <a:effectLst/>
                          <a:latin typeface="+mn-lt"/>
                        </a:rPr>
                        <a:t>是</a:t>
                      </a:r>
                      <a:endParaRPr kumimoji="1" lang="en-US" altLang="zh-CN" sz="1800" b="1" i="0" u="none" strike="noStrike" cap="none" normalizeH="0" baseline="0" dirty="0">
                        <a:ln>
                          <a:noFill/>
                        </a:ln>
                        <a:solidFill>
                          <a:schemeClr val="tx1"/>
                        </a:solidFill>
                        <a:effectLst/>
                        <a:latin typeface="+mn-lt"/>
                        <a:ea typeface="Fira Code" panose="020B0809050000020004" pitchFamily="49" charset="0"/>
                      </a:endParaRPr>
                    </a:p>
                  </a:txBody>
                  <a:tcPr anchor="ctr" horzOverflow="overflow"/>
                </a:tc>
                <a:extLst>
                  <a:ext uri="{0D108BD9-81ED-4DB2-BD59-A6C34878D82A}">
                    <a16:rowId xmlns:a16="http://schemas.microsoft.com/office/drawing/2014/main" val="252453475"/>
                  </a:ext>
                </a:extLst>
              </a:tr>
            </a:tbl>
          </a:graphicData>
        </a:graphic>
      </p:graphicFrame>
    </p:spTree>
    <p:extLst>
      <p:ext uri="{BB962C8B-B14F-4D97-AF65-F5344CB8AC3E}">
        <p14:creationId xmlns:p14="http://schemas.microsoft.com/office/powerpoint/2010/main" val="335217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3C7932-3454-45D1-A9F7-795906465330}"/>
              </a:ext>
            </a:extLst>
          </p:cNvPr>
          <p:cNvSpPr>
            <a:spLocks noGrp="1"/>
          </p:cNvSpPr>
          <p:nvPr>
            <p:ph type="title"/>
          </p:nvPr>
        </p:nvSpPr>
        <p:spPr/>
        <p:txBody>
          <a:bodyPr/>
          <a:lstStyle/>
          <a:p>
            <a:r>
              <a:rPr lang="zh-CN" altLang="en-US" dirty="0"/>
              <a:t>基本概念</a:t>
            </a:r>
          </a:p>
        </p:txBody>
      </p:sp>
      <p:sp>
        <p:nvSpPr>
          <p:cNvPr id="3" name="内容占位符 2">
            <a:extLst>
              <a:ext uri="{FF2B5EF4-FFF2-40B4-BE49-F238E27FC236}">
                <a16:creationId xmlns:a16="http://schemas.microsoft.com/office/drawing/2014/main" id="{9B2C62ED-FC46-4498-9F24-5EE57A2BE4E5}"/>
              </a:ext>
            </a:extLst>
          </p:cNvPr>
          <p:cNvSpPr>
            <a:spLocks noGrp="1"/>
          </p:cNvSpPr>
          <p:nvPr>
            <p:ph idx="1"/>
          </p:nvPr>
        </p:nvSpPr>
        <p:spPr/>
        <p:txBody>
          <a:bodyPr>
            <a:normAutofit/>
          </a:bodyPr>
          <a:lstStyle/>
          <a:p>
            <a:pPr marL="0" indent="0">
              <a:lnSpc>
                <a:spcPct val="110000"/>
              </a:lnSpc>
              <a:buNone/>
            </a:pPr>
            <a:r>
              <a:rPr lang="zh-CN" altLang="en-US" dirty="0">
                <a:latin typeface="Fira Code" panose="020B0809050000020004" pitchFamily="49" charset="0"/>
              </a:rPr>
              <a:t>排序的种类：</a:t>
            </a:r>
            <a:endParaRPr lang="en-US" altLang="zh-CN" dirty="0">
              <a:latin typeface="Fira Code" panose="020B0809050000020004" pitchFamily="49" charset="0"/>
            </a:endParaRPr>
          </a:p>
          <a:p>
            <a:pPr marL="514350" indent="-514350">
              <a:lnSpc>
                <a:spcPct val="110000"/>
              </a:lnSpc>
              <a:buFont typeface="+mj-lt"/>
              <a:buAutoNum type="arabicPeriod"/>
            </a:pPr>
            <a:r>
              <a:rPr lang="zh-CN" altLang="en-US" dirty="0">
                <a:latin typeface="Fira Code" panose="020B0809050000020004" pitchFamily="49" charset="0"/>
              </a:rPr>
              <a:t>插入类</a:t>
            </a:r>
            <a:endParaRPr lang="en-US" altLang="zh-CN" dirty="0">
              <a:latin typeface="Fira Code" panose="020B0809050000020004" pitchFamily="49" charset="0"/>
            </a:endParaRPr>
          </a:p>
          <a:p>
            <a:pPr marL="514350" indent="-514350">
              <a:lnSpc>
                <a:spcPct val="110000"/>
              </a:lnSpc>
              <a:buFont typeface="+mj-lt"/>
              <a:buAutoNum type="arabicPeriod"/>
            </a:pPr>
            <a:r>
              <a:rPr lang="zh-CN" altLang="en-US" dirty="0">
                <a:latin typeface="Fira Code" panose="020B0809050000020004" pitchFamily="49" charset="0"/>
              </a:rPr>
              <a:t>交换类</a:t>
            </a:r>
            <a:endParaRPr lang="en-US" altLang="zh-CN" dirty="0">
              <a:latin typeface="Fira Code" panose="020B0809050000020004" pitchFamily="49" charset="0"/>
            </a:endParaRPr>
          </a:p>
          <a:p>
            <a:pPr marL="514350" indent="-514350">
              <a:lnSpc>
                <a:spcPct val="110000"/>
              </a:lnSpc>
              <a:buFont typeface="+mj-lt"/>
              <a:buAutoNum type="arabicPeriod"/>
            </a:pPr>
            <a:r>
              <a:rPr lang="zh-CN" altLang="en-US" dirty="0">
                <a:latin typeface="Fira Code" panose="020B0809050000020004" pitchFamily="49" charset="0"/>
              </a:rPr>
              <a:t>选择类</a:t>
            </a:r>
            <a:endParaRPr lang="en-US" altLang="zh-CN" dirty="0">
              <a:latin typeface="Fira Code" panose="020B0809050000020004" pitchFamily="49" charset="0"/>
            </a:endParaRPr>
          </a:p>
          <a:p>
            <a:pPr marL="514350" indent="-514350">
              <a:lnSpc>
                <a:spcPct val="110000"/>
              </a:lnSpc>
              <a:buFont typeface="+mj-lt"/>
              <a:buAutoNum type="arabicPeriod"/>
            </a:pPr>
            <a:r>
              <a:rPr lang="zh-CN" altLang="en-US" dirty="0">
                <a:latin typeface="Fira Code" panose="020B0809050000020004" pitchFamily="49" charset="0"/>
              </a:rPr>
              <a:t>归并类</a:t>
            </a:r>
            <a:endParaRPr lang="en-US" altLang="zh-CN" dirty="0">
              <a:latin typeface="Fira Code" panose="020B0809050000020004" pitchFamily="49" charset="0"/>
            </a:endParaRPr>
          </a:p>
          <a:p>
            <a:pPr marL="514350" indent="-514350">
              <a:lnSpc>
                <a:spcPct val="110000"/>
              </a:lnSpc>
              <a:buFont typeface="+mj-lt"/>
              <a:buAutoNum type="arabicPeriod"/>
            </a:pPr>
            <a:r>
              <a:rPr lang="zh-CN" altLang="en-US" dirty="0">
                <a:latin typeface="Fira Code" panose="020B0809050000020004" pitchFamily="49" charset="0"/>
              </a:rPr>
              <a:t>分配类</a:t>
            </a:r>
          </a:p>
        </p:txBody>
      </p:sp>
    </p:spTree>
    <p:extLst>
      <p:ext uri="{BB962C8B-B14F-4D97-AF65-F5344CB8AC3E}">
        <p14:creationId xmlns:p14="http://schemas.microsoft.com/office/powerpoint/2010/main" val="1746825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57C12F57-54B0-4188-8C6A-D704E246414B}"/>
              </a:ext>
            </a:extLst>
          </p:cNvPr>
          <p:cNvSpPr/>
          <p:nvPr/>
        </p:nvSpPr>
        <p:spPr>
          <a:xfrm>
            <a:off x="7302771" y="3628303"/>
            <a:ext cx="790113" cy="790113"/>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6BA11117-030C-48EE-9D72-DC29562E790A}"/>
              </a:ext>
            </a:extLst>
          </p:cNvPr>
          <p:cNvSpPr/>
          <p:nvPr/>
        </p:nvSpPr>
        <p:spPr>
          <a:xfrm>
            <a:off x="4213342" y="3628301"/>
            <a:ext cx="3089429" cy="79011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3F3D88E6-AB7E-44E3-AD50-14D2C51B738B}"/>
              </a:ext>
            </a:extLst>
          </p:cNvPr>
          <p:cNvSpPr>
            <a:spLocks noGrp="1"/>
          </p:cNvSpPr>
          <p:nvPr>
            <p:ph type="title"/>
          </p:nvPr>
        </p:nvSpPr>
        <p:spPr/>
        <p:txBody>
          <a:bodyPr/>
          <a:lstStyle/>
          <a:p>
            <a:r>
              <a:rPr lang="zh-CN" altLang="en-US" dirty="0"/>
              <a:t>插入类排序</a:t>
            </a:r>
            <a:r>
              <a:rPr lang="en-US" altLang="zh-CN" dirty="0"/>
              <a:t>-</a:t>
            </a:r>
            <a:r>
              <a:rPr lang="zh-CN" altLang="en-US" dirty="0"/>
              <a:t>直接插入</a:t>
            </a:r>
          </a:p>
        </p:txBody>
      </p:sp>
      <p:sp>
        <p:nvSpPr>
          <p:cNvPr id="3" name="矩形 2">
            <a:extLst>
              <a:ext uri="{FF2B5EF4-FFF2-40B4-BE49-F238E27FC236}">
                <a16:creationId xmlns:a16="http://schemas.microsoft.com/office/drawing/2014/main" id="{ACE324D9-2A37-45B0-9360-2C0087527AAD}"/>
              </a:ext>
            </a:extLst>
          </p:cNvPr>
          <p:cNvSpPr/>
          <p:nvPr/>
        </p:nvSpPr>
        <p:spPr>
          <a:xfrm>
            <a:off x="1763106" y="3628303"/>
            <a:ext cx="790113" cy="790113"/>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293E4160-7CFD-44CE-A3BE-2806ED17243C}"/>
              </a:ext>
            </a:extLst>
          </p:cNvPr>
          <p:cNvSpPr/>
          <p:nvPr/>
        </p:nvSpPr>
        <p:spPr>
          <a:xfrm>
            <a:off x="4213342" y="3628303"/>
            <a:ext cx="790113" cy="790113"/>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89048980-5ADC-49D4-8CB5-4D4A519D6900}"/>
              </a:ext>
            </a:extLst>
          </p:cNvPr>
          <p:cNvSpPr/>
          <p:nvPr/>
        </p:nvSpPr>
        <p:spPr>
          <a:xfrm>
            <a:off x="2553219" y="3628303"/>
            <a:ext cx="1660123" cy="79011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969493EC-D898-4638-9B19-FA6851F4F423}"/>
              </a:ext>
            </a:extLst>
          </p:cNvPr>
          <p:cNvSpPr/>
          <p:nvPr/>
        </p:nvSpPr>
        <p:spPr>
          <a:xfrm>
            <a:off x="8092884" y="3628303"/>
            <a:ext cx="2885243" cy="79011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左大括号 14">
            <a:extLst>
              <a:ext uri="{FF2B5EF4-FFF2-40B4-BE49-F238E27FC236}">
                <a16:creationId xmlns:a16="http://schemas.microsoft.com/office/drawing/2014/main" id="{369E0ADE-B010-4146-B3A3-98E9A00E89B2}"/>
              </a:ext>
            </a:extLst>
          </p:cNvPr>
          <p:cNvSpPr/>
          <p:nvPr/>
        </p:nvSpPr>
        <p:spPr>
          <a:xfrm rot="5400000">
            <a:off x="4375360" y="490051"/>
            <a:ext cx="315160" cy="5539662"/>
          </a:xfrm>
          <a:prstGeom prst="leftBrace">
            <a:avLst/>
          </a:prstGeom>
          <a:ln w="28575">
            <a:solidFill>
              <a:schemeClr val="accent6">
                <a:lumMod val="75000"/>
              </a:schemeClr>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
        <p:nvSpPr>
          <p:cNvPr id="16" name="左大括号 15">
            <a:extLst>
              <a:ext uri="{FF2B5EF4-FFF2-40B4-BE49-F238E27FC236}">
                <a16:creationId xmlns:a16="http://schemas.microsoft.com/office/drawing/2014/main" id="{333E90F3-9177-4CFB-AD46-A64B5F618F2E}"/>
              </a:ext>
            </a:extLst>
          </p:cNvPr>
          <p:cNvSpPr/>
          <p:nvPr/>
        </p:nvSpPr>
        <p:spPr>
          <a:xfrm rot="5400000">
            <a:off x="8982869" y="1422205"/>
            <a:ext cx="315160" cy="3675356"/>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01B81233-489D-4153-ABC0-E445D89695AC}"/>
              </a:ext>
            </a:extLst>
          </p:cNvPr>
          <p:cNvSpPr txBox="1"/>
          <p:nvPr/>
        </p:nvSpPr>
        <p:spPr>
          <a:xfrm>
            <a:off x="1021080" y="3792526"/>
            <a:ext cx="457940" cy="461665"/>
          </a:xfrm>
          <a:prstGeom prst="rect">
            <a:avLst/>
          </a:prstGeom>
          <a:noFill/>
        </p:spPr>
        <p:txBody>
          <a:bodyPr wrap="square" rtlCol="0">
            <a:spAutoFit/>
          </a:bodyPr>
          <a:lstStyle/>
          <a:p>
            <a:pPr algn="ctr"/>
            <a:r>
              <a:rPr lang="en-US" altLang="zh-CN" sz="2400" dirty="0">
                <a:latin typeface="Fira Code" panose="020B0809050000020004" pitchFamily="49" charset="0"/>
                <a:ea typeface="Fira Code" panose="020B0809050000020004" pitchFamily="49" charset="0"/>
              </a:rPr>
              <a:t>r</a:t>
            </a:r>
            <a:endParaRPr lang="zh-CN" altLang="en-US" sz="2400" dirty="0">
              <a:latin typeface="Fira Code" panose="020B0809050000020004" pitchFamily="49" charset="0"/>
            </a:endParaRPr>
          </a:p>
        </p:txBody>
      </p:sp>
      <p:sp>
        <p:nvSpPr>
          <p:cNvPr id="19" name="文本框 18">
            <a:extLst>
              <a:ext uri="{FF2B5EF4-FFF2-40B4-BE49-F238E27FC236}">
                <a16:creationId xmlns:a16="http://schemas.microsoft.com/office/drawing/2014/main" id="{35E874DB-DC12-4C34-B319-40B59CB49148}"/>
              </a:ext>
            </a:extLst>
          </p:cNvPr>
          <p:cNvSpPr txBox="1"/>
          <p:nvPr/>
        </p:nvSpPr>
        <p:spPr>
          <a:xfrm>
            <a:off x="1929192" y="4529885"/>
            <a:ext cx="457940" cy="369332"/>
          </a:xfrm>
          <a:prstGeom prst="rect">
            <a:avLst/>
          </a:prstGeom>
          <a:noFill/>
          <a:ln>
            <a:noFill/>
          </a:ln>
        </p:spPr>
        <p:txBody>
          <a:bodyPr wrap="square" rtlCol="0">
            <a:spAutoFit/>
          </a:bodyPr>
          <a:lstStyle/>
          <a:p>
            <a:pPr algn="ctr"/>
            <a:r>
              <a:rPr lang="en-US" altLang="zh-CN" dirty="0">
                <a:solidFill>
                  <a:schemeClr val="bg1">
                    <a:lumMod val="65000"/>
                  </a:schemeClr>
                </a:solidFill>
                <a:latin typeface="Fira Code" panose="020B0809050000020004" pitchFamily="49" charset="0"/>
                <a:ea typeface="Fira Code" panose="020B0809050000020004" pitchFamily="49" charset="0"/>
              </a:rPr>
              <a:t>0</a:t>
            </a:r>
            <a:endParaRPr lang="zh-CN" altLang="en-US" dirty="0">
              <a:solidFill>
                <a:schemeClr val="bg1">
                  <a:lumMod val="65000"/>
                </a:schemeClr>
              </a:solidFill>
              <a:latin typeface="Fira Code" panose="020B0809050000020004" pitchFamily="49" charset="0"/>
            </a:endParaRPr>
          </a:p>
        </p:txBody>
      </p:sp>
      <p:sp>
        <p:nvSpPr>
          <p:cNvPr id="20" name="文本框 19">
            <a:extLst>
              <a:ext uri="{FF2B5EF4-FFF2-40B4-BE49-F238E27FC236}">
                <a16:creationId xmlns:a16="http://schemas.microsoft.com/office/drawing/2014/main" id="{1D89A97A-92D1-4DDE-A3DD-A6A383A502FF}"/>
              </a:ext>
            </a:extLst>
          </p:cNvPr>
          <p:cNvSpPr txBox="1"/>
          <p:nvPr/>
        </p:nvSpPr>
        <p:spPr>
          <a:xfrm>
            <a:off x="7468857" y="4530837"/>
            <a:ext cx="457940" cy="369332"/>
          </a:xfrm>
          <a:prstGeom prst="rect">
            <a:avLst/>
          </a:prstGeom>
          <a:noFill/>
          <a:ln>
            <a:noFill/>
          </a:ln>
        </p:spPr>
        <p:txBody>
          <a:bodyPr wrap="square" rtlCol="0">
            <a:spAutoFit/>
          </a:bodyPr>
          <a:lstStyle/>
          <a:p>
            <a:pPr algn="ctr"/>
            <a:r>
              <a:rPr lang="en-US" altLang="zh-CN" b="1">
                <a:solidFill>
                  <a:srgbClr val="FF0000"/>
                </a:solidFill>
                <a:latin typeface="Fira Code" panose="020B0809050000020004" pitchFamily="49" charset="0"/>
                <a:ea typeface="Fira Code" panose="020B0809050000020004" pitchFamily="49" charset="0"/>
              </a:rPr>
              <a:t>i</a:t>
            </a:r>
            <a:endParaRPr lang="zh-CN" altLang="en-US" b="1" dirty="0">
              <a:solidFill>
                <a:srgbClr val="FF0000"/>
              </a:solidFill>
              <a:latin typeface="Fira Code" panose="020B0809050000020004" pitchFamily="49" charset="0"/>
            </a:endParaRPr>
          </a:p>
        </p:txBody>
      </p:sp>
      <p:sp>
        <p:nvSpPr>
          <p:cNvPr id="21" name="文本框 20">
            <a:extLst>
              <a:ext uri="{FF2B5EF4-FFF2-40B4-BE49-F238E27FC236}">
                <a16:creationId xmlns:a16="http://schemas.microsoft.com/office/drawing/2014/main" id="{C76033C0-E5BE-4A44-945C-729F0D553E87}"/>
              </a:ext>
            </a:extLst>
          </p:cNvPr>
          <p:cNvSpPr txBox="1"/>
          <p:nvPr/>
        </p:nvSpPr>
        <p:spPr>
          <a:xfrm>
            <a:off x="6576281" y="4529885"/>
            <a:ext cx="726490" cy="369332"/>
          </a:xfrm>
          <a:prstGeom prst="rect">
            <a:avLst/>
          </a:prstGeom>
          <a:noFill/>
          <a:ln>
            <a:noFill/>
          </a:ln>
        </p:spPr>
        <p:txBody>
          <a:bodyPr wrap="square" rtlCol="0">
            <a:spAutoFit/>
          </a:bodyPr>
          <a:lstStyle/>
          <a:p>
            <a:pPr algn="ctr"/>
            <a:r>
              <a:rPr lang="en-US" altLang="zh-CN" dirty="0">
                <a:solidFill>
                  <a:schemeClr val="bg1">
                    <a:lumMod val="65000"/>
                  </a:schemeClr>
                </a:solidFill>
                <a:latin typeface="Fira Code" panose="020B0809050000020004" pitchFamily="49" charset="0"/>
                <a:ea typeface="Fira Code" panose="020B0809050000020004" pitchFamily="49" charset="0"/>
              </a:rPr>
              <a:t>i-1</a:t>
            </a:r>
            <a:endParaRPr lang="zh-CN" altLang="en-US" dirty="0">
              <a:solidFill>
                <a:schemeClr val="bg1">
                  <a:lumMod val="65000"/>
                </a:schemeClr>
              </a:solidFill>
              <a:latin typeface="Fira Code" panose="020B0809050000020004" pitchFamily="49" charset="0"/>
            </a:endParaRPr>
          </a:p>
        </p:txBody>
      </p:sp>
      <p:sp>
        <p:nvSpPr>
          <p:cNvPr id="23" name="矩形 22">
            <a:extLst>
              <a:ext uri="{FF2B5EF4-FFF2-40B4-BE49-F238E27FC236}">
                <a16:creationId xmlns:a16="http://schemas.microsoft.com/office/drawing/2014/main" id="{6810795E-AC45-4381-86AC-809DC41C9244}"/>
              </a:ext>
            </a:extLst>
          </p:cNvPr>
          <p:cNvSpPr/>
          <p:nvPr/>
        </p:nvSpPr>
        <p:spPr>
          <a:xfrm>
            <a:off x="1763105" y="3628300"/>
            <a:ext cx="790113" cy="790113"/>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16FE46ED-5E56-4C46-99F4-FF7B0B0B6305}"/>
              </a:ext>
            </a:extLst>
          </p:cNvPr>
          <p:cNvSpPr txBox="1"/>
          <p:nvPr/>
        </p:nvSpPr>
        <p:spPr>
          <a:xfrm>
            <a:off x="8345897" y="2582196"/>
            <a:ext cx="1589103" cy="369332"/>
          </a:xfrm>
          <a:prstGeom prst="rect">
            <a:avLst/>
          </a:prstGeom>
          <a:noFill/>
        </p:spPr>
        <p:txBody>
          <a:bodyPr wrap="square" rtlCol="0">
            <a:spAutoFit/>
          </a:bodyPr>
          <a:lstStyle/>
          <a:p>
            <a:pPr algn="ctr"/>
            <a:r>
              <a:rPr lang="en-US" altLang="zh-CN" dirty="0">
                <a:latin typeface="Fira Code" panose="020B0809050000020004" pitchFamily="49" charset="0"/>
                <a:ea typeface="Fira Code" panose="020B0809050000020004" pitchFamily="49" charset="0"/>
              </a:rPr>
              <a:t>unsorted</a:t>
            </a:r>
            <a:endParaRPr lang="zh-CN" altLang="en-US" dirty="0">
              <a:latin typeface="Fira Code" panose="020B0809050000020004" pitchFamily="49" charset="0"/>
            </a:endParaRPr>
          </a:p>
        </p:txBody>
      </p:sp>
      <p:sp>
        <p:nvSpPr>
          <p:cNvPr id="25" name="文本框 24">
            <a:extLst>
              <a:ext uri="{FF2B5EF4-FFF2-40B4-BE49-F238E27FC236}">
                <a16:creationId xmlns:a16="http://schemas.microsoft.com/office/drawing/2014/main" id="{6E8B6F4A-34C3-4B31-9A10-A52C59E5BEDA}"/>
              </a:ext>
            </a:extLst>
          </p:cNvPr>
          <p:cNvSpPr txBox="1"/>
          <p:nvPr/>
        </p:nvSpPr>
        <p:spPr>
          <a:xfrm>
            <a:off x="3912981" y="2582196"/>
            <a:ext cx="1589103" cy="369332"/>
          </a:xfrm>
          <a:prstGeom prst="rect">
            <a:avLst/>
          </a:prstGeom>
          <a:noFill/>
        </p:spPr>
        <p:txBody>
          <a:bodyPr wrap="square" rtlCol="0">
            <a:spAutoFit/>
          </a:bodyPr>
          <a:lstStyle/>
          <a:p>
            <a:pPr algn="ctr"/>
            <a:r>
              <a:rPr lang="en-US" altLang="zh-CN" dirty="0">
                <a:latin typeface="Fira Code" panose="020B0809050000020004" pitchFamily="49" charset="0"/>
                <a:ea typeface="Fira Code" panose="020B0809050000020004" pitchFamily="49" charset="0"/>
              </a:rPr>
              <a:t>sorted</a:t>
            </a:r>
            <a:endParaRPr lang="zh-CN" altLang="en-US" dirty="0">
              <a:latin typeface="Fira Code" panose="020B0809050000020004" pitchFamily="49" charset="0"/>
            </a:endParaRPr>
          </a:p>
        </p:txBody>
      </p:sp>
      <p:sp>
        <p:nvSpPr>
          <p:cNvPr id="26" name="文本框 25">
            <a:extLst>
              <a:ext uri="{FF2B5EF4-FFF2-40B4-BE49-F238E27FC236}">
                <a16:creationId xmlns:a16="http://schemas.microsoft.com/office/drawing/2014/main" id="{93108DBC-A453-4E43-83E6-A675064483F9}"/>
              </a:ext>
            </a:extLst>
          </p:cNvPr>
          <p:cNvSpPr txBox="1"/>
          <p:nvPr/>
        </p:nvSpPr>
        <p:spPr>
          <a:xfrm>
            <a:off x="4245153" y="4529885"/>
            <a:ext cx="726490" cy="369332"/>
          </a:xfrm>
          <a:prstGeom prst="rect">
            <a:avLst/>
          </a:prstGeom>
          <a:noFill/>
          <a:ln>
            <a:noFill/>
          </a:ln>
        </p:spPr>
        <p:txBody>
          <a:bodyPr wrap="square" rtlCol="0">
            <a:spAutoFit/>
          </a:bodyPr>
          <a:lstStyle/>
          <a:p>
            <a:pPr algn="ctr"/>
            <a:r>
              <a:rPr lang="en-US" altLang="zh-CN" b="1" dirty="0">
                <a:solidFill>
                  <a:schemeClr val="accent6">
                    <a:lumMod val="75000"/>
                  </a:schemeClr>
                </a:solidFill>
                <a:latin typeface="Fira Code" panose="020B0809050000020004" pitchFamily="49" charset="0"/>
                <a:ea typeface="Fira Code" panose="020B0809050000020004" pitchFamily="49" charset="0"/>
              </a:rPr>
              <a:t>k</a:t>
            </a:r>
            <a:endParaRPr lang="zh-CN" altLang="en-US" b="1" dirty="0">
              <a:solidFill>
                <a:schemeClr val="accent6">
                  <a:lumMod val="75000"/>
                </a:schemeClr>
              </a:solidFill>
              <a:latin typeface="Fira Code" panose="020B0809050000020004" pitchFamily="49" charset="0"/>
            </a:endParaRPr>
          </a:p>
        </p:txBody>
      </p:sp>
      <p:sp>
        <p:nvSpPr>
          <p:cNvPr id="28" name="矩形 27">
            <a:extLst>
              <a:ext uri="{FF2B5EF4-FFF2-40B4-BE49-F238E27FC236}">
                <a16:creationId xmlns:a16="http://schemas.microsoft.com/office/drawing/2014/main" id="{F1B79F87-13CA-4DED-B68C-BBE517978342}"/>
              </a:ext>
            </a:extLst>
          </p:cNvPr>
          <p:cNvSpPr/>
          <p:nvPr/>
        </p:nvSpPr>
        <p:spPr>
          <a:xfrm>
            <a:off x="4213342" y="3628299"/>
            <a:ext cx="790113" cy="790113"/>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3B6ED520-A164-4530-82CC-9D062F7C597C}"/>
              </a:ext>
            </a:extLst>
          </p:cNvPr>
          <p:cNvSpPr txBox="1"/>
          <p:nvPr/>
        </p:nvSpPr>
        <p:spPr>
          <a:xfrm>
            <a:off x="4245153" y="4529881"/>
            <a:ext cx="726490" cy="369332"/>
          </a:xfrm>
          <a:prstGeom prst="rect">
            <a:avLst/>
          </a:prstGeom>
          <a:noFill/>
          <a:ln>
            <a:noFill/>
          </a:ln>
        </p:spPr>
        <p:txBody>
          <a:bodyPr wrap="square" rtlCol="0">
            <a:spAutoFit/>
          </a:bodyPr>
          <a:lstStyle/>
          <a:p>
            <a:pPr algn="ctr"/>
            <a:r>
              <a:rPr lang="en-US" altLang="zh-CN" b="1" dirty="0">
                <a:solidFill>
                  <a:schemeClr val="accent6">
                    <a:lumMod val="75000"/>
                  </a:schemeClr>
                </a:solidFill>
                <a:latin typeface="Fira Code" panose="020B0809050000020004" pitchFamily="49" charset="0"/>
                <a:ea typeface="Fira Code" panose="020B0809050000020004" pitchFamily="49" charset="0"/>
              </a:rPr>
              <a:t>k</a:t>
            </a:r>
            <a:endParaRPr lang="zh-CN" altLang="en-US" b="1" dirty="0">
              <a:solidFill>
                <a:schemeClr val="accent6">
                  <a:lumMod val="75000"/>
                </a:schemeClr>
              </a:solidFill>
              <a:latin typeface="Fira Code" panose="020B0809050000020004" pitchFamily="49" charset="0"/>
            </a:endParaRPr>
          </a:p>
        </p:txBody>
      </p:sp>
    </p:spTree>
    <p:extLst>
      <p:ext uri="{BB962C8B-B14F-4D97-AF65-F5344CB8AC3E}">
        <p14:creationId xmlns:p14="http://schemas.microsoft.com/office/powerpoint/2010/main" val="685377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4.375E-6 -4.07407E-6 L 0.06484 -4.07407E-6 " pathEditMode="relative" rAng="0" ptsTypes="AA">
                                      <p:cBhvr>
                                        <p:cTn id="16" dur="500" fill="hold"/>
                                        <p:tgtEl>
                                          <p:spTgt spid="22"/>
                                        </p:tgtEl>
                                        <p:attrNameLst>
                                          <p:attrName>ppt_x</p:attrName>
                                          <p:attrName>ppt_y</p:attrName>
                                        </p:attrNameLst>
                                      </p:cBhvr>
                                      <p:rCtr x="3242" y="0"/>
                                    </p:animMotion>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2" grpId="0" animBg="1"/>
      <p:bldP spid="23" grpId="0" animBg="1"/>
      <p:bldP spid="26" grpId="0"/>
      <p:bldP spid="28" grpId="0" animBg="1"/>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9ECA07-E652-4986-984A-C0915AA12404}"/>
              </a:ext>
            </a:extLst>
          </p:cNvPr>
          <p:cNvSpPr>
            <a:spLocks noGrp="1"/>
          </p:cNvSpPr>
          <p:nvPr>
            <p:ph type="title"/>
          </p:nvPr>
        </p:nvSpPr>
        <p:spPr/>
        <p:txBody>
          <a:bodyPr/>
          <a:lstStyle/>
          <a:p>
            <a:r>
              <a:rPr lang="zh-CN" altLang="en-US" dirty="0"/>
              <a:t>插入类排序</a:t>
            </a:r>
            <a:r>
              <a:rPr lang="en-US" altLang="zh-CN" dirty="0"/>
              <a:t>-</a:t>
            </a:r>
            <a:r>
              <a:rPr lang="zh-CN" altLang="en-US" dirty="0"/>
              <a:t>直接插入</a:t>
            </a:r>
          </a:p>
        </p:txBody>
      </p:sp>
      <p:sp>
        <p:nvSpPr>
          <p:cNvPr id="4" name="Text Box 4">
            <a:extLst>
              <a:ext uri="{FF2B5EF4-FFF2-40B4-BE49-F238E27FC236}">
                <a16:creationId xmlns:a16="http://schemas.microsoft.com/office/drawing/2014/main" id="{8BAFEEFE-A081-463F-9F97-329A54931F2E}"/>
              </a:ext>
            </a:extLst>
          </p:cNvPr>
          <p:cNvSpPr txBox="1">
            <a:spLocks noChangeArrowheads="1"/>
          </p:cNvSpPr>
          <p:nvPr/>
        </p:nvSpPr>
        <p:spPr bwMode="auto">
          <a:xfrm>
            <a:off x="2129028" y="1834896"/>
            <a:ext cx="81534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FontTx/>
              <a:buAutoNum type="alphaUcParenR"/>
            </a:pPr>
            <a:r>
              <a:rPr lang="en-US" altLang="zh-CN" b="1" dirty="0"/>
              <a:t>{ 48 }       62         35       77        55      14       </a:t>
            </a:r>
            <a:r>
              <a:rPr lang="en-US" altLang="zh-CN" b="1" u="sng" dirty="0"/>
              <a:t>35</a:t>
            </a:r>
            <a:r>
              <a:rPr lang="en-US" altLang="zh-CN" b="1" dirty="0"/>
              <a:t>         98 </a:t>
            </a:r>
          </a:p>
          <a:p>
            <a:pPr>
              <a:spcBef>
                <a:spcPct val="50000"/>
              </a:spcBef>
              <a:buFontTx/>
              <a:buAutoNum type="alphaUcParenR"/>
            </a:pPr>
            <a:r>
              <a:rPr lang="en-US" altLang="zh-CN" b="1" dirty="0"/>
              <a:t>{ 48         62 }       35       77        55      14       </a:t>
            </a:r>
            <a:r>
              <a:rPr lang="en-US" altLang="zh-CN" b="1" u="sng" dirty="0"/>
              <a:t>35</a:t>
            </a:r>
            <a:r>
              <a:rPr lang="en-US" altLang="zh-CN" b="1" dirty="0"/>
              <a:t>         98</a:t>
            </a:r>
          </a:p>
          <a:p>
            <a:pPr>
              <a:spcBef>
                <a:spcPct val="50000"/>
              </a:spcBef>
              <a:buFontTx/>
              <a:buAutoNum type="alphaUcParenR"/>
            </a:pPr>
            <a:r>
              <a:rPr lang="en-US" altLang="zh-CN" b="1" dirty="0"/>
              <a:t>{ 35        48        62 }       77        55      14       </a:t>
            </a:r>
            <a:r>
              <a:rPr lang="en-US" altLang="zh-CN" b="1" u="sng" dirty="0"/>
              <a:t>35</a:t>
            </a:r>
            <a:r>
              <a:rPr lang="en-US" altLang="zh-CN" b="1" dirty="0"/>
              <a:t>         98  </a:t>
            </a:r>
          </a:p>
          <a:p>
            <a:pPr>
              <a:spcBef>
                <a:spcPct val="50000"/>
              </a:spcBef>
              <a:buFontTx/>
              <a:buAutoNum type="alphaUcParenR"/>
            </a:pPr>
            <a:r>
              <a:rPr lang="en-US" altLang="zh-CN" b="1" dirty="0"/>
              <a:t>{ 35        48        62         77 }      55      14       </a:t>
            </a:r>
            <a:r>
              <a:rPr lang="en-US" altLang="zh-CN" b="1" u="sng" dirty="0"/>
              <a:t>35</a:t>
            </a:r>
            <a:r>
              <a:rPr lang="en-US" altLang="zh-CN" b="1" dirty="0"/>
              <a:t>         98 </a:t>
            </a:r>
          </a:p>
          <a:p>
            <a:pPr>
              <a:spcBef>
                <a:spcPct val="50000"/>
              </a:spcBef>
              <a:buFontTx/>
              <a:buAutoNum type="alphaUcParenR"/>
            </a:pPr>
            <a:r>
              <a:rPr lang="en-US" altLang="zh-CN" b="1" dirty="0"/>
              <a:t>{ 35        48        55        62        77 }      14      </a:t>
            </a:r>
            <a:r>
              <a:rPr lang="en-US" altLang="zh-CN" b="1" u="sng" dirty="0"/>
              <a:t>35</a:t>
            </a:r>
            <a:r>
              <a:rPr lang="en-US" altLang="zh-CN" b="1" dirty="0"/>
              <a:t>         98 </a:t>
            </a:r>
          </a:p>
          <a:p>
            <a:pPr>
              <a:spcBef>
                <a:spcPct val="50000"/>
              </a:spcBef>
              <a:buFontTx/>
              <a:buAutoNum type="alphaUcParenR"/>
            </a:pPr>
            <a:r>
              <a:rPr lang="en-US" altLang="zh-CN" b="1" dirty="0"/>
              <a:t>{ 14        35        48        55        62       77 }     </a:t>
            </a:r>
            <a:r>
              <a:rPr lang="en-US" altLang="zh-CN" b="1" u="sng" dirty="0"/>
              <a:t>35</a:t>
            </a:r>
            <a:r>
              <a:rPr lang="en-US" altLang="zh-CN" b="1" dirty="0"/>
              <a:t>         98 </a:t>
            </a:r>
          </a:p>
          <a:p>
            <a:pPr>
              <a:spcBef>
                <a:spcPct val="50000"/>
              </a:spcBef>
              <a:buFontTx/>
              <a:buAutoNum type="alphaUcParenR"/>
            </a:pPr>
            <a:r>
              <a:rPr lang="en-US" altLang="zh-CN" b="1" dirty="0"/>
              <a:t>{ 14        35        </a:t>
            </a:r>
            <a:r>
              <a:rPr lang="en-US" altLang="zh-CN" b="1" u="sng" dirty="0"/>
              <a:t>35</a:t>
            </a:r>
            <a:r>
              <a:rPr lang="en-US" altLang="zh-CN" b="1" dirty="0"/>
              <a:t>        48        55        62      77 }       98 </a:t>
            </a:r>
          </a:p>
          <a:p>
            <a:pPr>
              <a:spcBef>
                <a:spcPct val="50000"/>
              </a:spcBef>
              <a:buFontTx/>
              <a:buAutoNum type="alphaUcParenR"/>
            </a:pPr>
            <a:r>
              <a:rPr lang="en-US" altLang="zh-CN" b="1" dirty="0"/>
              <a:t>{ 14        35        </a:t>
            </a:r>
            <a:r>
              <a:rPr lang="en-US" altLang="zh-CN" b="1" u="sng" dirty="0"/>
              <a:t>35</a:t>
            </a:r>
            <a:r>
              <a:rPr lang="en-US" altLang="zh-CN" b="1" dirty="0"/>
              <a:t>        48        55        62      77         98  } </a:t>
            </a:r>
          </a:p>
        </p:txBody>
      </p:sp>
    </p:spTree>
    <p:extLst>
      <p:ext uri="{BB962C8B-B14F-4D97-AF65-F5344CB8AC3E}">
        <p14:creationId xmlns:p14="http://schemas.microsoft.com/office/powerpoint/2010/main" val="457765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3C7932-3454-45D1-A9F7-795906465330}"/>
              </a:ext>
            </a:extLst>
          </p:cNvPr>
          <p:cNvSpPr>
            <a:spLocks noGrp="1"/>
          </p:cNvSpPr>
          <p:nvPr>
            <p:ph type="title"/>
          </p:nvPr>
        </p:nvSpPr>
        <p:spPr/>
        <p:txBody>
          <a:bodyPr/>
          <a:lstStyle/>
          <a:p>
            <a:r>
              <a:rPr lang="zh-CN" altLang="en-US" dirty="0"/>
              <a:t>插入类排序</a:t>
            </a:r>
            <a:r>
              <a:rPr lang="en-US" altLang="zh-CN" dirty="0"/>
              <a:t>-</a:t>
            </a:r>
            <a:r>
              <a:rPr lang="zh-CN" altLang="en-US" dirty="0"/>
              <a:t>折半插入</a:t>
            </a:r>
          </a:p>
        </p:txBody>
      </p:sp>
      <p:sp>
        <p:nvSpPr>
          <p:cNvPr id="3" name="内容占位符 2">
            <a:extLst>
              <a:ext uri="{FF2B5EF4-FFF2-40B4-BE49-F238E27FC236}">
                <a16:creationId xmlns:a16="http://schemas.microsoft.com/office/drawing/2014/main" id="{9B2C62ED-FC46-4498-9F24-5EE57A2BE4E5}"/>
              </a:ext>
            </a:extLst>
          </p:cNvPr>
          <p:cNvSpPr>
            <a:spLocks noGrp="1"/>
          </p:cNvSpPr>
          <p:nvPr>
            <p:ph idx="1"/>
          </p:nvPr>
        </p:nvSpPr>
        <p:spPr/>
        <p:txBody>
          <a:bodyPr>
            <a:normAutofit/>
          </a:bodyPr>
          <a:lstStyle/>
          <a:p>
            <a:pPr marL="0" indent="0">
              <a:lnSpc>
                <a:spcPct val="110000"/>
              </a:lnSpc>
              <a:buNone/>
            </a:pPr>
            <a:r>
              <a:rPr lang="zh-CN" altLang="en-US" dirty="0">
                <a:latin typeface="Fira Code" panose="020B0809050000020004" pitchFamily="49" charset="0"/>
              </a:rPr>
              <a:t>直接插入：</a:t>
            </a:r>
            <a:endParaRPr lang="en-US" altLang="zh-CN" dirty="0">
              <a:latin typeface="Fira Code" panose="020B0809050000020004" pitchFamily="49" charset="0"/>
            </a:endParaRPr>
          </a:p>
          <a:p>
            <a:pPr marL="0" indent="0">
              <a:lnSpc>
                <a:spcPct val="110000"/>
              </a:lnSpc>
              <a:buNone/>
            </a:pPr>
            <a:r>
              <a:rPr lang="zh-CN" altLang="en-US" dirty="0">
                <a:latin typeface="Fira Code" panose="020B0809050000020004" pitchFamily="49" charset="0"/>
              </a:rPr>
              <a:t>在向前查找插入位置的同时，向后移动元素</a:t>
            </a:r>
            <a:endParaRPr lang="en-US" altLang="zh-CN" dirty="0">
              <a:latin typeface="Fira Code" panose="020B0809050000020004" pitchFamily="49" charset="0"/>
            </a:endParaRPr>
          </a:p>
          <a:p>
            <a:pPr marL="0" indent="0">
              <a:lnSpc>
                <a:spcPct val="110000"/>
              </a:lnSpc>
              <a:buNone/>
            </a:pPr>
            <a:endParaRPr lang="en-US" altLang="zh-CN" dirty="0">
              <a:latin typeface="Fira Code" panose="020B0809050000020004" pitchFamily="49" charset="0"/>
            </a:endParaRPr>
          </a:p>
          <a:p>
            <a:pPr marL="0" indent="0">
              <a:lnSpc>
                <a:spcPct val="110000"/>
              </a:lnSpc>
              <a:buNone/>
            </a:pPr>
            <a:r>
              <a:rPr lang="zh-CN" altLang="en-US" dirty="0">
                <a:latin typeface="Fira Code" panose="020B0809050000020004" pitchFamily="49" charset="0"/>
              </a:rPr>
              <a:t>折半插入：</a:t>
            </a:r>
            <a:endParaRPr lang="en-US" altLang="zh-CN" dirty="0">
              <a:latin typeface="Fira Code" panose="020B0809050000020004" pitchFamily="49" charset="0"/>
            </a:endParaRPr>
          </a:p>
          <a:p>
            <a:pPr marL="514350" indent="-514350">
              <a:lnSpc>
                <a:spcPct val="110000"/>
              </a:lnSpc>
              <a:buAutoNum type="arabicPeriod"/>
            </a:pPr>
            <a:r>
              <a:rPr lang="zh-CN" altLang="en-US" dirty="0">
                <a:latin typeface="Fira Code" panose="020B0809050000020004" pitchFamily="49" charset="0"/>
              </a:rPr>
              <a:t>先找到插入位置；</a:t>
            </a:r>
            <a:endParaRPr lang="en-US" altLang="zh-CN" dirty="0">
              <a:latin typeface="Fira Code" panose="020B0809050000020004" pitchFamily="49" charset="0"/>
            </a:endParaRPr>
          </a:p>
          <a:p>
            <a:pPr marL="514350" indent="-514350">
              <a:lnSpc>
                <a:spcPct val="110000"/>
              </a:lnSpc>
              <a:buAutoNum type="arabicPeriod"/>
            </a:pPr>
            <a:r>
              <a:rPr lang="zh-CN" altLang="en-US" dirty="0">
                <a:latin typeface="Fira Code" panose="020B0809050000020004" pitchFamily="49" charset="0"/>
              </a:rPr>
              <a:t>此位置后的所有元素后移一个位置</a:t>
            </a:r>
          </a:p>
        </p:txBody>
      </p:sp>
    </p:spTree>
    <p:extLst>
      <p:ext uri="{BB962C8B-B14F-4D97-AF65-F5344CB8AC3E}">
        <p14:creationId xmlns:p14="http://schemas.microsoft.com/office/powerpoint/2010/main" val="1279885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3C7932-3454-45D1-A9F7-795906465330}"/>
              </a:ext>
            </a:extLst>
          </p:cNvPr>
          <p:cNvSpPr>
            <a:spLocks noGrp="1"/>
          </p:cNvSpPr>
          <p:nvPr>
            <p:ph type="title"/>
          </p:nvPr>
        </p:nvSpPr>
        <p:spPr/>
        <p:txBody>
          <a:bodyPr/>
          <a:lstStyle/>
          <a:p>
            <a:r>
              <a:rPr lang="zh-CN" altLang="en-US" dirty="0"/>
              <a:t>插入类排序</a:t>
            </a:r>
            <a:r>
              <a:rPr lang="en-US" altLang="zh-CN" dirty="0"/>
              <a:t>-Shell</a:t>
            </a:r>
            <a:r>
              <a:rPr lang="zh-CN" altLang="en-US" dirty="0"/>
              <a:t>排序</a:t>
            </a:r>
          </a:p>
        </p:txBody>
      </p:sp>
      <p:sp>
        <p:nvSpPr>
          <p:cNvPr id="3" name="内容占位符 2">
            <a:extLst>
              <a:ext uri="{FF2B5EF4-FFF2-40B4-BE49-F238E27FC236}">
                <a16:creationId xmlns:a16="http://schemas.microsoft.com/office/drawing/2014/main" id="{9B2C62ED-FC46-4498-9F24-5EE57A2BE4E5}"/>
              </a:ext>
            </a:extLst>
          </p:cNvPr>
          <p:cNvSpPr>
            <a:spLocks noGrp="1"/>
          </p:cNvSpPr>
          <p:nvPr>
            <p:ph idx="1"/>
          </p:nvPr>
        </p:nvSpPr>
        <p:spPr/>
        <p:txBody>
          <a:bodyPr>
            <a:normAutofit/>
          </a:bodyPr>
          <a:lstStyle/>
          <a:p>
            <a:pPr algn="just">
              <a:lnSpc>
                <a:spcPct val="110000"/>
              </a:lnSpc>
              <a:buNone/>
            </a:pPr>
            <a:r>
              <a:rPr lang="zh-CN" altLang="en-US" dirty="0">
                <a:latin typeface="Fira Code" panose="020B0809050000020004" pitchFamily="49" charset="0"/>
              </a:rPr>
              <a:t>希尔排序又称缩小增量排序法，是一种基于插入思想的排序方法：</a:t>
            </a:r>
            <a:endParaRPr lang="en-US" altLang="zh-CN" dirty="0">
              <a:latin typeface="Fira Code" panose="020B0809050000020004" pitchFamily="49" charset="0"/>
            </a:endParaRPr>
          </a:p>
          <a:p>
            <a:pPr algn="just">
              <a:lnSpc>
                <a:spcPct val="110000"/>
              </a:lnSpc>
              <a:buNone/>
            </a:pPr>
            <a:r>
              <a:rPr lang="zh-CN" altLang="en-US" dirty="0">
                <a:latin typeface="Fira Code" panose="020B0809050000020004" pitchFamily="49" charset="0"/>
              </a:rPr>
              <a:t>①将待排序的关键字序列分成若干个较小的子序列，对子序列进行直接插入排序，使整个待排序序列排好序。在时间耗费上，较直接插入排序法的性能有较大的改进。</a:t>
            </a:r>
            <a:endParaRPr lang="en-US" altLang="zh-CN" dirty="0">
              <a:latin typeface="Fira Code" panose="020B0809050000020004" pitchFamily="49" charset="0"/>
            </a:endParaRPr>
          </a:p>
          <a:p>
            <a:pPr algn="just">
              <a:lnSpc>
                <a:spcPct val="110000"/>
              </a:lnSpc>
              <a:buNone/>
            </a:pPr>
            <a:r>
              <a:rPr lang="zh-CN" altLang="en-US" dirty="0">
                <a:latin typeface="Fira Code" panose="020B0809050000020004" pitchFamily="49" charset="0"/>
              </a:rPr>
              <a:t>②在进行直接插入排序时，若待排序记录序列已经有序时，直接插入排序的时间复杂度可以提高到</a:t>
            </a:r>
            <a:r>
              <a:rPr lang="en-US" altLang="zh-CN" dirty="0">
                <a:latin typeface="Fira Code" panose="020B0809050000020004" pitchFamily="49" charset="0"/>
                <a:ea typeface="Fira Code" panose="020B0809050000020004" pitchFamily="49" charset="0"/>
              </a:rPr>
              <a:t>O(n)</a:t>
            </a:r>
            <a:r>
              <a:rPr lang="zh-CN" altLang="en-US" dirty="0">
                <a:latin typeface="Fira Code" panose="020B0809050000020004" pitchFamily="49" charset="0"/>
              </a:rPr>
              <a:t>。若待排序记录序列基本有序时，直接插入排序的效率会大大提高。</a:t>
            </a:r>
            <a:endParaRPr lang="en-US" altLang="zh-CN" dirty="0">
              <a:latin typeface="Fira Code" panose="020B0809050000020004" pitchFamily="49" charset="0"/>
            </a:endParaRPr>
          </a:p>
          <a:p>
            <a:pPr algn="just">
              <a:lnSpc>
                <a:spcPct val="110000"/>
              </a:lnSpc>
              <a:buNone/>
            </a:pPr>
            <a:r>
              <a:rPr lang="zh-CN" altLang="en-US" dirty="0">
                <a:latin typeface="Fira Code" panose="020B0809050000020004" pitchFamily="49" charset="0"/>
              </a:rPr>
              <a:t>希尔排序正是基于以上两点对直接插入排序进行了改进。</a:t>
            </a:r>
          </a:p>
        </p:txBody>
      </p:sp>
    </p:spTree>
    <p:extLst>
      <p:ext uri="{BB962C8B-B14F-4D97-AF65-F5344CB8AC3E}">
        <p14:creationId xmlns:p14="http://schemas.microsoft.com/office/powerpoint/2010/main" val="193381863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807</TotalTime>
  <Words>2767</Words>
  <Application>Microsoft Office PowerPoint</Application>
  <PresentationFormat>宽屏</PresentationFormat>
  <Paragraphs>609</Paragraphs>
  <Slides>40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40</vt:i4>
      </vt:variant>
    </vt:vector>
  </HeadingPairs>
  <TitlesOfParts>
    <vt:vector size="50" baseType="lpstr">
      <vt:lpstr>等线</vt:lpstr>
      <vt:lpstr>等线 Light</vt:lpstr>
      <vt:lpstr>宋体</vt:lpstr>
      <vt:lpstr>Arial</vt:lpstr>
      <vt:lpstr>Fira Code</vt:lpstr>
      <vt:lpstr>Fira Code Medium</vt:lpstr>
      <vt:lpstr>Symbol</vt:lpstr>
      <vt:lpstr>Times New Roman</vt:lpstr>
      <vt:lpstr>Wingdings</vt:lpstr>
      <vt:lpstr>Office 主题​​</vt:lpstr>
      <vt:lpstr>Sort</vt:lpstr>
      <vt:lpstr>基本概念</vt:lpstr>
      <vt:lpstr>基本概念</vt:lpstr>
      <vt:lpstr>基本概念</vt:lpstr>
      <vt:lpstr>基本概念</vt:lpstr>
      <vt:lpstr>插入类排序-直接插入</vt:lpstr>
      <vt:lpstr>插入类排序-直接插入</vt:lpstr>
      <vt:lpstr>插入类排序-折半插入</vt:lpstr>
      <vt:lpstr>插入类排序-Shell排序</vt:lpstr>
      <vt:lpstr>插入类排序-Shell排序</vt:lpstr>
      <vt:lpstr>插入类排序-Shell排序</vt:lpstr>
      <vt:lpstr>插入类排序-Shell排序</vt:lpstr>
      <vt:lpstr>交换类排序-冒泡排序</vt:lpstr>
      <vt:lpstr>交换类排序-快速排序</vt:lpstr>
      <vt:lpstr>交换类排序-快速排序</vt:lpstr>
      <vt:lpstr>交换类排序-快速排序</vt:lpstr>
      <vt:lpstr>交换类排序-快速排序</vt:lpstr>
      <vt:lpstr>交换类排序-快速排序</vt:lpstr>
      <vt:lpstr>交换类排序-快速排序</vt:lpstr>
      <vt:lpstr>交换类排序-快速排序</vt:lpstr>
      <vt:lpstr>选择类排序-简单选择排序</vt:lpstr>
      <vt:lpstr>选择类排序-树形排序</vt:lpstr>
      <vt:lpstr>选择类排序-堆排序</vt:lpstr>
      <vt:lpstr>选择类排序-堆排序</vt:lpstr>
      <vt:lpstr>选择类排序-堆排序</vt:lpstr>
      <vt:lpstr>选择类排序-堆排序</vt:lpstr>
      <vt:lpstr>选择类排序-堆排序-排序过程</vt:lpstr>
      <vt:lpstr>选择类排序-堆排序</vt:lpstr>
      <vt:lpstr>选择类排序-堆排序-重建堆</vt:lpstr>
      <vt:lpstr>选择类排序-堆排序-重建堆</vt:lpstr>
      <vt:lpstr>选择类排序-堆排序-建立初始堆</vt:lpstr>
      <vt:lpstr>选择类排序-堆排序-建立初始堆</vt:lpstr>
      <vt:lpstr>归并类排序-二路归并排序</vt:lpstr>
      <vt:lpstr>归并类排序-二路归并排序</vt:lpstr>
      <vt:lpstr>分配类排序-链式基数排序</vt:lpstr>
      <vt:lpstr>分配类排序-链式基数排序</vt:lpstr>
      <vt:lpstr>分配类排序-链式基数排序</vt:lpstr>
      <vt:lpstr>PowerPoint 演示文稿</vt:lpstr>
      <vt:lpstr>分配类排序-链式基数排序</vt:lpstr>
      <vt:lpstr>排序法的比较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递归</dc:title>
  <dc:creator>Bai Zhongjian</dc:creator>
  <cp:lastModifiedBy>Bai Zhongjian</cp:lastModifiedBy>
  <cp:revision>403</cp:revision>
  <dcterms:created xsi:type="dcterms:W3CDTF">2020-03-31T10:48:53Z</dcterms:created>
  <dcterms:modified xsi:type="dcterms:W3CDTF">2020-06-08T10:07:52Z</dcterms:modified>
</cp:coreProperties>
</file>