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91121F77-0F5E-48E1-881E-01F39738CC36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5" autoAdjust="0"/>
    <p:restoredTop sz="94600" autoAdjust="0"/>
  </p:normalViewPr>
  <p:slideViewPr>
    <p:cSldViewPr>
      <p:cViewPr varScale="1">
        <p:scale>
          <a:sx n="127" d="100"/>
          <a:sy n="127" d="100"/>
        </p:scale>
        <p:origin x="-2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5793-377F-4142-A84F-09455908919B}" type="datetimeFigureOut">
              <a:rPr lang="ru-RU" smtClean="0"/>
              <a:pPr/>
              <a:t>21.11.2011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3D6A0-FFE7-4EC8-8D71-044AB3B971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5583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3D6A0-FFE7-4EC8-8D71-044AB3B9716F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6808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1729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3504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754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302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999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21.11.2011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0595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21.11.2011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4775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21.11.2011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5236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21.11.2011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1282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21.11.2011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55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2CAE-C21A-45A3-8E49-2F7FBBD9F92C}" type="datetimeFigureOut">
              <a:rPr lang="ru-RU" smtClean="0"/>
              <a:pPr/>
              <a:t>21.11.2011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5237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12CAE-C21A-45A3-8E49-2F7FBBD9F92C}" type="datetimeFigureOut">
              <a:rPr lang="ru-RU" smtClean="0"/>
              <a:pPr/>
              <a:t>21.11.2011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15724-124D-446D-BB5F-41724CB25FE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3520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tensible/follow.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latin typeface="Lucida Console" pitchFamily="49" charset="0"/>
                <a:cs typeface="Consolas" pitchFamily="49" charset="0"/>
              </a:rPr>
              <a:t>Follow.js</a:t>
            </a:r>
            <a:endParaRPr lang="ru-RU" b="1" dirty="0">
              <a:latin typeface="Lucida Console" pitchFamily="49" charset="0"/>
              <a:cs typeface="Consolas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lightweight library for creating flexible web applications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750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model.clear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 </a:t>
            </a:r>
            <a:r>
              <a:rPr lang="en-US" sz="1000" b="1" dirty="0" err="1" smtClean="0">
                <a:latin typeface="Lucida Console" pitchFamily="49" charset="0"/>
              </a:rPr>
              <a:t>model.clear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[chain],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</a:t>
            </a:r>
            <a:r>
              <a:rPr lang="en-US" sz="1000" b="1" dirty="0" err="1" smtClean="0">
                <a:latin typeface="Lucida Console" pitchFamily="49" charset="0"/>
              </a:rPr>
              <a:t>boolean</a:t>
            </a:r>
            <a:r>
              <a:rPr lang="en-US" sz="1000" b="1" dirty="0" smtClean="0">
                <a:latin typeface="Lucida Console" pitchFamily="49" charset="0"/>
              </a:rPr>
              <a:t>) [all]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Очистка всей модели или её части.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В случае </a:t>
            </a:r>
            <a:r>
              <a:rPr lang="en-US" sz="1000" dirty="0" smtClean="0">
                <a:latin typeface="Lucida Console" pitchFamily="49" charset="0"/>
              </a:rPr>
              <a:t>all=true</a:t>
            </a:r>
            <a:r>
              <a:rPr lang="ru-RU" sz="1000" dirty="0" smtClean="0">
                <a:latin typeface="Lucida Console" pitchFamily="49" charset="0"/>
              </a:rPr>
              <a:t> дополнительно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будут удалены все </a:t>
            </a:r>
            <a:r>
              <a:rPr lang="ru-RU" sz="1000" dirty="0" err="1" smtClean="0">
                <a:latin typeface="Lucida Console" pitchFamily="49" charset="0"/>
              </a:rPr>
              <a:t>фоловеры</a:t>
            </a:r>
            <a:r>
              <a:rPr lang="ru-RU" sz="1000" dirty="0" smtClean="0">
                <a:latin typeface="Lucida Console" pitchFamily="49" charset="0"/>
              </a:rPr>
              <a:t> (слушатели), а также списки зависимых цепочек.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удалить цепочку </a:t>
            </a:r>
            <a:r>
              <a:rPr lang="en-US" sz="1000" dirty="0" err="1" smtClean="0">
                <a:latin typeface="Lucida Console" pitchFamily="49" charset="0"/>
              </a:rPr>
              <a:t>user.data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model.clear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user.data</a:t>
            </a:r>
            <a:r>
              <a:rPr lang="en-US" sz="1000" dirty="0" smtClean="0">
                <a:latin typeface="Lucida Console" pitchFamily="49" charset="0"/>
              </a:rPr>
              <a:t>’);</a:t>
            </a: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очистить вообще всё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model.clear</a:t>
            </a:r>
            <a:r>
              <a:rPr lang="en-US" sz="1000" dirty="0" smtClean="0">
                <a:latin typeface="Lucida Console" pitchFamily="49" charset="0"/>
              </a:rPr>
              <a:t>(false, true);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model.toString</a:t>
            </a:r>
            <a:r>
              <a:rPr lang="en-US" sz="1000" dirty="0" smtClean="0">
                <a:latin typeface="Lucida Console" pitchFamily="49" charset="0"/>
              </a:rPr>
              <a:t>() == ‘{}’;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.backup() / .restore()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 </a:t>
            </a:r>
            <a:r>
              <a:rPr lang="en-US" sz="1000" b="1" dirty="0" err="1" smtClean="0">
                <a:latin typeface="Lucida Console" pitchFamily="49" charset="0"/>
              </a:rPr>
              <a:t>model.backup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[name]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 </a:t>
            </a:r>
            <a:r>
              <a:rPr lang="en-US" sz="1000" b="1" dirty="0" err="1" smtClean="0">
                <a:latin typeface="Lucida Console" pitchFamily="49" charset="0"/>
              </a:rPr>
              <a:t>model.restore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 | number) [key]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Резервное копирование (</a:t>
            </a:r>
            <a:r>
              <a:rPr lang="en-US" sz="1000" dirty="0" smtClean="0">
                <a:latin typeface="Lucida Console" pitchFamily="49" charset="0"/>
              </a:rPr>
              <a:t>snapshot)</a:t>
            </a:r>
            <a:r>
              <a:rPr lang="ru-RU" sz="1000" dirty="0" smtClean="0">
                <a:latin typeface="Lucida Console" pitchFamily="49" charset="0"/>
              </a:rPr>
              <a:t> и восстановление состояния модели. </a:t>
            </a: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Сохраняется </a:t>
            </a:r>
            <a:r>
              <a:rPr lang="ru-RU" sz="1000" dirty="0" err="1" smtClean="0">
                <a:latin typeface="Lucida Console" pitchFamily="49" charset="0"/>
              </a:rPr>
              <a:t>сериализованное</a:t>
            </a:r>
            <a:r>
              <a:rPr lang="ru-RU" sz="1000" dirty="0" smtClean="0">
                <a:latin typeface="Lucida Console" pitchFamily="49" charset="0"/>
              </a:rPr>
              <a:t> значение модели + списки всех </a:t>
            </a:r>
            <a:r>
              <a:rPr lang="ru-RU" sz="1000" dirty="0" err="1" smtClean="0">
                <a:latin typeface="Lucida Console" pitchFamily="49" charset="0"/>
              </a:rPr>
              <a:t>коллбэков</a:t>
            </a:r>
            <a:r>
              <a:rPr lang="ru-RU" sz="1000" dirty="0" smtClean="0">
                <a:latin typeface="Lucida Console" pitchFamily="49" charset="0"/>
              </a:rPr>
              <a:t>.</a:t>
            </a: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Восстановить можно состояние модели по её имени (если использовалось для </a:t>
            </a:r>
            <a:r>
              <a:rPr lang="en-US" sz="1000" dirty="0" smtClean="0">
                <a:latin typeface="Lucida Console" pitchFamily="49" charset="0"/>
              </a:rPr>
              <a:t>.backup()) </a:t>
            </a:r>
            <a:r>
              <a:rPr lang="ru-RU" sz="1000" dirty="0" smtClean="0">
                <a:latin typeface="Lucida Console" pitchFamily="49" charset="0"/>
              </a:rPr>
              <a:t>или по индексу в массиве. 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восстановление последнего сохраненного состояния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model.restore</a:t>
            </a:r>
            <a:r>
              <a:rPr lang="en-US" sz="1000" dirty="0" smtClean="0">
                <a:latin typeface="Lucida Console" pitchFamily="49" charset="0"/>
              </a:rPr>
              <a:t>();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восстановление самого первого сохраненного состояния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model.restore</a:t>
            </a:r>
            <a:r>
              <a:rPr lang="en-US" sz="1000" dirty="0" smtClean="0">
                <a:latin typeface="Lucida Console" pitchFamily="49" charset="0"/>
              </a:rPr>
              <a:t>(0);</a:t>
            </a: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восстановление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предпоследнего состояния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в случае если </a:t>
            </a:r>
            <a:r>
              <a:rPr lang="en-US" sz="1000" dirty="0" err="1" smtClean="0">
                <a:latin typeface="Lucida Console" pitchFamily="49" charset="0"/>
              </a:rPr>
              <a:t>model.backup</a:t>
            </a:r>
            <a:r>
              <a:rPr lang="en-US" sz="1000" dirty="0" smtClean="0">
                <a:latin typeface="Lucida Console" pitchFamily="49" charset="0"/>
              </a:rPr>
              <a:t>() </a:t>
            </a:r>
            <a:r>
              <a:rPr lang="ru-RU" sz="1000" dirty="0" smtClean="0">
                <a:latin typeface="Lucida Console" pitchFamily="49" charset="0"/>
              </a:rPr>
              <a:t>вызывался менее 2 раз, то будет восстановлен первый </a:t>
            </a:r>
            <a:r>
              <a:rPr lang="ru-RU" sz="1000" dirty="0" err="1" smtClean="0">
                <a:latin typeface="Lucida Console" pitchFamily="49" charset="0"/>
              </a:rPr>
              <a:t>бэкап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model.restore</a:t>
            </a:r>
            <a:r>
              <a:rPr lang="en-US" sz="1000" dirty="0" smtClean="0">
                <a:latin typeface="Lucida Console" pitchFamily="49" charset="0"/>
              </a:rPr>
              <a:t>(</a:t>
            </a:r>
            <a:r>
              <a:rPr lang="ru-RU" sz="1000" dirty="0" smtClean="0">
                <a:latin typeface="Lucida Console" pitchFamily="49" charset="0"/>
              </a:rPr>
              <a:t>-2</a:t>
            </a:r>
            <a:r>
              <a:rPr lang="en-US" sz="1000" dirty="0" smtClean="0">
                <a:latin typeface="Lucida Console" pitchFamily="49" charset="0"/>
              </a:rPr>
              <a:t>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model.</a:t>
            </a:r>
            <a:r>
              <a:rPr lang="en-US" dirty="0" err="1" smtClean="0"/>
              <a:t>composite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{model | callback} </a:t>
            </a:r>
            <a:r>
              <a:rPr lang="en-US" sz="1000" b="1" dirty="0" err="1" smtClean="0">
                <a:latin typeface="Lucida Console" pitchFamily="49" charset="0"/>
              </a:rPr>
              <a:t>model.composite</a:t>
            </a:r>
            <a:r>
              <a:rPr lang="en-US" sz="1000" b="1" dirty="0" smtClean="0">
                <a:latin typeface="Lucida Console" pitchFamily="49" charset="0"/>
              </a:rPr>
              <a:t>(</a:t>
            </a: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</a:t>
            </a:r>
            <a:r>
              <a:rPr lang="en-US" sz="1000" b="1" dirty="0" smtClean="0">
                <a:latin typeface="Lucida Console" pitchFamily="49" charset="0"/>
              </a:rPr>
              <a:t>chain,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</a:t>
            </a:r>
            <a:r>
              <a:rPr lang="en-US" sz="1000" b="1" dirty="0" smtClean="0">
                <a:latin typeface="Lucida Console" pitchFamily="49" charset="0"/>
              </a:rPr>
              <a:t>(function | false) callback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Создание зависимых наблюдаемых полей модели (</a:t>
            </a:r>
            <a:r>
              <a:rPr lang="en-US" sz="1000" dirty="0" smtClean="0">
                <a:latin typeface="Lucida Console" pitchFamily="49" charset="0"/>
              </a:rPr>
              <a:t>dependent observable)</a:t>
            </a: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Данный тип полей автоматически обновляется в модели при изменении зависимого свойства.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</a:t>
            </a:r>
            <a:r>
              <a:rPr lang="en-US" sz="1000" dirty="0" smtClean="0">
                <a:latin typeface="Lucida Console" pitchFamily="49" charset="0"/>
              </a:rPr>
              <a:t>name: 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	first: ‘John’,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	</a:t>
            </a:r>
            <a:r>
              <a:rPr lang="en-US" sz="1000" dirty="0" smtClean="0">
                <a:latin typeface="Lucida Console" pitchFamily="49" charset="0"/>
              </a:rPr>
              <a:t>last: ‘Smith’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}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model.composite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fullName</a:t>
            </a:r>
            <a:r>
              <a:rPr lang="en-US" sz="1000" dirty="0" smtClean="0">
                <a:latin typeface="Lucida Console" pitchFamily="49" charset="0"/>
              </a:rPr>
              <a:t>’, function( </a:t>
            </a:r>
            <a:r>
              <a:rPr lang="en-US" sz="1000" dirty="0" err="1" smtClean="0">
                <a:latin typeface="Lucida Console" pitchFamily="49" charset="0"/>
              </a:rPr>
              <a:t>params</a:t>
            </a:r>
            <a:r>
              <a:rPr lang="en-US" sz="1000" dirty="0" smtClean="0">
                <a:latin typeface="Lucida Console" pitchFamily="49" charset="0"/>
              </a:rPr>
              <a:t> ){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return this('</a:t>
            </a:r>
            <a:r>
              <a:rPr lang="en-US" sz="1000" dirty="0" err="1" smtClean="0">
                <a:latin typeface="Lucida Console" pitchFamily="49" charset="0"/>
              </a:rPr>
              <a:t>name.first</a:t>
            </a:r>
            <a:r>
              <a:rPr lang="en-US" sz="1000" dirty="0" smtClean="0">
                <a:latin typeface="Lucida Console" pitchFamily="49" charset="0"/>
              </a:rPr>
              <a:t>') +' '+ this('</a:t>
            </a:r>
            <a:r>
              <a:rPr lang="en-US" sz="1000" dirty="0" err="1" smtClean="0">
                <a:latin typeface="Lucida Console" pitchFamily="49" charset="0"/>
              </a:rPr>
              <a:t>name.last</a:t>
            </a:r>
            <a:r>
              <a:rPr lang="en-US" sz="1000" dirty="0" smtClean="0">
                <a:latin typeface="Lucida Console" pitchFamily="49" charset="0"/>
              </a:rPr>
              <a:t>');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</a:t>
            </a:r>
            <a:r>
              <a:rPr lang="en-US" sz="1000" dirty="0" smtClean="0">
                <a:latin typeface="Lucida Console" pitchFamily="49" charset="0"/>
              </a:rPr>
              <a:t>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fullName</a:t>
            </a:r>
            <a:r>
              <a:rPr lang="en-US" sz="1000" dirty="0" smtClean="0">
                <a:latin typeface="Lucida Console" pitchFamily="49" charset="0"/>
              </a:rPr>
              <a:t>’, function( name ){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 alert(name</a:t>
            </a:r>
            <a:r>
              <a:rPr lang="en-US" sz="1000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при изменении зависимой цепочки в модели, автоматически обновляется значение </a:t>
            </a:r>
            <a:r>
              <a:rPr lang="en-US" sz="1000" dirty="0" err="1" smtClean="0">
                <a:latin typeface="Lucida Console" pitchFamily="49" charset="0"/>
              </a:rPr>
              <a:t>fullName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и </a:t>
            </a:r>
            <a:r>
              <a:rPr lang="ru-RU" sz="1000" dirty="0" err="1" smtClean="0">
                <a:latin typeface="Lucida Console" pitchFamily="49" charset="0"/>
              </a:rPr>
              <a:t>тригерятся</a:t>
            </a:r>
            <a:r>
              <a:rPr lang="ru-RU" sz="1000" dirty="0" smtClean="0">
                <a:latin typeface="Lucida Console" pitchFamily="49" charset="0"/>
              </a:rPr>
              <a:t> все существующие </a:t>
            </a:r>
            <a:r>
              <a:rPr lang="ru-RU" sz="1000" dirty="0" err="1" smtClean="0">
                <a:latin typeface="Lucida Console" pitchFamily="49" charset="0"/>
              </a:rPr>
              <a:t>колбэки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model(‘</a:t>
            </a:r>
            <a:r>
              <a:rPr lang="en-US" sz="1000" dirty="0" err="1" smtClean="0">
                <a:latin typeface="Lucida Console" pitchFamily="49" charset="0"/>
              </a:rPr>
              <a:t>name.first</a:t>
            </a:r>
            <a:r>
              <a:rPr lang="en-US" sz="1000" dirty="0" smtClean="0">
                <a:latin typeface="Lucida Console" pitchFamily="49" charset="0"/>
              </a:rPr>
              <a:t>’, ‘Alex’);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model.composite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fullName</a:t>
            </a:r>
            <a:r>
              <a:rPr lang="en-US" sz="1000" dirty="0" smtClean="0">
                <a:latin typeface="Lucida Console" pitchFamily="49" charset="0"/>
              </a:rPr>
              <a:t>’, false</a:t>
            </a:r>
            <a:r>
              <a:rPr lang="en-US" sz="1000" dirty="0" smtClean="0">
                <a:latin typeface="Lucida Console" pitchFamily="49" charset="0"/>
              </a:rPr>
              <a:t>); </a:t>
            </a: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удалить созданную зависимость для цепочки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model.composite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fullName</a:t>
            </a:r>
            <a:r>
              <a:rPr lang="en-US" sz="1000" dirty="0" smtClean="0">
                <a:latin typeface="Lucida Console" pitchFamily="49" charset="0"/>
              </a:rPr>
              <a:t>’); </a:t>
            </a: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получить </a:t>
            </a:r>
            <a:r>
              <a:rPr lang="ru-RU" sz="1000" dirty="0" err="1" smtClean="0">
                <a:latin typeface="Lucida Console" pitchFamily="49" charset="0"/>
              </a:rPr>
              <a:t>коллбэк</a:t>
            </a:r>
            <a:r>
              <a:rPr lang="ru-RU" sz="1000" dirty="0" smtClean="0">
                <a:latin typeface="Lucida Console" pitchFamily="49" charset="0"/>
              </a:rPr>
              <a:t> зависимости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model.dispatch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1000" b="1" dirty="0" err="1" smtClean="0">
                <a:latin typeface="Lucida Console" pitchFamily="49" charset="0"/>
              </a:rPr>
              <a:t>model.dispatch</a:t>
            </a:r>
            <a:r>
              <a:rPr lang="en-US" sz="1000" b="1" dirty="0" smtClean="0">
                <a:latin typeface="Lucida Console" pitchFamily="49" charset="0"/>
              </a:rPr>
              <a:t>(</a:t>
            </a: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</a:t>
            </a:r>
            <a:r>
              <a:rPr lang="en-US" sz="1000" b="1" dirty="0" smtClean="0">
                <a:latin typeface="Lucida Console" pitchFamily="49" charset="0"/>
              </a:rPr>
              <a:t>chain,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</a:t>
            </a:r>
            <a:r>
              <a:rPr lang="en-US" sz="1000" b="1" dirty="0" smtClean="0">
                <a:latin typeface="Lucida Console" pitchFamily="49" charset="0"/>
              </a:rPr>
              <a:t>(</a:t>
            </a:r>
            <a:r>
              <a:rPr lang="en-US" sz="1000" b="1" dirty="0" smtClean="0">
                <a:latin typeface="Lucida Console" pitchFamily="49" charset="0"/>
              </a:rPr>
              <a:t>array</a:t>
            </a:r>
            <a:r>
              <a:rPr lang="en-US" sz="1000" b="1" dirty="0" smtClean="0">
                <a:latin typeface="Lucida Console" pitchFamily="49" charset="0"/>
              </a:rPr>
              <a:t>) [data],</a:t>
            </a: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</a:t>
            </a:r>
            <a:r>
              <a:rPr lang="en-US" sz="1000" b="1" dirty="0" smtClean="0">
                <a:latin typeface="Lucida Console" pitchFamily="49" charset="0"/>
              </a:rPr>
              <a:t>(function | number) [filter]</a:t>
            </a: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  <a:endParaRPr lang="ru-RU" sz="1000" b="1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Ручной вызов всех или одного слушателей для цепочки в модели.</a:t>
            </a:r>
          </a:p>
          <a:p>
            <a:pPr>
              <a:buNone/>
            </a:pPr>
            <a:endParaRPr lang="ru-RU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b="1" dirty="0" smtClean="0">
                <a:latin typeface="Lucida Console" pitchFamily="49" charset="0"/>
              </a:rPr>
              <a:t>Примечания:</a:t>
            </a:r>
          </a:p>
          <a:p>
            <a:pPr>
              <a:buAutoNum type="arabicParenR"/>
            </a:pPr>
            <a:r>
              <a:rPr lang="ru-RU" sz="1000" dirty="0" smtClean="0">
                <a:latin typeface="Lucida Console" pitchFamily="49" charset="0"/>
              </a:rPr>
              <a:t>Второй аргумент </a:t>
            </a:r>
            <a:r>
              <a:rPr lang="en-US" sz="1000" dirty="0" smtClean="0">
                <a:latin typeface="Lucida Console" pitchFamily="49" charset="0"/>
              </a:rPr>
              <a:t>data </a:t>
            </a:r>
            <a:r>
              <a:rPr lang="ru-RU" sz="1000" dirty="0" smtClean="0">
                <a:latin typeface="Lucida Console" pitchFamily="49" charset="0"/>
              </a:rPr>
              <a:t>должен быть в формате </a:t>
            </a:r>
            <a:r>
              <a:rPr lang="en-US" sz="1000" dirty="0" smtClean="0">
                <a:latin typeface="Lucida Console" pitchFamily="49" charset="0"/>
              </a:rPr>
              <a:t>[</a:t>
            </a:r>
            <a:r>
              <a:rPr lang="en-US" sz="1000" dirty="0" smtClean="0">
                <a:latin typeface="Lucida Console" pitchFamily="49" charset="0"/>
              </a:rPr>
              <a:t>value</a:t>
            </a:r>
            <a:r>
              <a:rPr lang="en-US" sz="1000" dirty="0" smtClean="0">
                <a:latin typeface="Lucida Console" pitchFamily="49" charset="0"/>
              </a:rPr>
              <a:t>, {</a:t>
            </a:r>
            <a:r>
              <a:rPr lang="en-US" sz="1000" dirty="0" err="1" smtClean="0">
                <a:latin typeface="Lucida Console" pitchFamily="49" charset="0"/>
              </a:rPr>
              <a:t>params</a:t>
            </a:r>
            <a:r>
              <a:rPr lang="en-US" sz="1000" dirty="0" smtClean="0">
                <a:latin typeface="Lucida Console" pitchFamily="49" charset="0"/>
              </a:rPr>
              <a:t>}]</a:t>
            </a:r>
          </a:p>
          <a:p>
            <a:pPr>
              <a:buAutoNum type="arabicParenR"/>
            </a:pPr>
            <a:r>
              <a:rPr lang="ru-RU" sz="1000" dirty="0" smtClean="0">
                <a:latin typeface="Lucida Console" pitchFamily="49" charset="0"/>
              </a:rPr>
              <a:t>Третий аргумент фильтр принимает </a:t>
            </a:r>
            <a:r>
              <a:rPr lang="ru-RU" sz="1000" dirty="0" smtClean="0">
                <a:latin typeface="Lucida Console" pitchFamily="49" charset="0"/>
              </a:rPr>
              <a:t>ссылку на </a:t>
            </a:r>
            <a:r>
              <a:rPr lang="ru-RU" sz="1000" dirty="0" err="1" smtClean="0">
                <a:latin typeface="Lucida Console" pitchFamily="49" charset="0"/>
              </a:rPr>
              <a:t>коллбэк</a:t>
            </a:r>
            <a:r>
              <a:rPr lang="ru-RU" sz="1000" dirty="0" smtClean="0">
                <a:latin typeface="Lucida Console" pitchFamily="49" charset="0"/>
              </a:rPr>
              <a:t> или его номер (начиная с 0)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пример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model(‘message’, ‘Hello!’);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(‘message’, function( </a:t>
            </a:r>
            <a:r>
              <a:rPr lang="en-US" sz="1000" dirty="0" err="1" smtClean="0">
                <a:latin typeface="Lucida Console" pitchFamily="49" charset="0"/>
              </a:rPr>
              <a:t>msg</a:t>
            </a:r>
            <a:r>
              <a:rPr lang="en-US" sz="1000" dirty="0" smtClean="0">
                <a:latin typeface="Lucida Console" pitchFamily="49" charset="0"/>
              </a:rPr>
              <a:t> ){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</a:t>
            </a:r>
            <a:r>
              <a:rPr lang="en-US" sz="1000" dirty="0" smtClean="0">
                <a:latin typeface="Lucida Console" pitchFamily="49" charset="0"/>
              </a:rPr>
              <a:t>alert(</a:t>
            </a:r>
            <a:r>
              <a:rPr lang="en-US" sz="1000" dirty="0" err="1" smtClean="0">
                <a:latin typeface="Lucida Console" pitchFamily="49" charset="0"/>
              </a:rPr>
              <a:t>msg</a:t>
            </a:r>
            <a:r>
              <a:rPr lang="en-US" sz="1000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только вызываем </a:t>
            </a:r>
            <a:r>
              <a:rPr lang="ru-RU" sz="1000" dirty="0" err="1" smtClean="0">
                <a:latin typeface="Lucida Console" pitchFamily="49" charset="0"/>
              </a:rPr>
              <a:t>колбэки</a:t>
            </a:r>
            <a:r>
              <a:rPr lang="ru-RU" sz="1000" dirty="0" smtClean="0">
                <a:latin typeface="Lucida Console" pitchFamily="49" charset="0"/>
              </a:rPr>
              <a:t>, значение в модели остается прежним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model.dispatch</a:t>
            </a:r>
            <a:r>
              <a:rPr lang="en-US" sz="1000" dirty="0" smtClean="0">
                <a:latin typeface="Lucida Console" pitchFamily="49" charset="0"/>
              </a:rPr>
              <a:t>(‘message’, [‘Bye!’]);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model.</a:t>
            </a:r>
            <a:r>
              <a:rPr lang="en-US" dirty="0" err="1" smtClean="0"/>
              <a:t>merge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1000" b="1" dirty="0" err="1" smtClean="0">
                <a:latin typeface="Lucida Console" pitchFamily="49" charset="0"/>
              </a:rPr>
              <a:t>model.merge</a:t>
            </a:r>
            <a:r>
              <a:rPr lang="en-US" sz="1000" b="1" dirty="0" smtClean="0">
                <a:latin typeface="Lucida Console" pitchFamily="49" charset="0"/>
              </a:rPr>
              <a:t>(</a:t>
            </a: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</a:t>
            </a:r>
            <a:r>
              <a:rPr lang="en-US" sz="1000" b="1" dirty="0" smtClean="0">
                <a:latin typeface="Lucida Console" pitchFamily="49" charset="0"/>
              </a:rPr>
              <a:t>(object) </a:t>
            </a:r>
            <a:r>
              <a:rPr lang="en-US" sz="1000" b="1" dirty="0" smtClean="0">
                <a:latin typeface="Lucida Console" pitchFamily="49" charset="0"/>
              </a:rPr>
              <a:t>data</a:t>
            </a: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  <a:endParaRPr lang="ru-RU" sz="1000" b="1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Слияние (обновление) модели с новой структурой данных.</a:t>
            </a: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пример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colors</a:t>
            </a:r>
            <a:r>
              <a:rPr lang="en-US" sz="1000" dirty="0" smtClean="0">
                <a:latin typeface="Lucida Console" pitchFamily="49" charset="0"/>
              </a:rPr>
              <a:t>: </a:t>
            </a:r>
            <a:r>
              <a:rPr lang="en-US" sz="1000" dirty="0" smtClean="0">
                <a:latin typeface="Lucida Console" pitchFamily="49" charset="0"/>
              </a:rPr>
              <a:t>[‘red’, </a:t>
            </a:r>
            <a:r>
              <a:rPr lang="en-US" sz="1000" dirty="0" smtClean="0">
                <a:latin typeface="Lucida Console" pitchFamily="49" charset="0"/>
              </a:rPr>
              <a:t>‘green</a:t>
            </a:r>
            <a:r>
              <a:rPr lang="en-US" sz="1000" dirty="0" smtClean="0">
                <a:latin typeface="Lucida Console" pitchFamily="49" charset="0"/>
              </a:rPr>
              <a:t>’],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</a:t>
            </a:r>
            <a:r>
              <a:rPr lang="en-US" sz="1000" dirty="0" err="1" smtClean="0">
                <a:latin typeface="Lucida Console" pitchFamily="49" charset="0"/>
              </a:rPr>
              <a:t>lang</a:t>
            </a:r>
            <a:r>
              <a:rPr lang="en-US" sz="1000" dirty="0" smtClean="0">
                <a:latin typeface="Lucida Console" pitchFamily="49" charset="0"/>
              </a:rPr>
              <a:t>: 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	from: ‘en’,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	</a:t>
            </a:r>
            <a:r>
              <a:rPr lang="en-US" sz="1000" dirty="0" smtClean="0">
                <a:latin typeface="Lucida Console" pitchFamily="49" charset="0"/>
              </a:rPr>
              <a:t>to: ‘</a:t>
            </a:r>
            <a:r>
              <a:rPr lang="en-US" sz="1000" dirty="0" err="1" smtClean="0">
                <a:latin typeface="Lucida Console" pitchFamily="49" charset="0"/>
              </a:rPr>
              <a:t>es’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}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(/</a:t>
            </a:r>
            <a:r>
              <a:rPr lang="en-US" sz="1000" dirty="0" err="1" smtClean="0">
                <a:latin typeface="Lucida Console" pitchFamily="49" charset="0"/>
              </a:rPr>
              <a:t>lang</a:t>
            </a:r>
            <a:r>
              <a:rPr lang="en-US" sz="1000" dirty="0" smtClean="0">
                <a:latin typeface="Lucida Console" pitchFamily="49" charset="0"/>
              </a:rPr>
              <a:t>(\..+)*/, function( value, </a:t>
            </a:r>
            <a:r>
              <a:rPr lang="en-US" sz="1000" dirty="0" err="1" smtClean="0">
                <a:latin typeface="Lucida Console" pitchFamily="49" charset="0"/>
              </a:rPr>
              <a:t>params</a:t>
            </a:r>
            <a:r>
              <a:rPr lang="en-US" sz="1000" dirty="0" smtClean="0">
                <a:latin typeface="Lucida Console" pitchFamily="49" charset="0"/>
              </a:rPr>
              <a:t> ){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</a:t>
            </a:r>
            <a:r>
              <a:rPr lang="en-US" sz="1000" dirty="0" smtClean="0">
                <a:latin typeface="Lucida Console" pitchFamily="49" charset="0"/>
              </a:rPr>
              <a:t>alert( </a:t>
            </a:r>
            <a:r>
              <a:rPr lang="en-US" sz="1000" dirty="0" err="1" smtClean="0">
                <a:latin typeface="Lucida Console" pitchFamily="49" charset="0"/>
              </a:rPr>
              <a:t>params.chain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en-US" sz="1000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model.merge</a:t>
            </a:r>
            <a:r>
              <a:rPr lang="en-US" sz="1000" dirty="0" smtClean="0">
                <a:latin typeface="Lucida Console" pitchFamily="49" charset="0"/>
              </a:rPr>
              <a:t>({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</a:t>
            </a:r>
            <a:r>
              <a:rPr lang="en-US" sz="1000" dirty="0" smtClean="0">
                <a:latin typeface="Lucida Console" pitchFamily="49" charset="0"/>
              </a:rPr>
              <a:t>colors: [‘blue’, ‘red’, ‘white’],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</a:t>
            </a:r>
            <a:r>
              <a:rPr lang="en-US" sz="1000" dirty="0" err="1" smtClean="0">
                <a:latin typeface="Lucida Console" pitchFamily="49" charset="0"/>
              </a:rPr>
              <a:t>lang</a:t>
            </a:r>
            <a:r>
              <a:rPr lang="en-US" sz="1000" dirty="0" smtClean="0">
                <a:latin typeface="Lucida Console" pitchFamily="49" charset="0"/>
              </a:rPr>
              <a:t>: 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</a:t>
            </a:r>
            <a:r>
              <a:rPr lang="en-US" sz="1000" dirty="0" smtClean="0">
                <a:latin typeface="Lucida Console" pitchFamily="49" charset="0"/>
              </a:rPr>
              <a:t>	local: ‘</a:t>
            </a:r>
            <a:r>
              <a:rPr lang="en-US" sz="1000" dirty="0" err="1" smtClean="0">
                <a:latin typeface="Lucida Console" pitchFamily="49" charset="0"/>
              </a:rPr>
              <a:t>ru</a:t>
            </a:r>
            <a:r>
              <a:rPr lang="en-US" sz="1000" dirty="0" smtClean="0">
                <a:latin typeface="Lucida Console" pitchFamily="49" charset="0"/>
              </a:rPr>
              <a:t>’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</a:t>
            </a:r>
            <a:r>
              <a:rPr lang="en-US" sz="1000" dirty="0" smtClean="0">
                <a:latin typeface="Lucida Console" pitchFamily="49" charset="0"/>
              </a:rPr>
              <a:t>}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</a:t>
            </a:r>
            <a:r>
              <a:rPr lang="en-US" sz="1000" dirty="0" smtClean="0">
                <a:latin typeface="Lucida Console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2532" r="2532"/>
          <a:stretch>
            <a:fillRect/>
          </a:stretch>
        </p:blipFill>
        <p:spPr bwMode="auto">
          <a:xfrm>
            <a:off x="2555776" y="620688"/>
            <a:ext cx="4003848" cy="3002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1792288" y="4149080"/>
            <a:ext cx="5486400" cy="202312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  <a:hlinkClick r:id="rId3"/>
              </a:rPr>
              <a:t>https://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3"/>
              </a:rPr>
              <a:t>github.com/extensible/follow.js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>
                <a:latin typeface="Lucida Console" pitchFamily="49" charset="0"/>
              </a:rPr>
              <a:t>Идеология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350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35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Observable pattern </a:t>
            </a:r>
          </a:p>
          <a:p>
            <a:pPr marL="0" indent="0" algn="ctr">
              <a:buNone/>
            </a:pPr>
            <a:r>
              <a:rPr lang="en-US" sz="35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+ </a:t>
            </a:r>
          </a:p>
          <a:p>
            <a:pPr marL="0" indent="0" algn="ctr">
              <a:buNone/>
            </a:pPr>
            <a:r>
              <a:rPr lang="en-US" sz="35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Model = JSON</a:t>
            </a:r>
          </a:p>
          <a:p>
            <a:pPr marL="0" indent="0" algn="ctr">
              <a:buNone/>
            </a:pPr>
            <a:r>
              <a:rPr lang="en-US" sz="35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+ </a:t>
            </a:r>
          </a:p>
          <a:p>
            <a:pPr marL="0" indent="0" algn="ctr">
              <a:buNone/>
            </a:pPr>
            <a:r>
              <a:rPr lang="en-US" sz="35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Syntax Sugar (more sugar!)</a:t>
            </a:r>
            <a:endParaRPr lang="ru-RU" sz="350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521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>
                <a:latin typeface="Lucida Console" pitchFamily="49" charset="0"/>
              </a:rPr>
              <a:t>Плюшки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100" dirty="0" smtClean="0">
                <a:latin typeface="Arial" pitchFamily="34" charset="0"/>
                <a:cs typeface="Arial" pitchFamily="34" charset="0"/>
              </a:rPr>
              <a:t>гибкое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API 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для доступа к данным модели</a:t>
            </a:r>
          </a:p>
          <a:p>
            <a:r>
              <a:rPr lang="ru-RU" sz="2100" dirty="0" smtClean="0">
                <a:latin typeface="Arial" pitchFamily="34" charset="0"/>
                <a:cs typeface="Arial" pitchFamily="34" charset="0"/>
              </a:rPr>
              <a:t>отслеживание изменений всей модели или любой её части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(follow, </a:t>
            </a:r>
            <a:r>
              <a:rPr lang="en-US" sz="2100" i="1" dirty="0" err="1" smtClean="0">
                <a:latin typeface="Lucida Console" pitchFamily="49" charset="0"/>
                <a:cs typeface="Arial" pitchFamily="34" charset="0"/>
              </a:rPr>
              <a:t>unfollow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)</a:t>
            </a:r>
            <a:endParaRPr lang="ru-RU" sz="2100" i="1" dirty="0" smtClean="0">
              <a:latin typeface="Lucida Console" pitchFamily="49" charset="0"/>
              <a:cs typeface="Arial" pitchFamily="34" charset="0"/>
            </a:endParaRPr>
          </a:p>
          <a:p>
            <a:r>
              <a:rPr lang="ru-RU" sz="2100" dirty="0" smtClean="0">
                <a:latin typeface="Arial" pitchFamily="34" charset="0"/>
                <a:cs typeface="Arial" pitchFamily="34" charset="0"/>
              </a:rPr>
              <a:t>составные свойства модели (обновляются автоматически, если зависимая часть в модели изменилась) </a:t>
            </a:r>
            <a:r>
              <a:rPr lang="ru-RU" sz="2100" i="1" dirty="0" smtClean="0">
                <a:latin typeface="Lucida Console" pitchFamily="49" charset="0"/>
                <a:cs typeface="Arial" pitchFamily="34" charset="0"/>
              </a:rPr>
              <a:t>(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composite)</a:t>
            </a:r>
            <a:endParaRPr lang="ru-RU" sz="2100" i="1" dirty="0" smtClean="0">
              <a:latin typeface="Lucida Console" pitchFamily="49" charset="0"/>
              <a:cs typeface="Arial" pitchFamily="34" charset="0"/>
            </a:endParaRPr>
          </a:p>
          <a:p>
            <a:r>
              <a:rPr lang="ru-RU" sz="2100" dirty="0" err="1" smtClean="0">
                <a:latin typeface="Arial" pitchFamily="34" charset="0"/>
                <a:cs typeface="Arial" pitchFamily="34" charset="0"/>
              </a:rPr>
              <a:t>сериализация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 данных всей модели или её части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(</a:t>
            </a:r>
            <a:r>
              <a:rPr lang="en-US" sz="2100" i="1" dirty="0" err="1" smtClean="0">
                <a:latin typeface="Lucida Console" pitchFamily="49" charset="0"/>
                <a:cs typeface="Arial" pitchFamily="34" charset="0"/>
              </a:rPr>
              <a:t>toJSON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)</a:t>
            </a:r>
            <a:endParaRPr lang="ru-RU" sz="2100" i="1" dirty="0" smtClean="0">
              <a:latin typeface="Lucida Console" pitchFamily="49" charset="0"/>
              <a:cs typeface="Arial" pitchFamily="34" charset="0"/>
            </a:endParaRPr>
          </a:p>
          <a:p>
            <a:r>
              <a:rPr lang="ru-RU" sz="2100" dirty="0" smtClean="0">
                <a:latin typeface="Arial" pitchFamily="34" charset="0"/>
                <a:cs typeface="Arial" pitchFamily="34" charset="0"/>
              </a:rPr>
              <a:t>сохранение/восстановление промежуточных состояний модели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(backup, restore)</a:t>
            </a:r>
            <a:endParaRPr lang="ru-RU" sz="2100" i="1" dirty="0" smtClean="0">
              <a:latin typeface="Lucida Console" pitchFamily="49" charset="0"/>
              <a:cs typeface="Arial" pitchFamily="34" charset="0"/>
            </a:endParaRPr>
          </a:p>
          <a:p>
            <a:r>
              <a:rPr lang="ru-RU" sz="2100" dirty="0" smtClean="0">
                <a:latin typeface="Arial" pitchFamily="34" charset="0"/>
                <a:cs typeface="Arial" pitchFamily="34" charset="0"/>
              </a:rPr>
              <a:t>обновление любой части модели с автоматическим вызовом всех зависимых </a:t>
            </a:r>
            <a:r>
              <a:rPr lang="ru-RU" sz="2100" dirty="0" err="1" smtClean="0">
                <a:latin typeface="Arial" pitchFamily="34" charset="0"/>
                <a:cs typeface="Arial" pitchFamily="34" charset="0"/>
              </a:rPr>
              <a:t>колбэков</a:t>
            </a:r>
            <a:r>
              <a:rPr lang="en-US" sz="21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(merge)</a:t>
            </a:r>
          </a:p>
          <a:p>
            <a:r>
              <a:rPr lang="ru-RU" sz="2100" dirty="0" smtClean="0">
                <a:latin typeface="Arial" pitchFamily="34" charset="0"/>
                <a:cs typeface="Arial" pitchFamily="34" charset="0"/>
              </a:rPr>
              <a:t>возможность ручного вызова слушателей</a:t>
            </a:r>
            <a:r>
              <a:rPr lang="ru-RU" sz="2100" b="1" dirty="0" smtClean="0">
                <a:latin typeface="Lucida Console" pitchFamily="49" charset="0"/>
                <a:cs typeface="Arial" pitchFamily="34" charset="0"/>
              </a:rPr>
              <a:t> </a:t>
            </a:r>
            <a:r>
              <a:rPr lang="ru-RU" sz="2100" i="1" dirty="0" smtClean="0">
                <a:latin typeface="Lucida Console" pitchFamily="49" charset="0"/>
                <a:cs typeface="Arial" pitchFamily="34" charset="0"/>
              </a:rPr>
              <a:t>(</a:t>
            </a:r>
            <a:r>
              <a:rPr lang="en-US" sz="2100" i="1" dirty="0" smtClean="0">
                <a:latin typeface="Lucida Console" pitchFamily="49" charset="0"/>
                <a:cs typeface="Arial" pitchFamily="34" charset="0"/>
              </a:rPr>
              <a:t>dispatch)</a:t>
            </a:r>
          </a:p>
          <a:p>
            <a:pPr>
              <a:buNone/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etc.</a:t>
            </a:r>
          </a:p>
        </p:txBody>
      </p:sp>
    </p:spTree>
    <p:extLst>
      <p:ext uri="{BB962C8B-B14F-4D97-AF65-F5344CB8AC3E}">
        <p14:creationId xmlns="" xmlns:p14="http://schemas.microsoft.com/office/powerpoint/2010/main" val="322725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>
                <a:latin typeface="Lucida Console" pitchFamily="49" charset="0"/>
              </a:rPr>
              <a:t>Примеры кода</a:t>
            </a:r>
            <a:endParaRPr lang="ru-RU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Создание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 Follow(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[</a:t>
            </a:r>
            <a:r>
              <a:rPr lang="en-US" sz="1000" b="1" dirty="0" err="1" smtClean="0">
                <a:latin typeface="Lucida Console" pitchFamily="49" charset="0"/>
              </a:rPr>
              <a:t>modelName</a:t>
            </a:r>
            <a:r>
              <a:rPr lang="en-US" sz="1000" b="1" dirty="0" smtClean="0">
                <a:latin typeface="Lucida Console" pitchFamily="49" charset="0"/>
              </a:rPr>
              <a:t>], 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(object) [storage]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var</a:t>
            </a:r>
            <a:r>
              <a:rPr lang="en-US" sz="1000" dirty="0" smtClean="0">
                <a:latin typeface="Lucida Console" pitchFamily="49" charset="0"/>
              </a:rPr>
              <a:t> model = Follow();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var</a:t>
            </a:r>
            <a:r>
              <a:rPr lang="en-US" sz="1000" dirty="0" smtClean="0">
                <a:latin typeface="Lucida Console" pitchFamily="49" charset="0"/>
              </a:rPr>
              <a:t> model = Follow(‘</a:t>
            </a:r>
            <a:r>
              <a:rPr lang="en-US" sz="1000" dirty="0" err="1" smtClean="0">
                <a:latin typeface="Lucida Console" pitchFamily="49" charset="0"/>
              </a:rPr>
              <a:t>myModel</a:t>
            </a:r>
            <a:r>
              <a:rPr lang="en-US" sz="1000" dirty="0" smtClean="0">
                <a:latin typeface="Lucida Console" pitchFamily="49" charset="0"/>
              </a:rPr>
              <a:t>’);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var</a:t>
            </a:r>
            <a:r>
              <a:rPr lang="en-US" sz="1000" dirty="0" smtClean="0">
                <a:latin typeface="Lucida Console" pitchFamily="49" charset="0"/>
              </a:rPr>
              <a:t> model = Follow(‘settings’, </a:t>
            </a:r>
            <a:r>
              <a:rPr lang="en-US" sz="1000" dirty="0" err="1" smtClean="0">
                <a:latin typeface="Lucida Console" pitchFamily="49" charset="0"/>
              </a:rPr>
              <a:t>localStorage</a:t>
            </a:r>
            <a:r>
              <a:rPr lang="en-US" sz="1000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endParaRPr lang="ru-RU" sz="10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Getter/Setter 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{model | value} model(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</a:t>
            </a:r>
            <a:r>
              <a:rPr lang="ru-RU" sz="1000" b="1" dirty="0" smtClean="0">
                <a:latin typeface="Lucida Console" pitchFamily="49" charset="0"/>
              </a:rPr>
              <a:t> </a:t>
            </a:r>
            <a:r>
              <a:rPr lang="en-US" sz="1000" b="1" dirty="0" smtClean="0">
                <a:latin typeface="Lucida Console" pitchFamily="49" charset="0"/>
              </a:rPr>
              <a:t>| mapped-object) chain, 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</a:t>
            </a:r>
            <a:r>
              <a:rPr lang="en-US" sz="1000" b="1" dirty="0" err="1" smtClean="0">
                <a:latin typeface="Lucida Console" pitchFamily="49" charset="0"/>
              </a:rPr>
              <a:t>boolean</a:t>
            </a:r>
            <a:r>
              <a:rPr lang="en-US" sz="1000" b="1" dirty="0" smtClean="0">
                <a:latin typeface="Lucida Console" pitchFamily="49" charset="0"/>
              </a:rPr>
              <a:t> | number | string | callback) [value], 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</a:t>
            </a:r>
            <a:r>
              <a:rPr lang="en-US" sz="1000" b="1" dirty="0" err="1" smtClean="0">
                <a:latin typeface="Lucida Console" pitchFamily="49" charset="0"/>
              </a:rPr>
              <a:t>boolean</a:t>
            </a:r>
            <a:r>
              <a:rPr lang="en-US" sz="1000" b="1" dirty="0" smtClean="0">
                <a:latin typeface="Lucida Console" pitchFamily="49" charset="0"/>
              </a:rPr>
              <a:t>) [</a:t>
            </a:r>
            <a:r>
              <a:rPr lang="en-US" sz="1000" b="1" dirty="0" err="1" smtClean="0">
                <a:latin typeface="Lucida Console" pitchFamily="49" charset="0"/>
              </a:rPr>
              <a:t>if_not_defined</a:t>
            </a:r>
            <a:r>
              <a:rPr lang="en-US" sz="1000" b="1" dirty="0" smtClean="0">
                <a:latin typeface="Lucida Console" pitchFamily="49" charset="0"/>
              </a:rPr>
              <a:t>]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ru-RU" sz="1000" b="1" dirty="0" smtClean="0">
                <a:latin typeface="Lucida Console" pitchFamily="49" charset="0"/>
              </a:rPr>
              <a:t>Примечание: </a:t>
            </a:r>
            <a:r>
              <a:rPr lang="en-US" sz="1000" b="1" dirty="0" smtClean="0">
                <a:latin typeface="Lucida Console" pitchFamily="49" charset="0"/>
              </a:rPr>
              <a:t>“</a:t>
            </a:r>
            <a:r>
              <a:rPr lang="en-US" sz="1000" dirty="0" err="1" smtClean="0">
                <a:latin typeface="Lucida Console" pitchFamily="49" charset="0"/>
              </a:rPr>
              <a:t>if_not_defined</a:t>
            </a:r>
            <a:r>
              <a:rPr lang="en-US" sz="1000" dirty="0" smtClean="0">
                <a:latin typeface="Lucida Console" pitchFamily="49" charset="0"/>
              </a:rPr>
              <a:t>“ </a:t>
            </a:r>
            <a:r>
              <a:rPr lang="ru-RU" sz="1000" dirty="0" smtClean="0">
                <a:latin typeface="Lucida Console" pitchFamily="49" charset="0"/>
              </a:rPr>
              <a:t>смещается на 2й аргумент в случае</a:t>
            </a:r>
            <a:r>
              <a:rPr lang="en-US" sz="1000" dirty="0" smtClean="0">
                <a:latin typeface="Lucida Console" pitchFamily="49" charset="0"/>
              </a:rPr>
              <a:t> mapped-object value</a:t>
            </a: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/* Get */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</a:t>
            </a:r>
            <a:r>
              <a:rPr lang="ru-RU" sz="1000" dirty="0" smtClean="0">
                <a:latin typeface="Lucida Console" pitchFamily="49" charset="0"/>
              </a:rPr>
              <a:t> получение значения</a:t>
            </a:r>
            <a:r>
              <a:rPr lang="en-US" sz="1000" dirty="0" smtClean="0">
                <a:latin typeface="Lucida Console" pitchFamily="49" charset="0"/>
              </a:rPr>
              <a:t> (</a:t>
            </a:r>
            <a:r>
              <a:rPr lang="ru-RU" sz="1000" dirty="0" smtClean="0">
                <a:latin typeface="Lucida Console" pitchFamily="49" charset="0"/>
              </a:rPr>
              <a:t>в случае если цепочка не существует в модели возвращается </a:t>
            </a:r>
            <a:r>
              <a:rPr lang="en-US" sz="1000" dirty="0" smtClean="0">
                <a:latin typeface="Lucida Console" pitchFamily="49" charset="0"/>
              </a:rPr>
              <a:t>null)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model(‘</a:t>
            </a:r>
            <a:r>
              <a:rPr lang="en-US" sz="1000" dirty="0" err="1" smtClean="0">
                <a:latin typeface="Lucida Console" pitchFamily="49" charset="0"/>
              </a:rPr>
              <a:t>my.custom.data</a:t>
            </a:r>
            <a:r>
              <a:rPr lang="en-US" sz="1000" dirty="0" smtClean="0">
                <a:latin typeface="Lucida Console" pitchFamily="49" charset="0"/>
              </a:rPr>
              <a:t>’);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/* Set */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model(‘id’, 123);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если цепочка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en-US" sz="1000" dirty="0" err="1" smtClean="0">
                <a:latin typeface="Lucida Console" pitchFamily="49" charset="0"/>
              </a:rPr>
              <a:t>settings.user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не существует, она будет создана автоматически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model(‘</a:t>
            </a:r>
            <a:r>
              <a:rPr lang="en-US" sz="1000" dirty="0" err="1" smtClean="0">
                <a:latin typeface="Lucida Console" pitchFamily="49" charset="0"/>
              </a:rPr>
              <a:t>settings.user.css</a:t>
            </a:r>
            <a:r>
              <a:rPr lang="en-US" sz="1000" dirty="0" smtClean="0">
                <a:latin typeface="Lucida Console" pitchFamily="49" charset="0"/>
              </a:rPr>
              <a:t>’, ‘color: red’);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сохранение нескольких полей одновременно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color: ‘green’,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fonts: [‘Arial’, ‘Verdana’, ‘Tahoma’]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}, true);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модификация существующего значения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model(‘</a:t>
            </a:r>
            <a:r>
              <a:rPr lang="en-US" sz="1000" dirty="0" err="1" smtClean="0">
                <a:latin typeface="Lucida Console" pitchFamily="49" charset="0"/>
              </a:rPr>
              <a:t>checkboxes’</a:t>
            </a:r>
            <a:r>
              <a:rPr lang="en-US" sz="1000" dirty="0" smtClean="0">
                <a:latin typeface="Lucida Console" pitchFamily="49" charset="0"/>
              </a:rPr>
              <a:t>, function( value, </a:t>
            </a:r>
            <a:r>
              <a:rPr lang="en-US" sz="1000" dirty="0" err="1" smtClean="0">
                <a:latin typeface="Lucida Console" pitchFamily="49" charset="0"/>
              </a:rPr>
              <a:t>params</a:t>
            </a:r>
            <a:r>
              <a:rPr lang="en-US" sz="1000" dirty="0" smtClean="0">
                <a:latin typeface="Lucida Console" pitchFamily="49" charset="0"/>
              </a:rPr>
              <a:t> ){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</a:t>
            </a:r>
            <a:r>
              <a:rPr lang="en-US" sz="1000" dirty="0" err="1" smtClean="0">
                <a:latin typeface="Lucida Console" pitchFamily="49" charset="0"/>
              </a:rPr>
              <a:t>value.push</a:t>
            </a:r>
            <a:r>
              <a:rPr lang="en-US" sz="1000" dirty="0" smtClean="0">
                <a:latin typeface="Lucida Console" pitchFamily="49" charset="0"/>
              </a:rPr>
              <a:t>(‘new’);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return value;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model.follow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 </a:t>
            </a:r>
            <a:r>
              <a:rPr lang="en-US" sz="1000" b="1" dirty="0" err="1" smtClean="0">
                <a:latin typeface="Lucida Console" pitchFamily="49" charset="0"/>
              </a:rPr>
              <a:t>model.follow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 | </a:t>
            </a:r>
            <a:r>
              <a:rPr lang="en-US" sz="1000" b="1" dirty="0" err="1" smtClean="0">
                <a:latin typeface="Lucida Console" pitchFamily="49" charset="0"/>
              </a:rPr>
              <a:t>regexp</a:t>
            </a:r>
            <a:r>
              <a:rPr lang="en-US" sz="1000" b="1" dirty="0" smtClean="0">
                <a:latin typeface="Lucida Console" pitchFamily="49" charset="0"/>
              </a:rPr>
              <a:t>) chain, 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(function) callback,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mode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</a:t>
            </a:r>
          </a:p>
          <a:p>
            <a:pPr>
              <a:buNone/>
            </a:pPr>
            <a:r>
              <a:rPr lang="ru-RU" sz="1000" b="1" dirty="0" smtClean="0">
                <a:latin typeface="Lucida Console" pitchFamily="49" charset="0"/>
              </a:rPr>
              <a:t>Примечание: </a:t>
            </a:r>
            <a:r>
              <a:rPr lang="ru-RU" sz="1000" dirty="0" smtClean="0">
                <a:latin typeface="Lucida Console" pitchFamily="49" charset="0"/>
              </a:rPr>
              <a:t>по умолчанию на данный момент существует только два режима</a:t>
            </a:r>
            <a:r>
              <a:rPr lang="en-US" sz="1000" dirty="0" smtClean="0">
                <a:latin typeface="Lucida Console" pitchFamily="49" charset="0"/>
              </a:rPr>
              <a:t>: 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1) </a:t>
            </a:r>
            <a:r>
              <a:rPr lang="en-US" sz="1000" dirty="0" smtClean="0">
                <a:latin typeface="Lucida Console" pitchFamily="49" charset="0"/>
              </a:rPr>
              <a:t>mode=“once”:</a:t>
            </a:r>
            <a:r>
              <a:rPr lang="ru-RU" sz="1000" dirty="0" smtClean="0">
                <a:latin typeface="Lucida Console" pitchFamily="49" charset="0"/>
              </a:rPr>
              <a:t> </a:t>
            </a: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 + </a:t>
            </a:r>
            <a:r>
              <a:rPr lang="en-US" sz="1000" dirty="0" err="1" smtClean="0">
                <a:latin typeface="Lucida Console" pitchFamily="49" charset="0"/>
              </a:rPr>
              <a:t>model.unfollow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2) </a:t>
            </a:r>
            <a:r>
              <a:rPr lang="en-US" sz="1000" dirty="0" smtClean="0">
                <a:latin typeface="Lucida Console" pitchFamily="49" charset="0"/>
              </a:rPr>
              <a:t>mode=“sensible”: </a:t>
            </a:r>
            <a:r>
              <a:rPr lang="ru-RU" sz="1000" dirty="0" smtClean="0">
                <a:latin typeface="Lucida Console" pitchFamily="49" charset="0"/>
              </a:rPr>
              <a:t>чувствительность к изменениям потомков, при вызове в своем контексте</a:t>
            </a: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Список режимов можно расширять через </a:t>
            </a:r>
            <a:r>
              <a:rPr lang="en-US" sz="1000" dirty="0" err="1" smtClean="0">
                <a:latin typeface="Lucida Console" pitchFamily="49" charset="0"/>
              </a:rPr>
              <a:t>Follow.extend</a:t>
            </a:r>
            <a:r>
              <a:rPr lang="en-US" sz="1000" dirty="0" smtClean="0">
                <a:latin typeface="Lucida Console" pitchFamily="49" charset="0"/>
              </a:rPr>
              <a:t>({ wrappers: {} })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lang.from</a:t>
            </a:r>
            <a:r>
              <a:rPr lang="en-US" sz="1000" dirty="0" smtClean="0">
                <a:latin typeface="Lucida Console" pitchFamily="49" charset="0"/>
              </a:rPr>
              <a:t>’, function( value, </a:t>
            </a:r>
            <a:r>
              <a:rPr lang="en-US" sz="1000" dirty="0" err="1" smtClean="0">
                <a:latin typeface="Lucida Console" pitchFamily="49" charset="0"/>
              </a:rPr>
              <a:t>params</a:t>
            </a:r>
            <a:r>
              <a:rPr lang="en-US" sz="1000" dirty="0" smtClean="0">
                <a:latin typeface="Lucida Console" pitchFamily="49" charset="0"/>
              </a:rPr>
              <a:t> )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// this == model == </a:t>
            </a:r>
            <a:r>
              <a:rPr lang="en-US" sz="1000" dirty="0" err="1" smtClean="0">
                <a:latin typeface="Lucida Console" pitchFamily="49" charset="0"/>
              </a:rPr>
              <a:t>params.model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// </a:t>
            </a:r>
            <a:r>
              <a:rPr lang="en-US" sz="1000" dirty="0" err="1" smtClean="0">
                <a:latin typeface="Lucida Console" pitchFamily="49" charset="0"/>
              </a:rPr>
              <a:t>params.chain</a:t>
            </a:r>
            <a:r>
              <a:rPr lang="en-US" sz="1000" dirty="0" smtClean="0">
                <a:latin typeface="Lucida Console" pitchFamily="49" charset="0"/>
              </a:rPr>
              <a:t> == ‘</a:t>
            </a:r>
            <a:r>
              <a:rPr lang="en-US" sz="1000" dirty="0" err="1" smtClean="0">
                <a:latin typeface="Lucida Console" pitchFamily="49" charset="0"/>
              </a:rPr>
              <a:t>lang.from</a:t>
            </a:r>
            <a:r>
              <a:rPr lang="en-US" sz="1000" dirty="0" smtClean="0">
                <a:latin typeface="Lucida Console" pitchFamily="49" charset="0"/>
              </a:rPr>
              <a:t>’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// </a:t>
            </a:r>
            <a:r>
              <a:rPr lang="en-US" sz="1000" dirty="0" err="1" smtClean="0">
                <a:latin typeface="Lucida Console" pitchFamily="49" charset="0"/>
              </a:rPr>
              <a:t>params.prop</a:t>
            </a:r>
            <a:r>
              <a:rPr lang="en-US" sz="1000" dirty="0" smtClean="0">
                <a:latin typeface="Lucida Console" pitchFamily="49" charset="0"/>
              </a:rPr>
              <a:t> == ‘from’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	// </a:t>
            </a:r>
            <a:r>
              <a:rPr lang="en-US" sz="1000" dirty="0" err="1" smtClean="0">
                <a:latin typeface="Lucida Console" pitchFamily="49" charset="0"/>
              </a:rPr>
              <a:t>JSON.stringify</a:t>
            </a:r>
            <a:r>
              <a:rPr lang="en-US" sz="1000" dirty="0" smtClean="0">
                <a:latin typeface="Lucida Console" pitchFamily="49" charset="0"/>
              </a:rPr>
              <a:t>(</a:t>
            </a:r>
            <a:r>
              <a:rPr lang="en-US" sz="1000" dirty="0" err="1" smtClean="0">
                <a:latin typeface="Lucida Console" pitchFamily="49" charset="0"/>
              </a:rPr>
              <a:t>params.parent</a:t>
            </a:r>
            <a:r>
              <a:rPr lang="en-US" sz="1000" dirty="0" smtClean="0">
                <a:latin typeface="Lucida Console" pitchFamily="49" charset="0"/>
              </a:rPr>
              <a:t>) == </a:t>
            </a:r>
            <a:r>
              <a:rPr lang="en-US" sz="1000" dirty="0" err="1" smtClean="0">
                <a:latin typeface="Lucida Console" pitchFamily="49" charset="0"/>
              </a:rPr>
              <a:t>model.toJSON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lang</a:t>
            </a:r>
            <a:r>
              <a:rPr lang="en-US" sz="1000" dirty="0" smtClean="0">
                <a:latin typeface="Lucida Console" pitchFamily="49" charset="0"/>
              </a:rPr>
              <a:t>’)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});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chain.one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en-US" sz="1000" dirty="0" err="1" smtClean="0">
                <a:latin typeface="Lucida Console" pitchFamily="49" charset="0"/>
              </a:rPr>
              <a:t>chain.special.two</a:t>
            </a:r>
            <a:r>
              <a:rPr lang="en-US" sz="1000" dirty="0" smtClean="0">
                <a:latin typeface="Lucida Console" pitchFamily="49" charset="0"/>
              </a:rPr>
              <a:t>’, function(){}, ‘once’);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использование регулярных выражений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(/</a:t>
            </a:r>
            <a:r>
              <a:rPr lang="en-US" sz="1000" dirty="0" err="1" smtClean="0">
                <a:latin typeface="Lucida Console" pitchFamily="49" charset="0"/>
              </a:rPr>
              <a:t>lang</a:t>
            </a:r>
            <a:r>
              <a:rPr lang="en-US" sz="1000" dirty="0" smtClean="0">
                <a:latin typeface="Lucida Console" pitchFamily="49" charset="0"/>
              </a:rPr>
              <a:t>(\..*)?/, function(){}) – </a:t>
            </a:r>
            <a:r>
              <a:rPr lang="ru-RU" sz="1000" dirty="0" smtClean="0">
                <a:latin typeface="Lucida Console" pitchFamily="49" charset="0"/>
              </a:rPr>
              <a:t>контекст вызова изменяемое поле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lang</a:t>
            </a:r>
            <a:r>
              <a:rPr lang="en-US" sz="1000" dirty="0" smtClean="0">
                <a:latin typeface="Lucida Console" pitchFamily="49" charset="0"/>
              </a:rPr>
              <a:t>’, function(){}, ‘sensible’) – </a:t>
            </a:r>
            <a:r>
              <a:rPr lang="ru-RU" sz="1000" dirty="0" smtClean="0">
                <a:latin typeface="Lucida Console" pitchFamily="49" charset="0"/>
              </a:rPr>
              <a:t>контекст вызова всегда </a:t>
            </a:r>
            <a:r>
              <a:rPr lang="en-US" sz="1000" dirty="0" err="1" smtClean="0">
                <a:latin typeface="Lucida Console" pitchFamily="49" charset="0"/>
              </a:rPr>
              <a:t>lang</a:t>
            </a:r>
            <a:endParaRPr lang="ru-RU" sz="10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model.unfollow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model </a:t>
            </a:r>
            <a:r>
              <a:rPr lang="en-US" sz="1000" b="1" dirty="0" err="1" smtClean="0">
                <a:latin typeface="Lucida Console" pitchFamily="49" charset="0"/>
              </a:rPr>
              <a:t>model.unfollow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chain, 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(function) [callback]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удаление всех слушателей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model.unfollow</a:t>
            </a:r>
            <a:r>
              <a:rPr lang="en-US" sz="1000" dirty="0" smtClean="0">
                <a:latin typeface="Lucida Console" pitchFamily="49" charset="0"/>
              </a:rPr>
              <a:t>(‘chain’);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удаление определенного слушателя</a:t>
            </a: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callback – </a:t>
            </a:r>
            <a:r>
              <a:rPr lang="ru-RU" sz="1000" dirty="0" smtClean="0">
                <a:latin typeface="Lucida Console" pitchFamily="49" charset="0"/>
              </a:rPr>
              <a:t>ссылка на функцию, которая использовалась в </a:t>
            </a: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(‘chain’)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model.unfollow</a:t>
            </a:r>
            <a:r>
              <a:rPr lang="en-US" sz="1000" dirty="0" smtClean="0">
                <a:latin typeface="Lucida Console" pitchFamily="49" charset="0"/>
              </a:rPr>
              <a:t>(‘chain’, callback);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b="1" dirty="0" smtClean="0">
                <a:latin typeface="Lucida Console" pitchFamily="49" charset="0"/>
              </a:rPr>
              <a:t>Примечание</a:t>
            </a:r>
            <a:r>
              <a:rPr lang="en-US" sz="1000" b="1" dirty="0" smtClean="0">
                <a:latin typeface="Lucida Console" pitchFamily="49" charset="0"/>
              </a:rPr>
              <a:t>:</a:t>
            </a:r>
          </a:p>
          <a:p>
            <a:pPr>
              <a:buNone/>
            </a:pPr>
            <a:r>
              <a:rPr lang="ru-RU" sz="1000" dirty="0" smtClean="0">
                <a:latin typeface="Lucida Console" pitchFamily="49" charset="0"/>
              </a:rPr>
              <a:t>Если в </a:t>
            </a:r>
            <a:r>
              <a:rPr lang="en-US" sz="1000" dirty="0" err="1" smtClean="0">
                <a:latin typeface="Lucida Console" pitchFamily="49" charset="0"/>
              </a:rPr>
              <a:t>model.follow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в качестве первого аргумента (</a:t>
            </a:r>
            <a:r>
              <a:rPr lang="en-US" sz="1000" dirty="0" smtClean="0">
                <a:latin typeface="Lucida Console" pitchFamily="49" charset="0"/>
              </a:rPr>
              <a:t>chain</a:t>
            </a:r>
            <a:r>
              <a:rPr lang="ru-RU" sz="1000" dirty="0" smtClean="0">
                <a:latin typeface="Lucida Console" pitchFamily="49" charset="0"/>
              </a:rPr>
              <a:t>)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использовалось регулярное выражение, то для </a:t>
            </a:r>
            <a:r>
              <a:rPr lang="en-US" sz="1000" dirty="0" err="1" smtClean="0">
                <a:latin typeface="Lucida Console" pitchFamily="49" charset="0"/>
              </a:rPr>
              <a:t>model.unfollow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можно передавать также строковое представление</a:t>
            </a:r>
            <a:r>
              <a:rPr lang="en-US" sz="1000" dirty="0" smtClean="0">
                <a:latin typeface="Lucida Console" pitchFamily="49" charset="0"/>
              </a:rPr>
              <a:t> </a:t>
            </a:r>
            <a:r>
              <a:rPr lang="ru-RU" sz="1000" dirty="0" smtClean="0">
                <a:latin typeface="Lucida Console" pitchFamily="49" charset="0"/>
              </a:rPr>
              <a:t>выражения, т.е </a:t>
            </a:r>
            <a:r>
              <a:rPr lang="en-US" sz="1000" dirty="0" err="1" smtClean="0">
                <a:latin typeface="Lucida Console" pitchFamily="49" charset="0"/>
              </a:rPr>
              <a:t>regexp.toString</a:t>
            </a:r>
            <a:r>
              <a:rPr lang="en-US" sz="1000" dirty="0" smtClean="0">
                <a:latin typeface="Lucida Console" pitchFamily="49" charset="0"/>
              </a:rPr>
              <a:t>()</a:t>
            </a:r>
            <a:r>
              <a:rPr lang="ru-RU" sz="1000" dirty="0" smtClean="0">
                <a:latin typeface="Lucida Console" pitchFamily="49" charset="0"/>
              </a:rPr>
              <a:t>.</a:t>
            </a:r>
          </a:p>
          <a:p>
            <a:pPr>
              <a:buNone/>
            </a:pPr>
            <a:endParaRPr lang="ru-RU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model.toJSON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000" b="1" dirty="0" err="1" smtClean="0">
                <a:latin typeface="Lucida Console" pitchFamily="49" charset="0"/>
              </a:rPr>
              <a:t>json</a:t>
            </a:r>
            <a:r>
              <a:rPr lang="en-US" sz="1000" b="1" dirty="0" smtClean="0">
                <a:latin typeface="Lucida Console" pitchFamily="49" charset="0"/>
              </a:rPr>
              <a:t> </a:t>
            </a:r>
            <a:r>
              <a:rPr lang="en-US" sz="1000" b="1" dirty="0" err="1" smtClean="0">
                <a:latin typeface="Lucida Console" pitchFamily="49" charset="0"/>
              </a:rPr>
              <a:t>model.toJSON</a:t>
            </a:r>
            <a:r>
              <a:rPr lang="en-US" sz="1000" b="1" dirty="0" smtClean="0">
                <a:latin typeface="Lucida Console" pitchFamily="49" charset="0"/>
              </a:rPr>
              <a:t>(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	(string) [chain]</a:t>
            </a:r>
          </a:p>
          <a:p>
            <a:pPr>
              <a:buNone/>
            </a:pPr>
            <a:r>
              <a:rPr lang="en-US" sz="1000" b="1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ru-RU" sz="1000" b="1" dirty="0" err="1" smtClean="0">
                <a:latin typeface="Lucida Console" pitchFamily="49" charset="0"/>
              </a:rPr>
              <a:t>Алиасы</a:t>
            </a:r>
            <a:r>
              <a:rPr lang="ru-RU" sz="1000" b="1" dirty="0" smtClean="0">
                <a:latin typeface="Lucida Console" pitchFamily="49" charset="0"/>
              </a:rPr>
              <a:t>: </a:t>
            </a:r>
            <a:r>
              <a:rPr lang="en-US" sz="1000" dirty="0" err="1" smtClean="0">
                <a:latin typeface="Lucida Console" pitchFamily="49" charset="0"/>
              </a:rPr>
              <a:t>model.toString</a:t>
            </a:r>
            <a:r>
              <a:rPr lang="en-US" sz="1000" dirty="0" smtClean="0">
                <a:latin typeface="Lucida Console" pitchFamily="49" charset="0"/>
              </a:rPr>
              <a:t>()</a:t>
            </a:r>
          </a:p>
          <a:p>
            <a:pPr>
              <a:buNone/>
            </a:pPr>
            <a:endParaRPr lang="en-US" sz="1000" b="1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при вызове модели в контексте строки всегда возвращается </a:t>
            </a:r>
            <a:r>
              <a:rPr lang="ru-RU" sz="1000" dirty="0" err="1" smtClean="0">
                <a:latin typeface="Lucida Console" pitchFamily="49" charset="0"/>
              </a:rPr>
              <a:t>сериализованное</a:t>
            </a:r>
            <a:r>
              <a:rPr lang="ru-RU" sz="1000" dirty="0" smtClean="0">
                <a:latin typeface="Lucida Console" pitchFamily="49" charset="0"/>
              </a:rPr>
              <a:t> значение модели</a:t>
            </a: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alert( model );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если контекст вызова </a:t>
            </a:r>
            <a:r>
              <a:rPr lang="en-US" sz="1000" dirty="0" smtClean="0">
                <a:latin typeface="Lucida Console" pitchFamily="49" charset="0"/>
              </a:rPr>
              <a:t>model</a:t>
            </a:r>
            <a:r>
              <a:rPr lang="ru-RU" sz="1000" dirty="0" smtClean="0">
                <a:latin typeface="Lucida Console" pitchFamily="49" charset="0"/>
              </a:rPr>
              <a:t> может изменяться, то необходимо явно вызывать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model.toJSON</a:t>
            </a:r>
            <a:r>
              <a:rPr lang="en-US" sz="1000" dirty="0" smtClean="0">
                <a:latin typeface="Lucida Console" pitchFamily="49" charset="0"/>
              </a:rPr>
              <a:t>()</a:t>
            </a: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000" dirty="0" smtClean="0">
                <a:latin typeface="Lucida Console" pitchFamily="49" charset="0"/>
              </a:rPr>
              <a:t>// </a:t>
            </a:r>
            <a:r>
              <a:rPr lang="ru-RU" sz="1000" dirty="0" smtClean="0">
                <a:latin typeface="Lucida Console" pitchFamily="49" charset="0"/>
              </a:rPr>
              <a:t>можно также получить часть </a:t>
            </a:r>
            <a:r>
              <a:rPr lang="ru-RU" sz="1000" dirty="0" err="1" smtClean="0">
                <a:latin typeface="Lucida Console" pitchFamily="49" charset="0"/>
              </a:rPr>
              <a:t>сериализованной</a:t>
            </a:r>
            <a:r>
              <a:rPr lang="ru-RU" sz="1000" dirty="0" smtClean="0">
                <a:latin typeface="Lucida Console" pitchFamily="49" charset="0"/>
              </a:rPr>
              <a:t> модели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model.toJSON</a:t>
            </a:r>
            <a:r>
              <a:rPr lang="en-US" sz="1000" dirty="0" smtClean="0">
                <a:latin typeface="Lucida Console" pitchFamily="49" charset="0"/>
              </a:rPr>
              <a:t>(‘</a:t>
            </a:r>
            <a:r>
              <a:rPr lang="en-US" sz="1000" dirty="0" err="1" smtClean="0">
                <a:latin typeface="Lucida Console" pitchFamily="49" charset="0"/>
              </a:rPr>
              <a:t>my.model.branch</a:t>
            </a:r>
            <a:r>
              <a:rPr lang="en-US" sz="1000" dirty="0" smtClean="0">
                <a:latin typeface="Lucida Console" pitchFamily="49" charset="0"/>
              </a:rPr>
              <a:t>’) ==</a:t>
            </a:r>
          </a:p>
          <a:p>
            <a:pPr>
              <a:buNone/>
            </a:pPr>
            <a:r>
              <a:rPr lang="en-US" sz="1000" dirty="0" err="1" smtClean="0">
                <a:latin typeface="Lucida Console" pitchFamily="49" charset="0"/>
              </a:rPr>
              <a:t>JSON.stringify</a:t>
            </a:r>
            <a:r>
              <a:rPr lang="en-US" sz="1000" dirty="0" smtClean="0">
                <a:latin typeface="Lucida Console" pitchFamily="49" charset="0"/>
              </a:rPr>
              <a:t>( model(‘</a:t>
            </a:r>
            <a:r>
              <a:rPr lang="en-US" sz="1000" dirty="0" err="1" smtClean="0">
                <a:latin typeface="Lucida Console" pitchFamily="49" charset="0"/>
              </a:rPr>
              <a:t>my.model.branch</a:t>
            </a:r>
            <a:r>
              <a:rPr lang="en-US" sz="1000" dirty="0" smtClean="0">
                <a:latin typeface="Lucida Console" pitchFamily="49" charset="0"/>
              </a:rPr>
              <a:t>’) )</a:t>
            </a:r>
            <a:endParaRPr lang="ru-RU" sz="10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0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170</Words>
  <Application>Microsoft Office PowerPoint</Application>
  <PresentationFormat>Экран (4:3)</PresentationFormat>
  <Paragraphs>225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Follow.js</vt:lpstr>
      <vt:lpstr>Идеология</vt:lpstr>
      <vt:lpstr>Плюшки</vt:lpstr>
      <vt:lpstr>Примеры кода</vt:lpstr>
      <vt:lpstr>Создание модели</vt:lpstr>
      <vt:lpstr>Getter/Setter API</vt:lpstr>
      <vt:lpstr>model.follow()</vt:lpstr>
      <vt:lpstr>model.unfollow()</vt:lpstr>
      <vt:lpstr>model.toJSON()</vt:lpstr>
      <vt:lpstr>model.clear()</vt:lpstr>
      <vt:lpstr>.backup() / .restore()</vt:lpstr>
      <vt:lpstr>model.composite()</vt:lpstr>
      <vt:lpstr>model.dispatch()</vt:lpstr>
      <vt:lpstr>model.merge()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Follow.js</dc:title>
  <dc:creator>Roman Karlov</dc:creator>
  <cp:lastModifiedBy>Roman Karlov</cp:lastModifiedBy>
  <cp:revision>143</cp:revision>
  <dcterms:created xsi:type="dcterms:W3CDTF">2011-11-21T11:07:15Z</dcterms:created>
  <dcterms:modified xsi:type="dcterms:W3CDTF">2011-11-21T15:00:33Z</dcterms:modified>
</cp:coreProperties>
</file>